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</p:sldIdLst>
  <p:sldSz cx="9144000" cy="6858000" type="screen4x3"/>
  <p:notesSz cx="6858000" cy="9144000"/>
  <p:custDataLst>
    <p:tags r:id="rId2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253C15-A83E-4B03-B78D-B8B71820F6C7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734802-C801-482D-9C1C-BBEAD3EAB3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86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1BE894-6DAF-4F47-8B31-07B2234C9EC3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0441E2-407D-4E86-983D-DB4FF38083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53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FA89B6-BAA2-4F73-8A4B-B317E2B4D5CA}" type="datetimeFigureOut">
              <a:rPr lang="ar-SA" smtClean="0"/>
              <a:pPr/>
              <a:t>24/07/1441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6AEB0-1AB0-425C-B49A-9D6FFB6AD64E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991944"/>
          </a:xfrm>
        </p:spPr>
        <p:txBody>
          <a:bodyPr>
            <a:normAutofit fontScale="92500"/>
          </a:bodyPr>
          <a:lstStyle/>
          <a:p>
            <a:pPr algn="ctr" rtl="0">
              <a:lnSpc>
                <a:spcPct val="150000"/>
              </a:lnSpc>
            </a:pPr>
            <a:r>
              <a:rPr lang="ar-SA" sz="24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فعل </a:t>
            </a:r>
            <a:r>
              <a:rPr lang="ar-SA" sz="2400" b="1" u="sng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</a:t>
            </a:r>
            <a:r>
              <a:rPr lang="ar-EG" sz="24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أ</a:t>
            </a:r>
            <a:r>
              <a:rPr lang="ar-SA" sz="2400" b="1" u="sng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هميه </a:t>
            </a:r>
            <a:r>
              <a:rPr lang="ar-SA" sz="24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الميكروبات الغذاء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ar-EG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أ</a:t>
            </a:r>
            <a:r>
              <a:rPr lang="ar-SA" sz="2400" u="sng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هميه </a:t>
            </a:r>
            <a:r>
              <a:rPr lang="ar-SA" sz="2400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الكائنات الحيه </a:t>
            </a:r>
            <a:r>
              <a:rPr lang="ar-SA" sz="2400" u="sng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الدقيقه</a:t>
            </a:r>
            <a:r>
              <a:rPr lang="ar-SA" sz="2400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في الغذاء ذات وجهين: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فهي من ناحيه تعتبر ذات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فائده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كبيره في تصنيع منتجات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مختلفه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حديث يكون لها دور ايجابي في التصنيع الغذائي من حيث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المساعده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في انتاج منتجات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ولها دور في مجال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الصناعه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من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جهه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اخرى مسؤوله عن تلف كميات كبيره من الغذاء مما يسبب خساره اقتصاديه كبيره ويعقبها نمو وتكاثر الميكروبات في الغذاء مما يسبب امراضا خطيره للمستهلك.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ولقد استغلت الميكروبات من قبل الانسان حيث عزل هذه الكائنات وكثرها واستخدمها في صناعه منتجات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جديده مثل الألبان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المتخمره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والزبد والجبن والمخللات وبعض الفيتامينات والانزيمات والاحماض العضوي.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631904"/>
          </a:xfrm>
        </p:spPr>
        <p:txBody>
          <a:bodyPr/>
          <a:lstStyle/>
          <a:p>
            <a:r>
              <a:rPr lang="ar-EG" b="1" u="sng" dirty="0">
                <a:solidFill>
                  <a:srgbClr val="FF0000"/>
                </a:solidFill>
              </a:rPr>
              <a:t>التخمر </a:t>
            </a:r>
            <a:r>
              <a:rPr lang="ar-EG" b="1" u="sng" dirty="0" err="1">
                <a:solidFill>
                  <a:srgbClr val="FF0000"/>
                </a:solidFill>
              </a:rPr>
              <a:t>الغازى</a:t>
            </a:r>
            <a:r>
              <a:rPr lang="ar-EG" b="1" u="sng" dirty="0">
                <a:solidFill>
                  <a:srgbClr val="FF0000"/>
                </a:solidFill>
              </a:rPr>
              <a:t> لبكتيريا القولون </a:t>
            </a:r>
          </a:p>
          <a:p>
            <a:r>
              <a:rPr lang="ar-EG" dirty="0" smtClean="0"/>
              <a:t> </a:t>
            </a:r>
            <a:r>
              <a:rPr lang="ar-EG" dirty="0"/>
              <a:t>هذا النوع من الانواع </a:t>
            </a:r>
            <a:r>
              <a:rPr lang="ar-EG" dirty="0" err="1"/>
              <a:t>المسببه</a:t>
            </a:r>
            <a:r>
              <a:rPr lang="ar-EG" dirty="0"/>
              <a:t> لفساد  </a:t>
            </a:r>
            <a:r>
              <a:rPr lang="ar-EG" dirty="0" err="1"/>
              <a:t>الاغذيه</a:t>
            </a:r>
            <a:r>
              <a:rPr lang="ar-EG" dirty="0"/>
              <a:t> حيث يؤدي الى تكوين كميات كبيره من غاز ثاني اكسيد الكربون والهيدروجين مما يسبب طفو </a:t>
            </a:r>
            <a:r>
              <a:rPr lang="ar-EG" dirty="0" err="1"/>
              <a:t>الخثره</a:t>
            </a:r>
            <a:r>
              <a:rPr lang="ar-EG" dirty="0"/>
              <a:t> و ظهور ثقوب صغيره و رائحه و طعم غير مرغوب فيه  وتعتبر مجموعه بكتيريا القولون هي </a:t>
            </a:r>
            <a:r>
              <a:rPr lang="ar-EG" dirty="0" err="1"/>
              <a:t>المسؤوله</a:t>
            </a:r>
            <a:r>
              <a:rPr lang="ar-EG" dirty="0"/>
              <a:t> عن هذا النوع من التخمر.</a:t>
            </a:r>
          </a:p>
          <a:p>
            <a:pPr marL="0" indent="0">
              <a:buNone/>
            </a:pPr>
            <a:r>
              <a:rPr lang="ar-EG" dirty="0"/>
              <a:t>جلوكوز← حامض </a:t>
            </a:r>
            <a:r>
              <a:rPr lang="ar-EG" dirty="0" err="1"/>
              <a:t>لاكتيك+حمض</a:t>
            </a:r>
            <a:r>
              <a:rPr lang="ar-EG" dirty="0"/>
              <a:t> خليك +  إيثانول  + </a:t>
            </a:r>
            <a:r>
              <a:rPr lang="en-US" dirty="0"/>
              <a:t>Co2 +H2o+ H2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475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328932" cy="5703912"/>
          </a:xfrm>
        </p:spPr>
        <p:txBody>
          <a:bodyPr/>
          <a:lstStyle/>
          <a:p>
            <a:r>
              <a:rPr lang="ar-EG" dirty="0"/>
              <a:t>- </a:t>
            </a:r>
            <a:r>
              <a:rPr lang="ar-EG" b="1" u="sng" dirty="0">
                <a:solidFill>
                  <a:srgbClr val="FF0000"/>
                </a:solidFill>
              </a:rPr>
              <a:t>تخمر حمض </a:t>
            </a:r>
            <a:r>
              <a:rPr lang="ar-EG" b="1" u="sng" dirty="0" err="1">
                <a:solidFill>
                  <a:srgbClr val="FF0000"/>
                </a:solidFill>
              </a:rPr>
              <a:t>البيوتريك</a:t>
            </a:r>
            <a:endParaRPr lang="ar-EG" b="1" u="sng" dirty="0">
              <a:solidFill>
                <a:srgbClr val="FF0000"/>
              </a:solidFill>
            </a:endParaRPr>
          </a:p>
          <a:p>
            <a:pPr algn="just"/>
            <a:r>
              <a:rPr lang="ar-EG" sz="2400" dirty="0"/>
              <a:t>         يؤدي هذا النوع من التخمر في اللبن ومنتجاته الى انتاج كميات كبيره من غاز ثاني اكسيد الكربون والهيدروجين و يؤدي الى عيوب في القوام والتركيب ورائحه غير مرغوبه، ويؤدي الى ظهور عيب الانتفاخ الغازي </a:t>
            </a:r>
            <a:r>
              <a:rPr lang="ar-EG" sz="2400" dirty="0" err="1"/>
              <a:t>المتاخر</a:t>
            </a:r>
            <a:r>
              <a:rPr lang="ar-EG" sz="2400" dirty="0"/>
              <a:t> في بعض انواع الجبن مثل السويسري والانواع </a:t>
            </a:r>
            <a:r>
              <a:rPr lang="ar-EG" sz="2400" dirty="0" err="1"/>
              <a:t>المسببه</a:t>
            </a:r>
            <a:r>
              <a:rPr lang="ar-EG" sz="2400" dirty="0"/>
              <a:t> تبع جنس   </a:t>
            </a:r>
            <a:r>
              <a:rPr lang="en-US" sz="2400" dirty="0" err="1"/>
              <a:t>Clostridum</a:t>
            </a:r>
            <a:endParaRPr lang="en-US" sz="2400" dirty="0"/>
          </a:p>
          <a:p>
            <a:pPr algn="just"/>
            <a:r>
              <a:rPr lang="ar-EG" sz="2400" dirty="0"/>
              <a:t>جلوكوز← حامض </a:t>
            </a:r>
            <a:r>
              <a:rPr lang="ar-EG" sz="2400" dirty="0" err="1"/>
              <a:t>بيوتريك+حمض</a:t>
            </a:r>
            <a:r>
              <a:rPr lang="ar-EG" sz="2400" dirty="0"/>
              <a:t> خليك +  إيثانول  + </a:t>
            </a:r>
            <a:r>
              <a:rPr lang="ar-EG" sz="2400" dirty="0" err="1"/>
              <a:t>بيوتانول</a:t>
            </a:r>
            <a:r>
              <a:rPr lang="ar-EG" sz="2400" dirty="0"/>
              <a:t>+  أسيتون+ </a:t>
            </a:r>
            <a:r>
              <a:rPr lang="en-US" sz="2400" dirty="0"/>
              <a:t>Co2 + H2</a:t>
            </a:r>
          </a:p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933056"/>
            <a:ext cx="424847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58" y="3933056"/>
            <a:ext cx="3473474" cy="124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43608" y="5013176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dirty="0"/>
              <a:t> </a:t>
            </a:r>
            <a:r>
              <a:rPr lang="ar-EG" sz="2000" dirty="0" smtClean="0">
                <a:solidFill>
                  <a:srgbClr val="FF0000"/>
                </a:solidFill>
              </a:rPr>
              <a:t>و</a:t>
            </a:r>
            <a:r>
              <a:rPr lang="ar-EG" sz="2400" dirty="0" smtClean="0">
                <a:solidFill>
                  <a:srgbClr val="FF0000"/>
                </a:solidFill>
              </a:rPr>
              <a:t>البادئ </a:t>
            </a:r>
            <a:r>
              <a:rPr lang="ar-EG" sz="2400" dirty="0">
                <a:solidFill>
                  <a:srgbClr val="FF0000"/>
                </a:solidFill>
              </a:rPr>
              <a:t>الطبيعي غير نقي </a:t>
            </a:r>
            <a:r>
              <a:rPr lang="ar-EG" sz="2400" dirty="0" err="1">
                <a:solidFill>
                  <a:srgbClr val="FF0000"/>
                </a:solidFill>
              </a:rPr>
              <a:t>بكتريولوجيا</a:t>
            </a:r>
            <a:r>
              <a:rPr lang="ar-EG" sz="2400" dirty="0">
                <a:solidFill>
                  <a:srgbClr val="FF0000"/>
                </a:solidFill>
              </a:rPr>
              <a:t> وذلك لوجود ميكروبات </a:t>
            </a:r>
            <a:r>
              <a:rPr lang="ar-EG" sz="2400" dirty="0" err="1">
                <a:solidFill>
                  <a:srgbClr val="FF0000"/>
                </a:solidFill>
              </a:rPr>
              <a:t>مرعوبه</a:t>
            </a:r>
            <a:r>
              <a:rPr lang="ar-EG" sz="2400" dirty="0">
                <a:solidFill>
                  <a:srgbClr val="FF0000"/>
                </a:solidFill>
              </a:rPr>
              <a:t> و غير مرغوبه وهي التي تسبب العيوب في الناتج النهائي  ومن الصعب التحكم فيه  فقد يحتوي على ميكروبات مرضيه والتي تعمل على حدوث التغيرات الغير مرغوبه وبالتالي يصعب التحكم في </a:t>
            </a:r>
            <a:r>
              <a:rPr lang="ar-EG" sz="2400" dirty="0" err="1">
                <a:solidFill>
                  <a:srgbClr val="FF0000"/>
                </a:solidFill>
              </a:rPr>
              <a:t>النكهه</a:t>
            </a:r>
            <a:r>
              <a:rPr lang="ar-EG" sz="2400" dirty="0">
                <a:solidFill>
                  <a:srgbClr val="FF0000"/>
                </a:solidFill>
              </a:rPr>
              <a:t> والطعم وكذلك  نوع التخمر </a:t>
            </a:r>
            <a:r>
              <a:rPr lang="ar-EG" sz="2000" dirty="0"/>
              <a:t>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28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3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0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208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891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b="1" u="sng" dirty="0">
                <a:solidFill>
                  <a:srgbClr val="00B050"/>
                </a:solidFill>
                <a:latin typeface="Times New Roman,Bold"/>
                <a:ea typeface="Calibri"/>
                <a:cs typeface="Times New Roman,Bold"/>
              </a:rPr>
              <a:t>طريقة العمل</a:t>
            </a:r>
            <a:r>
              <a:rPr lang="en-US" sz="2800" b="1" u="sng" dirty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: </a:t>
            </a:r>
            <a:r>
              <a:rPr lang="ar-SA" sz="2800" b="1" u="sng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تحت ظروف التعقيم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-1 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كل مجموعة لديها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2 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طبق بتري يحتوي على بيئة اجار النشا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- 2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يلقح منتصف الطبق </a:t>
            </a:r>
            <a:r>
              <a:rPr lang="ar-SA" sz="2800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بمزرعه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بكتيرية حديثة </a:t>
            </a:r>
            <a:r>
              <a:rPr lang="ar-SA" sz="2800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العمربواسطة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ابرة تلقيح ويترك الطبق </a:t>
            </a:r>
            <a:r>
              <a:rPr lang="ar-SA" sz="2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الاخ</a:t>
            </a:r>
            <a:r>
              <a:rPr lang="ar-EG" sz="2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ر</a:t>
            </a:r>
            <a:r>
              <a:rPr lang="ar-SA" sz="2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ar-SA" sz="2800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كنترول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800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للمقارنه</a:t>
            </a:r>
            <a:r>
              <a:rPr lang="ar-SA" sz="2000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3</a:t>
            </a:r>
            <a:r>
              <a:rPr lang="ar-SA" sz="2000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-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يحضن الطبق مقلوب عند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 37 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م لمدة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 24 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48 </a:t>
            </a:r>
            <a:r>
              <a:rPr lang="ar-SA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ساعة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0993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4 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يكشف عن قدرة البكتيريا على تحلل النشا </a:t>
            </a:r>
            <a:r>
              <a:rPr lang="ar-SA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باسخدام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اليود</a:t>
            </a:r>
            <a:r>
              <a:rPr lang="ar-SA" sz="1800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حيث يغمر سطح البيئة بكمية مناسبة</a:t>
            </a:r>
            <a:r>
              <a:rPr lang="ar-SA" sz="1800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من اليود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وجود هالة شفافة حول النمو البكتيري يدل على ان البكتيريا قادرة على تحلل النشا</a:t>
            </a:r>
            <a:r>
              <a:rPr lang="ar-SA" sz="1800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نشا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 +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يود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← 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لون أزرق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أي انها تفرز انزيم </a:t>
            </a:r>
            <a:r>
              <a:rPr lang="ar-SA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الأميليز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للوسط الخارجي الذ ي يكسر النشا</a:t>
            </a:r>
            <a:r>
              <a:rPr lang="ar-EG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EG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الى سكريات(الجلوكوز) </a:t>
            </a:r>
            <a:r>
              <a:rPr lang="ar-EG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وبالتالى</a:t>
            </a:r>
            <a:r>
              <a:rPr lang="ar-EG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تظهر </a:t>
            </a:r>
            <a:r>
              <a:rPr lang="ar-EG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المنطقه</a:t>
            </a:r>
            <a:r>
              <a:rPr lang="ar-EG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EG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الشفافع</a:t>
            </a:r>
            <a:r>
              <a:rPr lang="ar-EG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EG" sz="2400" dirty="0" err="1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الخاليه</a:t>
            </a:r>
            <a:r>
              <a:rPr lang="ar-EG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من النشا</a:t>
            </a:r>
            <a:r>
              <a:rPr lang="en-US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1800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5</a:t>
            </a:r>
            <a:r>
              <a:rPr lang="ar-SA" sz="1800" dirty="0" smtClean="0">
                <a:latin typeface="Calibri"/>
                <a:ea typeface="Calibri"/>
                <a:cs typeface="Arial"/>
              </a:rPr>
              <a:t>-</a:t>
            </a:r>
            <a:r>
              <a:rPr lang="ar-SA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- </a:t>
            </a:r>
            <a:r>
              <a:rPr lang="ar-SA" sz="2400" dirty="0">
                <a:latin typeface="Calibri"/>
                <a:ea typeface="Calibri"/>
                <a:cs typeface="Times New Roman"/>
              </a:rPr>
              <a:t>اذا لم يوجد </a:t>
            </a:r>
            <a:r>
              <a:rPr lang="ar-SA" sz="2400" dirty="0" err="1">
                <a:latin typeface="Calibri"/>
                <a:ea typeface="Calibri"/>
                <a:cs typeface="Times New Roman"/>
              </a:rPr>
              <a:t>منبطة</a:t>
            </a:r>
            <a:r>
              <a:rPr lang="ar-SA" sz="2400" dirty="0">
                <a:latin typeface="Calibri"/>
                <a:ea typeface="Calibri"/>
                <a:cs typeface="Times New Roman"/>
              </a:rPr>
              <a:t> عديمة اللون حول النمو يعني  عدم قدرة البكتيريا على تحليل النشا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311467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6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847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400" dirty="0" smtClean="0"/>
              <a:t> </a:t>
            </a:r>
            <a:r>
              <a:rPr lang="ar-SA" sz="2400" dirty="0">
                <a:latin typeface="Calibri"/>
                <a:ea typeface="Times New Roman"/>
                <a:cs typeface="Arial"/>
              </a:rPr>
              <a:t>ويعتبر اللبن </a:t>
            </a:r>
            <a:r>
              <a:rPr lang="ar-SA" sz="2400" dirty="0" err="1">
                <a:latin typeface="Calibri"/>
                <a:ea typeface="Times New Roman"/>
                <a:cs typeface="Arial"/>
              </a:rPr>
              <a:t>بيئه</a:t>
            </a:r>
            <a:r>
              <a:rPr lang="ar-SA" sz="2400" dirty="0"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latin typeface="Calibri"/>
                <a:ea typeface="Times New Roman"/>
                <a:cs typeface="Arial"/>
              </a:rPr>
              <a:t>غذائيه</a:t>
            </a:r>
            <a:r>
              <a:rPr lang="ar-SA" sz="2400" dirty="0">
                <a:latin typeface="Calibri"/>
                <a:ea typeface="Times New Roman"/>
                <a:cs typeface="Arial"/>
              </a:rPr>
              <a:t> مناسبه لنمو الميكروبات فكل مكون من مكوناته دور في تغذيه هذه الكائنات الحيه </a:t>
            </a:r>
            <a:r>
              <a:rPr lang="ar-SA" sz="2400" dirty="0" err="1">
                <a:latin typeface="Calibri"/>
                <a:ea typeface="Times New Roman"/>
                <a:cs typeface="Arial"/>
              </a:rPr>
              <a:t>الدقيقه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sz="2400" dirty="0">
                <a:latin typeface="Arial"/>
                <a:ea typeface="Times New Roman"/>
                <a:cs typeface="Arial"/>
              </a:rPr>
              <a:t>: </a:t>
            </a:r>
            <a:r>
              <a:rPr lang="ar-SA" sz="2400" dirty="0">
                <a:latin typeface="Arial"/>
                <a:ea typeface="Times New Roman"/>
                <a:cs typeface="Arial"/>
              </a:rPr>
              <a:t>لذا كانت هناك </a:t>
            </a:r>
            <a:r>
              <a:rPr lang="ar-SA" sz="2400" dirty="0" err="1">
                <a:latin typeface="Arial"/>
                <a:ea typeface="Times New Roman"/>
                <a:cs typeface="Arial"/>
              </a:rPr>
              <a:t>ضروره</a:t>
            </a:r>
            <a:r>
              <a:rPr lang="ar-SA" sz="2400" dirty="0">
                <a:latin typeface="Arial"/>
                <a:ea typeface="Times New Roman"/>
                <a:cs typeface="Arial"/>
              </a:rPr>
              <a:t> </a:t>
            </a:r>
            <a:r>
              <a:rPr lang="ar-SA" sz="2400" dirty="0" err="1">
                <a:latin typeface="Arial"/>
                <a:ea typeface="Times New Roman"/>
                <a:cs typeface="Arial"/>
              </a:rPr>
              <a:t>لدراسه</a:t>
            </a:r>
            <a:r>
              <a:rPr lang="ar-SA" sz="2400" dirty="0">
                <a:latin typeface="Arial"/>
                <a:ea typeface="Times New Roman"/>
                <a:cs typeface="Arial"/>
              </a:rPr>
              <a:t> ميكروبات اللبن لمعرفه الاتي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latin typeface="Calibri"/>
                <a:ea typeface="Times New Roman"/>
                <a:cs typeface="Arial"/>
              </a:rPr>
              <a:t>1- انتقال الامراض بواسطه اللبن ومشتقاته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latin typeface="Calibri"/>
                <a:ea typeface="Times New Roman"/>
                <a:cs typeface="Arial"/>
              </a:rPr>
              <a:t>2- الاضرار التي تلحقها على الميكروبات اللبن ومنتجاته اثناء التصنيع وبعده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r>
              <a:rPr lang="ar-SA" sz="2400" dirty="0">
                <a:ea typeface="Times New Roman"/>
                <a:cs typeface="Arial"/>
              </a:rPr>
              <a:t>3- </a:t>
            </a:r>
            <a:r>
              <a:rPr lang="ar-SA" sz="2400" dirty="0" err="1">
                <a:ea typeface="Times New Roman"/>
                <a:cs typeface="Arial"/>
              </a:rPr>
              <a:t>الاستفاده</a:t>
            </a:r>
            <a:r>
              <a:rPr lang="ar-SA" sz="2400" dirty="0">
                <a:ea typeface="Times New Roman"/>
                <a:cs typeface="Arial"/>
              </a:rPr>
              <a:t> من بعض الانواع </a:t>
            </a:r>
            <a:r>
              <a:rPr lang="ar-SA" sz="2400" dirty="0" err="1">
                <a:ea typeface="Times New Roman"/>
                <a:cs typeface="Arial"/>
              </a:rPr>
              <a:t>النافعه</a:t>
            </a:r>
            <a:r>
              <a:rPr lang="ar-SA" sz="2400" dirty="0">
                <a:ea typeface="Times New Roman"/>
                <a:cs typeface="Arial"/>
              </a:rPr>
              <a:t> من الميكروبات في تصنيع منتجات الالبان  </a:t>
            </a:r>
            <a:endParaRPr lang="ar-SA" sz="2400" dirty="0" smtClean="0"/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لقد تحدثنا في المحاضرات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السابقه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عن الامراض التي تنتقل بواسطه اللبن والتغيرات التي تلحقها الميكروبات باللبن وتسبب فساده .وسنتناول في هذه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المحاضره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الدور الايجابي للميكروبات في اللبن.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buFontTx/>
              <a:buChar char="-"/>
            </a:pPr>
            <a:endParaRPr lang="ar-S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الدور الايجابي الميكروبات في اللبن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   البكتيريا عنصر اساسي في الصناعات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فهي تعطي نكهه ومذاقا لذيذا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للاطعمه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الى جانب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القيمه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الكبيره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ومنتجات الالبان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المتخمره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هي </a:t>
            </a:r>
            <a:r>
              <a:rPr lang="ar-EG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أ</a:t>
            </a: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كبر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مثال تستخدم فيه البكتيريا على نطاق واسع خاصه البكتيريا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النافعه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فمعظم بكتيريا اللبن تنتج حمض اللبن بكميات معقوله تكفي لأن  تجعل الوسط غير مناسب لنمو معظم الميكروبات الاخرى ولاسيما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المحلله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للبروتين ويمكن القول ان كل من اللبن الخض المتخمر والزبادي و لبن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الاسيدوفيلس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والكفير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والكوميس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تطول مده صلاحيتها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نتيجه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لانتاج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الحامض وبعض المنتجات الاخرى.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FFFF00"/>
                </a:solidFill>
                <a:latin typeface="Calibri"/>
                <a:ea typeface="Times New Roman"/>
                <a:cs typeface="Arial"/>
              </a:rPr>
              <a:t>ويعتبر التخمر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Times New Roman"/>
                <a:cs typeface="Arial"/>
              </a:rPr>
              <a:t>Fermentation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EG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أ</a:t>
            </a: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ولى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تطبيقات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التقنيه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الحيويه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في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الصناعات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الغذائيه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EG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. </a:t>
            </a: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ولقد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عرف التخمر في مجال الالبان على انه تلك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العمليه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الحيويه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التي تتم في ظروف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لاهوائيه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وتؤدي الي تحليل سكر اللاكتوز </a:t>
            </a: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التخمر 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من الوجه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الميكروبيولوجية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عبارة عن عمليات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حيويه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تقوم بها الكائنات الحية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الدقيقه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ليس بغرض توفير الغذاء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للانسان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وانما من اجل توفير الطاقة اللازمة لنموها وبالطبع فان هذه التغيرات عادة ما يصاحبها تكوين مركبات تتسبب في تغيير طبيعة الغذاء وخواصه.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buNone/>
            </a:pPr>
            <a:r>
              <a:rPr lang="ar-SA" dirty="0" smtClean="0"/>
              <a:t>  </a:t>
            </a:r>
            <a:r>
              <a:rPr lang="ar-EG" sz="2400" dirty="0" smtClean="0"/>
              <a:t>والتخمر لا يعنى إطالة فترة </a:t>
            </a:r>
            <a:r>
              <a:rPr lang="ar-EG" sz="2400" dirty="0" err="1" smtClean="0"/>
              <a:t>الصلاحيه</a:t>
            </a:r>
            <a:r>
              <a:rPr lang="ar-EG" sz="2400" dirty="0" smtClean="0"/>
              <a:t> فقط ولكن يشمل تغيرات (طعم وقوام ونكهه) مرغوبه للمستهلك 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309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- 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الكربوهيدرات هي المركب الاساسي الذي تقوم الكائنات الحيه </a:t>
            </a:r>
            <a:r>
              <a:rPr lang="ar-SA" sz="2800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الدقيقه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بالتعامل معه محدثه التغيرات </a:t>
            </a:r>
            <a:r>
              <a:rPr lang="ar-SA" sz="2800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المصاحبه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لعمليه التخمر حيث يتحلل سكر اللاكتوز الى جلوكوز و </a:t>
            </a:r>
            <a:r>
              <a:rPr lang="ar-SA" sz="2800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جالاكتوز</a:t>
            </a:r>
            <a:r>
              <a:rPr lang="ar-SA" sz="2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وكلاهما سكر احادي قابل للتخمر </a:t>
            </a:r>
            <a:r>
              <a:rPr lang="ar-SA" sz="24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.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ولقد وجد أن تخمر اللبن يحدث بصفه عامه </a:t>
            </a:r>
            <a:r>
              <a:rPr lang="ar-SA" sz="2800" dirty="0" err="1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نتيجه</a:t>
            </a:r>
            <a:r>
              <a:rPr lang="ar-SA" sz="2800" dirty="0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 تحلل سكر اللاكتوز وتحوله الى حامض </a:t>
            </a:r>
            <a:r>
              <a:rPr lang="ar-SA" sz="2800" dirty="0" err="1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اللاكتيك</a:t>
            </a:r>
            <a:r>
              <a:rPr lang="ar-SA" sz="2800" dirty="0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 وبعض المركبات الاخرى وذلك من خلال مجموعه من العمليات </a:t>
            </a:r>
            <a:r>
              <a:rPr lang="ar-SA" sz="2800" dirty="0" err="1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الحيويه</a:t>
            </a:r>
            <a:r>
              <a:rPr lang="ar-SA" sz="2800" dirty="0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 التي تتم بفعل بكتريا حامض </a:t>
            </a:r>
            <a:r>
              <a:rPr lang="ar-SA" sz="2800" dirty="0" err="1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اللاكتيك</a:t>
            </a:r>
            <a:r>
              <a:rPr lang="ar-SA" sz="2800" dirty="0">
                <a:solidFill>
                  <a:srgbClr val="660066"/>
                </a:solidFill>
                <a:latin typeface="Calibri"/>
                <a:ea typeface="Times New Roman"/>
                <a:cs typeface="Arial"/>
              </a:rPr>
              <a:t> .</a:t>
            </a:r>
            <a:endParaRPr lang="en-US" sz="2000" dirty="0">
              <a:solidFill>
                <a:srgbClr val="660066"/>
              </a:solidFill>
              <a:latin typeface="Calibri"/>
              <a:ea typeface="Calibri"/>
              <a:cs typeface="Arial"/>
            </a:endParaRPr>
          </a:p>
          <a:p>
            <a:pPr>
              <a:buFontTx/>
              <a:buChar char="-"/>
            </a:pPr>
            <a:endParaRPr lang="ar-SA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أهم التخمرات </a:t>
            </a:r>
            <a:r>
              <a:rPr lang="ar-SA" sz="2800" b="1" u="sng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الرئيسيه</a:t>
            </a: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التي تحدث في </a:t>
            </a:r>
            <a:r>
              <a:rPr lang="ar-SA" sz="2800" b="1" u="sng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اللبن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1</a:t>
            </a: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- تخمر حمض </a:t>
            </a:r>
            <a:r>
              <a:rPr lang="ar-SA" sz="2800" b="1" u="sng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اللاكتيك</a:t>
            </a: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 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    يعتبر اهم انواع التخمرات التي تحدث في اللبن عادة ما تقوم به انواع متجانسه التخمر من بكتريا حامض </a:t>
            </a:r>
            <a:r>
              <a:rPr lang="ar-SA" sz="28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اللاكتيك</a:t>
            </a: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ويحدث على درجات حراره تتراوح ما بين 10 الى 50 درجه </a:t>
            </a:r>
            <a:r>
              <a:rPr lang="ar-SA" sz="28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مئويه</a:t>
            </a: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واكثر من 90 %من كميه اللاكتوز التي تتخمر بفعل الانواع </a:t>
            </a:r>
            <a:r>
              <a:rPr lang="ar-SA" sz="28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المتجانسه</a:t>
            </a: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التخمر تتحول الى حامض لاكتيك </a:t>
            </a:r>
            <a:r>
              <a:rPr lang="ar-SA" sz="28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يساري</a:t>
            </a:r>
            <a:r>
              <a:rPr lang="ar-EG" sz="28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.         </a:t>
            </a:r>
            <a:r>
              <a:rPr lang="ar-SA" sz="28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سكر </a:t>
            </a:r>
            <a:r>
              <a:rPr lang="ar-SA" sz="28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اللاكتوز</a:t>
            </a:r>
            <a:r>
              <a:rPr lang="ar-SA" sz="4000" dirty="0" err="1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←</a:t>
            </a:r>
            <a:r>
              <a:rPr lang="ar-SA" sz="2800" dirty="0" err="1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جلوكوز</a:t>
            </a:r>
            <a:r>
              <a:rPr lang="ar-SA" sz="32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+</a:t>
            </a:r>
            <a:r>
              <a:rPr lang="ar-SA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ar-SA" sz="2800" dirty="0" err="1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جلاكتوز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EG" sz="2800" dirty="0" smtClean="0">
                <a:latin typeface="Calibri"/>
                <a:ea typeface="Times New Roman"/>
                <a:cs typeface="Times New Roman"/>
              </a:rPr>
              <a:t>                       </a:t>
            </a:r>
            <a:r>
              <a:rPr lang="ar-SA" sz="2800" dirty="0" smtClean="0">
                <a:latin typeface="Calibri"/>
                <a:ea typeface="Times New Roman"/>
                <a:cs typeface="Times New Roman"/>
              </a:rPr>
              <a:t>جلوكوز</a:t>
            </a:r>
            <a:r>
              <a:rPr lang="ar-SA" sz="4400" dirty="0">
                <a:latin typeface="Calibri"/>
                <a:ea typeface="Times New Roman"/>
                <a:cs typeface="Times New Roman"/>
              </a:rPr>
              <a:t>←</a:t>
            </a:r>
            <a:r>
              <a:rPr lang="ar-SA" sz="2800" dirty="0">
                <a:latin typeface="Calibri"/>
                <a:ea typeface="Times New Roman"/>
                <a:cs typeface="Times New Roman"/>
              </a:rPr>
              <a:t> حامض لاكتيك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- تخمر حمص </a:t>
            </a:r>
            <a:r>
              <a:rPr lang="ar-SA" sz="2800" b="1" u="sng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البروبيونيك</a:t>
            </a:r>
            <a:r>
              <a:rPr lang="ar-SA" sz="2800" b="1" u="sng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     يحدث في بعض انواع الجبن مثل الجبن السويسري يؤدي الى تكوين الطعم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والنكهه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المميزه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في هذه الانواع من الجبن بجانب تكوين العيون , الانواع </a:t>
            </a:r>
            <a:r>
              <a:rPr lang="ar-SA" sz="2400" dirty="0" err="1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المسببه</a:t>
            </a:r>
            <a:r>
              <a:rPr lang="ar-SA" sz="2400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 تتبع جنس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propionibaterium</a:t>
            </a:r>
            <a:r>
              <a:rPr lang="en-US" sz="2000" dirty="0">
                <a:latin typeface="Times New Roman"/>
                <a:ea typeface="Times New Roman"/>
                <a:cs typeface="Arial"/>
              </a:rPr>
              <a:t> </a:t>
            </a:r>
            <a:endParaRPr lang="en-US" sz="18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>
                <a:latin typeface="Calibri"/>
                <a:ea typeface="Times New Roman"/>
                <a:cs typeface="Times New Roman"/>
              </a:rPr>
              <a:t>جلوكوز</a:t>
            </a:r>
            <a:r>
              <a:rPr lang="ar-SA" sz="3600" dirty="0" smtClean="0">
                <a:latin typeface="Calibri"/>
                <a:ea typeface="Times New Roman"/>
                <a:cs typeface="Times New Roman"/>
              </a:rPr>
              <a:t>←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حامض </a:t>
            </a:r>
            <a:r>
              <a:rPr lang="ar-SA" sz="2000" dirty="0" err="1" smtClean="0">
                <a:latin typeface="Calibri"/>
                <a:ea typeface="Times New Roman"/>
                <a:cs typeface="Times New Roman"/>
              </a:rPr>
              <a:t>لاكتيك</a:t>
            </a:r>
            <a:r>
              <a:rPr lang="ar-SA" sz="3600" dirty="0" err="1" smtClean="0">
                <a:latin typeface="Calibri"/>
                <a:ea typeface="Times New Roman"/>
                <a:cs typeface="Times New Roman"/>
              </a:rPr>
              <a:t>←</a:t>
            </a:r>
            <a:r>
              <a:rPr lang="ar-SA" sz="2000" dirty="0" err="1" smtClean="0">
                <a:latin typeface="Calibri"/>
                <a:ea typeface="Times New Roman"/>
                <a:cs typeface="Times New Roman"/>
              </a:rPr>
              <a:t>حمض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ar-SA" sz="2000" dirty="0" err="1" smtClean="0">
                <a:latin typeface="Calibri"/>
                <a:ea typeface="Times New Roman"/>
                <a:cs typeface="Times New Roman"/>
              </a:rPr>
              <a:t>البروبيونيك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ar-SA" sz="2400" b="1" dirty="0" smtClean="0">
                <a:latin typeface="Calibri"/>
                <a:ea typeface="Times New Roman"/>
                <a:cs typeface="Times New Roman"/>
              </a:rPr>
              <a:t>+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 حمض </a:t>
            </a:r>
            <a:r>
              <a:rPr lang="ar-SA" sz="2000" dirty="0" err="1" smtClean="0">
                <a:latin typeface="Calibri"/>
                <a:ea typeface="Times New Roman"/>
                <a:cs typeface="Times New Roman"/>
              </a:rPr>
              <a:t>الخليك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ar-SA" sz="2400" dirty="0" smtClean="0">
                <a:latin typeface="Calibri"/>
                <a:ea typeface="Times New Roman"/>
                <a:cs typeface="Times New Roman"/>
              </a:rPr>
              <a:t>+</a:t>
            </a:r>
            <a:r>
              <a:rPr lang="ar-SA" sz="20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en-US" sz="1800" dirty="0" smtClean="0">
                <a:latin typeface="Times New Roman"/>
                <a:ea typeface="Times New Roman"/>
                <a:cs typeface="Arial"/>
              </a:rPr>
              <a:t>Co</a:t>
            </a:r>
            <a:r>
              <a:rPr lang="en-US" sz="1800" b="1" baseline="-25000" dirty="0" smtClean="0">
                <a:latin typeface="Times New Roman"/>
                <a:ea typeface="Times New Roman"/>
                <a:cs typeface="Arial"/>
              </a:rPr>
              <a:t>2</a:t>
            </a:r>
            <a:r>
              <a:rPr lang="en-US" sz="20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SA" sz="2400" dirty="0" smtClean="0">
                <a:latin typeface="Calibri"/>
                <a:ea typeface="Times New Roman"/>
                <a:cs typeface="Times New Roman"/>
              </a:rPr>
              <a:t>+</a:t>
            </a:r>
            <a:r>
              <a:rPr lang="en-US" sz="2000" dirty="0" smtClean="0">
                <a:latin typeface="Times New Roman"/>
                <a:ea typeface="Times New Roman"/>
                <a:cs typeface="Arial"/>
              </a:rPr>
              <a:t>H</a:t>
            </a:r>
            <a:r>
              <a:rPr lang="en-US" sz="2000" b="1" baseline="-25000" dirty="0" smtClean="0">
                <a:latin typeface="Times New Roman"/>
                <a:ea typeface="Times New Roman"/>
                <a:cs typeface="Arial"/>
              </a:rPr>
              <a:t>2</a:t>
            </a:r>
            <a:r>
              <a:rPr lang="en-US" sz="2000" dirty="0" smtClean="0">
                <a:latin typeface="Times New Roman"/>
                <a:ea typeface="Times New Roman"/>
                <a:cs typeface="Arial"/>
              </a:rPr>
              <a:t>o</a:t>
            </a:r>
            <a:endParaRPr lang="en-US" sz="1400" dirty="0" smtClean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Calibri"/>
                <a:ea typeface="Times New Roman"/>
                <a:cs typeface="Times New Roman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buFontTx/>
              <a:buChar char="-"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813690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/>
              <a:t>- تخمر حمض الستريك</a:t>
            </a:r>
          </a:p>
          <a:p>
            <a:pPr>
              <a:buNone/>
            </a:pPr>
            <a:r>
              <a:rPr lang="ar-SA" dirty="0"/>
              <a:t>     تعتبر نواتج هذا التخمر هي </a:t>
            </a:r>
            <a:r>
              <a:rPr lang="ar-SA" dirty="0" err="1"/>
              <a:t>المسئوله</a:t>
            </a:r>
            <a:r>
              <a:rPr lang="ar-SA" dirty="0"/>
              <a:t> عن الطعم </a:t>
            </a:r>
            <a:r>
              <a:rPr lang="ar-SA" dirty="0" err="1"/>
              <a:t>والرائحه</a:t>
            </a:r>
            <a:r>
              <a:rPr lang="ar-SA" dirty="0"/>
              <a:t> </a:t>
            </a:r>
            <a:r>
              <a:rPr lang="ar-SA" dirty="0" err="1"/>
              <a:t>المرغوبه</a:t>
            </a:r>
            <a:r>
              <a:rPr lang="ar-SA" dirty="0"/>
              <a:t> </a:t>
            </a:r>
            <a:r>
              <a:rPr lang="ar-SA" dirty="0" err="1"/>
              <a:t>والمميزه</a:t>
            </a:r>
            <a:r>
              <a:rPr lang="ar-SA" dirty="0"/>
              <a:t> في </a:t>
            </a:r>
            <a:r>
              <a:rPr lang="ar-SA" dirty="0" err="1"/>
              <a:t>القشده</a:t>
            </a:r>
            <a:r>
              <a:rPr lang="ar-SA" dirty="0"/>
              <a:t> </a:t>
            </a:r>
            <a:r>
              <a:rPr lang="ar-SA" dirty="0" err="1"/>
              <a:t>المخمره</a:t>
            </a:r>
            <a:r>
              <a:rPr lang="ar-SA" dirty="0"/>
              <a:t> والزبد هذه النواتج مثل أستيل ميثيل </a:t>
            </a:r>
            <a:r>
              <a:rPr lang="ar-SA" dirty="0" err="1"/>
              <a:t>كاربينول</a:t>
            </a:r>
            <a:r>
              <a:rPr lang="ar-SA" dirty="0"/>
              <a:t>- والداي أستيل-  </a:t>
            </a:r>
            <a:r>
              <a:rPr lang="ar-SA" dirty="0" err="1"/>
              <a:t>والبيوتيلين</a:t>
            </a:r>
            <a:r>
              <a:rPr lang="ar-SA" dirty="0"/>
              <a:t> </a:t>
            </a:r>
            <a:r>
              <a:rPr lang="ar-SA" dirty="0" err="1"/>
              <a:t>جلييكول</a:t>
            </a:r>
            <a:r>
              <a:rPr lang="ar-SA" dirty="0"/>
              <a:t>. الميكروبات </a:t>
            </a:r>
            <a:r>
              <a:rPr lang="ar-SA" dirty="0" err="1"/>
              <a:t>المسؤوله</a:t>
            </a:r>
            <a:r>
              <a:rPr lang="ar-SA" dirty="0"/>
              <a:t> هي الانواع </a:t>
            </a:r>
            <a:r>
              <a:rPr lang="ar-SA" dirty="0" err="1"/>
              <a:t>التابعه</a:t>
            </a:r>
            <a:r>
              <a:rPr lang="ar-SA" dirty="0"/>
              <a:t> للجنس </a:t>
            </a:r>
            <a:r>
              <a:rPr lang="en-US" dirty="0" err="1"/>
              <a:t>Leuconostoc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ar-SA" dirty="0"/>
              <a:t>حمض الستريك← حمض </a:t>
            </a:r>
            <a:r>
              <a:rPr lang="ar-SA" dirty="0" err="1"/>
              <a:t>البيروفيك</a:t>
            </a:r>
            <a:r>
              <a:rPr lang="ar-SA" dirty="0"/>
              <a:t> ←أستيل ميثيل </a:t>
            </a:r>
            <a:r>
              <a:rPr lang="ar-SA" dirty="0" err="1"/>
              <a:t>كاربينول</a:t>
            </a:r>
            <a:r>
              <a:rPr lang="ar-SA" dirty="0"/>
              <a:t> + </a:t>
            </a:r>
            <a:r>
              <a:rPr lang="ar-SA" dirty="0" err="1"/>
              <a:t>داى</a:t>
            </a:r>
            <a:r>
              <a:rPr lang="ar-SA" dirty="0"/>
              <a:t> أستيل+   </a:t>
            </a:r>
            <a:r>
              <a:rPr lang="ar-SA" dirty="0" err="1"/>
              <a:t>بيوتيلين</a:t>
            </a:r>
            <a:r>
              <a:rPr lang="ar-SA" dirty="0"/>
              <a:t>  </a:t>
            </a:r>
            <a:r>
              <a:rPr lang="ar-SA" dirty="0" err="1"/>
              <a:t>جليكول</a:t>
            </a:r>
            <a:endParaRPr lang="ar-SA" dirty="0"/>
          </a:p>
          <a:p>
            <a:pPr>
              <a:buNone/>
            </a:pPr>
            <a:endParaRPr lang="ar-S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84249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91944"/>
          </a:xfrm>
        </p:spPr>
        <p:txBody>
          <a:bodyPr>
            <a:normAutofit/>
          </a:bodyPr>
          <a:lstStyle/>
          <a:p>
            <a:pPr>
              <a:buNone/>
            </a:pPr>
            <a:endParaRPr lang="ar-SA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7030A0"/>
                </a:solidFill>
              </a:rPr>
              <a:t>- </a:t>
            </a:r>
            <a:r>
              <a:rPr lang="ar-SA" sz="2000" b="1" dirty="0">
                <a:solidFill>
                  <a:srgbClr val="7030A0"/>
                </a:solidFill>
              </a:rPr>
              <a:t>التخمر الكحولي </a:t>
            </a:r>
          </a:p>
          <a:p>
            <a:pPr algn="just">
              <a:buNone/>
            </a:pPr>
            <a:r>
              <a:rPr lang="ar-SA" sz="2000" b="1" dirty="0">
                <a:solidFill>
                  <a:srgbClr val="7030A0"/>
                </a:solidFill>
              </a:rPr>
              <a:t>          يستخدم </a:t>
            </a:r>
            <a:r>
              <a:rPr lang="ar-SA" sz="2000" b="1" dirty="0" err="1">
                <a:solidFill>
                  <a:srgbClr val="7030A0"/>
                </a:solidFill>
              </a:rPr>
              <a:t>يستخدم</a:t>
            </a:r>
            <a:r>
              <a:rPr lang="ar-SA" sz="2000" b="1" dirty="0">
                <a:solidFill>
                  <a:srgbClr val="7030A0"/>
                </a:solidFill>
              </a:rPr>
              <a:t> هذا النوع من التخمر في انتاج بعض المنتجات </a:t>
            </a:r>
            <a:r>
              <a:rPr lang="ar-SA" sz="2000" b="1" dirty="0" err="1">
                <a:solidFill>
                  <a:srgbClr val="7030A0"/>
                </a:solidFill>
              </a:rPr>
              <a:t>اللبنيه</a:t>
            </a:r>
            <a:r>
              <a:rPr lang="ar-SA" sz="2000" b="1" dirty="0">
                <a:solidFill>
                  <a:srgbClr val="7030A0"/>
                </a:solidFill>
              </a:rPr>
              <a:t> مثل </a:t>
            </a:r>
            <a:r>
              <a:rPr lang="ar-SA" sz="2000" b="1" dirty="0" err="1">
                <a:solidFill>
                  <a:srgbClr val="7030A0"/>
                </a:solidFill>
              </a:rPr>
              <a:t>الكيفير</a:t>
            </a:r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err="1">
                <a:solidFill>
                  <a:srgbClr val="7030A0"/>
                </a:solidFill>
              </a:rPr>
              <a:t>والكوميس</a:t>
            </a:r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err="1">
                <a:solidFill>
                  <a:srgbClr val="7030A0"/>
                </a:solidFill>
              </a:rPr>
              <a:t>والتى</a:t>
            </a:r>
            <a:r>
              <a:rPr lang="ar-SA" sz="2000" b="1" dirty="0">
                <a:solidFill>
                  <a:srgbClr val="7030A0"/>
                </a:solidFill>
              </a:rPr>
              <a:t> تتميز باحتوائها على كميات كبيره من ثاني اكسيد الكربون والايثانول، تعتبر </a:t>
            </a:r>
            <a:r>
              <a:rPr lang="ar-SA" sz="2000" b="1" dirty="0" err="1">
                <a:solidFill>
                  <a:srgbClr val="7030A0"/>
                </a:solidFill>
              </a:rPr>
              <a:t>الخميره</a:t>
            </a:r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err="1">
                <a:solidFill>
                  <a:srgbClr val="7030A0"/>
                </a:solidFill>
              </a:rPr>
              <a:t>التابعه</a:t>
            </a:r>
            <a:r>
              <a:rPr lang="ar-SA" sz="2000" b="1" dirty="0">
                <a:solidFill>
                  <a:srgbClr val="7030A0"/>
                </a:solidFill>
              </a:rPr>
              <a:t> للجنس </a:t>
            </a:r>
            <a:r>
              <a:rPr lang="en-US" sz="2000" b="1" dirty="0" err="1">
                <a:solidFill>
                  <a:srgbClr val="7030A0"/>
                </a:solidFill>
              </a:rPr>
              <a:t>Torula</a:t>
            </a:r>
            <a:r>
              <a:rPr lang="ar-SA" sz="2000" b="1" dirty="0">
                <a:solidFill>
                  <a:srgbClr val="7030A0"/>
                </a:solidFill>
              </a:rPr>
              <a:t>والتي تنمو مصاحبه لبكتيريا حمض </a:t>
            </a:r>
            <a:r>
              <a:rPr lang="ar-SA" sz="2000" b="1" dirty="0" err="1">
                <a:solidFill>
                  <a:srgbClr val="7030A0"/>
                </a:solidFill>
              </a:rPr>
              <a:t>اللاكتيك</a:t>
            </a:r>
            <a:r>
              <a:rPr lang="ar-SA" sz="2000" b="1" dirty="0">
                <a:solidFill>
                  <a:srgbClr val="7030A0"/>
                </a:solidFill>
              </a:rPr>
              <a:t> هي </a:t>
            </a:r>
            <a:r>
              <a:rPr lang="ar-SA" sz="2000" b="1" dirty="0" err="1">
                <a:solidFill>
                  <a:srgbClr val="7030A0"/>
                </a:solidFill>
              </a:rPr>
              <a:t>المسؤوله</a:t>
            </a:r>
            <a:r>
              <a:rPr lang="ar-SA" sz="2000" b="1" dirty="0">
                <a:solidFill>
                  <a:srgbClr val="7030A0"/>
                </a:solidFill>
              </a:rPr>
              <a:t> عن هذا النوع من التخمر، وحدوثه في اللبن ومنتجاته الاخرى يعتبر عيب حيث يؤدي الى تكوين و ظهور تغيرات غير مرغوبه مثل الطعم </a:t>
            </a:r>
            <a:r>
              <a:rPr lang="ar-SA" sz="2000" b="1" dirty="0" err="1">
                <a:solidFill>
                  <a:srgbClr val="7030A0"/>
                </a:solidFill>
              </a:rPr>
              <a:t>الفاكهى</a:t>
            </a:r>
            <a:r>
              <a:rPr lang="ar-SA" sz="2000" b="1" dirty="0">
                <a:solidFill>
                  <a:srgbClr val="7030A0"/>
                </a:solidFill>
              </a:rPr>
              <a:t> و تكوين الغازات.</a:t>
            </a:r>
          </a:p>
          <a:p>
            <a:pPr algn="just">
              <a:buNone/>
            </a:pPr>
            <a:r>
              <a:rPr lang="ar-EG" sz="2000" b="1" dirty="0" smtClean="0">
                <a:solidFill>
                  <a:srgbClr val="7030A0"/>
                </a:solidFill>
              </a:rPr>
              <a:t>            </a:t>
            </a:r>
            <a:r>
              <a:rPr lang="ar-SA" sz="2000" b="1" dirty="0" smtClean="0">
                <a:solidFill>
                  <a:srgbClr val="7030A0"/>
                </a:solidFill>
              </a:rPr>
              <a:t>جلوكوز</a:t>
            </a:r>
            <a:r>
              <a:rPr lang="ar-SA" sz="2000" b="1" dirty="0">
                <a:solidFill>
                  <a:srgbClr val="7030A0"/>
                </a:solidFill>
              </a:rPr>
              <a:t>← إيثانول   +  </a:t>
            </a:r>
            <a:r>
              <a:rPr lang="en-US" sz="2000" b="1" dirty="0">
                <a:solidFill>
                  <a:srgbClr val="7030A0"/>
                </a:solidFill>
              </a:rPr>
              <a:t>Co2</a:t>
            </a:r>
          </a:p>
          <a:p>
            <a:pPr algn="just">
              <a:buNone/>
            </a:pPr>
            <a:endParaRPr lang="ar-SA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ar-SA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0363"/>
            <a:ext cx="7704856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3487</TotalTime>
  <Words>670</Words>
  <Application>Microsoft Office PowerPoint</Application>
  <PresentationFormat>عرض على الشاشة (3:4)‏</PresentationFormat>
  <Paragraphs>49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الفطريات وأمراض النبات</dc:title>
  <dc:creator>fatmah_alhofy</dc:creator>
  <cp:lastModifiedBy>A</cp:lastModifiedBy>
  <cp:revision>543</cp:revision>
  <dcterms:created xsi:type="dcterms:W3CDTF">2011-02-11T10:12:53Z</dcterms:created>
  <dcterms:modified xsi:type="dcterms:W3CDTF">2020-03-18T08:45:37Z</dcterms:modified>
</cp:coreProperties>
</file>