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removePersonalInfoOnSave="1" saveSubsetFonts="1">
  <p:sldMasterIdLst>
    <p:sldMasterId id="2147483756" r:id="rId1"/>
  </p:sldMasterIdLst>
  <p:notesMasterIdLst>
    <p:notesMasterId r:id="rId22"/>
  </p:notesMasterIdLst>
  <p:handoutMasterIdLst>
    <p:handoutMasterId r:id="rId23"/>
  </p:handoutMasterIdLst>
  <p:sldIdLst>
    <p:sldId id="295" r:id="rId2"/>
    <p:sldId id="266" r:id="rId3"/>
    <p:sldId id="280" r:id="rId4"/>
    <p:sldId id="299" r:id="rId5"/>
    <p:sldId id="308" r:id="rId6"/>
    <p:sldId id="300" r:id="rId7"/>
    <p:sldId id="309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22" r:id="rId21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8000"/>
    <a:srgbClr val="FF0066"/>
    <a:srgbClr val="FF7C80"/>
    <a:srgbClr val="9933FF"/>
    <a:srgbClr val="33CC33"/>
    <a:srgbClr val="3399FF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4383" autoAdjust="0"/>
    <p:restoredTop sz="94761" autoAdjust="0"/>
  </p:normalViewPr>
  <p:slideViewPr>
    <p:cSldViewPr>
      <p:cViewPr>
        <p:scale>
          <a:sx n="60" d="100"/>
          <a:sy n="60" d="100"/>
        </p:scale>
        <p:origin x="-1656" y="-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fld id="{A5526E84-02B6-4C01-B0D0-155625983CE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202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fld id="{D76C695F-90D7-4217-B9CA-94CC2BEE444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4096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15319D-A7C3-4798-8C0A-08B120240C4F}" type="slidenum">
              <a:rPr lang="ar-SA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E64626-D050-4C6A-BBE1-502A81B4056F}" type="slidenum">
              <a:rPr lang="ar-SA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F9DAF0-D4F5-4C39-9EA2-E027F13286D7}" type="slidenum">
              <a:rPr lang="ar-SA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E50494-3BB0-4CAC-92E7-C9A7B6281FCD}" type="slidenum">
              <a:rPr lang="ar-SA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4D1E84-E0EB-4F6A-A5FA-CC58D5295488}" type="slidenum">
              <a:rPr lang="ar-SA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E32B84-0E70-46E6-A37F-C551897DDF95}" type="slidenum">
              <a:rPr lang="ar-SA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5A237A-C7F5-4160-92F2-9ED1F92A8BD3}" type="slidenum">
              <a:rPr lang="ar-SA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EF59E4-CA8C-4A13-8C7A-849FC6D44D21}" type="slidenum">
              <a:rPr lang="ar-SA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C1C00E-B35B-46F6-B4BC-C00639777622}" type="slidenum">
              <a:rPr lang="ar-SA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D4A02F-F2D6-43D3-9351-6A2253D621C2}" type="slidenum">
              <a:rPr lang="ar-SA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3346B5-5DBE-400B-8431-1D766AD2A072}" type="slidenum">
              <a:rPr lang="ar-SA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7F4EC4AD-855B-4412-905D-8C611287170B}" type="slidenum">
              <a:rPr lang="ar-SA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1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0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0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0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0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0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10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1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AV"/><Relationship Id="rId2" Type="http://schemas.microsoft.com/office/2007/relationships/media" Target="../media/media18.WAV"/><Relationship Id="rId1" Type="http://schemas.openxmlformats.org/officeDocument/2006/relationships/tags" Target="../tags/tag2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AV"/><Relationship Id="rId2" Type="http://schemas.microsoft.com/office/2007/relationships/media" Target="../media/media20.WAV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microsoft.com/office/2007/relationships/media" Target="../media/media3.WAV"/><Relationship Id="rId7" Type="http://schemas.openxmlformats.org/officeDocument/2006/relationships/oleObject" Target="../embeddings/oleObject1.bin"/><Relationship Id="rId2" Type="http://schemas.openxmlformats.org/officeDocument/2006/relationships/video" Target="file:///C:\Users\Win8.1\Desktop\&#1573;&#1583;&#1575;&#1585;&#1577;%20&#1575;&#1604;&#1605;&#1608;&#1575;&#1585;&#1583;%20&#1575;&#1604;&#1571;&#1587;&#1585;&#1610;&#1577;%20-%20YouTube.MP4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WAV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0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0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0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0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0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book0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04800" y="3482975"/>
            <a:ext cx="67818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defRPr>
            </a:lvl5pPr>
            <a:lvl6pPr marL="457200" algn="l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defRPr>
            </a:lvl6pPr>
            <a:lvl7pPr marL="914400" algn="l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defRPr>
            </a:lvl7pPr>
            <a:lvl8pPr marL="1371600" algn="l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defRPr>
            </a:lvl8pPr>
            <a:lvl9pPr marL="1828800" algn="l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Arial"/>
              </a:rPr>
              <a:t>ادارة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j-ea"/>
              <a:cs typeface="Arial"/>
            </a:endParaRPr>
          </a:p>
        </p:txBody>
      </p:sp>
      <p:pic>
        <p:nvPicPr>
          <p:cNvPr id="16" name="صورة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304800"/>
            <a:ext cx="2020887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6705600" y="304800"/>
            <a:ext cx="23606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endParaRPr lang="ar-SA" sz="1100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90800" y="4419600"/>
            <a:ext cx="2533650" cy="18097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33CCCC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ربع نص 6"/>
          <p:cNvSpPr txBox="1"/>
          <p:nvPr/>
        </p:nvSpPr>
        <p:spPr>
          <a:xfrm>
            <a:off x="857224" y="1714488"/>
            <a:ext cx="4000527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EG" dirty="0"/>
          </a:p>
          <a:p>
            <a:endParaRPr lang="ar-EG" dirty="0"/>
          </a:p>
          <a:p>
            <a:endParaRPr lang="ar-EG" dirty="0"/>
          </a:p>
          <a:p>
            <a:endParaRPr lang="ar-EG" dirty="0"/>
          </a:p>
          <a:p>
            <a:r>
              <a:rPr lang="ar-EG" sz="4800" b="1" dirty="0"/>
              <a:t>إدارة الأعمال 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1009624" y="1866888"/>
            <a:ext cx="4000527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EG" dirty="0"/>
          </a:p>
          <a:p>
            <a:endParaRPr lang="ar-EG" dirty="0"/>
          </a:p>
          <a:p>
            <a:endParaRPr lang="ar-EG" dirty="0"/>
          </a:p>
          <a:p>
            <a:endParaRPr lang="ar-EG" dirty="0"/>
          </a:p>
          <a:p>
            <a:r>
              <a:rPr lang="ar-EG" sz="4800" b="1" dirty="0"/>
              <a:t> </a:t>
            </a:r>
            <a:r>
              <a:rPr lang="en-US" sz="4800" b="1" dirty="0"/>
              <a:t>      </a:t>
            </a:r>
            <a:endParaRPr lang="ar-EG" sz="4800" b="1" dirty="0"/>
          </a:p>
          <a:p>
            <a:r>
              <a:rPr lang="ar-EG" sz="4800" b="1" dirty="0"/>
              <a:t>     المنزلية</a:t>
            </a:r>
          </a:p>
        </p:txBody>
      </p:sp>
      <p:pic>
        <p:nvPicPr>
          <p:cNvPr id="10" name="~PP375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45139"/>
      </p:ext>
    </p:extLst>
  </p:cSld>
  <p:clrMapOvr>
    <a:masterClrMapping/>
  </p:clrMapOvr>
  <p:transition advTm="979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5860"/>
          </a:xfrm>
        </p:spPr>
        <p:txBody>
          <a:bodyPr/>
          <a:lstStyle/>
          <a:p>
            <a:r>
              <a:rPr lang="ar-EG" sz="4000" dirty="0"/>
              <a:t>بعض المفاهيم الخاطئة عن </a:t>
            </a:r>
            <a:r>
              <a:rPr lang="ar-EG" sz="4000" dirty="0" err="1"/>
              <a:t>ادارة</a:t>
            </a:r>
            <a:r>
              <a:rPr lang="ar-EG" sz="4000" dirty="0"/>
              <a:t> موارد الأسرة 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>
            <a:normAutofit/>
          </a:bodyPr>
          <a:lstStyle/>
          <a:p>
            <a:pPr algn="ctr"/>
            <a:r>
              <a:rPr lang="ar-EG" sz="4000" dirty="0">
                <a:solidFill>
                  <a:srgbClr val="008000"/>
                </a:solidFill>
              </a:rPr>
              <a:t>3- يجب أن يكون هناك شخص واحد في كل أسرة مسئول عن إدارة شئونها ويتحكم في مواردها .</a:t>
            </a:r>
          </a:p>
          <a:p>
            <a:pPr algn="ctr"/>
            <a:r>
              <a:rPr lang="ar-EG" sz="4000" dirty="0">
                <a:solidFill>
                  <a:srgbClr val="008000"/>
                </a:solidFill>
              </a:rPr>
              <a:t>4- إدارة موارد الأسرة هي موهبة فطرية .</a:t>
            </a:r>
          </a:p>
          <a:p>
            <a:pPr algn="ctr"/>
            <a:r>
              <a:rPr lang="ar-EG" sz="4000" dirty="0">
                <a:solidFill>
                  <a:srgbClr val="008000"/>
                </a:solidFill>
              </a:rPr>
              <a:t>5- إدارة موارد الأسرة غاية وليست وسيلة لتحقيق أهداف الأسرة .</a:t>
            </a:r>
          </a:p>
        </p:txBody>
      </p:sp>
      <p:pic>
        <p:nvPicPr>
          <p:cNvPr id="4" name="~PP69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875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57298"/>
          </a:xfrm>
        </p:spPr>
        <p:txBody>
          <a:bodyPr/>
          <a:lstStyle/>
          <a:p>
            <a:r>
              <a:rPr lang="ar-EG" dirty="0" err="1">
                <a:solidFill>
                  <a:srgbClr val="C00000"/>
                </a:solidFill>
              </a:rPr>
              <a:t>ادارة</a:t>
            </a:r>
            <a:r>
              <a:rPr lang="ar-EG" dirty="0">
                <a:solidFill>
                  <a:srgbClr val="C00000"/>
                </a:solidFill>
              </a:rPr>
              <a:t> موارد </a:t>
            </a:r>
            <a:r>
              <a:rPr lang="ar-EG" dirty="0" err="1">
                <a:solidFill>
                  <a:srgbClr val="C00000"/>
                </a:solidFill>
              </a:rPr>
              <a:t>الاسرة</a:t>
            </a:r>
            <a:r>
              <a:rPr lang="ar-EG" dirty="0">
                <a:solidFill>
                  <a:srgbClr val="C00000"/>
                </a:solidFill>
              </a:rPr>
              <a:t> في ضوء نظرية النظم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ar-EG" sz="2800" dirty="0">
                <a:solidFill>
                  <a:schemeClr val="bg2">
                    <a:lumMod val="10000"/>
                  </a:schemeClr>
                </a:solidFill>
              </a:rPr>
              <a:t>النظام : هو مجموعة من الأجزاء أو الأنظمة الفرعية التي تعمل مع بعضها البعض لتحقيق أهداف محددة .</a:t>
            </a:r>
          </a:p>
        </p:txBody>
      </p:sp>
      <p:sp>
        <p:nvSpPr>
          <p:cNvPr id="4" name="شكل بيضاوي 3"/>
          <p:cNvSpPr/>
          <p:nvPr/>
        </p:nvSpPr>
        <p:spPr>
          <a:xfrm>
            <a:off x="6858016" y="3071810"/>
            <a:ext cx="1928826" cy="10001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800" dirty="0" err="1"/>
              <a:t>المدخلات</a:t>
            </a:r>
            <a:endParaRPr lang="ar-EG" sz="2800" dirty="0"/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3500430" y="3071810"/>
            <a:ext cx="2571768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800" dirty="0"/>
              <a:t>العمليات</a:t>
            </a:r>
          </a:p>
        </p:txBody>
      </p:sp>
      <p:sp>
        <p:nvSpPr>
          <p:cNvPr id="6" name="شكل بيضاوي 5"/>
          <p:cNvSpPr/>
          <p:nvPr/>
        </p:nvSpPr>
        <p:spPr>
          <a:xfrm>
            <a:off x="857224" y="3000372"/>
            <a:ext cx="2000264" cy="1071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800" dirty="0"/>
              <a:t>المخرجات</a:t>
            </a: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3286116" y="5143512"/>
            <a:ext cx="314327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800" dirty="0"/>
              <a:t>التغذية الراجعة</a:t>
            </a:r>
          </a:p>
        </p:txBody>
      </p:sp>
      <p:cxnSp>
        <p:nvCxnSpPr>
          <p:cNvPr id="11" name="رابط كسهم مستقيم 10"/>
          <p:cNvCxnSpPr/>
          <p:nvPr/>
        </p:nvCxnSpPr>
        <p:spPr>
          <a:xfrm rot="10800000">
            <a:off x="6215074" y="3500438"/>
            <a:ext cx="100013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كسهم مستقيم 12"/>
          <p:cNvCxnSpPr>
            <a:stCxn id="5" idx="1"/>
          </p:cNvCxnSpPr>
          <p:nvPr/>
        </p:nvCxnSpPr>
        <p:spPr>
          <a:xfrm rot="10800000">
            <a:off x="2428860" y="3500438"/>
            <a:ext cx="107157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كسهم مستقيم 14"/>
          <p:cNvCxnSpPr>
            <a:stCxn id="6" idx="4"/>
          </p:cNvCxnSpPr>
          <p:nvPr/>
        </p:nvCxnSpPr>
        <p:spPr>
          <a:xfrm rot="5400000">
            <a:off x="1071538" y="4857760"/>
            <a:ext cx="157163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كسهم مستقيم 16"/>
          <p:cNvCxnSpPr/>
          <p:nvPr/>
        </p:nvCxnSpPr>
        <p:spPr>
          <a:xfrm>
            <a:off x="1928794" y="5715016"/>
            <a:ext cx="128588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كسهم مستقيم 18"/>
          <p:cNvCxnSpPr>
            <a:stCxn id="4" idx="4"/>
          </p:cNvCxnSpPr>
          <p:nvPr/>
        </p:nvCxnSpPr>
        <p:spPr>
          <a:xfrm rot="16200000" flipH="1">
            <a:off x="7090188" y="4804182"/>
            <a:ext cx="1500200" cy="357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رابط كسهم مستقيم 20"/>
          <p:cNvCxnSpPr/>
          <p:nvPr/>
        </p:nvCxnSpPr>
        <p:spPr>
          <a:xfrm rot="10800000">
            <a:off x="6572264" y="5643578"/>
            <a:ext cx="121444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~PP111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7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00174"/>
          </a:xfrm>
        </p:spPr>
        <p:txBody>
          <a:bodyPr/>
          <a:lstStyle/>
          <a:p>
            <a:r>
              <a:rPr lang="ar-EG" dirty="0"/>
              <a:t>اتخاذ القرارات في محيط الأسرة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0634"/>
          </a:xfrm>
        </p:spPr>
        <p:txBody>
          <a:bodyPr>
            <a:noAutofit/>
          </a:bodyPr>
          <a:lstStyle/>
          <a:p>
            <a:r>
              <a:rPr lang="ar-EG" sz="3200" dirty="0">
                <a:solidFill>
                  <a:schemeClr val="accent2">
                    <a:lumMod val="75000"/>
                  </a:schemeClr>
                </a:solidFill>
              </a:rPr>
              <a:t>اتخاذ القرار هو قلب العملية الإدارية .</a:t>
            </a:r>
          </a:p>
          <a:p>
            <a:r>
              <a:rPr lang="ar-EG" sz="3200" dirty="0">
                <a:solidFill>
                  <a:srgbClr val="FF0000"/>
                </a:solidFill>
              </a:rPr>
              <a:t>تعريفات أتحاذ القرار :</a:t>
            </a:r>
          </a:p>
          <a:p>
            <a:r>
              <a:rPr lang="ar-EG" sz="3200" dirty="0" err="1">
                <a:solidFill>
                  <a:schemeClr val="accent2">
                    <a:lumMod val="75000"/>
                  </a:schemeClr>
                </a:solidFill>
              </a:rPr>
              <a:t>يعرفة</a:t>
            </a:r>
            <a:r>
              <a:rPr lang="ar-EG" sz="3200" dirty="0">
                <a:solidFill>
                  <a:schemeClr val="accent2">
                    <a:lumMod val="75000"/>
                  </a:schemeClr>
                </a:solidFill>
              </a:rPr>
              <a:t> (احمد عاشور): انه الاختيار من بين مجموعة من البدائل .</a:t>
            </a:r>
          </a:p>
          <a:p>
            <a:pPr>
              <a:buNone/>
            </a:pPr>
            <a:endParaRPr lang="ar-EG" sz="32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ar-EG" sz="3200" dirty="0">
                <a:solidFill>
                  <a:schemeClr val="accent2">
                    <a:lumMod val="75000"/>
                  </a:schemeClr>
                </a:solidFill>
              </a:rPr>
              <a:t>تعرفه (وفاء شلبي ): انه عملية اختيار بين البدائل التي يقترحها الفرد لمواجهه موقف </a:t>
            </a:r>
            <a:r>
              <a:rPr lang="ar-EG" sz="3200" dirty="0" err="1">
                <a:solidFill>
                  <a:schemeClr val="accent2">
                    <a:lumMod val="75000"/>
                  </a:schemeClr>
                </a:solidFill>
              </a:rPr>
              <a:t>او</a:t>
            </a:r>
            <a:r>
              <a:rPr lang="ar-EG" sz="3200" dirty="0">
                <a:solidFill>
                  <a:schemeClr val="accent2">
                    <a:lumMod val="75000"/>
                  </a:schemeClr>
                </a:solidFill>
              </a:rPr>
              <a:t> مشكلة معينة  تعترضه بهدف الوصول لأفضل حل وهذا الاختيار يعتمد على المعلومات الموجودة لدى الفرد .</a:t>
            </a:r>
          </a:p>
        </p:txBody>
      </p:sp>
      <p:pic>
        <p:nvPicPr>
          <p:cNvPr id="4" name="~PP322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2972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/>
          <a:lstStyle/>
          <a:p>
            <a:r>
              <a:rPr lang="ar-EG" dirty="0"/>
              <a:t>مصادر اتخاذ القرار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3500430" y="1857364"/>
            <a:ext cx="278608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800" dirty="0">
                <a:solidFill>
                  <a:srgbClr val="00B050"/>
                </a:solidFill>
              </a:rPr>
              <a:t>مصادر اتخاذ القرار </a:t>
            </a:r>
          </a:p>
        </p:txBody>
      </p:sp>
      <p:cxnSp>
        <p:nvCxnSpPr>
          <p:cNvPr id="6" name="رابط كسهم مستقيم 5"/>
          <p:cNvCxnSpPr/>
          <p:nvPr/>
        </p:nvCxnSpPr>
        <p:spPr>
          <a:xfrm rot="5400000">
            <a:off x="4714876" y="3000372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rot="10800000">
            <a:off x="2357422" y="3071810"/>
            <a:ext cx="2928958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>
            <a:off x="5286380" y="3143248"/>
            <a:ext cx="214314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/>
          <p:nvPr/>
        </p:nvCxnSpPr>
        <p:spPr>
          <a:xfrm rot="5400000">
            <a:off x="7216000" y="3428206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كسهم مستقيم 13"/>
          <p:cNvCxnSpPr/>
          <p:nvPr/>
        </p:nvCxnSpPr>
        <p:spPr>
          <a:xfrm rot="5400000">
            <a:off x="2250265" y="3250405"/>
            <a:ext cx="35719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مستطيل 14"/>
          <p:cNvSpPr/>
          <p:nvPr/>
        </p:nvSpPr>
        <p:spPr>
          <a:xfrm>
            <a:off x="6215074" y="3786190"/>
            <a:ext cx="184309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800" dirty="0">
                <a:solidFill>
                  <a:srgbClr val="FF0066"/>
                </a:solidFill>
              </a:rPr>
              <a:t>مصدر داخلي</a:t>
            </a:r>
          </a:p>
        </p:txBody>
      </p:sp>
      <p:cxnSp>
        <p:nvCxnSpPr>
          <p:cNvPr id="18" name="رابط بشكل مرفق 17"/>
          <p:cNvCxnSpPr/>
          <p:nvPr/>
        </p:nvCxnSpPr>
        <p:spPr>
          <a:xfrm rot="16200000" flipH="1">
            <a:off x="7072330" y="4929198"/>
            <a:ext cx="857256" cy="57150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رابط بشكل مرفق 20"/>
          <p:cNvCxnSpPr/>
          <p:nvPr/>
        </p:nvCxnSpPr>
        <p:spPr>
          <a:xfrm rot="16200000" flipH="1">
            <a:off x="2250265" y="4536289"/>
            <a:ext cx="1071570" cy="85725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كسهم مستقيم 24"/>
          <p:cNvCxnSpPr/>
          <p:nvPr/>
        </p:nvCxnSpPr>
        <p:spPr>
          <a:xfrm rot="10800000">
            <a:off x="1500166" y="5000636"/>
            <a:ext cx="85725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رابط كسهم مستقيم 26"/>
          <p:cNvCxnSpPr/>
          <p:nvPr/>
        </p:nvCxnSpPr>
        <p:spPr>
          <a:xfrm rot="10800000">
            <a:off x="6500826" y="5214950"/>
            <a:ext cx="71438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رابط كسهم مستقيم 28"/>
          <p:cNvCxnSpPr/>
          <p:nvPr/>
        </p:nvCxnSpPr>
        <p:spPr>
          <a:xfrm rot="5400000">
            <a:off x="6430182" y="5428470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رابط كسهم مستقيم 30"/>
          <p:cNvCxnSpPr/>
          <p:nvPr/>
        </p:nvCxnSpPr>
        <p:spPr>
          <a:xfrm rot="5400000">
            <a:off x="1358084" y="5214950"/>
            <a:ext cx="427834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مستطيل 38"/>
          <p:cNvSpPr/>
          <p:nvPr/>
        </p:nvSpPr>
        <p:spPr>
          <a:xfrm>
            <a:off x="1500166" y="3500438"/>
            <a:ext cx="2071702" cy="857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800" dirty="0">
                <a:solidFill>
                  <a:srgbClr val="FF0000"/>
                </a:solidFill>
              </a:rPr>
              <a:t>مصدر خارجي</a:t>
            </a:r>
          </a:p>
        </p:txBody>
      </p:sp>
      <p:sp>
        <p:nvSpPr>
          <p:cNvPr id="40" name="مستطيل 39"/>
          <p:cNvSpPr/>
          <p:nvPr/>
        </p:nvSpPr>
        <p:spPr>
          <a:xfrm>
            <a:off x="7429520" y="5643578"/>
            <a:ext cx="1428760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موضوعي</a:t>
            </a:r>
          </a:p>
        </p:txBody>
      </p:sp>
      <p:sp>
        <p:nvSpPr>
          <p:cNvPr id="41" name="مستطيل 40"/>
          <p:cNvSpPr/>
          <p:nvPr/>
        </p:nvSpPr>
        <p:spPr>
          <a:xfrm>
            <a:off x="5286380" y="5643578"/>
            <a:ext cx="1714512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غير موضوعي</a:t>
            </a:r>
          </a:p>
        </p:txBody>
      </p:sp>
      <p:sp>
        <p:nvSpPr>
          <p:cNvPr id="42" name="مستطيل 41"/>
          <p:cNvSpPr/>
          <p:nvPr/>
        </p:nvSpPr>
        <p:spPr>
          <a:xfrm>
            <a:off x="2643174" y="5572140"/>
            <a:ext cx="1414466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موضوعي</a:t>
            </a:r>
          </a:p>
        </p:txBody>
      </p:sp>
      <p:sp>
        <p:nvSpPr>
          <p:cNvPr id="43" name="مستطيل 42"/>
          <p:cNvSpPr/>
          <p:nvPr/>
        </p:nvSpPr>
        <p:spPr>
          <a:xfrm>
            <a:off x="428596" y="5500702"/>
            <a:ext cx="1785950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غير موضوعي</a:t>
            </a:r>
          </a:p>
        </p:txBody>
      </p:sp>
      <p:sp>
        <p:nvSpPr>
          <p:cNvPr id="45" name="عنصر نائب للمحتوى 44"/>
          <p:cNvSpPr>
            <a:spLocks noGrp="1"/>
          </p:cNvSpPr>
          <p:nvPr>
            <p:ph idx="1"/>
          </p:nvPr>
        </p:nvSpPr>
        <p:spPr>
          <a:xfrm flipV="1">
            <a:off x="457200" y="6857999"/>
            <a:ext cx="8686800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ar-EG" dirty="0"/>
          </a:p>
        </p:txBody>
      </p:sp>
      <p:pic>
        <p:nvPicPr>
          <p:cNvPr id="22" name="~PP327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8618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1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28736"/>
          </a:xfrm>
        </p:spPr>
        <p:txBody>
          <a:bodyPr/>
          <a:lstStyle/>
          <a:p>
            <a:r>
              <a:rPr lang="ar-EG" dirty="0"/>
              <a:t>مراحل اتخاذ القرار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EG" dirty="0"/>
              <a:t>1</a:t>
            </a:r>
            <a:r>
              <a:rPr lang="ar-EG" sz="3600" dirty="0">
                <a:solidFill>
                  <a:srgbClr val="0070C0"/>
                </a:solidFill>
              </a:rPr>
              <a:t>- </a:t>
            </a:r>
            <a:r>
              <a:rPr lang="ar-EG" sz="4000" dirty="0">
                <a:solidFill>
                  <a:srgbClr val="0070C0"/>
                </a:solidFill>
              </a:rPr>
              <a:t>التعرف علي المشكلة وتحديدها .</a:t>
            </a:r>
          </a:p>
          <a:p>
            <a:r>
              <a:rPr lang="ar-EG" sz="4000" dirty="0">
                <a:solidFill>
                  <a:srgbClr val="0070C0"/>
                </a:solidFill>
              </a:rPr>
              <a:t>2- البحث عن حلول مختلفة للمشكلة .</a:t>
            </a:r>
          </a:p>
          <a:p>
            <a:r>
              <a:rPr lang="ar-EG" sz="4000" dirty="0">
                <a:solidFill>
                  <a:srgbClr val="0070C0"/>
                </a:solidFill>
              </a:rPr>
              <a:t>3- دراسة مزايا وعيوب كل تلك الحلول .</a:t>
            </a:r>
          </a:p>
          <a:p>
            <a:r>
              <a:rPr lang="ar-EG" sz="4000" dirty="0">
                <a:solidFill>
                  <a:srgbClr val="0070C0"/>
                </a:solidFill>
              </a:rPr>
              <a:t>4- اختيار أفضل الحلول .</a:t>
            </a:r>
          </a:p>
          <a:p>
            <a:r>
              <a:rPr lang="ar-EG" sz="4000" dirty="0">
                <a:solidFill>
                  <a:srgbClr val="0070C0"/>
                </a:solidFill>
              </a:rPr>
              <a:t>5- تحمل مسئولية تنفيذ القرار .</a:t>
            </a:r>
          </a:p>
        </p:txBody>
      </p:sp>
      <p:pic>
        <p:nvPicPr>
          <p:cNvPr id="4" name="~PP310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1774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/>
          <a:lstStyle/>
          <a:p>
            <a:r>
              <a:rPr lang="ar-EG" sz="4000" dirty="0"/>
              <a:t>تصنيف القرارات 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EG" dirty="0"/>
              <a:t>                                                                      </a:t>
            </a:r>
          </a:p>
        </p:txBody>
      </p:sp>
      <p:sp>
        <p:nvSpPr>
          <p:cNvPr id="6" name="موجة 5"/>
          <p:cNvSpPr/>
          <p:nvPr/>
        </p:nvSpPr>
        <p:spPr>
          <a:xfrm>
            <a:off x="5929322" y="1000108"/>
            <a:ext cx="2786082" cy="1557342"/>
          </a:xfrm>
          <a:prstGeom prst="wave">
            <a:avLst>
              <a:gd name="adj1" fmla="val 12500"/>
              <a:gd name="adj2" fmla="val -33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4000" dirty="0">
                <a:solidFill>
                  <a:srgbClr val="C00000"/>
                </a:solidFill>
              </a:rPr>
              <a:t>بطبيعة المشكلات</a:t>
            </a:r>
          </a:p>
        </p:txBody>
      </p:sp>
      <p:sp>
        <p:nvSpPr>
          <p:cNvPr id="7" name="موجة 6"/>
          <p:cNvSpPr/>
          <p:nvPr/>
        </p:nvSpPr>
        <p:spPr>
          <a:xfrm>
            <a:off x="500034" y="714356"/>
            <a:ext cx="2786082" cy="1557342"/>
          </a:xfrm>
          <a:prstGeom prst="wave">
            <a:avLst>
              <a:gd name="adj1" fmla="val 12500"/>
              <a:gd name="adj2" fmla="val -33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4000" dirty="0">
                <a:solidFill>
                  <a:srgbClr val="C00000"/>
                </a:solidFill>
              </a:rPr>
              <a:t>بنوعية المشكلات</a:t>
            </a:r>
          </a:p>
        </p:txBody>
      </p:sp>
      <p:sp>
        <p:nvSpPr>
          <p:cNvPr id="9" name="سهم منحني إلى اليمين 8"/>
          <p:cNvSpPr/>
          <p:nvPr/>
        </p:nvSpPr>
        <p:spPr>
          <a:xfrm>
            <a:off x="7572396" y="3071810"/>
            <a:ext cx="731520" cy="12161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>
              <a:solidFill>
                <a:schemeClr val="tx1"/>
              </a:solidFill>
            </a:endParaRPr>
          </a:p>
        </p:txBody>
      </p:sp>
      <p:sp>
        <p:nvSpPr>
          <p:cNvPr id="10" name="سهم منحني إلى اليسار 9"/>
          <p:cNvSpPr/>
          <p:nvPr/>
        </p:nvSpPr>
        <p:spPr>
          <a:xfrm>
            <a:off x="6357950" y="2357430"/>
            <a:ext cx="731520" cy="12161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>
              <a:solidFill>
                <a:schemeClr val="tx1"/>
              </a:solidFill>
            </a:endParaRPr>
          </a:p>
        </p:txBody>
      </p:sp>
      <p:sp>
        <p:nvSpPr>
          <p:cNvPr id="11" name="شكل بيضاوي 10"/>
          <p:cNvSpPr/>
          <p:nvPr/>
        </p:nvSpPr>
        <p:spPr>
          <a:xfrm>
            <a:off x="7500958" y="4286256"/>
            <a:ext cx="1643042" cy="2286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800" dirty="0"/>
              <a:t>قرارات روتينية</a:t>
            </a:r>
          </a:p>
        </p:txBody>
      </p:sp>
      <p:sp>
        <p:nvSpPr>
          <p:cNvPr id="12" name="شكل بيضاوي 11"/>
          <p:cNvSpPr/>
          <p:nvPr/>
        </p:nvSpPr>
        <p:spPr>
          <a:xfrm>
            <a:off x="5429256" y="3571876"/>
            <a:ext cx="1714512" cy="25717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800" dirty="0"/>
              <a:t>قرارات غير روتينية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357158" y="2357430"/>
            <a:ext cx="1485904" cy="1057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3600" dirty="0"/>
              <a:t>اجتماعية</a:t>
            </a:r>
          </a:p>
        </p:txBody>
      </p:sp>
      <p:sp>
        <p:nvSpPr>
          <p:cNvPr id="14" name="مستطيل 13"/>
          <p:cNvSpPr/>
          <p:nvPr/>
        </p:nvSpPr>
        <p:spPr>
          <a:xfrm>
            <a:off x="1571604" y="3143248"/>
            <a:ext cx="1485904" cy="1057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3600" dirty="0">
                <a:solidFill>
                  <a:schemeClr val="accent5">
                    <a:lumMod val="75000"/>
                  </a:schemeClr>
                </a:solidFill>
              </a:rPr>
              <a:t>اقتصادية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2643174" y="4143380"/>
            <a:ext cx="1485904" cy="1057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3600" dirty="0">
                <a:solidFill>
                  <a:schemeClr val="accent1">
                    <a:lumMod val="75000"/>
                  </a:schemeClr>
                </a:solidFill>
              </a:rPr>
              <a:t>فنية</a:t>
            </a:r>
          </a:p>
        </p:txBody>
      </p:sp>
      <p:sp>
        <p:nvSpPr>
          <p:cNvPr id="16" name="مستطيل 15"/>
          <p:cNvSpPr/>
          <p:nvPr/>
        </p:nvSpPr>
        <p:spPr>
          <a:xfrm>
            <a:off x="1357290" y="4714884"/>
            <a:ext cx="1485904" cy="1057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3600" dirty="0"/>
              <a:t>سياسية</a:t>
            </a:r>
          </a:p>
        </p:txBody>
      </p:sp>
      <p:sp>
        <p:nvSpPr>
          <p:cNvPr id="17" name="مستطيل 16"/>
          <p:cNvSpPr/>
          <p:nvPr/>
        </p:nvSpPr>
        <p:spPr>
          <a:xfrm>
            <a:off x="285720" y="5572140"/>
            <a:ext cx="1485904" cy="1057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3600" dirty="0">
                <a:solidFill>
                  <a:srgbClr val="FF0066"/>
                </a:solidFill>
              </a:rPr>
              <a:t>قانونية</a:t>
            </a:r>
          </a:p>
        </p:txBody>
      </p:sp>
      <p:cxnSp>
        <p:nvCxnSpPr>
          <p:cNvPr id="19" name="رابط كسهم مستقيم 18"/>
          <p:cNvCxnSpPr/>
          <p:nvPr/>
        </p:nvCxnSpPr>
        <p:spPr>
          <a:xfrm rot="16200000" flipH="1">
            <a:off x="1357290" y="2000240"/>
            <a:ext cx="357190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~PP36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23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1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sz="4000" dirty="0"/>
              <a:t>أنواع القرارات تبعا لمتخذيها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6286512" y="2428868"/>
            <a:ext cx="228601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3200" dirty="0"/>
              <a:t>قرارات فردية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1000100" y="2428868"/>
            <a:ext cx="250033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3200" dirty="0"/>
              <a:t>قرارات جماعية</a:t>
            </a:r>
          </a:p>
        </p:txBody>
      </p:sp>
      <p:cxnSp>
        <p:nvCxnSpPr>
          <p:cNvPr id="8" name="رابط كسهم مستقيم 7"/>
          <p:cNvCxnSpPr/>
          <p:nvPr/>
        </p:nvCxnSpPr>
        <p:spPr>
          <a:xfrm rot="16200000" flipH="1">
            <a:off x="7643834" y="3429000"/>
            <a:ext cx="785818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 rot="5400000">
            <a:off x="6393669" y="3536157"/>
            <a:ext cx="785818" cy="7143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كسهم مستقيم 13"/>
          <p:cNvCxnSpPr/>
          <p:nvPr/>
        </p:nvCxnSpPr>
        <p:spPr>
          <a:xfrm rot="5400000">
            <a:off x="2000232" y="3714752"/>
            <a:ext cx="57150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كسهم مستقيم 15"/>
          <p:cNvCxnSpPr/>
          <p:nvPr/>
        </p:nvCxnSpPr>
        <p:spPr>
          <a:xfrm rot="16200000" flipH="1">
            <a:off x="8222469" y="5222081"/>
            <a:ext cx="500066" cy="4858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كسهم مستقيم 16"/>
          <p:cNvCxnSpPr/>
          <p:nvPr/>
        </p:nvCxnSpPr>
        <p:spPr>
          <a:xfrm rot="10800000" flipV="1">
            <a:off x="7643834" y="5214950"/>
            <a:ext cx="571504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كسهم مستقيم 24"/>
          <p:cNvCxnSpPr/>
          <p:nvPr/>
        </p:nvCxnSpPr>
        <p:spPr>
          <a:xfrm rot="5400000">
            <a:off x="5465769" y="5464189"/>
            <a:ext cx="64294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كسهم مستقيم 27"/>
          <p:cNvCxnSpPr/>
          <p:nvPr/>
        </p:nvCxnSpPr>
        <p:spPr>
          <a:xfrm>
            <a:off x="2428860" y="4857760"/>
            <a:ext cx="785818" cy="7143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رابط كسهم مستقيم 29"/>
          <p:cNvCxnSpPr/>
          <p:nvPr/>
        </p:nvCxnSpPr>
        <p:spPr>
          <a:xfrm rot="10800000" flipV="1">
            <a:off x="1357290" y="4857760"/>
            <a:ext cx="785818" cy="7143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مستطيل مستدير الزوايا 35"/>
          <p:cNvSpPr/>
          <p:nvPr/>
        </p:nvSpPr>
        <p:spPr>
          <a:xfrm>
            <a:off x="7500958" y="4429132"/>
            <a:ext cx="1343028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400" dirty="0"/>
              <a:t>شعورية</a:t>
            </a:r>
          </a:p>
        </p:txBody>
      </p:sp>
      <p:sp>
        <p:nvSpPr>
          <p:cNvPr id="37" name="مستطيل مستدير الزوايا 36"/>
          <p:cNvSpPr/>
          <p:nvPr/>
        </p:nvSpPr>
        <p:spPr>
          <a:xfrm>
            <a:off x="5143504" y="4357694"/>
            <a:ext cx="1343028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400" dirty="0"/>
              <a:t>لا شعورية</a:t>
            </a:r>
          </a:p>
        </p:txBody>
      </p:sp>
      <p:sp>
        <p:nvSpPr>
          <p:cNvPr id="39" name="مستطيل مستدير الزوايا 38"/>
          <p:cNvSpPr/>
          <p:nvPr/>
        </p:nvSpPr>
        <p:spPr>
          <a:xfrm>
            <a:off x="5000628" y="5929330"/>
            <a:ext cx="1343028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400" dirty="0"/>
              <a:t>مواقف روتينية</a:t>
            </a:r>
          </a:p>
        </p:txBody>
      </p:sp>
      <p:sp>
        <p:nvSpPr>
          <p:cNvPr id="40" name="مستطيل مستدير الزوايا 39"/>
          <p:cNvSpPr/>
          <p:nvPr/>
        </p:nvSpPr>
        <p:spPr>
          <a:xfrm>
            <a:off x="7929554" y="5929330"/>
            <a:ext cx="1214446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400" dirty="0"/>
              <a:t>حيوية هامة</a:t>
            </a:r>
          </a:p>
        </p:txBody>
      </p:sp>
      <p:sp>
        <p:nvSpPr>
          <p:cNvPr id="41" name="مستطيل مستدير الزوايا 40"/>
          <p:cNvSpPr/>
          <p:nvPr/>
        </p:nvSpPr>
        <p:spPr>
          <a:xfrm>
            <a:off x="6572264" y="5929330"/>
            <a:ext cx="1315443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400" dirty="0"/>
              <a:t>ثانوية</a:t>
            </a:r>
          </a:p>
        </p:txBody>
      </p:sp>
      <p:sp>
        <p:nvSpPr>
          <p:cNvPr id="43" name="مستطيل مستدير الزوايا 42"/>
          <p:cNvSpPr/>
          <p:nvPr/>
        </p:nvSpPr>
        <p:spPr>
          <a:xfrm>
            <a:off x="1500166" y="4071942"/>
            <a:ext cx="1714512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800" dirty="0"/>
              <a:t>شعورية</a:t>
            </a:r>
          </a:p>
        </p:txBody>
      </p:sp>
      <p:sp>
        <p:nvSpPr>
          <p:cNvPr id="46" name="مستطيل مستدير الزوايا 45"/>
          <p:cNvSpPr/>
          <p:nvPr/>
        </p:nvSpPr>
        <p:spPr>
          <a:xfrm>
            <a:off x="357158" y="5643578"/>
            <a:ext cx="1714512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400" dirty="0"/>
              <a:t>ثانوية أقل أهمية</a:t>
            </a:r>
          </a:p>
        </p:txBody>
      </p:sp>
      <p:sp>
        <p:nvSpPr>
          <p:cNvPr id="47" name="مستطيل مستدير الزوايا 46"/>
          <p:cNvSpPr/>
          <p:nvPr/>
        </p:nvSpPr>
        <p:spPr>
          <a:xfrm>
            <a:off x="2428860" y="5643578"/>
            <a:ext cx="1714512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800" dirty="0"/>
              <a:t>حيوية هامة</a:t>
            </a:r>
          </a:p>
        </p:txBody>
      </p:sp>
      <p:cxnSp>
        <p:nvCxnSpPr>
          <p:cNvPr id="48" name="رابط كسهم مستقيم 47"/>
          <p:cNvCxnSpPr/>
          <p:nvPr/>
        </p:nvCxnSpPr>
        <p:spPr>
          <a:xfrm rot="10800000" flipV="1">
            <a:off x="2714612" y="1500174"/>
            <a:ext cx="1071570" cy="6429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رابط كسهم مستقيم 48"/>
          <p:cNvCxnSpPr/>
          <p:nvPr/>
        </p:nvCxnSpPr>
        <p:spPr>
          <a:xfrm>
            <a:off x="4786314" y="1571612"/>
            <a:ext cx="1214446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~PP71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8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0000">
              <a:schemeClr val="accent2">
                <a:lumMod val="40000"/>
                <a:lumOff val="60000"/>
              </a:schemeClr>
            </a:gs>
            <a:gs pos="76000">
              <a:schemeClr val="bg1">
                <a:tint val="90000"/>
                <a:shade val="90000"/>
                <a:satMod val="200000"/>
              </a:schemeClr>
            </a:gs>
            <a:gs pos="9200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/>
          <a:lstStyle/>
          <a:p>
            <a:r>
              <a:rPr lang="ar-EG" sz="3200" dirty="0"/>
              <a:t>العوامل التي تساعد على اتخاذ قرارات رشيدة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500726"/>
          </a:xfrm>
        </p:spPr>
        <p:txBody>
          <a:bodyPr>
            <a:normAutofit fontScale="55000" lnSpcReduction="20000"/>
          </a:bodyPr>
          <a:lstStyle/>
          <a:p>
            <a:r>
              <a:rPr lang="ar-EG" dirty="0">
                <a:solidFill>
                  <a:srgbClr val="008000"/>
                </a:solidFill>
              </a:rPr>
              <a:t>1</a:t>
            </a:r>
            <a:r>
              <a:rPr lang="ar-EG" sz="4000" dirty="0">
                <a:solidFill>
                  <a:srgbClr val="008000"/>
                </a:solidFill>
              </a:rPr>
              <a:t>.- </a:t>
            </a:r>
            <a:r>
              <a:rPr lang="ar-EG" sz="5100" dirty="0">
                <a:solidFill>
                  <a:srgbClr val="008000"/>
                </a:solidFill>
              </a:rPr>
              <a:t>الالتزام بالموضوعية والبعد عن التحيز والتأثر السلبي بالعنصر الإنساني.</a:t>
            </a:r>
          </a:p>
          <a:p>
            <a:r>
              <a:rPr lang="ar-EG" sz="5100" dirty="0">
                <a:solidFill>
                  <a:schemeClr val="tx1"/>
                </a:solidFill>
              </a:rPr>
              <a:t>2- أن ننظر للقرارات من خلال الموقف الذي اتخذ فيه وليس من خلال الأحداث المثالية له .</a:t>
            </a:r>
          </a:p>
          <a:p>
            <a:r>
              <a:rPr lang="ar-EG" sz="5100" dirty="0">
                <a:solidFill>
                  <a:srgbClr val="0070C0"/>
                </a:solidFill>
              </a:rPr>
              <a:t>3- دراسة وجهات النظر المفضلة للأشخاص المشتركين في القرار .</a:t>
            </a:r>
          </a:p>
          <a:p>
            <a:r>
              <a:rPr lang="ar-EG" sz="5100" dirty="0">
                <a:solidFill>
                  <a:schemeClr val="tx1"/>
                </a:solidFill>
              </a:rPr>
              <a:t>4- مقدرة متخذي القرار . فبعض الناس يخافون من اتخاذ القرار مما يجعلهم غير راضيين عن طبيعة اختياراتهم .</a:t>
            </a:r>
          </a:p>
          <a:p>
            <a:r>
              <a:rPr lang="ar-EG" sz="5100" dirty="0">
                <a:solidFill>
                  <a:srgbClr val="FF6600"/>
                </a:solidFill>
              </a:rPr>
              <a:t>5- توافر المعلومات وصحتها .</a:t>
            </a:r>
          </a:p>
          <a:p>
            <a:r>
              <a:rPr lang="ar-EG" sz="5100" dirty="0">
                <a:solidFill>
                  <a:schemeClr val="tx1"/>
                </a:solidFill>
              </a:rPr>
              <a:t>6- عدم ترك الأمور للصدفة </a:t>
            </a:r>
            <a:r>
              <a:rPr lang="ar-EG" sz="5100" dirty="0" err="1">
                <a:solidFill>
                  <a:schemeClr val="tx1"/>
                </a:solidFill>
              </a:rPr>
              <a:t>او</a:t>
            </a:r>
            <a:r>
              <a:rPr lang="ar-EG" sz="5100" dirty="0">
                <a:solidFill>
                  <a:schemeClr val="tx1"/>
                </a:solidFill>
              </a:rPr>
              <a:t> للأمر الواقع .</a:t>
            </a:r>
          </a:p>
          <a:p>
            <a:r>
              <a:rPr lang="ar-EG" sz="5100" dirty="0">
                <a:solidFill>
                  <a:srgbClr val="C00000"/>
                </a:solidFill>
              </a:rPr>
              <a:t>7- لابد من توافر المهارات العلمية والعملية لمتخذ القرار لتحليل الموقف والمقارنة والاستنتاج .</a:t>
            </a:r>
          </a:p>
          <a:p>
            <a:r>
              <a:rPr lang="ar-EG" sz="5100" dirty="0">
                <a:solidFill>
                  <a:schemeClr val="tx1"/>
                </a:solidFill>
              </a:rPr>
              <a:t>8- </a:t>
            </a:r>
            <a:r>
              <a:rPr lang="ar-EG" sz="5100" dirty="0" err="1">
                <a:solidFill>
                  <a:schemeClr val="tx1"/>
                </a:solidFill>
              </a:rPr>
              <a:t>ان</a:t>
            </a:r>
            <a:r>
              <a:rPr lang="ar-EG" sz="5100" dirty="0">
                <a:solidFill>
                  <a:schemeClr val="tx1"/>
                </a:solidFill>
              </a:rPr>
              <a:t> يكون هناك وقت كافي لدراسة مختلف البدائل وفحص النتائج المترتبة على كل بديل .</a:t>
            </a:r>
          </a:p>
        </p:txBody>
      </p:sp>
      <p:pic>
        <p:nvPicPr>
          <p:cNvPr id="4" name="~PP100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2232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2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/>
          <a:lstStyle/>
          <a:p>
            <a:r>
              <a:rPr lang="ar-EG" dirty="0"/>
              <a:t>جوانب العملية </a:t>
            </a:r>
            <a:r>
              <a:rPr lang="ar-EG" dirty="0" err="1"/>
              <a:t>الادارية</a:t>
            </a:r>
            <a:endParaRPr lang="ar-EG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5072098"/>
          </a:xfrm>
        </p:spPr>
        <p:txBody>
          <a:bodyPr>
            <a:normAutofit fontScale="92500" lnSpcReduction="20000"/>
          </a:bodyPr>
          <a:lstStyle/>
          <a:p>
            <a:r>
              <a:rPr lang="ar-EG" sz="3200" dirty="0">
                <a:solidFill>
                  <a:srgbClr val="C00000"/>
                </a:solidFill>
              </a:rPr>
              <a:t>أولا</a:t>
            </a:r>
          </a:p>
          <a:p>
            <a:r>
              <a:rPr lang="ar-EG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الهدف هو غاية واضحة يصبو الفرد </a:t>
            </a:r>
            <a:r>
              <a:rPr lang="ar-EG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الى</a:t>
            </a:r>
            <a:r>
              <a:rPr lang="ar-EG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تحقيقها .</a:t>
            </a:r>
          </a:p>
          <a:p>
            <a:r>
              <a:rPr lang="ar-EG" sz="3600" dirty="0">
                <a:solidFill>
                  <a:srgbClr val="C00000"/>
                </a:solidFill>
              </a:rPr>
              <a:t>أهمية تحديد الأهداف </a:t>
            </a:r>
          </a:p>
          <a:p>
            <a:r>
              <a:rPr lang="ar-EG" sz="3500" dirty="0"/>
              <a:t>1- </a:t>
            </a:r>
            <a:r>
              <a:rPr lang="ar-EG" sz="3900" dirty="0"/>
              <a:t>تحديد الأهداف هو الركيزة الأساسية التي تبني عليها خطط الأسرة .</a:t>
            </a:r>
          </a:p>
          <a:p>
            <a:r>
              <a:rPr lang="ar-EG" sz="3900" dirty="0"/>
              <a:t>2- يساعد على حسن استخدام الموارد والانتفاع </a:t>
            </a:r>
            <a:r>
              <a:rPr lang="ar-EG" sz="3900" dirty="0" err="1"/>
              <a:t>بها</a:t>
            </a:r>
            <a:r>
              <a:rPr lang="ar-EG" sz="3900" dirty="0"/>
              <a:t> .</a:t>
            </a:r>
          </a:p>
          <a:p>
            <a:r>
              <a:rPr lang="ar-EG" sz="3900" dirty="0"/>
              <a:t>3- تيسير عملية التنفيذ ويسهل التقييم .</a:t>
            </a:r>
          </a:p>
          <a:p>
            <a:r>
              <a:rPr lang="ar-EG" sz="3900" dirty="0"/>
              <a:t>4- يساعد في توعية أفراد الأسرة لما يمكن القيام </a:t>
            </a:r>
            <a:r>
              <a:rPr lang="ar-EG" sz="3900" dirty="0" err="1"/>
              <a:t>به</a:t>
            </a:r>
            <a:r>
              <a:rPr lang="ar-EG" sz="3900" dirty="0"/>
              <a:t> لمصلحة الأسرة كما انه يمثل  حافزا لهم للمشاركة في الشئون المنزلية .</a:t>
            </a:r>
          </a:p>
        </p:txBody>
      </p:sp>
      <p:sp>
        <p:nvSpPr>
          <p:cNvPr id="4" name="شكل بيضاوي 3"/>
          <p:cNvSpPr/>
          <p:nvPr/>
        </p:nvSpPr>
        <p:spPr>
          <a:xfrm>
            <a:off x="3357554" y="785794"/>
            <a:ext cx="2286016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4000" dirty="0">
                <a:solidFill>
                  <a:srgbClr val="C00000"/>
                </a:solidFill>
              </a:rPr>
              <a:t>الأهداف</a:t>
            </a:r>
            <a:endParaRPr lang="ar-EG" sz="4000" dirty="0"/>
          </a:p>
        </p:txBody>
      </p:sp>
      <p:pic>
        <p:nvPicPr>
          <p:cNvPr id="5" name="~PP228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4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6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57298"/>
          </a:xfrm>
        </p:spPr>
        <p:txBody>
          <a:bodyPr/>
          <a:lstStyle/>
          <a:p>
            <a:r>
              <a:rPr lang="ar-EG" dirty="0"/>
              <a:t>أنواع الأهداف الأسرية</a:t>
            </a:r>
          </a:p>
        </p:txBody>
      </p:sp>
      <p:sp>
        <p:nvSpPr>
          <p:cNvPr id="4" name="شكل بيضاوي 3"/>
          <p:cNvSpPr/>
          <p:nvPr/>
        </p:nvSpPr>
        <p:spPr>
          <a:xfrm>
            <a:off x="3571868" y="1643050"/>
            <a:ext cx="250033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800" dirty="0"/>
              <a:t>الأهداف الأسرية</a:t>
            </a:r>
          </a:p>
        </p:txBody>
      </p:sp>
      <p:sp>
        <p:nvSpPr>
          <p:cNvPr id="8" name="شكل بيضاوي 7"/>
          <p:cNvSpPr/>
          <p:nvPr/>
        </p:nvSpPr>
        <p:spPr>
          <a:xfrm>
            <a:off x="1000100" y="2714620"/>
            <a:ext cx="1643074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400" dirty="0"/>
              <a:t>المدى الزمني</a:t>
            </a:r>
          </a:p>
        </p:txBody>
      </p:sp>
      <p:sp>
        <p:nvSpPr>
          <p:cNvPr id="9" name="شكل بيضاوي 8"/>
          <p:cNvSpPr/>
          <p:nvPr/>
        </p:nvSpPr>
        <p:spPr>
          <a:xfrm>
            <a:off x="3786182" y="2857496"/>
            <a:ext cx="2000264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400" dirty="0"/>
              <a:t>حسب الشمول</a:t>
            </a:r>
          </a:p>
        </p:txBody>
      </p:sp>
      <p:sp>
        <p:nvSpPr>
          <p:cNvPr id="10" name="شكل بيضاوي 9"/>
          <p:cNvSpPr/>
          <p:nvPr/>
        </p:nvSpPr>
        <p:spPr>
          <a:xfrm>
            <a:off x="6572264" y="2786058"/>
            <a:ext cx="1714512" cy="10001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400" dirty="0"/>
              <a:t>واضع الهدف</a:t>
            </a:r>
          </a:p>
        </p:txBody>
      </p:sp>
      <p:sp>
        <p:nvSpPr>
          <p:cNvPr id="11" name="شكل بيضاوي 10"/>
          <p:cNvSpPr/>
          <p:nvPr/>
        </p:nvSpPr>
        <p:spPr>
          <a:xfrm>
            <a:off x="7715272" y="4429132"/>
            <a:ext cx="1200152" cy="18573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400" dirty="0"/>
              <a:t>هدف فردى يخص فرد</a:t>
            </a:r>
          </a:p>
        </p:txBody>
      </p:sp>
      <p:sp>
        <p:nvSpPr>
          <p:cNvPr id="12" name="شكل بيضاوي 11"/>
          <p:cNvSpPr/>
          <p:nvPr/>
        </p:nvSpPr>
        <p:spPr>
          <a:xfrm>
            <a:off x="1714480" y="4429132"/>
            <a:ext cx="1143008" cy="1714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400" dirty="0"/>
              <a:t>قصير </a:t>
            </a:r>
            <a:r>
              <a:rPr lang="ar-EG" sz="2400" dirty="0" err="1"/>
              <a:t>المدي</a:t>
            </a:r>
            <a:r>
              <a:rPr lang="ar-EG" sz="2400" dirty="0"/>
              <a:t> مدته عام</a:t>
            </a:r>
          </a:p>
        </p:txBody>
      </p:sp>
      <p:sp>
        <p:nvSpPr>
          <p:cNvPr id="13" name="شكل بيضاوي 12"/>
          <p:cNvSpPr/>
          <p:nvPr/>
        </p:nvSpPr>
        <p:spPr>
          <a:xfrm>
            <a:off x="6357950" y="4357694"/>
            <a:ext cx="1271590" cy="20002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400" dirty="0"/>
              <a:t>هدف جماعي يخص جماعة</a:t>
            </a:r>
          </a:p>
        </p:txBody>
      </p:sp>
      <p:sp>
        <p:nvSpPr>
          <p:cNvPr id="14" name="شكل بيضاوي 13"/>
          <p:cNvSpPr/>
          <p:nvPr/>
        </p:nvSpPr>
        <p:spPr>
          <a:xfrm>
            <a:off x="3286116" y="4429132"/>
            <a:ext cx="1071570" cy="17859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400" dirty="0"/>
              <a:t>هدف خاص</a:t>
            </a:r>
          </a:p>
        </p:txBody>
      </p:sp>
      <p:sp>
        <p:nvSpPr>
          <p:cNvPr id="15" name="شكل بيضاوي 14"/>
          <p:cNvSpPr/>
          <p:nvPr/>
        </p:nvSpPr>
        <p:spPr>
          <a:xfrm>
            <a:off x="4929190" y="4500570"/>
            <a:ext cx="1000132" cy="1714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400" dirty="0"/>
              <a:t>هدف عام</a:t>
            </a:r>
          </a:p>
        </p:txBody>
      </p:sp>
      <p:sp>
        <p:nvSpPr>
          <p:cNvPr id="16" name="شكل بيضاوي 15"/>
          <p:cNvSpPr/>
          <p:nvPr/>
        </p:nvSpPr>
        <p:spPr>
          <a:xfrm>
            <a:off x="357158" y="4500570"/>
            <a:ext cx="1128714" cy="1714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400" dirty="0"/>
              <a:t>طويل المدى أكثر من عام</a:t>
            </a:r>
          </a:p>
        </p:txBody>
      </p:sp>
      <p:cxnSp>
        <p:nvCxnSpPr>
          <p:cNvPr id="18" name="رابط كسهم مستقيم 17"/>
          <p:cNvCxnSpPr>
            <a:endCxn id="9" idx="0"/>
          </p:cNvCxnSpPr>
          <p:nvPr/>
        </p:nvCxnSpPr>
        <p:spPr>
          <a:xfrm rot="5400000">
            <a:off x="4679157" y="2750339"/>
            <a:ext cx="21431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كسهم مستقيم 19"/>
          <p:cNvCxnSpPr/>
          <p:nvPr/>
        </p:nvCxnSpPr>
        <p:spPr>
          <a:xfrm>
            <a:off x="5214944" y="2571744"/>
            <a:ext cx="1428758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كسهم مستقيم 22"/>
          <p:cNvCxnSpPr/>
          <p:nvPr/>
        </p:nvCxnSpPr>
        <p:spPr>
          <a:xfrm rot="10800000" flipV="1">
            <a:off x="2571736" y="2571742"/>
            <a:ext cx="1857390" cy="2857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رابط كسهم مستقيم 32"/>
          <p:cNvCxnSpPr/>
          <p:nvPr/>
        </p:nvCxnSpPr>
        <p:spPr>
          <a:xfrm rot="16200000" flipH="1">
            <a:off x="4715670" y="3858422"/>
            <a:ext cx="571504" cy="5699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رابط كسهم مستقيم 34"/>
          <p:cNvCxnSpPr/>
          <p:nvPr/>
        </p:nvCxnSpPr>
        <p:spPr>
          <a:xfrm rot="5400000">
            <a:off x="4071934" y="3857628"/>
            <a:ext cx="571504" cy="571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رابط كسهم مستقيم 39"/>
          <p:cNvCxnSpPr/>
          <p:nvPr/>
        </p:nvCxnSpPr>
        <p:spPr>
          <a:xfrm>
            <a:off x="7572396" y="3929066"/>
            <a:ext cx="500066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رابط كسهم مستقيم 41"/>
          <p:cNvCxnSpPr/>
          <p:nvPr/>
        </p:nvCxnSpPr>
        <p:spPr>
          <a:xfrm rot="5400000">
            <a:off x="7000892" y="3929066"/>
            <a:ext cx="428630" cy="2857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رابط كسهم مستقيم 48"/>
          <p:cNvCxnSpPr/>
          <p:nvPr/>
        </p:nvCxnSpPr>
        <p:spPr>
          <a:xfrm rot="16200000" flipH="1">
            <a:off x="1714480" y="3857628"/>
            <a:ext cx="571504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رابط كسهم مستقيم 53"/>
          <p:cNvCxnSpPr/>
          <p:nvPr/>
        </p:nvCxnSpPr>
        <p:spPr>
          <a:xfrm rot="5400000">
            <a:off x="928662" y="3714752"/>
            <a:ext cx="571504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~PP168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20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7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ar-EG" dirty="0">
                <a:solidFill>
                  <a:srgbClr val="9933FF"/>
                </a:solidFill>
                <a:cs typeface="Hacen Liner XL" pitchFamily="2" charset="-78"/>
              </a:rPr>
              <a:t>           تعريف إدارة المنزل :</a:t>
            </a:r>
            <a:endParaRPr lang="en-US" dirty="0">
              <a:solidFill>
                <a:srgbClr val="9933FF"/>
              </a:solidFill>
              <a:cs typeface="Hacen Liner XL" pitchFamily="2" charset="-78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ar-EG" sz="2800" dirty="0">
                <a:cs typeface="AdvertisingBold" pitchFamily="2" charset="-78"/>
              </a:rPr>
              <a:t>إدارة موارد الأسرة </a:t>
            </a:r>
            <a:r>
              <a:rPr lang="ar-EG" sz="2800" dirty="0" err="1">
                <a:cs typeface="AdvertisingBold" pitchFamily="2" charset="-78"/>
              </a:rPr>
              <a:t>فى</a:t>
            </a:r>
            <a:r>
              <a:rPr lang="ar-EG" sz="2800" dirty="0">
                <a:cs typeface="AdvertisingBold" pitchFamily="2" charset="-78"/>
              </a:rPr>
              <a:t> العصر الحاضر </a:t>
            </a:r>
            <a:r>
              <a:rPr lang="ar-EG" sz="2800" dirty="0" err="1">
                <a:cs typeface="AdvertisingBold" pitchFamily="2" charset="-78"/>
              </a:rPr>
              <a:t>هى</a:t>
            </a:r>
            <a:r>
              <a:rPr lang="ar-EG" sz="2800" dirty="0">
                <a:cs typeface="AdvertisingBold" pitchFamily="2" charset="-78"/>
              </a:rPr>
              <a:t> وسيلة فعالة للمحافظة على البيئة المنزلية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ar-EG" sz="2800" dirty="0">
                <a:cs typeface="AdvertisingBold" pitchFamily="2" charset="-78"/>
              </a:rPr>
              <a:t>وتنمية مصادر الثروة العائلية 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ar-EG" sz="2800" dirty="0">
                <a:cs typeface="AdvertisingBold" pitchFamily="2" charset="-78"/>
              </a:rPr>
              <a:t>ويمكن القول أن : الإدارة نشاط مخطط له مسبقا لانجاز الأهداف المرجوة.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ar-EG" sz="2800" dirty="0">
              <a:cs typeface="AdvertisingBold" pitchFamily="2" charset="-7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ar-EG" sz="2800" dirty="0">
                <a:cs typeface="AdvertisingBold" pitchFamily="2" charset="-78"/>
              </a:rPr>
              <a:t>وقد قام الإنسان </a:t>
            </a:r>
            <a:r>
              <a:rPr lang="ar-EG" sz="2800" dirty="0" err="1">
                <a:cs typeface="AdvertisingBold" pitchFamily="2" charset="-78"/>
              </a:rPr>
              <a:t>فى</a:t>
            </a:r>
            <a:r>
              <a:rPr lang="ar-EG" sz="2800" dirty="0">
                <a:cs typeface="AdvertisingBold" pitchFamily="2" charset="-78"/>
              </a:rPr>
              <a:t> العصور الأولى لإدارة حياته وتكييف نفسه </a:t>
            </a:r>
            <a:r>
              <a:rPr lang="ar-EG" sz="2800" dirty="0" err="1">
                <a:cs typeface="AdvertisingBold" pitchFamily="2" charset="-78"/>
              </a:rPr>
              <a:t>فى</a:t>
            </a:r>
            <a:r>
              <a:rPr lang="ar-EG" sz="2800" dirty="0">
                <a:cs typeface="AdvertisingBold" pitchFamily="2" charset="-78"/>
              </a:rPr>
              <a:t> البيئة </a:t>
            </a:r>
            <a:r>
              <a:rPr lang="ar-EG" sz="2800" dirty="0" err="1">
                <a:cs typeface="AdvertisingBold" pitchFamily="2" charset="-78"/>
              </a:rPr>
              <a:t>التى</a:t>
            </a:r>
            <a:r>
              <a:rPr lang="ar-EG" sz="2800" dirty="0">
                <a:cs typeface="AdvertisingBold" pitchFamily="2" charset="-78"/>
              </a:rPr>
              <a:t> يعيش فيها 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ar-EG" sz="2800" b="1" u="sng" dirty="0">
                <a:solidFill>
                  <a:srgbClr val="FF0000"/>
                </a:solidFill>
                <a:cs typeface="AdvertisingBold" pitchFamily="2" charset="-78"/>
              </a:rPr>
              <a:t>تعريف الإدارة </a:t>
            </a:r>
            <a:r>
              <a:rPr lang="ar-EG" sz="2800" dirty="0">
                <a:cs typeface="AdvertisingBold" pitchFamily="2" charset="-78"/>
              </a:rPr>
              <a:t>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ar-EG" sz="2800" dirty="0">
                <a:cs typeface="AdvertisingBold" pitchFamily="2" charset="-78"/>
              </a:rPr>
              <a:t>عرفها إبراهيم </a:t>
            </a:r>
            <a:r>
              <a:rPr lang="ar-EG" sz="2800" dirty="0" err="1">
                <a:cs typeface="AdvertisingBold" pitchFamily="2" charset="-78"/>
              </a:rPr>
              <a:t>الغمرى</a:t>
            </a:r>
            <a:r>
              <a:rPr lang="ar-EG" sz="2800" dirty="0">
                <a:cs typeface="AdvertisingBold" pitchFamily="2" charset="-78"/>
              </a:rPr>
              <a:t> بأنها العملية التي تسعي </a:t>
            </a:r>
            <a:r>
              <a:rPr lang="ar-EG" sz="2800" dirty="0" err="1">
                <a:cs typeface="AdvertisingBold" pitchFamily="2" charset="-78"/>
              </a:rPr>
              <a:t>الى</a:t>
            </a:r>
            <a:r>
              <a:rPr lang="ar-EG" sz="2800" dirty="0">
                <a:cs typeface="AdvertisingBold" pitchFamily="2" charset="-78"/>
              </a:rPr>
              <a:t> تجميع جهود مجموعة من البشر تجاه تحقيق مجموعة من الأهداف المحددة 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ar-EG" sz="2800" dirty="0">
                <a:cs typeface="AdvertisingBold" pitchFamily="2" charset="-78"/>
              </a:rPr>
              <a:t>وعرفها أحمد </a:t>
            </a:r>
            <a:r>
              <a:rPr lang="ar-EG" sz="2800" dirty="0" err="1">
                <a:cs typeface="AdvertisingBold" pitchFamily="2" charset="-78"/>
              </a:rPr>
              <a:t>المصرى</a:t>
            </a:r>
            <a:r>
              <a:rPr lang="ar-EG" sz="2800" dirty="0">
                <a:cs typeface="AdvertisingBold" pitchFamily="2" charset="-78"/>
              </a:rPr>
              <a:t> :بأنها التحكم أو التوجيه وجعل </a:t>
            </a:r>
            <a:r>
              <a:rPr lang="ar-EG" sz="2800" dirty="0" err="1">
                <a:cs typeface="AdvertisingBold" pitchFamily="2" charset="-78"/>
              </a:rPr>
              <a:t>الاشياء</a:t>
            </a:r>
            <a:r>
              <a:rPr lang="ar-EG" sz="2800" dirty="0">
                <a:cs typeface="AdvertisingBold" pitchFamily="2" charset="-78"/>
              </a:rPr>
              <a:t> تتحقق من خلال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ar-EG" sz="2800" dirty="0">
                <a:cs typeface="AdvertisingBold" pitchFamily="2" charset="-78"/>
              </a:rPr>
              <a:t>الناس وبالموارد .</a:t>
            </a:r>
            <a:endParaRPr lang="ar-SA" sz="2800" dirty="0">
              <a:cs typeface="AdvertisingBold" pitchFamily="2" charset="-78"/>
            </a:endParaRPr>
          </a:p>
        </p:txBody>
      </p:sp>
      <p:pic>
        <p:nvPicPr>
          <p:cNvPr id="3077" name="Picture 5" descr="hou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260350"/>
            <a:ext cx="1081087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book_q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78463"/>
            <a:ext cx="1944688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schoolclip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15748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i68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73463"/>
            <a:ext cx="9969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~PP304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66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57298"/>
          </a:xfrm>
        </p:spPr>
        <p:txBody>
          <a:bodyPr/>
          <a:lstStyle/>
          <a:p>
            <a:r>
              <a:rPr lang="ar-EG" sz="3200" dirty="0"/>
              <a:t>عوامل تساعد على تحقيق أهداف الأسرة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EG" dirty="0">
                <a:solidFill>
                  <a:srgbClr val="002060"/>
                </a:solidFill>
              </a:rPr>
              <a:t>1-</a:t>
            </a:r>
            <a:r>
              <a:rPr lang="ar-EG" dirty="0"/>
              <a:t> </a:t>
            </a:r>
            <a:r>
              <a:rPr lang="ar-EG" sz="3600" dirty="0">
                <a:solidFill>
                  <a:srgbClr val="002060"/>
                </a:solidFill>
              </a:rPr>
              <a:t>يشترك فيها جميع أفراد الأسرة .</a:t>
            </a:r>
          </a:p>
          <a:p>
            <a:r>
              <a:rPr lang="ar-EG" sz="3600" dirty="0">
                <a:solidFill>
                  <a:srgbClr val="002060"/>
                </a:solidFill>
              </a:rPr>
              <a:t>2- أن تكون محددة (موارد محددة وزمن محدد) .</a:t>
            </a:r>
          </a:p>
          <a:p>
            <a:r>
              <a:rPr lang="ar-EG" sz="3600" dirty="0">
                <a:solidFill>
                  <a:srgbClr val="002060"/>
                </a:solidFill>
              </a:rPr>
              <a:t>3- أن تتسم بالواقعية .(تتلاءم مع موارد الأسرة ، إمكاناتها ).</a:t>
            </a:r>
          </a:p>
          <a:p>
            <a:r>
              <a:rPr lang="ar-EG" sz="3600" dirty="0">
                <a:solidFill>
                  <a:srgbClr val="002060"/>
                </a:solidFill>
              </a:rPr>
              <a:t>4- أن تكون الأهداف مرنة ( سهل عمل تغيير يناسب أي ظرف طارئ) .</a:t>
            </a:r>
          </a:p>
          <a:p>
            <a:r>
              <a:rPr lang="ar-EG" sz="3600">
                <a:solidFill>
                  <a:srgbClr val="002060"/>
                </a:solidFill>
              </a:rPr>
              <a:t>5- أن </a:t>
            </a:r>
            <a:r>
              <a:rPr lang="ar-EG" sz="3600" dirty="0">
                <a:solidFill>
                  <a:srgbClr val="002060"/>
                </a:solidFill>
              </a:rPr>
              <a:t>لا تتعارض مع المبادئ الأخلاقية .</a:t>
            </a:r>
          </a:p>
        </p:txBody>
      </p:sp>
      <p:pic>
        <p:nvPicPr>
          <p:cNvPr id="4" name="~PP121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274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3"/>
      <p:bldP spid="2" grpId="4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 txBox="1">
            <a:spLocks noChangeArrowheads="1"/>
          </p:cNvSpPr>
          <p:nvPr/>
        </p:nvSpPr>
        <p:spPr>
          <a:xfrm>
            <a:off x="683568" y="285729"/>
            <a:ext cx="7772400" cy="642941"/>
          </a:xfrm>
          <a:prstGeom prst="rect">
            <a:avLst/>
          </a:prstGeom>
        </p:spPr>
        <p:txBody>
          <a:bodyPr/>
          <a:lstStyle>
            <a:lvl1pPr marL="342900" indent="-3429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algn="ctr" eaLnBrk="1" hangingPunct="1">
              <a:buFontTx/>
              <a:buNone/>
            </a:pPr>
            <a:r>
              <a:rPr lang="ar-EG" sz="4000" b="1" dirty="0">
                <a:solidFill>
                  <a:srgbClr val="FF0000"/>
                </a:solidFill>
                <a:latin typeface="Hacen Jordan" pitchFamily="2" charset="-78"/>
                <a:cs typeface="Arial" pitchFamily="34" charset="0"/>
              </a:rPr>
              <a:t>تعريف </a:t>
            </a:r>
            <a:r>
              <a:rPr lang="ar-EG" sz="4000" b="1" dirty="0" err="1">
                <a:solidFill>
                  <a:srgbClr val="FF0000"/>
                </a:solidFill>
                <a:latin typeface="Hacen Jordan" pitchFamily="2" charset="-78"/>
                <a:cs typeface="Arial" pitchFamily="34" charset="0"/>
              </a:rPr>
              <a:t>الادارة</a:t>
            </a:r>
            <a:endParaRPr lang="ar-EG" sz="2800" dirty="0">
              <a:solidFill>
                <a:schemeClr val="accent1"/>
              </a:solidFill>
              <a:latin typeface="Hacen Jordan" pitchFamily="2" charset="-78"/>
              <a:cs typeface="Arial" pitchFamily="34" charset="0"/>
            </a:endParaRPr>
          </a:p>
          <a:p>
            <a:pPr marL="609600" indent="-609600" eaLnBrk="1" hangingPunct="1">
              <a:buFontTx/>
              <a:buNone/>
            </a:pPr>
            <a:r>
              <a:rPr lang="ar-EG" sz="2800" dirty="0">
                <a:solidFill>
                  <a:schemeClr val="accent1"/>
                </a:solidFill>
                <a:latin typeface="Hacen Jordan" pitchFamily="2" charset="-78"/>
                <a:cs typeface="Arial" pitchFamily="34" charset="0"/>
              </a:rPr>
              <a:t>وعرفها </a:t>
            </a:r>
            <a:r>
              <a:rPr lang="ar-EG" sz="2800" b="1" u="sng" dirty="0" err="1">
                <a:solidFill>
                  <a:schemeClr val="accent1"/>
                </a:solidFill>
                <a:latin typeface="Hacen Jordan" pitchFamily="2" charset="-78"/>
                <a:cs typeface="Arial" pitchFamily="34" charset="0"/>
              </a:rPr>
              <a:t>هاتشينسون</a:t>
            </a:r>
            <a:r>
              <a:rPr lang="ar-EG" sz="2800" dirty="0">
                <a:solidFill>
                  <a:schemeClr val="accent1"/>
                </a:solidFill>
                <a:latin typeface="Hacen Jordan" pitchFamily="2" charset="-78"/>
                <a:cs typeface="Arial" pitchFamily="34" charset="0"/>
              </a:rPr>
              <a:t> بأنها فن ومهارة تجميع بعض الموارد البشرية والمادية لتحقيق نتائج محددة .</a:t>
            </a:r>
          </a:p>
          <a:p>
            <a:pPr marL="609600" indent="-609600" eaLnBrk="1" hangingPunct="1">
              <a:buFontTx/>
              <a:buNone/>
            </a:pPr>
            <a:r>
              <a:rPr lang="ar-EG" sz="2800" dirty="0">
                <a:solidFill>
                  <a:schemeClr val="accent1"/>
                </a:solidFill>
                <a:latin typeface="Hacen Jordan" pitchFamily="2" charset="-78"/>
                <a:cs typeface="Arial" pitchFamily="34" charset="0"/>
              </a:rPr>
              <a:t>ومن هنا يتضح لنا أن الإدارة تعنى استخدام معلومات الإنسان وقدراته وإمكاناته لتحقيق أهدافه بنجاح . </a:t>
            </a:r>
          </a:p>
          <a:p>
            <a:pPr marL="609600" indent="-609600" eaLnBrk="1" hangingPunct="1">
              <a:buFontTx/>
              <a:buNone/>
            </a:pPr>
            <a:r>
              <a:rPr lang="ar-EG" sz="2800" b="1" u="sng" dirty="0">
                <a:solidFill>
                  <a:srgbClr val="FF0000"/>
                </a:solidFill>
                <a:latin typeface="Hacen Jordan" pitchFamily="2" charset="-78"/>
                <a:cs typeface="Arial" pitchFamily="34" charset="0"/>
              </a:rPr>
              <a:t>مفهوم </a:t>
            </a:r>
            <a:r>
              <a:rPr lang="ar-EG" sz="2800" b="1" u="sng" dirty="0" err="1">
                <a:solidFill>
                  <a:srgbClr val="FF0000"/>
                </a:solidFill>
                <a:latin typeface="Hacen Jordan" pitchFamily="2" charset="-78"/>
                <a:cs typeface="Arial" pitchFamily="34" charset="0"/>
              </a:rPr>
              <a:t>ادارة</a:t>
            </a:r>
            <a:r>
              <a:rPr lang="ar-EG" sz="2800" b="1" u="sng" dirty="0">
                <a:solidFill>
                  <a:srgbClr val="FF0000"/>
                </a:solidFill>
                <a:latin typeface="Hacen Jordan" pitchFamily="2" charset="-78"/>
                <a:cs typeface="Arial" pitchFamily="34" charset="0"/>
              </a:rPr>
              <a:t> موارد </a:t>
            </a:r>
            <a:r>
              <a:rPr lang="ar-EG" sz="2800" b="1" u="sng" dirty="0" err="1">
                <a:solidFill>
                  <a:srgbClr val="FF0000"/>
                </a:solidFill>
                <a:latin typeface="Hacen Jordan" pitchFamily="2" charset="-78"/>
                <a:cs typeface="Arial" pitchFamily="34" charset="0"/>
              </a:rPr>
              <a:t>الاسرة</a:t>
            </a:r>
            <a:r>
              <a:rPr lang="ar-EG" sz="2800" b="1" u="sng" dirty="0">
                <a:solidFill>
                  <a:srgbClr val="FF0000"/>
                </a:solidFill>
                <a:latin typeface="Hacen Jordan" pitchFamily="2" charset="-78"/>
                <a:cs typeface="Arial" pitchFamily="34" charset="0"/>
              </a:rPr>
              <a:t> :</a:t>
            </a:r>
          </a:p>
          <a:p>
            <a:pPr marL="609600" indent="-609600" eaLnBrk="1" hangingPunct="1">
              <a:buFontTx/>
              <a:buNone/>
            </a:pPr>
            <a:endParaRPr lang="ar-EG" sz="2800" b="1" u="sng" dirty="0">
              <a:solidFill>
                <a:srgbClr val="FF0000"/>
              </a:solidFill>
              <a:latin typeface="Hacen Jordan" pitchFamily="2" charset="-78"/>
              <a:cs typeface="Arial" pitchFamily="34" charset="0"/>
            </a:endParaRPr>
          </a:p>
          <a:p>
            <a:pPr marL="609600" indent="-609600" eaLnBrk="1" hangingPunct="1">
              <a:buFontTx/>
              <a:buNone/>
            </a:pPr>
            <a:endParaRPr lang="en-US" sz="4400" dirty="0">
              <a:solidFill>
                <a:srgbClr val="9933FF"/>
              </a:solidFill>
              <a:cs typeface="Arial" pitchFamily="34" charset="0"/>
            </a:endParaRPr>
          </a:p>
        </p:txBody>
      </p:sp>
      <p:sp>
        <p:nvSpPr>
          <p:cNvPr id="2" name="AutoShape 2" descr="data:image/jpeg;base64,/9j/4AAQSkZJRgABAQAAAQABAAD/2wBDAAkGBwgHBgkIBwgKCgkLDRYPDQwMDRsUFRAWIB0iIiAdHx8kKDQsJCYxJx8fLT0tMTU3Ojo6Iys/RD84QzQ5Ojf/2wBDAQoKCg0MDRoPDxo3JR8lNzc3Nzc3Nzc3Nzc3Nzc3Nzc3Nzc3Nzc3Nzc3Nzc3Nzc3Nzc3Nzc3Nzc3Nzc3Nzc3Nzf/wAARCADCAQMDASIAAhEBAxEB/8QAGwAAAgMBAQEAAAAAAAAAAAAABAUAAgMGAQf/xAA3EAACAQMDAgUDAgUDBAMAAAABAgMABBESITEFQRMiUWFxBjKBFJEVI0JSoTOxwSRi0eE08PH/xAAZAQADAQEBAAAAAAAAAAAAAAABAgMABAX/xAAlEQACAgICAgICAwEAAAAAAAAAAQIRAyESMUFRBBMiMhRCYYH/2gAMAwEAAhEDEQA/AAtPpVSK2BAA8vmB5qrbnJr3TyDLFTFXxUxRAUxUxVsVMVjFCK8xWmK8xWMUxUxV8VMVjG9jbXEsqPbwPIVcAaVyM9hX1WHpwXpkdvMcysAzbYwcVwn0hfSWlywEkYjJBKyNgfPzxXcreidQynW3GAwzn0rh+S5OVHXgSSsUXVgIi3fB5pbIhVtq6q4jeVNBTGed+KUX9mIceYHIzUYysq0LEcgimdlPFhtY82kgGlrLg1ZW0/bTNWKmS6UrlRwTWMIGDWs75UE0Oj7kUy6MWIJU43o/pcj2reIo8x23oaJVIAzR0BVJE1KHXPBoMyGsWi9inikj3nj8N5VTfTjjP5NIbv6FihtHdLt2nWMtpCg6mA7D3rpFuC0CrCuhcbY7VVb+SNApGT6mpxnOP6juEZdi65+mOmHpNvBNF4EoUEyxqM6sb55zxXC9Y6Nc9KkVZ1DRuMpIu6n2+favqEUq3Shpl3XjHBrOSC2u0MUkaNHjdXGc0+PPKL3sSeKMuj5FivNNfRl+kelrqGZmLercfFAdW+klIUdLGklvMrvt85rqXyYN0c7wySOI017proJfpW/hcCQxAEE6gxI2/FKrmxuLVsTwum+xI2PwarGcZdMm4tdoE01130bZushlYqUY4xnj8Vyuk0VZX1xZyB4XwR60MkXKNIMJKMrZ9Xa6SKMA7dqQXN9C12YQcsTSVPqPxYR4ykSDcjsTWdhfC4lLaAZQSQM71xxwuNtnU8qfQ+LKDgqalLW6zMrEGHcVK31yNzRyWKukbSMFRSSewpr0CCCS5kN0uYtGM+hJFOJ/p6YtKYo4wrtkMP6R7V1yyqLpnMsbatHIlCGIYYI2INeyQvHjWpGeMiu+6X9LW0cyXd1MZmTcpjA1dqO6j0q1vf5ksRI5wp9tqk/lRukOsEqs+Yaa2tbOe6k0W8ZdgM4FdXafRxkmY3M+iEYxpAJb/wAV0nS/p6w6c3jQGQ7HOsg/8UZ/JhFa7NDBJ9nGw/RfVJIg7m3iydg8nPvsDQ/Wfpi46VaLPLPDIWfTojJz8jPNd71Ea9UkM4JXcIalm0lyFkuLRSEOVZ14b1FQXyZ9sq8EOkfJSpFeYr6bddM6Lf3RM9qqyk4JjYrk57gUnP0WjXM+bnRbco4IJTf7SDz810R+TB96JPBJdbOLQlWDKSCO9Nuh31xBfxzK6MR5dMjgDH5oK+tha3csCyCQRsVDgYzWIFWaUkSTcWdt136jYQwyWUsYfJ8SPIYgfg0k/iNz1K7Z1YIANgaSqpJxTKy6X1KSRTbW8oJGoMRgY+aksUIIp9kpMc7soycnvWkcJoHo0Uj3jW11P4TlsGNxg5ro16RcAkgrjtg81zTqLovD8lYnuISF3oTQQcinjWc8jFFjZiOcChv4ZcykGKPIO25xigpILQJaI8s8cafcxArpD0ZmdRHKNHfPNV6Z0XwYxLI48bcr6CmYQxldbacAcVOc96HjH2Yx9MWMj+a7BdyhPJrC9tnfVpjOocHtRd5P4ah0bJ70quOsMTpKgjvikXJ7GdI8gaZUKAMpwRxxVylxb26mMtIx3bAJ3rQXAaNBqyWG5Fa2cojUoX49TzTNintkxkGtgQ/AQjiryFg4VcZzkg9q0gdVBL7t2YcYpbdys0pKk5zkGlW2F6QQ0X6tZEbGcYBI4NYN0SIWwhlupHY8kgFc+gBrESOGyz6c9zWr9T1KAq7jin/JdA15EvV/pu5aVY7KJDGB9+wPxXO9Q6ZcWEgS4QrkZB7Gu9t7yZzvjFW6hbfroNDCNs9mFWhnlHTJSxJ7R81CZFaRTSQjEZx7jmuj6lbJYYS4hDxg5BXhj71zk2nUdA2z6V1Rkpo55R4m6XbhAC4GPVc1KE3qU3BC8mfT4+i2Ns7NFGEz2U0ps+uKL2SOZyFViArDGMGmHTb971QfDbcc42pR1ro97edQ8SC28rYBZSMH3rggrbWRnXJ6TgdA17BLGHVwdQyqjbNHxiOOJQ7ZyOa5aPol5FcxjLPoGASfKP8A8zTSOznjtAJ5GEgY5AfORSShHwx4yflDKKzt1kMsbMdXKlsjPrVOozPGiqmQjbZ9KytlkMeMkEcGgL2SbzxuS2aRK2M3SNIprazLNJKspJxuOKpedZMx0wN5c4370jnLk71iAzbVXgu2JyfQ7a2ub5hNbhSoGC2Qu9e6rh0lt3cK4Ug753xS+zv5rQFVY6T2omK5SSczMgLad9uT61qZtHGXltNbTGOdSH5+R61gBXcdSt7bqkHhlBFIuPDfnHsfauYj6VeSXP6dLd2lxnA4/fiu3HlUls5J42noN+lrGG7uyJwBow4Pc+1dzJ4qRssRGkDua4To7S2/Uo0dWU50MCOP3rtij+G5BBAG4J2x8VzfIvkdGD9RdcQpMUdkikJIOogagR71pH1crMYpIwu+ABWK9QE10sMMAYA7ADf/ANUPcP8AoLvxZYSSd1UnbNTq9Me66HyswR2ZwFbdSNv3oJrpwD4Y1DHmIU80lk6pcuHLHIbse1DR3cwzpZsd8Vlj9mcztDLogUastjgUM90SPMpOOKA6LHdl2LsAv9StzTwxRKBqAJqTSi6KK2JLy6do9IjYfNKHWRjwd67B0hlGGC4oSe2tEGXQafUU0ZpCuLEVnG4cZzTIWbuoI59zQ1+Y7cK8EgKngd6G/izaQpH5FNt9A0uw9bmSLVGx+3kZrSFkLjODmk36zzMVJ8229X/WALgMc+x2rcTWNb0x/bsKFjhjY7mk9xdMTkNQ69QlQ7HNFRdAtHSOiR7a8VeN0WNmL8DINc4eoyyDB4ph06SRoZlZNQKEDNbiaxVe9RkuNSzYIB22pS4yc0d1MMl2VbGwAGPSiOh2cVzcapkdlU5wFyp+a7U1GNnI05SoUaT6VK7s/TnT3OorIC2+AeKlT/kwH+iQ1VooG0phcncAV696LdBIDqjJx5d8GsLptduXQPvuSNqUz3XhxiBkdWZhqUj/ADXJGHI6HLidJBcNL5lwVqsz5J4bekAu16YQrzGSN1yoHIoiy6rDIrqmrUD/AFd6zxNbQVkT0xys6xERg5JGaX9QBLkryaKtjI66pFAFUuoGwXQcUi0xntCC4R8ksN6FB34xTtIEk/1DjFKbxfDlYY8o4PrVk7JtGDZY1aNzG4wf3rHXttxVQ29NQDoIprafBwFb4709tNDxKABkDtXF20qq2SM03tOoBJBzipTjfQ8ZDOfp1reTGSXWJB6d/eqG2ktopItesyZAz2FWS7aTIQBQf6q8ilzOFdwzDsTxS3KhtFbOwjtNTxHBYYyRk16I4ZXMt3IsoVvIKxvJWkJAJ42wcb0llS94RH0j0opN+QNpD57Tp10SohCnOSy7Vq4tbZViSJAi42xzXOxxdSTBCnfsDWzXNxAQt2jDI5I5o8H7Ny/wYN1ItNhIi2+2Dis769kVQSoX2pHczskmqF8g9x2oOe5nlHmdiKZYxXMZT9SmX+rFCTdWncYMhxS1jIeQaqEkI4NU4oXkw0X5C40gn1NDtMSdqxCNng1osbHtWpGssJHq2pjRMVlIYww/atzZnC7YzzQtGAAjybCjLTpviEajWxiWMAY471pHNo+2gEvJbwWgUOuotsAK2vOoQWMUaooy449K8GiZCGJ+QdxWMPS7Zpj4jM5xsG3FZKP9gO/AmuIbi/keWGJnC7bDt2ovph6nYgqsLBMgnUNhmun6VbR26yfywhLAZH9X4o6QpjSAuTzmjLP/AFrQI4vNmcM7PErNpBI3HpUqCJBsY9/Y1K59FtiTq/XDFJ4MEa6Tgtnf8UkveoS3Uoc4XSMDFCyvrYn1qlejDFGKOGeSUmeszMckk0d0V4heobh9Kj/egK9XY5FPJWqETp2du/UoxKsYY47mry3urIU7VxwuZMg54reK+lQg7H2Ncr+OdKzo6TxdS4pV1BXYHHFU/jHk/wBPf2rNupBv6djSrHJPoZ5IvyCBWUVEDMcUQzo+CO9V8VImyuCaamC0MLCw8WMkkhuQMZzWssPgPiVdJHFZW3VJYkykYOBk4PavZrsdUHh7iTttS8ZXvoPJVoGuOoTtN4Sk6V4AHNM7DpryRa2aSOXnJxg5rPonS5lvBLdQjw1U4zTq9vEi8inehknX4xNCN/lIRXUlzYT5YMwXnI23o2K9RkDgYDAEg9qJMi3Vq0bnnnO9A3liqZZJCxC9h/tQtS0+xqa6NxMI2Pm3J4q93/NgDOhA7ahQXTrQ3E5muBIgBBVCdjTS9CeFjVjHalkknQ0W2rFVvFAzESouD6Cl94kIkZkAVe49KMvriG0jB5c74Brn7ucSEBCdPJq2ODlslOaWiS3Khgsa5961e7jRsNGcihYYRLqy4XHqOaHYEner/XF6I/ZIb/xC20HQgVuwYf8ANZG/g1ZCn1IxzSsipit9UTfbIZwdUuJZ44yE0sQpwtdDcRtAVKjbG1c70eGGSYGWbwXV1KPjPztXY3iR6EwS2lcZbk1z5qTSRfFbVsQXEjSPuMAbAVSKF3OFUk+lFzRqTlaM6TIIxKijzEbH/ikbpD1bMrPplxLGWOEU8ZPNG2nSpY2BZlH5yaJu7to4lwBkcitLa5OFDtlm3x6CpOUqHUYmn6TJy0hDDcBazjsiocudTE7H/wBdqFur3+d5G9jRVpKWA84IO9LtIOjf9KnfV+9StfGUbaqlLbGpHy+piraSDg817ivYPKKAVYLVgtE2Fm97crBGQC3c8AUG0lbClYNivQK6Rvpgal03YC/1Fl/2rKf6aKIWjvI2PYFcZ/NS+/G/JT6Z+hAa8pl0zpE9/OYwDGqnzsynb/3RvWOhfpYY3tEkkxtJtk/OKLyRUuNgWOTViDJqZNazW00DYmidD/3KRWeKfQo8+n1UJIzgEsQBXSQQ28KYSJEHB0gVw9tI8cilF1EcD3puOqSY0y5U/wC1cuXHJu0dGKaSpnSGRYwSWGO1Ib64je4Jz8isZbtZ0WLUSXOBiiIuiCSRALlIzj+YB5j+PWkjBR3IeUnLUTJbgR5A5ojVcaVLRgq41DPI/FNIbGC2TXHbjWi4DkZYn1qhM7B5fCbfjHal5p9Ibi12JHuHN34gDlR92DQl11EZJi1FsHO+1NpoZdZnij1u/l0Dmq2/0/Ck2bm4JJ/oTbf3NVU4LbJuM3pHJzSPK2WJPzXiJnmuxv8AoFpPqWEiKYDY9jXOXvT7iwkC3CAA/aQchqtDLGWkSnjlHskMkS2xh8NdTDdzzQk0a48hz+MUxgt7V4xrkw7cYPFVg6bNcXHhIMY5Y8UVJJsDTYP03pFz1Fj4QCoDgu3ANdAn0pZhAHu5NQ2YgDDH47Uy6bZp0+3ESktvkk9zW8hjJ0nvXLkzyb/F6OmGGKWzlpvpi7jl1WZWeMYIYsFP7VtJfkOlpOCjqdEmd8eu9dEWWJCEcqD2zQK9Ns5pTKECSEE5U8mssvL9zfXX6ie7uYonWKM6sn7ia16fcp45BOduewoa76U5vzHHINJORtuB8Ub1LpjG2RoQS0a4yBgmnfCkr7FXLbCZ54pCAHUg+neqh5n/ANIM2ByOBSKzt5tesHCjk0+sibaZhFIWhI1ebsaScFHoaMnLsqls0jEsTqHOaY2aiGENIRr7AdqGk6imlsKNXrQLXzAnBP8A4qdNj2kNXlyxOalKf4h6ipQ4s1jG66HBdyrcY0MTmQZwH/8AFK+tdGMMgks4yYTgYBJwa6WOSKSMYyU7A1uCq4KjFNHNOLFeKMkctb/TU3iKbmaJY++hst/tXQW1pbW64gjRDgAkDc/mtTaEtqRsVUo6qSctjjHehPLKfbDHGodIznXTljxjagcO7jQdzRjq0jBX2PoayaFkHl/zQToLCtTCDDNuO/vXsUsjKGLEAdzQhbCaWO//ADXk9y6robbI5ocbDYRPJ4qPGWR/Lgiufu+jMpX9KTJHjO/INMYoW8TVFqfbkCi4wCwWNyfUHtTxk4dCSip9gfTemQQx+I8ep/ccfFWu+mWc+W0srnfKt/xRkokCsEYDAzk0rt7qW6ufAQeY537CinKT5WZqKVUTpHSyZ1uHjAhjOpSxwX9Dj0rS5ASRiuVYHgmmM8qWcaRnD4Azn1HG1I7uUyyl/Xmim5u2BpRVIZW3U5MBJBqz3zvRU1z4JXOW2pRaWtxKqvChIJ+7O1MZLdo4VVyGcHYClko2NFug2OSJkD6wDSm7uCZMoDqB3NXIdPKeKoYRsS2Se3pQikmFuzRLhWgLE4ccZoPqVnfX6xCGNWT7s6hniiJYguO2a3tpZ1XQn2+1FPi7QGuWmI4OjdSRiy2+Cvqw3+KddOtJYUIuWy5OcI2QPajpA50hnKrjJxzVAy48gwRyDya0sspLZo41Ho1xGoAKnfuaCvVk1fyRn39K2/UAnDL+c1hdXqRjTpHsQKmk7HbQuVri4JVQSR3O1YrPJFPpYMGHai/4sqAjwzn1xWUl1BK/l0hm5bG4qm/Qn/S7XKg6hgEjkVDesUIbcH02rObSUGhkf1IG9BySYbAH49KKVmGHS7OOO3kLsJNbZ0ntSy/R7W+GGKxNuMnIFH2DGTCjYnvVbvpMlzMrS3HkBwRjgU0ZVL8mLKP46BUWSZmMWGjxuRWMsRJ2O9PGRILcR26eRRihoIY2kzJGFfvmhyXZqFIt5CM5qV0Phr2G3xUpeY3E2iljhlVETSnHPPvRctwoJ0nNJY5RIwAO53ya1ZnyFGMdzSuJlIPfqOiNh7UPZ9QUS+dtj2rKSJXXOoGl87CM4XaiopmcmPlk8SRWSRSoznPIzVbi4CKVzn3pX029RZAkgBztW3U5lTDp5s7c1uO6Ny1ZlNd6ZFft70TLfQTx6mONI+3HJpAzZNeaveqcEJyY1F6QulCR+a2tLg+LljuTuaVRMx27URD4mr7TWcUZNj9x4v8ALz5X5qtjYfoJZni0mNwMZ+5fb4r20IwrNuwo1GwDlgc9jUHJpUVST2Kb8GRyxAoBFjWVTLgoTuKadRQtJ5QAoGT2oaysVnbx3byDjFUjJKIjWxgkruCscYC5xnjFZ3LCNQ8Z16WzWjMEYIuynv7VSV7dAV0tvyc1NDg08omwyjHrUt11OCSCBvXjRL4RIYrn7WPFeWTxhgrgEA51Ab0/gXyXvcFlYL5RRcE4EecCsJHF1Osarhe+PT1ql1cyB9CRjQvAHpQ7VDdbCZZ2YqSOP80I8xV2JOMneqpct4gJG2e9eXKiabTEdj61kqM3Z5lJSNzn5rN4oX2cnI22NY3SfpdvFDNnfHAoNpyGznf5p1G+hL9jFkijOOfc1iyRtv4a7ckCgjcgDLE/FUlvi8RUDSfUUeLNyRssoVsAjHxR8CRsvr67VzwlOr1px0+7KxsG2B4oyjoEZbCDot5OBvxWjXADZ/xQd9OCwO3tQgue+fzSqLYzdDhpCsY8MA+3pUVyyktz7VWylgWHxXfLH+mvFURxy3HiagRnSBstKEoZ9/vI/FSk7XczksEJB9BUqn1Mn9gaoeEhS+c8UwgXG7uMEc0hkvHkYajnHBopJ2ZAuaDizJoZTzIoIUClcwLsSeK0aUKu+5rOVtQDDvWSozdmaLpbIO9euzNksSa9BWs5HpxTwLqO1axxebzV7aYJztn0rfzGTA0j5oNhSNY1UDFEKRGCQMUHKxjUamByeBWD3DNwxx7UtWNdDW3v5YWADDHcetNDfxvGGCLqOwxzXLozNv3rUM22Dv7UHBMKm0OorhJW0SANkkkEf4reObUftAUenaldlbzGZcgqDvqI2NM1QIdOCSeanJJDpsv4bbSE52xSyabQ5JwMDAwKKurh0J8TYEeUCk1xLrz2PqaaCBJmzXuX0NnTjO3rVEcLINLFsncUJaxhpcyEGmdvarEA5YFjx7U7pCK2bJcCEEhCXO2c8V6L5vMW0jbjvVptDosmR5Tuo2NCSIhjaQZJJ9RtSaY+zxbhZCxcYzwRV4r2MQOuMSdmpZJgEgHNYlyONt6fimLyN5JM6jIM54NBO++1aSyal96HbFUQjL6wRvVC+TgVkz4rxn8pxRSA3RsNgdRxWtpNGhYzliuNlHrQGT3qwaqcNUS57s3nk1uWUnHoTVI5NHJOKqDXho0qoFu7CVnO3nbbgUws76JRh5SAeQRsaS74z2om1sp7lGeFQVXkk4pJY41sdTlejoll1jUoBB4IqUDDZdQSJVWaJQBsCOP8VK5+K9lrfoUhgtWFzjFDmOcLkxsB6kVa2XTKplXK9waqTN2uGPatoroaCHHxW09xCyKiRKpA5xWIaIxsHQFuzDalv/AlZJx24rEyljgb1YoH2Aq8cQjx3NNpA2ehJAgOCM1eGSSMhsfvWgJOAKjc5Zd6WxqB5JTq3qviZ71rdRo6BlBBxQOplOCKZbFeg5ZjwDWqSnI3pW0pXbGK1imBO5wK1Gs63p96MASEYxtmimuolbOxHrniuWhuYUGNRJx91Zy3rDhql9dsrzpDu7nWQnJpZOrEkh1A96WyXrE81g925HJqig0I5WNocL90g/FHfrY1QLrLfJrmP1D+teeO3qaLhYFKjpGmLqNDavVQd6GvJWjIwukH3zSYXEnYmvTNM/8AcRW4UHkMWZtGp8AHjNDPMAcBgaFZLggeR9+Nqz8OZmwFOfeikCwp5veqGWvBZXBbSdOfmtG6dOmnDRtnsrbitaNsyzqq4TY+vvRlvZSM3hkIGz93pWE8RilaM/cDjbvTRabFldHtkkRkJmI0gE702g6bZOiy5kZT3wQtK4rSZ5o1aNgGI309qeXFyIGSOE+GseygUuWTvTDjWto8XpVkwPm5434rRrKzREjeNWUcHO9YNaG5Hiwz6STsCO/4rI9LuA7N+pyQNjjvUrvuQ9V1EMmezjTwNMaoeVIr2N4oECxq3h9gNwKEjQw5W8jVix+7nNaqULL4DZQ0GgpjBboADKCpWIQf2j9qlTpD2waeOOZgrglV2yDXkfT7VTqYsfmhTO8bAv5c74q6XIkOSdh2pqaFtGs3S4pSWgk0b8HisW6O6oztMu3AzW7XQRNSaaG/WMxwDnNFOQHxMjbiMHW3xihzIRtvRsgceWQaSexoGUMDsc1RMVlo5GzvV5JWIAAJ+KxSORxlRv6Zr3TKj4KNmtoAVA7llBQhe+RRphhmcDwlPuBilniuhwyMD6YrSO80nfNK0/AyaCbvpyJvGMAc96GjsoGGlnAYnnHFEz3yTRgBgDQZUfcJ1z6YrJutmdBCWEcOGyje3rW36e2U5CAk9vSgw7DBEiNj3r24vpZVwdA7bYzR2zaLSrbhCNKZz2AoIxRZ+0Vk8jZ3P7VTxsc06TQrZubeJu1ehFjyqj96wE3FEQTR6sSjKEYJxuPijddge+h70a1jktgZreNyM6Syjc1vc2tpok8a2CHGzLsP8Ushv2RTFbKT/aS2Kxlnv5ZBCy7t/Sdqi4ybsqpJKgl/BMSxhnCrxvQsllAELpcnP9pG9ZN+shVkaIHO2TuRWKxXTqSI2IHOO1Mk/YG/8L6gpAJzijrK3idfFklwOwHNLWsrsLrMbBfXFZrrXcNg03G1oXkl2N3vjDOyMFfHDdzQ4Q3bjSMPnIPtQOWZtTnNbxzyIcqcGioNdCuafZ0EbsigMxJGM7Uv6kQ7BwMnvg0Gt7KrFicnFUkuGkIJ2+KVY2mM8iaC+mX4tpCG1EH0NHt1HxpG0oMY5pCQJB2B9aJtisa6SRrJ2b0oSguwxnobLOHG+AaieFG7BSuSaXzLIpBVsqfStRGhVXdj7+1LxDY1EkeBt/mpVY44AgyuTzxUqRQ5ea5aZ2cjBJ7Gsi8gG2fxV/DX0q4UCuqjmcgYyycb1ZZ5lGAWGN6IArTUNvItEFgLzyMfM7E1TxG7k0fgZzpH7VHjiZd039qxrAlnZeDWy3b5zr396t+niJwFx8mqPbIPtOaGg2bfrnJ8zKfmqPMsnIA+BWSwDuP80TDbIVDMoAO2SaGkFNsxji8V9K5J9AM0yj6KjRhjK5Y9gKMs4IIcvGF2G5A3omMjOV4I5NTlkfgpGC8gA6VCDghgfc1vJHbWkOBEuT6jNbyPjfOfgULMrTN5dQx70tt9jUl0USeNtsLx/bQukNdbpqHcEbVdoLmEl9JbG+axNxMJCWYj/tNOl6Fb9jAmGSLQVXbtjmoksKDSYkCkb4UUvd2IyH/Ar2COW5kCBsn47VuHs3MNdleQLDGueAcdqIji8LJ06tQAyd8VSK3kjxkgqvJBG9bEkDU22+wPNI34QyQPeABAwxn0Ar2yjeRfE0BVPLNtn4ouPWDnCkc4J4qsgndwEUKmN98Chy1Qa3ZeVHUHMmccBVyaTSwwyNhcq5zv2z8UxuVkWLMOHON8mlbvJAHWSOPJOW3Gf/vxTQ10LOn2eQwo0JjlIRte7FckVobAgko6MvbPNDSMxwwYlT3960WfCbbNVXy7RJcfIOwxXhAHBzV5HMhBPYYrM1RE2RVLHAov9E+kESKDjJB2waFVyhytQyuRgmldvoMa8l/EkjYqx4O4zW6zuV/lkA/O9BFy2NVWPlOx2rNJhTaCTdzZ3Y5qULqPrUrcV6NyfsvXtSpWAe16KlSsA9FQ1KlYxWq1KlYxBRSf/G/NSpSy6Hh2XiZhGuGI571szsFHmP71KlRfZZdFWdhnDH969tSSZMk1KlbwYMnJ8JTk9qBvt1BO5zUqVsfZp9AXamPTwBBKwGGwN6lSqz/UlD9i4J8fk8ijLjcnPpUqVB9l0YqfM1XlY+G25/epUoMKFkrv/c33etedS3ifO+w/3FSpVF2hH0waI/8ASEf99Z1KlWiRke14eKlSmEK14alSiY9HBqVKlKMSpUqUQH//2Q=="/>
          <p:cNvSpPr>
            <a:spLocks noChangeAspect="1" noChangeArrowheads="1"/>
          </p:cNvSpPr>
          <p:nvPr/>
        </p:nvSpPr>
        <p:spPr bwMode="auto">
          <a:xfrm>
            <a:off x="9017000" y="-157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4" name="إدارة الموارد الأسرية - YouTube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2000232" y="3357562"/>
            <a:ext cx="5000660" cy="3500438"/>
          </a:xfrm>
          <a:prstGeom prst="rect">
            <a:avLst/>
          </a:prstGeom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414838" y="4556125"/>
          <a:ext cx="2066925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Packager Shell Object" showAsIcon="1" r:id="rId7" imgW="2067120" imgH="491040" progId="Package">
                  <p:embed/>
                </p:oleObj>
              </mc:Choice>
              <mc:Fallback>
                <p:oleObj name="Packager Shell Object" showAsIcon="1" r:id="rId7" imgW="2067120" imgH="49104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4838" y="4556125"/>
                        <a:ext cx="2066925" cy="490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~PP1522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45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909" y="1000108"/>
            <a:ext cx="7564494" cy="5354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7"/>
          <p:cNvSpPr txBox="1">
            <a:spLocks noChangeArrowheads="1"/>
          </p:cNvSpPr>
          <p:nvPr/>
        </p:nvSpPr>
        <p:spPr>
          <a:xfrm>
            <a:off x="683568" y="214291"/>
            <a:ext cx="7772400" cy="714380"/>
          </a:xfrm>
          <a:prstGeom prst="rect">
            <a:avLst/>
          </a:prstGeom>
        </p:spPr>
        <p:txBody>
          <a:bodyPr/>
          <a:lstStyle>
            <a:lvl1pPr marL="342900" indent="-3429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algn="ctr" eaLnBrk="1" hangingPunct="1">
              <a:buFontTx/>
              <a:buNone/>
            </a:pPr>
            <a:r>
              <a:rPr lang="ar-EG" sz="4400" dirty="0">
                <a:solidFill>
                  <a:srgbClr val="7030A0"/>
                </a:solidFill>
                <a:cs typeface="Hacen Qatar" pitchFamily="2" charset="-78"/>
              </a:rPr>
              <a:t>تعريفات إدارة المنزل</a:t>
            </a:r>
          </a:p>
          <a:p>
            <a:pPr marL="609600" indent="-609600" algn="ctr" eaLnBrk="1" hangingPunct="1">
              <a:buFontTx/>
              <a:buNone/>
            </a:pPr>
            <a:r>
              <a:rPr lang="ar-EG" sz="4000" dirty="0">
                <a:solidFill>
                  <a:srgbClr val="7030A0"/>
                </a:solidFill>
                <a:cs typeface="Hacen Qatar" pitchFamily="2" charset="-78"/>
              </a:rPr>
              <a:t>يقصد </a:t>
            </a:r>
            <a:r>
              <a:rPr lang="ar-EG" sz="4000" dirty="0" err="1">
                <a:solidFill>
                  <a:srgbClr val="7030A0"/>
                </a:solidFill>
                <a:cs typeface="Hacen Qatar" pitchFamily="2" charset="-78"/>
              </a:rPr>
              <a:t>بها</a:t>
            </a:r>
            <a:r>
              <a:rPr lang="ar-EG" sz="4000" dirty="0">
                <a:solidFill>
                  <a:srgbClr val="7030A0"/>
                </a:solidFill>
                <a:cs typeface="Hacen Qatar" pitchFamily="2" charset="-78"/>
              </a:rPr>
              <a:t> :</a:t>
            </a:r>
          </a:p>
          <a:p>
            <a:pPr marL="609600" indent="-609600" algn="ctr" eaLnBrk="1" hangingPunct="1">
              <a:buFontTx/>
              <a:buNone/>
            </a:pPr>
            <a:r>
              <a:rPr lang="ar-EG" sz="4000" dirty="0">
                <a:solidFill>
                  <a:srgbClr val="7030A0"/>
                </a:solidFill>
                <a:cs typeface="Hacen Qatar" pitchFamily="2" charset="-78"/>
              </a:rPr>
              <a:t>                   </a:t>
            </a:r>
            <a:r>
              <a:rPr lang="ar-EG" sz="4000" b="1" dirty="0">
                <a:solidFill>
                  <a:srgbClr val="C00000"/>
                </a:solidFill>
                <a:cs typeface="Hacen Qatar" pitchFamily="2" charset="-78"/>
              </a:rPr>
              <a:t>هي عملية إدارة حركة الأعمال الأسرية ،أي أنها الخطوة التنفيذية لتحقيق أهداف الأسرة للوصول إلى أغراضها .</a:t>
            </a:r>
          </a:p>
          <a:p>
            <a:pPr marL="609600" indent="-609600" eaLnBrk="1" hangingPunct="1">
              <a:buFontTx/>
              <a:buNone/>
            </a:pPr>
            <a:r>
              <a:rPr lang="ar-EG" sz="3600" b="1" u="sng" dirty="0">
                <a:solidFill>
                  <a:srgbClr val="7030A0"/>
                </a:solidFill>
                <a:cs typeface="Hacen Qatar" pitchFamily="2" charset="-78"/>
              </a:rPr>
              <a:t>وعرفتها </a:t>
            </a:r>
            <a:r>
              <a:rPr lang="ar-EG" sz="3600" b="1" u="sng" dirty="0" err="1">
                <a:solidFill>
                  <a:srgbClr val="7030A0"/>
                </a:solidFill>
                <a:cs typeface="Hacen Qatar" pitchFamily="2" charset="-78"/>
              </a:rPr>
              <a:t>د</a:t>
            </a:r>
            <a:r>
              <a:rPr lang="ar-EG" sz="3600" b="1" u="sng" dirty="0">
                <a:solidFill>
                  <a:srgbClr val="7030A0"/>
                </a:solidFill>
                <a:cs typeface="Hacen Qatar" pitchFamily="2" charset="-78"/>
              </a:rPr>
              <a:t>/كوثر </a:t>
            </a:r>
            <a:r>
              <a:rPr lang="ar-EG" sz="3600" b="1" u="sng" dirty="0" err="1">
                <a:solidFill>
                  <a:srgbClr val="7030A0"/>
                </a:solidFill>
                <a:cs typeface="Hacen Qatar" pitchFamily="2" charset="-78"/>
              </a:rPr>
              <a:t>كوجك</a:t>
            </a:r>
            <a:r>
              <a:rPr lang="ar-EG" sz="3600" b="1" u="sng" dirty="0">
                <a:solidFill>
                  <a:srgbClr val="7030A0"/>
                </a:solidFill>
                <a:cs typeface="Hacen Qatar" pitchFamily="2" charset="-78"/>
              </a:rPr>
              <a:t> </a:t>
            </a:r>
          </a:p>
          <a:p>
            <a:pPr marL="609600" indent="-609600" eaLnBrk="1" hangingPunct="1">
              <a:buFontTx/>
              <a:buNone/>
            </a:pPr>
            <a:r>
              <a:rPr lang="ar-EG" sz="4000" dirty="0">
                <a:solidFill>
                  <a:srgbClr val="7030A0"/>
                </a:solidFill>
                <a:cs typeface="Hacen Qatar" pitchFamily="2" charset="-78"/>
              </a:rPr>
              <a:t>   </a:t>
            </a:r>
            <a:r>
              <a:rPr lang="ar-EG" sz="3600" b="1" dirty="0">
                <a:solidFill>
                  <a:srgbClr val="7030A0"/>
                </a:solidFill>
                <a:cs typeface="Hacen Qatar" pitchFamily="2" charset="-78"/>
              </a:rPr>
              <a:t>إنها عملية أساسها عقلي تتضمن جوانب ومراحل متعددة هذه الجوانب والمراحل تشكل سلسلة من القرارات </a:t>
            </a:r>
            <a:r>
              <a:rPr lang="ar-EG" sz="3600" b="1" dirty="0" err="1">
                <a:solidFill>
                  <a:srgbClr val="7030A0"/>
                </a:solidFill>
                <a:cs typeface="Hacen Qatar" pitchFamily="2" charset="-78"/>
              </a:rPr>
              <a:t>التى</a:t>
            </a:r>
            <a:r>
              <a:rPr lang="ar-EG" sz="3600" b="1" dirty="0">
                <a:solidFill>
                  <a:srgbClr val="7030A0"/>
                </a:solidFill>
                <a:cs typeface="Hacen Qatar" pitchFamily="2" charset="-78"/>
              </a:rPr>
              <a:t> تكون </a:t>
            </a:r>
            <a:r>
              <a:rPr lang="ar-EG" sz="3600" b="1" dirty="0" err="1">
                <a:solidFill>
                  <a:srgbClr val="7030A0"/>
                </a:solidFill>
                <a:cs typeface="Hacen Qatar" pitchFamily="2" charset="-78"/>
              </a:rPr>
              <a:t>فى</a:t>
            </a:r>
            <a:r>
              <a:rPr lang="ar-EG" sz="3600" b="1" dirty="0">
                <a:solidFill>
                  <a:srgbClr val="7030A0"/>
                </a:solidFill>
                <a:cs typeface="Hacen Qatar" pitchFamily="2" charset="-78"/>
              </a:rPr>
              <a:t> مجموعها الأسلوب الذي تتبعه  الأسرة </a:t>
            </a:r>
            <a:r>
              <a:rPr lang="ar-EG" sz="3600" b="1" dirty="0" err="1">
                <a:solidFill>
                  <a:srgbClr val="7030A0"/>
                </a:solidFill>
                <a:cs typeface="Hacen Qatar" pitchFamily="2" charset="-78"/>
              </a:rPr>
              <a:t>فى</a:t>
            </a:r>
            <a:r>
              <a:rPr lang="ar-EG" sz="3600" b="1" dirty="0">
                <a:solidFill>
                  <a:srgbClr val="7030A0"/>
                </a:solidFill>
                <a:cs typeface="Hacen Qatar" pitchFamily="2" charset="-78"/>
              </a:rPr>
              <a:t> استعمال مواردها المختلفة للحصول على أهدافها .                  </a:t>
            </a:r>
          </a:p>
          <a:p>
            <a:pPr marL="609600" indent="-609600" eaLnBrk="1" hangingPunct="1">
              <a:buFontTx/>
              <a:buNone/>
            </a:pPr>
            <a:endParaRPr lang="ar-SA" sz="4000" dirty="0">
              <a:solidFill>
                <a:srgbClr val="7030A0"/>
              </a:solidFill>
              <a:cs typeface="Hacen Qatar" pitchFamily="2" charset="-78"/>
            </a:endParaRPr>
          </a:p>
          <a:p>
            <a:pPr marL="609600" indent="-609600" algn="ctr" eaLnBrk="1" hangingPunct="1">
              <a:buFontTx/>
              <a:buNone/>
            </a:pPr>
            <a:endParaRPr lang="ar-SA" sz="4400" dirty="0">
              <a:solidFill>
                <a:schemeClr val="accent1"/>
              </a:solidFill>
              <a:cs typeface="Hacen Qatar" pitchFamily="2" charset="-78"/>
            </a:endParaRPr>
          </a:p>
          <a:p>
            <a:pPr marL="609600" indent="-609600" algn="ctr" eaLnBrk="1" hangingPunct="1">
              <a:buFontTx/>
              <a:buNone/>
            </a:pPr>
            <a:endParaRPr lang="ar-SA" sz="4400" dirty="0">
              <a:solidFill>
                <a:schemeClr val="accent1"/>
              </a:solidFill>
              <a:cs typeface="Hacen Qatar" pitchFamily="2" charset="-78"/>
            </a:endParaRPr>
          </a:p>
          <a:p>
            <a:pPr marL="609600" indent="-609600" algn="ctr" eaLnBrk="1" hangingPunct="1">
              <a:buFontTx/>
              <a:buNone/>
            </a:pPr>
            <a:endParaRPr lang="ar-SA" sz="8800" dirty="0">
              <a:solidFill>
                <a:schemeClr val="accent1"/>
              </a:solidFill>
              <a:cs typeface="Hacen Qatar" pitchFamily="2" charset="-78"/>
            </a:endParaRPr>
          </a:p>
          <a:p>
            <a:pPr marL="609600" indent="-609600" algn="ctr" eaLnBrk="1" hangingPunct="1">
              <a:buFontTx/>
              <a:buNone/>
            </a:pPr>
            <a:endParaRPr lang="en-US" sz="4400" dirty="0">
              <a:solidFill>
                <a:srgbClr val="9933FF"/>
              </a:solidFill>
              <a:cs typeface="Arial" pitchFamily="34" charset="0"/>
            </a:endParaRPr>
          </a:p>
        </p:txBody>
      </p:sp>
      <p:sp>
        <p:nvSpPr>
          <p:cNvPr id="2" name="AutoShape 2" descr="data:image/jpeg;base64,/9j/4AAQSkZJRgABAQAAAQABAAD/2wBDAAkGBwgHBgkIBwgKCgkLDRYPDQwMDRsUFRAWIB0iIiAdHx8kKDQsJCYxJx8fLT0tMTU3Ojo6Iys/RD84QzQ5Ojf/2wBDAQoKCg0MDRoPDxo3JR8lNzc3Nzc3Nzc3Nzc3Nzc3Nzc3Nzc3Nzc3Nzc3Nzc3Nzc3Nzc3Nzc3Nzc3Nzc3Nzc3Nzf/wAARCADCAQMDASIAAhEBAxEB/8QAGwAAAgMBAQEAAAAAAAAAAAAABAUAAgMGAQf/xAA3EAACAQMDAgUDAgUDBAMAAAABAgMABBESITEFQRMiUWFxBjKBFJEVI0JSoTOxwSRi0eE08PH/xAAZAQADAQEBAAAAAAAAAAAAAAABAgMABAX/xAAlEQACAgICAgICAwEAAAAAAAAAAQIRAyESMUFRBBMiMhRCYYH/2gAMAwEAAhEDEQA/AAtPpVSK2BAA8vmB5qrbnJr3TyDLFTFXxUxRAUxUxVsVMVjFCK8xWmK8xWMUxUxV8VMVjG9jbXEsqPbwPIVcAaVyM9hX1WHpwXpkdvMcysAzbYwcVwn0hfSWlywEkYjJBKyNgfPzxXcreidQynW3GAwzn0rh+S5OVHXgSSsUXVgIi3fB5pbIhVtq6q4jeVNBTGed+KUX9mIceYHIzUYysq0LEcgimdlPFhtY82kgGlrLg1ZW0/bTNWKmS6UrlRwTWMIGDWs75UE0Oj7kUy6MWIJU43o/pcj2reIo8x23oaJVIAzR0BVJE1KHXPBoMyGsWi9inikj3nj8N5VTfTjjP5NIbv6FihtHdLt2nWMtpCg6mA7D3rpFuC0CrCuhcbY7VVb+SNApGT6mpxnOP6juEZdi65+mOmHpNvBNF4EoUEyxqM6sb55zxXC9Y6Nc9KkVZ1DRuMpIu6n2+favqEUq3Shpl3XjHBrOSC2u0MUkaNHjdXGc0+PPKL3sSeKMuj5FivNNfRl+kelrqGZmLercfFAdW+klIUdLGklvMrvt85rqXyYN0c7wySOI017proJfpW/hcCQxAEE6gxI2/FKrmxuLVsTwum+xI2PwarGcZdMm4tdoE01130bZushlYqUY4xnj8Vyuk0VZX1xZyB4XwR60MkXKNIMJKMrZ9Xa6SKMA7dqQXN9C12YQcsTSVPqPxYR4ykSDcjsTWdhfC4lLaAZQSQM71xxwuNtnU8qfQ+LKDgqalLW6zMrEGHcVK31yNzRyWKukbSMFRSSewpr0CCCS5kN0uYtGM+hJFOJ/p6YtKYo4wrtkMP6R7V1yyqLpnMsbatHIlCGIYYI2INeyQvHjWpGeMiu+6X9LW0cyXd1MZmTcpjA1dqO6j0q1vf5ksRI5wp9tqk/lRukOsEqs+Yaa2tbOe6k0W8ZdgM4FdXafRxkmY3M+iEYxpAJb/wAV0nS/p6w6c3jQGQ7HOsg/8UZ/JhFa7NDBJ9nGw/RfVJIg7m3iydg8nPvsDQ/Wfpi46VaLPLPDIWfTojJz8jPNd71Ea9UkM4JXcIalm0lyFkuLRSEOVZ14b1FQXyZ9sq8EOkfJSpFeYr6bddM6Lf3RM9qqyk4JjYrk57gUnP0WjXM+bnRbco4IJTf7SDz810R+TB96JPBJdbOLQlWDKSCO9Nuh31xBfxzK6MR5dMjgDH5oK+tha3csCyCQRsVDgYzWIFWaUkSTcWdt136jYQwyWUsYfJ8SPIYgfg0k/iNz1K7Z1YIANgaSqpJxTKy6X1KSRTbW8oJGoMRgY+aksUIIp9kpMc7soycnvWkcJoHo0Uj3jW11P4TlsGNxg5ro16RcAkgrjtg81zTqLovD8lYnuISF3oTQQcinjWc8jFFjZiOcChv4ZcykGKPIO25xigpILQJaI8s8cafcxArpD0ZmdRHKNHfPNV6Z0XwYxLI48bcr6CmYQxldbacAcVOc96HjH2Yx9MWMj+a7BdyhPJrC9tnfVpjOocHtRd5P4ah0bJ70quOsMTpKgjvikXJ7GdI8gaZUKAMpwRxxVylxb26mMtIx3bAJ3rQXAaNBqyWG5Fa2cojUoX49TzTNintkxkGtgQ/AQjiryFg4VcZzkg9q0gdVBL7t2YcYpbdys0pKk5zkGlW2F6QQ0X6tZEbGcYBI4NYN0SIWwhlupHY8kgFc+gBrESOGyz6c9zWr9T1KAq7jin/JdA15EvV/pu5aVY7KJDGB9+wPxXO9Q6ZcWEgS4QrkZB7Gu9t7yZzvjFW6hbfroNDCNs9mFWhnlHTJSxJ7R81CZFaRTSQjEZx7jmuj6lbJYYS4hDxg5BXhj71zk2nUdA2z6V1Rkpo55R4m6XbhAC4GPVc1KE3qU3BC8mfT4+i2Ns7NFGEz2U0ps+uKL2SOZyFViArDGMGmHTb971QfDbcc42pR1ro97edQ8SC28rYBZSMH3rggrbWRnXJ6TgdA17BLGHVwdQyqjbNHxiOOJQ7ZyOa5aPol5FcxjLPoGASfKP8A8zTSOznjtAJ5GEgY5AfORSShHwx4yflDKKzt1kMsbMdXKlsjPrVOozPGiqmQjbZ9KytlkMeMkEcGgL2SbzxuS2aRK2M3SNIprazLNJKspJxuOKpedZMx0wN5c4370jnLk71iAzbVXgu2JyfQ7a2ub5hNbhSoGC2Qu9e6rh0lt3cK4Ug753xS+zv5rQFVY6T2omK5SSczMgLad9uT61qZtHGXltNbTGOdSH5+R61gBXcdSt7bqkHhlBFIuPDfnHsfauYj6VeSXP6dLd2lxnA4/fiu3HlUls5J42noN+lrGG7uyJwBow4Pc+1dzJ4qRssRGkDua4To7S2/Uo0dWU50MCOP3rtij+G5BBAG4J2x8VzfIvkdGD9RdcQpMUdkikJIOogagR71pH1crMYpIwu+ABWK9QE10sMMAYA7ADf/ANUPcP8AoLvxZYSSd1UnbNTq9Me66HyswR2ZwFbdSNv3oJrpwD4Y1DHmIU80lk6pcuHLHIbse1DR3cwzpZsd8Vlj9mcztDLogUastjgUM90SPMpOOKA6LHdl2LsAv9StzTwxRKBqAJqTSi6KK2JLy6do9IjYfNKHWRjwd67B0hlGGC4oSe2tEGXQafUU0ZpCuLEVnG4cZzTIWbuoI59zQ1+Y7cK8EgKngd6G/izaQpH5FNt9A0uw9bmSLVGx+3kZrSFkLjODmk36zzMVJ8229X/WALgMc+x2rcTWNb0x/bsKFjhjY7mk9xdMTkNQ69QlQ7HNFRdAtHSOiR7a8VeN0WNmL8DINc4eoyyDB4ph06SRoZlZNQKEDNbiaxVe9RkuNSzYIB22pS4yc0d1MMl2VbGwAGPSiOh2cVzcapkdlU5wFyp+a7U1GNnI05SoUaT6VK7s/TnT3OorIC2+AeKlT/kwH+iQ1VooG0phcncAV696LdBIDqjJx5d8GsLptduXQPvuSNqUz3XhxiBkdWZhqUj/ADXJGHI6HLidJBcNL5lwVqsz5J4bekAu16YQrzGSN1yoHIoiy6rDIrqmrUD/AFd6zxNbQVkT0xys6xERg5JGaX9QBLkryaKtjI66pFAFUuoGwXQcUi0xntCC4R8ksN6FB34xTtIEk/1DjFKbxfDlYY8o4PrVk7JtGDZY1aNzG4wf3rHXttxVQ29NQDoIprafBwFb4709tNDxKABkDtXF20qq2SM03tOoBJBzipTjfQ8ZDOfp1reTGSXWJB6d/eqG2ktopItesyZAz2FWS7aTIQBQf6q8ilzOFdwzDsTxS3KhtFbOwjtNTxHBYYyRk16I4ZXMt3IsoVvIKxvJWkJAJ42wcb0llS94RH0j0opN+QNpD57Tp10SohCnOSy7Vq4tbZViSJAi42xzXOxxdSTBCnfsDWzXNxAQt2jDI5I5o8H7Ny/wYN1ItNhIi2+2Dis769kVQSoX2pHczskmqF8g9x2oOe5nlHmdiKZYxXMZT9SmX+rFCTdWncYMhxS1jIeQaqEkI4NU4oXkw0X5C40gn1NDtMSdqxCNng1osbHtWpGssJHq2pjRMVlIYww/atzZnC7YzzQtGAAjybCjLTpviEajWxiWMAY471pHNo+2gEvJbwWgUOuotsAK2vOoQWMUaooy449K8GiZCGJ+QdxWMPS7Zpj4jM5xsG3FZKP9gO/AmuIbi/keWGJnC7bDt2ovph6nYgqsLBMgnUNhmun6VbR26yfywhLAZH9X4o6QpjSAuTzmjLP/AFrQI4vNmcM7PErNpBI3HpUqCJBsY9/Y1K59FtiTq/XDFJ4MEa6Tgtnf8UkveoS3Uoc4XSMDFCyvrYn1qlejDFGKOGeSUmeszMckk0d0V4heobh9Kj/egK9XY5FPJWqETp2du/UoxKsYY47mry3urIU7VxwuZMg54reK+lQg7H2Ncr+OdKzo6TxdS4pV1BXYHHFU/jHk/wBPf2rNupBv6djSrHJPoZ5IvyCBWUVEDMcUQzo+CO9V8VImyuCaamC0MLCw8WMkkhuQMZzWssPgPiVdJHFZW3VJYkykYOBk4PavZrsdUHh7iTttS8ZXvoPJVoGuOoTtN4Sk6V4AHNM7DpryRa2aSOXnJxg5rPonS5lvBLdQjw1U4zTq9vEi8inehknX4xNCN/lIRXUlzYT5YMwXnI23o2K9RkDgYDAEg9qJMi3Vq0bnnnO9A3liqZZJCxC9h/tQtS0+xqa6NxMI2Pm3J4q93/NgDOhA7ahQXTrQ3E5muBIgBBVCdjTS9CeFjVjHalkknQ0W2rFVvFAzESouD6Cl94kIkZkAVe49KMvriG0jB5c74Brn7ucSEBCdPJq2ODlslOaWiS3Khgsa5961e7jRsNGcihYYRLqy4XHqOaHYEner/XF6I/ZIb/xC20HQgVuwYf8ANZG/g1ZCn1IxzSsipit9UTfbIZwdUuJZ44yE0sQpwtdDcRtAVKjbG1c70eGGSYGWbwXV1KPjPztXY3iR6EwS2lcZbk1z5qTSRfFbVsQXEjSPuMAbAVSKF3OFUk+lFzRqTlaM6TIIxKijzEbH/ikbpD1bMrPplxLGWOEU8ZPNG2nSpY2BZlH5yaJu7to4lwBkcitLa5OFDtlm3x6CpOUqHUYmn6TJy0hDDcBazjsiocudTE7H/wBdqFur3+d5G9jRVpKWA84IO9LtIOjf9KnfV+9StfGUbaqlLbGpHy+piraSDg817ivYPKKAVYLVgtE2Fm97crBGQC3c8AUG0lbClYNivQK6Rvpgal03YC/1Fl/2rKf6aKIWjvI2PYFcZ/NS+/G/JT6Z+hAa8pl0zpE9/OYwDGqnzsynb/3RvWOhfpYY3tEkkxtJtk/OKLyRUuNgWOTViDJqZNazW00DYmidD/3KRWeKfQo8+n1UJIzgEsQBXSQQ28KYSJEHB0gVw9tI8cilF1EcD3puOqSY0y5U/wC1cuXHJu0dGKaSpnSGRYwSWGO1Ib64je4Jz8isZbtZ0WLUSXOBiiIuiCSRALlIzj+YB5j+PWkjBR3IeUnLUTJbgR5A5ojVcaVLRgq41DPI/FNIbGC2TXHbjWi4DkZYn1qhM7B5fCbfjHal5p9Ibi12JHuHN34gDlR92DQl11EZJi1FsHO+1NpoZdZnij1u/l0Dmq2/0/Ck2bm4JJ/oTbf3NVU4LbJuM3pHJzSPK2WJPzXiJnmuxv8AoFpPqWEiKYDY9jXOXvT7iwkC3CAA/aQchqtDLGWkSnjlHskMkS2xh8NdTDdzzQk0a48hz+MUxgt7V4xrkw7cYPFVg6bNcXHhIMY5Y8UVJJsDTYP03pFz1Fj4QCoDgu3ANdAn0pZhAHu5NQ2YgDDH47Uy6bZp0+3ESktvkk9zW8hjJ0nvXLkzyb/F6OmGGKWzlpvpi7jl1WZWeMYIYsFP7VtJfkOlpOCjqdEmd8eu9dEWWJCEcqD2zQK9Ns5pTKECSEE5U8mssvL9zfXX6ie7uYonWKM6sn7ia16fcp45BOduewoa76U5vzHHINJORtuB8Ub1LpjG2RoQS0a4yBgmnfCkr7FXLbCZ54pCAHUg+neqh5n/ANIM2ByOBSKzt5tesHCjk0+sibaZhFIWhI1ebsaScFHoaMnLsqls0jEsTqHOaY2aiGENIRr7AdqGk6imlsKNXrQLXzAnBP8A4qdNj2kNXlyxOalKf4h6ipQ4s1jG66HBdyrcY0MTmQZwH/8AFK+tdGMMgks4yYTgYBJwa6WOSKSMYyU7A1uCq4KjFNHNOLFeKMkctb/TU3iKbmaJY++hst/tXQW1pbW64gjRDgAkDc/mtTaEtqRsVUo6qSctjjHehPLKfbDHGodIznXTljxjagcO7jQdzRjq0jBX2PoayaFkHl/zQToLCtTCDDNuO/vXsUsjKGLEAdzQhbCaWO//ADXk9y6robbI5ocbDYRPJ4qPGWR/Lgiufu+jMpX9KTJHjO/INMYoW8TVFqfbkCi4wCwWNyfUHtTxk4dCSip9gfTemQQx+I8ep/ccfFWu+mWc+W0srnfKt/xRkokCsEYDAzk0rt7qW6ufAQeY537CinKT5WZqKVUTpHSyZ1uHjAhjOpSxwX9Dj0rS5ASRiuVYHgmmM8qWcaRnD4Azn1HG1I7uUyyl/Xmim5u2BpRVIZW3U5MBJBqz3zvRU1z4JXOW2pRaWtxKqvChIJ+7O1MZLdo4VVyGcHYClko2NFug2OSJkD6wDSm7uCZMoDqB3NXIdPKeKoYRsS2Se3pQikmFuzRLhWgLE4ccZoPqVnfX6xCGNWT7s6hniiJYguO2a3tpZ1XQn2+1FPi7QGuWmI4OjdSRiy2+Cvqw3+KddOtJYUIuWy5OcI2QPajpA50hnKrjJxzVAy48gwRyDya0sspLZo41Ho1xGoAKnfuaCvVk1fyRn39K2/UAnDL+c1hdXqRjTpHsQKmk7HbQuVri4JVQSR3O1YrPJFPpYMGHai/4sqAjwzn1xWUl1BK/l0hm5bG4qm/Qn/S7XKg6hgEjkVDesUIbcH02rObSUGhkf1IG9BySYbAH49KKVmGHS7OOO3kLsJNbZ0ntSy/R7W+GGKxNuMnIFH2DGTCjYnvVbvpMlzMrS3HkBwRjgU0ZVL8mLKP46BUWSZmMWGjxuRWMsRJ2O9PGRILcR26eRRihoIY2kzJGFfvmhyXZqFIt5CM5qV0Phr2G3xUpeY3E2iljhlVETSnHPPvRctwoJ0nNJY5RIwAO53ya1ZnyFGMdzSuJlIPfqOiNh7UPZ9QUS+dtj2rKSJXXOoGl87CM4XaiopmcmPlk8SRWSRSoznPIzVbi4CKVzn3pX029RZAkgBztW3U5lTDp5s7c1uO6Ny1ZlNd6ZFft70TLfQTx6mONI+3HJpAzZNeaveqcEJyY1F6QulCR+a2tLg+LljuTuaVRMx27URD4mr7TWcUZNj9x4v8ALz5X5qtjYfoJZni0mNwMZ+5fb4r20IwrNuwo1GwDlgc9jUHJpUVST2Kb8GRyxAoBFjWVTLgoTuKadRQtJ5QAoGT2oaysVnbx3byDjFUjJKIjWxgkruCscYC5xnjFZ3LCNQ8Z16WzWjMEYIuynv7VSV7dAV0tvyc1NDg08omwyjHrUt11OCSCBvXjRL4RIYrn7WPFeWTxhgrgEA51Ab0/gXyXvcFlYL5RRcE4EecCsJHF1Osarhe+PT1ql1cyB9CRjQvAHpQ7VDdbCZZ2YqSOP80I8xV2JOMneqpct4gJG2e9eXKiabTEdj61kqM3Z5lJSNzn5rN4oX2cnI22NY3SfpdvFDNnfHAoNpyGznf5p1G+hL9jFkijOOfc1iyRtv4a7ckCgjcgDLE/FUlvi8RUDSfUUeLNyRssoVsAjHxR8CRsvr67VzwlOr1px0+7KxsG2B4oyjoEZbCDot5OBvxWjXADZ/xQd9OCwO3tQgue+fzSqLYzdDhpCsY8MA+3pUVyyktz7VWylgWHxXfLH+mvFURxy3HiagRnSBstKEoZ9/vI/FSk7XczksEJB9BUqn1Mn9gaoeEhS+c8UwgXG7uMEc0hkvHkYajnHBopJ2ZAuaDizJoZTzIoIUClcwLsSeK0aUKu+5rOVtQDDvWSozdmaLpbIO9euzNksSa9BWs5HpxTwLqO1axxebzV7aYJztn0rfzGTA0j5oNhSNY1UDFEKRGCQMUHKxjUamByeBWD3DNwxx7UtWNdDW3v5YWADDHcetNDfxvGGCLqOwxzXLozNv3rUM22Dv7UHBMKm0OorhJW0SANkkkEf4reObUftAUenaldlbzGZcgqDvqI2NM1QIdOCSeanJJDpsv4bbSE52xSyabQ5JwMDAwKKurh0J8TYEeUCk1xLrz2PqaaCBJmzXuX0NnTjO3rVEcLINLFsncUJaxhpcyEGmdvarEA5YFjx7U7pCK2bJcCEEhCXO2c8V6L5vMW0jbjvVptDosmR5Tuo2NCSIhjaQZJJ9RtSaY+zxbhZCxcYzwRV4r2MQOuMSdmpZJgEgHNYlyONt6fimLyN5JM6jIM54NBO++1aSyal96HbFUQjL6wRvVC+TgVkz4rxn8pxRSA3RsNgdRxWtpNGhYzliuNlHrQGT3qwaqcNUS57s3nk1uWUnHoTVI5NHJOKqDXho0qoFu7CVnO3nbbgUws76JRh5SAeQRsaS74z2om1sp7lGeFQVXkk4pJY41sdTlejoll1jUoBB4IqUDDZdQSJVWaJQBsCOP8VK5+K9lrfoUhgtWFzjFDmOcLkxsB6kVa2XTKplXK9waqTN2uGPatoroaCHHxW09xCyKiRKpA5xWIaIxsHQFuzDalv/AlZJx24rEyljgb1YoH2Aq8cQjx3NNpA2ehJAgOCM1eGSSMhsfvWgJOAKjc5Zd6WxqB5JTq3qviZ71rdRo6BlBBxQOplOCKZbFeg5ZjwDWqSnI3pW0pXbGK1imBO5wK1Gs63p96MASEYxtmimuolbOxHrniuWhuYUGNRJx91Zy3rDhql9dsrzpDu7nWQnJpZOrEkh1A96WyXrE81g925HJqig0I5WNocL90g/FHfrY1QLrLfJrmP1D+teeO3qaLhYFKjpGmLqNDavVQd6GvJWjIwukH3zSYXEnYmvTNM/8AcRW4UHkMWZtGp8AHjNDPMAcBgaFZLggeR9+Nqz8OZmwFOfeikCwp5veqGWvBZXBbSdOfmtG6dOmnDRtnsrbitaNsyzqq4TY+vvRlvZSM3hkIGz93pWE8RilaM/cDjbvTRabFldHtkkRkJmI0gE702g6bZOiy5kZT3wQtK4rSZ5o1aNgGI309qeXFyIGSOE+GseygUuWTvTDjWto8XpVkwPm5434rRrKzREjeNWUcHO9YNaG5Hiwz6STsCO/4rI9LuA7N+pyQNjjvUrvuQ9V1EMmezjTwNMaoeVIr2N4oECxq3h9gNwKEjQw5W8jVix+7nNaqULL4DZQ0GgpjBboADKCpWIQf2j9qlTpD2waeOOZgrglV2yDXkfT7VTqYsfmhTO8bAv5c74q6XIkOSdh2pqaFtGs3S4pSWgk0b8HisW6O6oztMu3AzW7XQRNSaaG/WMxwDnNFOQHxMjbiMHW3xihzIRtvRsgceWQaSexoGUMDsc1RMVlo5GzvV5JWIAAJ+KxSORxlRv6Zr3TKj4KNmtoAVA7llBQhe+RRphhmcDwlPuBilniuhwyMD6YrSO80nfNK0/AyaCbvpyJvGMAc96GjsoGGlnAYnnHFEz3yTRgBgDQZUfcJ1z6YrJutmdBCWEcOGyje3rW36e2U5CAk9vSgw7DBEiNj3r24vpZVwdA7bYzR2zaLSrbhCNKZz2AoIxRZ+0Vk8jZ3P7VTxsc06TQrZubeJu1ehFjyqj96wE3FEQTR6sSjKEYJxuPijddge+h70a1jktgZreNyM6Syjc1vc2tpok8a2CHGzLsP8Ushv2RTFbKT/aS2Kxlnv5ZBCy7t/Sdqi4ybsqpJKgl/BMSxhnCrxvQsllAELpcnP9pG9ZN+shVkaIHO2TuRWKxXTqSI2IHOO1Mk/YG/8L6gpAJzijrK3idfFklwOwHNLWsrsLrMbBfXFZrrXcNg03G1oXkl2N3vjDOyMFfHDdzQ4Q3bjSMPnIPtQOWZtTnNbxzyIcqcGioNdCuafZ0EbsigMxJGM7Uv6kQ7BwMnvg0Gt7KrFicnFUkuGkIJ2+KVY2mM8iaC+mX4tpCG1EH0NHt1HxpG0oMY5pCQJB2B9aJtisa6SRrJ2b0oSguwxnobLOHG+AaieFG7BSuSaXzLIpBVsqfStRGhVXdj7+1LxDY1EkeBt/mpVY44AgyuTzxUqRQ5ea5aZ2cjBJ7Gsi8gG2fxV/DX0q4UCuqjmcgYyycb1ZZ5lGAWGN6IArTUNvItEFgLzyMfM7E1TxG7k0fgZzpH7VHjiZd039qxrAlnZeDWy3b5zr396t+niJwFx8mqPbIPtOaGg2bfrnJ8zKfmqPMsnIA+BWSwDuP80TDbIVDMoAO2SaGkFNsxji8V9K5J9AM0yj6KjRhjK5Y9gKMs4IIcvGF2G5A3omMjOV4I5NTlkfgpGC8gA6VCDghgfc1vJHbWkOBEuT6jNbyPjfOfgULMrTN5dQx70tt9jUl0USeNtsLx/bQukNdbpqHcEbVdoLmEl9JbG+axNxMJCWYj/tNOl6Fb9jAmGSLQVXbtjmoksKDSYkCkb4UUvd2IyH/Ar2COW5kCBsn47VuHs3MNdleQLDGueAcdqIji8LJ06tQAyd8VSK3kjxkgqvJBG9bEkDU22+wPNI34QyQPeABAwxn0Ar2yjeRfE0BVPLNtn4ouPWDnCkc4J4qsgndwEUKmN98Chy1Qa3ZeVHUHMmccBVyaTSwwyNhcq5zv2z8UxuVkWLMOHON8mlbvJAHWSOPJOW3Gf/vxTQ10LOn2eQwo0JjlIRte7FckVobAgko6MvbPNDSMxwwYlT3960WfCbbNVXy7RJcfIOwxXhAHBzV5HMhBPYYrM1RE2RVLHAov9E+kESKDjJB2waFVyhytQyuRgmldvoMa8l/EkjYqx4O4zW6zuV/lkA/O9BFy2NVWPlOx2rNJhTaCTdzZ3Y5qULqPrUrcV6NyfsvXtSpWAe16KlSsA9FQ1KlYxWq1KlYxBRSf/G/NSpSy6Hh2XiZhGuGI571szsFHmP71KlRfZZdFWdhnDH969tSSZMk1KlbwYMnJ8JTk9qBvt1BO5zUqVsfZp9AXamPTwBBKwGGwN6lSqz/UlD9i4J8fk8ijLjcnPpUqVB9l0YqfM1XlY+G25/epUoMKFkrv/c33etedS3ifO+w/3FSpVF2hH0waI/8ASEf99Z1KlWiRke14eKlSmEK14alSiY9HBqVKlKMSpUqUQH//2Q=="/>
          <p:cNvSpPr>
            <a:spLocks noChangeAspect="1" noChangeArrowheads="1"/>
          </p:cNvSpPr>
          <p:nvPr/>
        </p:nvSpPr>
        <p:spPr bwMode="auto">
          <a:xfrm>
            <a:off x="9017000" y="-157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5" name="~PP87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84807"/>
      </p:ext>
    </p:extLst>
  </p:cSld>
  <p:clrMapOvr>
    <a:masterClrMapping/>
  </p:clrMapOvr>
  <p:transition advTm="11541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/>
          <a:lstStyle/>
          <a:p>
            <a:r>
              <a:rPr lang="ar-EG" sz="4000" dirty="0">
                <a:solidFill>
                  <a:srgbClr val="FF0000"/>
                </a:solidFill>
              </a:rPr>
              <a:t>تعريف </a:t>
            </a:r>
            <a:r>
              <a:rPr lang="ar-EG" sz="4000" dirty="0" err="1">
                <a:solidFill>
                  <a:srgbClr val="FF0000"/>
                </a:solidFill>
              </a:rPr>
              <a:t>ادارة</a:t>
            </a:r>
            <a:r>
              <a:rPr lang="ar-EG" sz="4000" dirty="0">
                <a:solidFill>
                  <a:srgbClr val="FF0000"/>
                </a:solidFill>
              </a:rPr>
              <a:t> موارد </a:t>
            </a:r>
            <a:r>
              <a:rPr lang="ar-EG" sz="4000" dirty="0" err="1">
                <a:solidFill>
                  <a:srgbClr val="FF0000"/>
                </a:solidFill>
              </a:rPr>
              <a:t>الاسرة</a:t>
            </a:r>
            <a:endParaRPr lang="ar-EG" sz="4000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054617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70000"/>
              </a:lnSpc>
            </a:pPr>
            <a:r>
              <a:rPr lang="ar-EG" sz="6700" dirty="0"/>
              <a:t>وتعرفها </a:t>
            </a:r>
            <a:r>
              <a:rPr lang="ar-EG" sz="6700" b="1" u="sng" dirty="0">
                <a:solidFill>
                  <a:srgbClr val="008000"/>
                </a:solidFill>
              </a:rPr>
              <a:t>وفاء </a:t>
            </a:r>
            <a:r>
              <a:rPr lang="ar-EG" sz="6700" b="1" u="sng" dirty="0" err="1">
                <a:solidFill>
                  <a:srgbClr val="008000"/>
                </a:solidFill>
              </a:rPr>
              <a:t>شلبى</a:t>
            </a:r>
            <a:r>
              <a:rPr lang="ar-EG" sz="6700" b="1" u="sng" dirty="0">
                <a:solidFill>
                  <a:srgbClr val="008000"/>
                </a:solidFill>
              </a:rPr>
              <a:t> </a:t>
            </a:r>
            <a:r>
              <a:rPr lang="ar-EG" sz="6700" dirty="0"/>
              <a:t>: </a:t>
            </a:r>
            <a:r>
              <a:rPr lang="ar-EG" sz="6700" b="1" dirty="0" err="1">
                <a:solidFill>
                  <a:srgbClr val="9933FF"/>
                </a:solidFill>
              </a:rPr>
              <a:t>بانها</a:t>
            </a:r>
            <a:r>
              <a:rPr lang="ar-EG" sz="6700" b="1" dirty="0">
                <a:solidFill>
                  <a:srgbClr val="9933FF"/>
                </a:solidFill>
              </a:rPr>
              <a:t> القوى المحركة للعمل </a:t>
            </a:r>
            <a:r>
              <a:rPr lang="ar-EG" sz="6700" b="1" dirty="0" err="1">
                <a:solidFill>
                  <a:srgbClr val="9933FF"/>
                </a:solidFill>
              </a:rPr>
              <a:t>العقلى</a:t>
            </a:r>
            <a:r>
              <a:rPr lang="ar-EG" sz="6700" b="1" dirty="0">
                <a:solidFill>
                  <a:srgbClr val="9933FF"/>
                </a:solidFill>
              </a:rPr>
              <a:t> ويتم </a:t>
            </a:r>
            <a:r>
              <a:rPr lang="ar-EG" sz="6700" b="1" dirty="0" err="1">
                <a:solidFill>
                  <a:srgbClr val="9933FF"/>
                </a:solidFill>
              </a:rPr>
              <a:t>بها</a:t>
            </a:r>
            <a:r>
              <a:rPr lang="ar-EG" sz="6700" b="1" dirty="0">
                <a:solidFill>
                  <a:srgbClr val="9933FF"/>
                </a:solidFill>
              </a:rPr>
              <a:t> انجاز مسئوليات الأسرة </a:t>
            </a:r>
            <a:r>
              <a:rPr lang="ar-EG" sz="6700" b="1" dirty="0" err="1">
                <a:solidFill>
                  <a:srgbClr val="9933FF"/>
                </a:solidFill>
              </a:rPr>
              <a:t>والتى</a:t>
            </a:r>
            <a:r>
              <a:rPr lang="ar-EG" sz="6700" b="1" dirty="0">
                <a:solidFill>
                  <a:srgbClr val="9933FF"/>
                </a:solidFill>
              </a:rPr>
              <a:t> تتعلق بجميع </a:t>
            </a:r>
            <a:r>
              <a:rPr lang="ar-EG" sz="6700" b="1" dirty="0" err="1">
                <a:solidFill>
                  <a:srgbClr val="9933FF"/>
                </a:solidFill>
              </a:rPr>
              <a:t>اوجه</a:t>
            </a:r>
            <a:r>
              <a:rPr lang="ar-EG" sz="6700" b="1" dirty="0">
                <a:solidFill>
                  <a:srgbClr val="9933FF"/>
                </a:solidFill>
              </a:rPr>
              <a:t> حياة الأسرة الاقتصادية والاجتماعية والنفسية والجسمانية والروحية والتكنولوجيا وفى سبيل ذلك تستخدم ربة الأسرة ما لديها من معرفة وخبرة ومهارة وقدرات </a:t>
            </a:r>
            <a:r>
              <a:rPr lang="ar-EG" sz="6700" b="1" dirty="0" err="1">
                <a:solidFill>
                  <a:srgbClr val="9933FF"/>
                </a:solidFill>
              </a:rPr>
              <a:t>أى</a:t>
            </a:r>
            <a:r>
              <a:rPr lang="ar-EG" sz="6700" b="1" dirty="0">
                <a:solidFill>
                  <a:srgbClr val="9933FF"/>
                </a:solidFill>
              </a:rPr>
              <a:t> مواردها المختلفة </a:t>
            </a:r>
            <a:r>
              <a:rPr lang="ar-EG" sz="6700" b="1" dirty="0" err="1">
                <a:solidFill>
                  <a:srgbClr val="9933FF"/>
                </a:solidFill>
              </a:rPr>
              <a:t>فى</a:t>
            </a:r>
            <a:r>
              <a:rPr lang="ar-EG" sz="6700" b="1" dirty="0">
                <a:solidFill>
                  <a:srgbClr val="9933FF"/>
                </a:solidFill>
              </a:rPr>
              <a:t> حل المشكلات </a:t>
            </a:r>
            <a:r>
              <a:rPr lang="ar-EG" sz="6700" b="1" dirty="0" err="1">
                <a:solidFill>
                  <a:srgbClr val="9933FF"/>
                </a:solidFill>
              </a:rPr>
              <a:t>الاسرية</a:t>
            </a:r>
            <a:r>
              <a:rPr lang="ar-EG" sz="6700" b="1" dirty="0">
                <a:solidFill>
                  <a:srgbClr val="9933FF"/>
                </a:solidFill>
              </a:rPr>
              <a:t> .</a:t>
            </a:r>
          </a:p>
          <a:p>
            <a:endParaRPr lang="ar-EG" dirty="0"/>
          </a:p>
          <a:p>
            <a:endParaRPr lang="ar-EG" dirty="0"/>
          </a:p>
          <a:p>
            <a:endParaRPr lang="ar-EG" dirty="0"/>
          </a:p>
        </p:txBody>
      </p:sp>
      <p:pic>
        <p:nvPicPr>
          <p:cNvPr id="4" name="~PP282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7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 txBox="1">
            <a:spLocks noChangeArrowheads="1"/>
          </p:cNvSpPr>
          <p:nvPr/>
        </p:nvSpPr>
        <p:spPr>
          <a:xfrm>
            <a:off x="683568" y="620689"/>
            <a:ext cx="7772400" cy="1224136"/>
          </a:xfrm>
          <a:prstGeom prst="rect">
            <a:avLst/>
          </a:prstGeom>
        </p:spPr>
        <p:txBody>
          <a:bodyPr/>
          <a:lstStyle>
            <a:lvl1pPr marL="342900" indent="-3429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algn="ctr" eaLnBrk="1" hangingPunct="1">
              <a:buFontTx/>
              <a:buNone/>
            </a:pPr>
            <a:endParaRPr lang="ar-SA" sz="2800" dirty="0">
              <a:solidFill>
                <a:schemeClr val="accent1"/>
              </a:solidFill>
              <a:latin typeface="Hacen Jordan" pitchFamily="2" charset="-78"/>
              <a:cs typeface="Hacen Jordan" pitchFamily="2" charset="-78"/>
            </a:endParaRPr>
          </a:p>
          <a:p>
            <a:pPr marL="609600" indent="-609600" algn="ctr" eaLnBrk="1" hangingPunct="1">
              <a:buFontTx/>
              <a:buNone/>
            </a:pPr>
            <a:endParaRPr lang="ar-SA" sz="2400" dirty="0">
              <a:solidFill>
                <a:schemeClr val="accent1"/>
              </a:solidFill>
              <a:cs typeface="Hacen Qatar" pitchFamily="2" charset="-78"/>
            </a:endParaRPr>
          </a:p>
          <a:p>
            <a:pPr marL="609600" indent="-609600" algn="ctr" eaLnBrk="1" hangingPunct="1">
              <a:buFontTx/>
              <a:buNone/>
            </a:pPr>
            <a:endParaRPr lang="en-US" sz="4400" dirty="0">
              <a:solidFill>
                <a:srgbClr val="9933FF"/>
              </a:solidFill>
              <a:cs typeface="Arial" pitchFamily="34" charset="0"/>
            </a:endParaRPr>
          </a:p>
        </p:txBody>
      </p:sp>
      <p:sp>
        <p:nvSpPr>
          <p:cNvPr id="2" name="AutoShape 2" descr="data:image/jpeg;base64,/9j/4AAQSkZJRgABAQAAAQABAAD/2wBDAAkGBwgHBgkIBwgKCgkLDRYPDQwMDRsUFRAWIB0iIiAdHx8kKDQsJCYxJx8fLT0tMTU3Ojo6Iys/RD84QzQ5Ojf/2wBDAQoKCg0MDRoPDxo3JR8lNzc3Nzc3Nzc3Nzc3Nzc3Nzc3Nzc3Nzc3Nzc3Nzc3Nzc3Nzc3Nzc3Nzc3Nzc3Nzc3Nzf/wAARCADCAQMDASIAAhEBAxEB/8QAGwAAAgMBAQEAAAAAAAAAAAAABAUAAgMGAQf/xAA3EAACAQMDAgUDAgUDBAMAAAABAgMABBESITEFQRMiUWFxBjKBFJEVI0JSoTOxwSRi0eE08PH/xAAZAQADAQEBAAAAAAAAAAAAAAABAgMABAX/xAAlEQACAgICAgICAwEAAAAAAAAAAQIRAyESMUFRBBMiMhRCYYH/2gAMAwEAAhEDEQA/AAtPpVSK2BAA8vmB5qrbnJr3TyDLFTFXxUxRAUxUxVsVMVjFCK8xWmK8xWMUxUxV8VMVjG9jbXEsqPbwPIVcAaVyM9hX1WHpwXpkdvMcysAzbYwcVwn0hfSWlywEkYjJBKyNgfPzxXcreidQynW3GAwzn0rh+S5OVHXgSSsUXVgIi3fB5pbIhVtq6q4jeVNBTGed+KUX9mIceYHIzUYysq0LEcgimdlPFhtY82kgGlrLg1ZW0/bTNWKmS6UrlRwTWMIGDWs75UE0Oj7kUy6MWIJU43o/pcj2reIo8x23oaJVIAzR0BVJE1KHXPBoMyGsWi9inikj3nj8N5VTfTjjP5NIbv6FihtHdLt2nWMtpCg6mA7D3rpFuC0CrCuhcbY7VVb+SNApGT6mpxnOP6juEZdi65+mOmHpNvBNF4EoUEyxqM6sb55zxXC9Y6Nc9KkVZ1DRuMpIu6n2+favqEUq3Shpl3XjHBrOSC2u0MUkaNHjdXGc0+PPKL3sSeKMuj5FivNNfRl+kelrqGZmLercfFAdW+klIUdLGklvMrvt85rqXyYN0c7wySOI017proJfpW/hcCQxAEE6gxI2/FKrmxuLVsTwum+xI2PwarGcZdMm4tdoE01130bZushlYqUY4xnj8Vyuk0VZX1xZyB4XwR60MkXKNIMJKMrZ9Xa6SKMA7dqQXN9C12YQcsTSVPqPxYR4ykSDcjsTWdhfC4lLaAZQSQM71xxwuNtnU8qfQ+LKDgqalLW6zMrEGHcVK31yNzRyWKukbSMFRSSewpr0CCCS5kN0uYtGM+hJFOJ/p6YtKYo4wrtkMP6R7V1yyqLpnMsbatHIlCGIYYI2INeyQvHjWpGeMiu+6X9LW0cyXd1MZmTcpjA1dqO6j0q1vf5ksRI5wp9tqk/lRukOsEqs+Yaa2tbOe6k0W8ZdgM4FdXafRxkmY3M+iEYxpAJb/wAV0nS/p6w6c3jQGQ7HOsg/8UZ/JhFa7NDBJ9nGw/RfVJIg7m3iydg8nPvsDQ/Wfpi46VaLPLPDIWfTojJz8jPNd71Ea9UkM4JXcIalm0lyFkuLRSEOVZ14b1FQXyZ9sq8EOkfJSpFeYr6bddM6Lf3RM9qqyk4JjYrk57gUnP0WjXM+bnRbco4IJTf7SDz810R+TB96JPBJdbOLQlWDKSCO9Nuh31xBfxzK6MR5dMjgDH5oK+tha3csCyCQRsVDgYzWIFWaUkSTcWdt136jYQwyWUsYfJ8SPIYgfg0k/iNz1K7Z1YIANgaSqpJxTKy6X1KSRTbW8oJGoMRgY+aksUIIp9kpMc7soycnvWkcJoHo0Uj3jW11P4TlsGNxg5ro16RcAkgrjtg81zTqLovD8lYnuISF3oTQQcinjWc8jFFjZiOcChv4ZcykGKPIO25xigpILQJaI8s8cafcxArpD0ZmdRHKNHfPNV6Z0XwYxLI48bcr6CmYQxldbacAcVOc96HjH2Yx9MWMj+a7BdyhPJrC9tnfVpjOocHtRd5P4ah0bJ70quOsMTpKgjvikXJ7GdI8gaZUKAMpwRxxVylxb26mMtIx3bAJ3rQXAaNBqyWG5Fa2cojUoX49TzTNintkxkGtgQ/AQjiryFg4VcZzkg9q0gdVBL7t2YcYpbdys0pKk5zkGlW2F6QQ0X6tZEbGcYBI4NYN0SIWwhlupHY8kgFc+gBrESOGyz6c9zWr9T1KAq7jin/JdA15EvV/pu5aVY7KJDGB9+wPxXO9Q6ZcWEgS4QrkZB7Gu9t7yZzvjFW6hbfroNDCNs9mFWhnlHTJSxJ7R81CZFaRTSQjEZx7jmuj6lbJYYS4hDxg5BXhj71zk2nUdA2z6V1Rkpo55R4m6XbhAC4GPVc1KE3qU3BC8mfT4+i2Ns7NFGEz2U0ps+uKL2SOZyFViArDGMGmHTb971QfDbcc42pR1ro97edQ8SC28rYBZSMH3rggrbWRnXJ6TgdA17BLGHVwdQyqjbNHxiOOJQ7ZyOa5aPol5FcxjLPoGASfKP8A8zTSOznjtAJ5GEgY5AfORSShHwx4yflDKKzt1kMsbMdXKlsjPrVOozPGiqmQjbZ9KytlkMeMkEcGgL2SbzxuS2aRK2M3SNIprazLNJKspJxuOKpedZMx0wN5c4370jnLk71iAzbVXgu2JyfQ7a2ub5hNbhSoGC2Qu9e6rh0lt3cK4Ug753xS+zv5rQFVY6T2omK5SSczMgLad9uT61qZtHGXltNbTGOdSH5+R61gBXcdSt7bqkHhlBFIuPDfnHsfauYj6VeSXP6dLd2lxnA4/fiu3HlUls5J42noN+lrGG7uyJwBow4Pc+1dzJ4qRssRGkDua4To7S2/Uo0dWU50MCOP3rtij+G5BBAG4J2x8VzfIvkdGD9RdcQpMUdkikJIOogagR71pH1crMYpIwu+ABWK9QE10sMMAYA7ADf/ANUPcP8AoLvxZYSSd1UnbNTq9Me66HyswR2ZwFbdSNv3oJrpwD4Y1DHmIU80lk6pcuHLHIbse1DR3cwzpZsd8Vlj9mcztDLogUastjgUM90SPMpOOKA6LHdl2LsAv9StzTwxRKBqAJqTSi6KK2JLy6do9IjYfNKHWRjwd67B0hlGGC4oSe2tEGXQafUU0ZpCuLEVnG4cZzTIWbuoI59zQ1+Y7cK8EgKngd6G/izaQpH5FNt9A0uw9bmSLVGx+3kZrSFkLjODmk36zzMVJ8229X/WALgMc+x2rcTWNb0x/bsKFjhjY7mk9xdMTkNQ69QlQ7HNFRdAtHSOiR7a8VeN0WNmL8DINc4eoyyDB4ph06SRoZlZNQKEDNbiaxVe9RkuNSzYIB22pS4yc0d1MMl2VbGwAGPSiOh2cVzcapkdlU5wFyp+a7U1GNnI05SoUaT6VK7s/TnT3OorIC2+AeKlT/kwH+iQ1VooG0phcncAV696LdBIDqjJx5d8GsLptduXQPvuSNqUz3XhxiBkdWZhqUj/ADXJGHI6HLidJBcNL5lwVqsz5J4bekAu16YQrzGSN1yoHIoiy6rDIrqmrUD/AFd6zxNbQVkT0xys6xERg5JGaX9QBLkryaKtjI66pFAFUuoGwXQcUi0xntCC4R8ksN6FB34xTtIEk/1DjFKbxfDlYY8o4PrVk7JtGDZY1aNzG4wf3rHXttxVQ29NQDoIprafBwFb4709tNDxKABkDtXF20qq2SM03tOoBJBzipTjfQ8ZDOfp1reTGSXWJB6d/eqG2ktopItesyZAz2FWS7aTIQBQf6q8ilzOFdwzDsTxS3KhtFbOwjtNTxHBYYyRk16I4ZXMt3IsoVvIKxvJWkJAJ42wcb0llS94RH0j0opN+QNpD57Tp10SohCnOSy7Vq4tbZViSJAi42xzXOxxdSTBCnfsDWzXNxAQt2jDI5I5o8H7Ny/wYN1ItNhIi2+2Dis769kVQSoX2pHczskmqF8g9x2oOe5nlHmdiKZYxXMZT9SmX+rFCTdWncYMhxS1jIeQaqEkI4NU4oXkw0X5C40gn1NDtMSdqxCNng1osbHtWpGssJHq2pjRMVlIYww/atzZnC7YzzQtGAAjybCjLTpviEajWxiWMAY471pHNo+2gEvJbwWgUOuotsAK2vOoQWMUaooy449K8GiZCGJ+QdxWMPS7Zpj4jM5xsG3FZKP9gO/AmuIbi/keWGJnC7bDt2ovph6nYgqsLBMgnUNhmun6VbR26yfywhLAZH9X4o6QpjSAuTzmjLP/AFrQI4vNmcM7PErNpBI3HpUqCJBsY9/Y1K59FtiTq/XDFJ4MEa6Tgtnf8UkveoS3Uoc4XSMDFCyvrYn1qlejDFGKOGeSUmeszMckk0d0V4heobh9Kj/egK9XY5FPJWqETp2du/UoxKsYY47mry3urIU7VxwuZMg54reK+lQg7H2Ncr+OdKzo6TxdS4pV1BXYHHFU/jHk/wBPf2rNupBv6djSrHJPoZ5IvyCBWUVEDMcUQzo+CO9V8VImyuCaamC0MLCw8WMkkhuQMZzWssPgPiVdJHFZW3VJYkykYOBk4PavZrsdUHh7iTttS8ZXvoPJVoGuOoTtN4Sk6V4AHNM7DpryRa2aSOXnJxg5rPonS5lvBLdQjw1U4zTq9vEi8inehknX4xNCN/lIRXUlzYT5YMwXnI23o2K9RkDgYDAEg9qJMi3Vq0bnnnO9A3liqZZJCxC9h/tQtS0+xqa6NxMI2Pm3J4q93/NgDOhA7ahQXTrQ3E5muBIgBBVCdjTS9CeFjVjHalkknQ0W2rFVvFAzESouD6Cl94kIkZkAVe49KMvriG0jB5c74Brn7ucSEBCdPJq2ODlslOaWiS3Khgsa5961e7jRsNGcihYYRLqy4XHqOaHYEner/XF6I/ZIb/xC20HQgVuwYf8ANZG/g1ZCn1IxzSsipit9UTfbIZwdUuJZ44yE0sQpwtdDcRtAVKjbG1c70eGGSYGWbwXV1KPjPztXY3iR6EwS2lcZbk1z5qTSRfFbVsQXEjSPuMAbAVSKF3OFUk+lFzRqTlaM6TIIxKijzEbH/ikbpD1bMrPplxLGWOEU8ZPNG2nSpY2BZlH5yaJu7to4lwBkcitLa5OFDtlm3x6CpOUqHUYmn6TJy0hDDcBazjsiocudTE7H/wBdqFur3+d5G9jRVpKWA84IO9LtIOjf9KnfV+9StfGUbaqlLbGpHy+piraSDg817ivYPKKAVYLVgtE2Fm97crBGQC3c8AUG0lbClYNivQK6Rvpgal03YC/1Fl/2rKf6aKIWjvI2PYFcZ/NS+/G/JT6Z+hAa8pl0zpE9/OYwDGqnzsynb/3RvWOhfpYY3tEkkxtJtk/OKLyRUuNgWOTViDJqZNazW00DYmidD/3KRWeKfQo8+n1UJIzgEsQBXSQQ28KYSJEHB0gVw9tI8cilF1EcD3puOqSY0y5U/wC1cuXHJu0dGKaSpnSGRYwSWGO1Ib64je4Jz8isZbtZ0WLUSXOBiiIuiCSRALlIzj+YB5j+PWkjBR3IeUnLUTJbgR5A5ojVcaVLRgq41DPI/FNIbGC2TXHbjWi4DkZYn1qhM7B5fCbfjHal5p9Ibi12JHuHN34gDlR92DQl11EZJi1FsHO+1NpoZdZnij1u/l0Dmq2/0/Ck2bm4JJ/oTbf3NVU4LbJuM3pHJzSPK2WJPzXiJnmuxv8AoFpPqWEiKYDY9jXOXvT7iwkC3CAA/aQchqtDLGWkSnjlHskMkS2xh8NdTDdzzQk0a48hz+MUxgt7V4xrkw7cYPFVg6bNcXHhIMY5Y8UVJJsDTYP03pFz1Fj4QCoDgu3ANdAn0pZhAHu5NQ2YgDDH47Uy6bZp0+3ESktvkk9zW8hjJ0nvXLkzyb/F6OmGGKWzlpvpi7jl1WZWeMYIYsFP7VtJfkOlpOCjqdEmd8eu9dEWWJCEcqD2zQK9Ns5pTKECSEE5U8mssvL9zfXX6ie7uYonWKM6sn7ia16fcp45BOduewoa76U5vzHHINJORtuB8Ub1LpjG2RoQS0a4yBgmnfCkr7FXLbCZ54pCAHUg+neqh5n/ANIM2ByOBSKzt5tesHCjk0+sibaZhFIWhI1ebsaScFHoaMnLsqls0jEsTqHOaY2aiGENIRr7AdqGk6imlsKNXrQLXzAnBP8A4qdNj2kNXlyxOalKf4h6ipQ4s1jG66HBdyrcY0MTmQZwH/8AFK+tdGMMgks4yYTgYBJwa6WOSKSMYyU7A1uCq4KjFNHNOLFeKMkctb/TU3iKbmaJY++hst/tXQW1pbW64gjRDgAkDc/mtTaEtqRsVUo6qSctjjHehPLKfbDHGodIznXTljxjagcO7jQdzRjq0jBX2PoayaFkHl/zQToLCtTCDDNuO/vXsUsjKGLEAdzQhbCaWO//ADXk9y6robbI5ocbDYRPJ4qPGWR/Lgiufu+jMpX9KTJHjO/INMYoW8TVFqfbkCi4wCwWNyfUHtTxk4dCSip9gfTemQQx+I8ep/ccfFWu+mWc+W0srnfKt/xRkokCsEYDAzk0rt7qW6ufAQeY537CinKT5WZqKVUTpHSyZ1uHjAhjOpSxwX9Dj0rS5ASRiuVYHgmmM8qWcaRnD4Azn1HG1I7uUyyl/Xmim5u2BpRVIZW3U5MBJBqz3zvRU1z4JXOW2pRaWtxKqvChIJ+7O1MZLdo4VVyGcHYClko2NFug2OSJkD6wDSm7uCZMoDqB3NXIdPKeKoYRsS2Se3pQikmFuzRLhWgLE4ccZoPqVnfX6xCGNWT7s6hniiJYguO2a3tpZ1XQn2+1FPi7QGuWmI4OjdSRiy2+Cvqw3+KddOtJYUIuWy5OcI2QPajpA50hnKrjJxzVAy48gwRyDya0sspLZo41Ho1xGoAKnfuaCvVk1fyRn39K2/UAnDL+c1hdXqRjTpHsQKmk7HbQuVri4JVQSR3O1YrPJFPpYMGHai/4sqAjwzn1xWUl1BK/l0hm5bG4qm/Qn/S7XKg6hgEjkVDesUIbcH02rObSUGhkf1IG9BySYbAH49KKVmGHS7OOO3kLsJNbZ0ntSy/R7W+GGKxNuMnIFH2DGTCjYnvVbvpMlzMrS3HkBwRjgU0ZVL8mLKP46BUWSZmMWGjxuRWMsRJ2O9PGRILcR26eRRihoIY2kzJGFfvmhyXZqFIt5CM5qV0Phr2G3xUpeY3E2iljhlVETSnHPPvRctwoJ0nNJY5RIwAO53ya1ZnyFGMdzSuJlIPfqOiNh7UPZ9QUS+dtj2rKSJXXOoGl87CM4XaiopmcmPlk8SRWSRSoznPIzVbi4CKVzn3pX029RZAkgBztW3U5lTDp5s7c1uO6Ny1ZlNd6ZFft70TLfQTx6mONI+3HJpAzZNeaveqcEJyY1F6QulCR+a2tLg+LljuTuaVRMx27URD4mr7TWcUZNj9x4v8ALz5X5qtjYfoJZni0mNwMZ+5fb4r20IwrNuwo1GwDlgc9jUHJpUVST2Kb8GRyxAoBFjWVTLgoTuKadRQtJ5QAoGT2oaysVnbx3byDjFUjJKIjWxgkruCscYC5xnjFZ3LCNQ8Z16WzWjMEYIuynv7VSV7dAV0tvyc1NDg08omwyjHrUt11OCSCBvXjRL4RIYrn7WPFeWTxhgrgEA51Ab0/gXyXvcFlYL5RRcE4EecCsJHF1Osarhe+PT1ql1cyB9CRjQvAHpQ7VDdbCZZ2YqSOP80I8xV2JOMneqpct4gJG2e9eXKiabTEdj61kqM3Z5lJSNzn5rN4oX2cnI22NY3SfpdvFDNnfHAoNpyGznf5p1G+hL9jFkijOOfc1iyRtv4a7ckCgjcgDLE/FUlvi8RUDSfUUeLNyRssoVsAjHxR8CRsvr67VzwlOr1px0+7KxsG2B4oyjoEZbCDot5OBvxWjXADZ/xQd9OCwO3tQgue+fzSqLYzdDhpCsY8MA+3pUVyyktz7VWylgWHxXfLH+mvFURxy3HiagRnSBstKEoZ9/vI/FSk7XczksEJB9BUqn1Mn9gaoeEhS+c8UwgXG7uMEc0hkvHkYajnHBopJ2ZAuaDizJoZTzIoIUClcwLsSeK0aUKu+5rOVtQDDvWSozdmaLpbIO9euzNksSa9BWs5HpxTwLqO1axxebzV7aYJztn0rfzGTA0j5oNhSNY1UDFEKRGCQMUHKxjUamByeBWD3DNwxx7UtWNdDW3v5YWADDHcetNDfxvGGCLqOwxzXLozNv3rUM22Dv7UHBMKm0OorhJW0SANkkkEf4reObUftAUenaldlbzGZcgqDvqI2NM1QIdOCSeanJJDpsv4bbSE52xSyabQ5JwMDAwKKurh0J8TYEeUCk1xLrz2PqaaCBJmzXuX0NnTjO3rVEcLINLFsncUJaxhpcyEGmdvarEA5YFjx7U7pCK2bJcCEEhCXO2c8V6L5vMW0jbjvVptDosmR5Tuo2NCSIhjaQZJJ9RtSaY+zxbhZCxcYzwRV4r2MQOuMSdmpZJgEgHNYlyONt6fimLyN5JM6jIM54NBO++1aSyal96HbFUQjL6wRvVC+TgVkz4rxn8pxRSA3RsNgdRxWtpNGhYzliuNlHrQGT3qwaqcNUS57s3nk1uWUnHoTVI5NHJOKqDXho0qoFu7CVnO3nbbgUws76JRh5SAeQRsaS74z2om1sp7lGeFQVXkk4pJY41sdTlejoll1jUoBB4IqUDDZdQSJVWaJQBsCOP8VK5+K9lrfoUhgtWFzjFDmOcLkxsB6kVa2XTKplXK9waqTN2uGPatoroaCHHxW09xCyKiRKpA5xWIaIxsHQFuzDalv/AlZJx24rEyljgb1YoH2Aq8cQjx3NNpA2ehJAgOCM1eGSSMhsfvWgJOAKjc5Zd6WxqB5JTq3qviZ71rdRo6BlBBxQOplOCKZbFeg5ZjwDWqSnI3pW0pXbGK1imBO5wK1Gs63p96MASEYxtmimuolbOxHrniuWhuYUGNRJx91Zy3rDhql9dsrzpDu7nWQnJpZOrEkh1A96WyXrE81g925HJqig0I5WNocL90g/FHfrY1QLrLfJrmP1D+teeO3qaLhYFKjpGmLqNDavVQd6GvJWjIwukH3zSYXEnYmvTNM/8AcRW4UHkMWZtGp8AHjNDPMAcBgaFZLggeR9+Nqz8OZmwFOfeikCwp5veqGWvBZXBbSdOfmtG6dOmnDRtnsrbitaNsyzqq4TY+vvRlvZSM3hkIGz93pWE8RilaM/cDjbvTRabFldHtkkRkJmI0gE702g6bZOiy5kZT3wQtK4rSZ5o1aNgGI309qeXFyIGSOE+GseygUuWTvTDjWto8XpVkwPm5434rRrKzREjeNWUcHO9YNaG5Hiwz6STsCO/4rI9LuA7N+pyQNjjvUrvuQ9V1EMmezjTwNMaoeVIr2N4oECxq3h9gNwKEjQw5W8jVix+7nNaqULL4DZQ0GgpjBboADKCpWIQf2j9qlTpD2waeOOZgrglV2yDXkfT7VTqYsfmhTO8bAv5c74q6XIkOSdh2pqaFtGs3S4pSWgk0b8HisW6O6oztMu3AzW7XQRNSaaG/WMxwDnNFOQHxMjbiMHW3xihzIRtvRsgceWQaSexoGUMDsc1RMVlo5GzvV5JWIAAJ+KxSORxlRv6Zr3TKj4KNmtoAVA7llBQhe+RRphhmcDwlPuBilniuhwyMD6YrSO80nfNK0/AyaCbvpyJvGMAc96GjsoGGlnAYnnHFEz3yTRgBgDQZUfcJ1z6YrJutmdBCWEcOGyje3rW36e2U5CAk9vSgw7DBEiNj3r24vpZVwdA7bYzR2zaLSrbhCNKZz2AoIxRZ+0Vk8jZ3P7VTxsc06TQrZubeJu1ehFjyqj96wE3FEQTR6sSjKEYJxuPijddge+h70a1jktgZreNyM6Syjc1vc2tpok8a2CHGzLsP8Ushv2RTFbKT/aS2Kxlnv5ZBCy7t/Sdqi4ybsqpJKgl/BMSxhnCrxvQsllAELpcnP9pG9ZN+shVkaIHO2TuRWKxXTqSI2IHOO1Mk/YG/8L6gpAJzijrK3idfFklwOwHNLWsrsLrMbBfXFZrrXcNg03G1oXkl2N3vjDOyMFfHDdzQ4Q3bjSMPnIPtQOWZtTnNbxzyIcqcGioNdCuafZ0EbsigMxJGM7Uv6kQ7BwMnvg0Gt7KrFicnFUkuGkIJ2+KVY2mM8iaC+mX4tpCG1EH0NHt1HxpG0oMY5pCQJB2B9aJtisa6SRrJ2b0oSguwxnobLOHG+AaieFG7BSuSaXzLIpBVsqfStRGhVXdj7+1LxDY1EkeBt/mpVY44AgyuTzxUqRQ5ea5aZ2cjBJ7Gsi8gG2fxV/DX0q4UCuqjmcgYyycb1ZZ5lGAWGN6IArTUNvItEFgLzyMfM7E1TxG7k0fgZzpH7VHjiZd039qxrAlnZeDWy3b5zr396t+niJwFx8mqPbIPtOaGg2bfrnJ8zKfmqPMsnIA+BWSwDuP80TDbIVDMoAO2SaGkFNsxji8V9K5J9AM0yj6KjRhjK5Y9gKMs4IIcvGF2G5A3omMjOV4I5NTlkfgpGC8gA6VCDghgfc1vJHbWkOBEuT6jNbyPjfOfgULMrTN5dQx70tt9jUl0USeNtsLx/bQukNdbpqHcEbVdoLmEl9JbG+axNxMJCWYj/tNOl6Fb9jAmGSLQVXbtjmoksKDSYkCkb4UUvd2IyH/Ar2COW5kCBsn47VuHs3MNdleQLDGueAcdqIji8LJ06tQAyd8VSK3kjxkgqvJBG9bEkDU22+wPNI34QyQPeABAwxn0Ar2yjeRfE0BVPLNtn4ouPWDnCkc4J4qsgndwEUKmN98Chy1Qa3ZeVHUHMmccBVyaTSwwyNhcq5zv2z8UxuVkWLMOHON8mlbvJAHWSOPJOW3Gf/vxTQ10LOn2eQwo0JjlIRte7FckVobAgko6MvbPNDSMxwwYlT3960WfCbbNVXy7RJcfIOwxXhAHBzV5HMhBPYYrM1RE2RVLHAov9E+kESKDjJB2waFVyhytQyuRgmldvoMa8l/EkjYqx4O4zW6zuV/lkA/O9BFy2NVWPlOx2rNJhTaCTdzZ3Y5qULqPrUrcV6NyfsvXtSpWAe16KlSsA9FQ1KlYxWq1KlYxBRSf/G/NSpSy6Hh2XiZhGuGI571szsFHmP71KlRfZZdFWdhnDH969tSSZMk1KlbwYMnJ8JTk9qBvt1BO5zUqVsfZp9AXamPTwBBKwGGwN6lSqz/UlD9i4J8fk8ijLjcnPpUqVB9l0YqfM1XlY+G25/epUoMKFkrv/c33etedS3ifO+w/3FSpVF2hH0waI/8ASEf99Z1KlWiRke14eKlSmEK14alSiY9HBqVKlKMSpUqUQH//2Q=="/>
          <p:cNvSpPr>
            <a:spLocks noChangeAspect="1" noChangeArrowheads="1"/>
          </p:cNvSpPr>
          <p:nvPr/>
        </p:nvSpPr>
        <p:spPr bwMode="auto">
          <a:xfrm>
            <a:off x="9017000" y="-157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5" name="مستطيل 4"/>
          <p:cNvSpPr/>
          <p:nvPr/>
        </p:nvSpPr>
        <p:spPr>
          <a:xfrm>
            <a:off x="0" y="285728"/>
            <a:ext cx="9144000" cy="365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ar-EG" sz="4000" dirty="0"/>
              <a:t>                   وتعرفها </a:t>
            </a:r>
            <a:r>
              <a:rPr lang="ar-EG" sz="4000" b="1" u="sng" dirty="0">
                <a:solidFill>
                  <a:srgbClr val="008000"/>
                </a:solidFill>
              </a:rPr>
              <a:t>زينب </a:t>
            </a:r>
            <a:r>
              <a:rPr lang="ar-EG" sz="4000" b="1" u="sng" dirty="0" err="1">
                <a:solidFill>
                  <a:srgbClr val="008000"/>
                </a:solidFill>
              </a:rPr>
              <a:t>حقى</a:t>
            </a:r>
            <a:r>
              <a:rPr lang="ar-EG" sz="4000" b="1" u="sng" dirty="0">
                <a:solidFill>
                  <a:srgbClr val="008000"/>
                </a:solidFill>
              </a:rPr>
              <a:t> </a:t>
            </a:r>
            <a:r>
              <a:rPr lang="ar-EG" sz="4000" dirty="0"/>
              <a:t>: </a:t>
            </a:r>
          </a:p>
          <a:p>
            <a:pPr algn="ctr">
              <a:lnSpc>
                <a:spcPct val="170000"/>
              </a:lnSpc>
            </a:pPr>
            <a:r>
              <a:rPr lang="ar-EG" sz="3200" dirty="0">
                <a:solidFill>
                  <a:srgbClr val="FF6600"/>
                </a:solidFill>
              </a:rPr>
              <a:t>بأنها نشاط مخطط لانجاز وتحقيق الأهداف المنشودة للفرد </a:t>
            </a:r>
            <a:r>
              <a:rPr lang="ar-EG" sz="3200" dirty="0" err="1">
                <a:solidFill>
                  <a:srgbClr val="FF6600"/>
                </a:solidFill>
              </a:rPr>
              <a:t>والاسرة</a:t>
            </a:r>
            <a:r>
              <a:rPr lang="ar-EG" sz="3200" dirty="0">
                <a:solidFill>
                  <a:srgbClr val="FF6600"/>
                </a:solidFill>
              </a:rPr>
              <a:t> . كما أنها الوسيلة </a:t>
            </a:r>
            <a:r>
              <a:rPr lang="ar-EG" sz="3200" dirty="0" err="1">
                <a:solidFill>
                  <a:srgbClr val="FF6600"/>
                </a:solidFill>
              </a:rPr>
              <a:t>الاساسية</a:t>
            </a:r>
            <a:r>
              <a:rPr lang="ar-EG" sz="3200" dirty="0">
                <a:solidFill>
                  <a:srgbClr val="FF6600"/>
                </a:solidFill>
              </a:rPr>
              <a:t> </a:t>
            </a:r>
            <a:r>
              <a:rPr lang="ar-EG" sz="3200" dirty="0" err="1">
                <a:solidFill>
                  <a:srgbClr val="FF6600"/>
                </a:solidFill>
              </a:rPr>
              <a:t>التى</a:t>
            </a:r>
            <a:r>
              <a:rPr lang="ar-EG" sz="3200" dirty="0">
                <a:solidFill>
                  <a:srgbClr val="FF6600"/>
                </a:solidFill>
              </a:rPr>
              <a:t> تعين </a:t>
            </a:r>
            <a:r>
              <a:rPr lang="ar-EG" sz="3200" dirty="0" err="1">
                <a:solidFill>
                  <a:srgbClr val="FF6600"/>
                </a:solidFill>
              </a:rPr>
              <a:t>الاسرة</a:t>
            </a:r>
            <a:r>
              <a:rPr lang="ar-EG" sz="3200" dirty="0">
                <a:solidFill>
                  <a:srgbClr val="FF6600"/>
                </a:solidFill>
              </a:rPr>
              <a:t> على الاستغلال </a:t>
            </a:r>
            <a:r>
              <a:rPr lang="ar-EG" sz="3200" dirty="0" err="1">
                <a:solidFill>
                  <a:srgbClr val="FF6600"/>
                </a:solidFill>
              </a:rPr>
              <a:t>الامثل</a:t>
            </a:r>
            <a:r>
              <a:rPr lang="ar-EG" sz="3200" dirty="0">
                <a:solidFill>
                  <a:srgbClr val="FF6600"/>
                </a:solidFill>
              </a:rPr>
              <a:t> لكافة مواردها المتاحة سواء كانت مادية </a:t>
            </a:r>
            <a:r>
              <a:rPr lang="ar-EG" sz="3200" dirty="0" err="1">
                <a:solidFill>
                  <a:srgbClr val="FF6600"/>
                </a:solidFill>
              </a:rPr>
              <a:t>او</a:t>
            </a:r>
            <a:r>
              <a:rPr lang="ar-EG" sz="3200" dirty="0">
                <a:solidFill>
                  <a:srgbClr val="FF6600"/>
                </a:solidFill>
              </a:rPr>
              <a:t> بشرية لتحقيق </a:t>
            </a:r>
            <a:r>
              <a:rPr lang="ar-EG" sz="3200" dirty="0" err="1">
                <a:solidFill>
                  <a:srgbClr val="FF6600"/>
                </a:solidFill>
              </a:rPr>
              <a:t>اهدافها</a:t>
            </a:r>
            <a:r>
              <a:rPr lang="ar-EG" sz="3200" dirty="0">
                <a:solidFill>
                  <a:srgbClr val="FF6600"/>
                </a:solidFill>
              </a:rPr>
              <a:t> </a:t>
            </a:r>
            <a:r>
              <a:rPr lang="ar-EG" sz="3200" dirty="0"/>
              <a:t>.</a:t>
            </a:r>
          </a:p>
        </p:txBody>
      </p:sp>
      <p:pic>
        <p:nvPicPr>
          <p:cNvPr id="6" name="~PP408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18597"/>
      </p:ext>
    </p:extLst>
  </p:cSld>
  <p:clrMapOvr>
    <a:masterClrMapping/>
  </p:clrMapOvr>
  <p:transition advTm="122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Win8.1\Desktop\ادارة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71462"/>
            <a:ext cx="9144000" cy="6858000"/>
          </a:xfrm>
          <a:prstGeom prst="rect">
            <a:avLst/>
          </a:prstGeom>
          <a:noFill/>
        </p:spPr>
      </p:pic>
      <p:pic>
        <p:nvPicPr>
          <p:cNvPr id="3" name="~PP277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787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00174"/>
          </a:xfrm>
        </p:spPr>
        <p:txBody>
          <a:bodyPr/>
          <a:lstStyle/>
          <a:p>
            <a:r>
              <a:rPr lang="ar-EG" dirty="0"/>
              <a:t>أهداف دراسة إدارة موارد </a:t>
            </a:r>
            <a:r>
              <a:rPr lang="ar-EG" sz="4400" dirty="0"/>
              <a:t>الأسرة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ar-EG" sz="2800" dirty="0"/>
              <a:t>تكوين اتجاه التفكير السليم </a:t>
            </a:r>
            <a:r>
              <a:rPr lang="ar-EG" sz="2800" dirty="0" err="1"/>
              <a:t>فى</a:t>
            </a:r>
            <a:r>
              <a:rPr lang="ar-EG" sz="2800" dirty="0"/>
              <a:t> اتخاذ القرارات </a:t>
            </a:r>
            <a:r>
              <a:rPr lang="ar-EG" sz="2800" dirty="0" err="1"/>
              <a:t>فى</a:t>
            </a:r>
            <a:r>
              <a:rPr lang="ar-EG" sz="2800" dirty="0"/>
              <a:t> مواقف </a:t>
            </a:r>
            <a:r>
              <a:rPr lang="ar-EG" sz="2800" dirty="0" err="1"/>
              <a:t>الحياه</a:t>
            </a:r>
            <a:r>
              <a:rPr lang="ar-EG" sz="2800" dirty="0"/>
              <a:t> الشخصية والأسرية .</a:t>
            </a:r>
          </a:p>
          <a:p>
            <a:r>
              <a:rPr lang="ar-EG" sz="2800" dirty="0"/>
              <a:t>تنمية </a:t>
            </a:r>
            <a:r>
              <a:rPr lang="ar-EG" sz="2800" dirty="0" err="1"/>
              <a:t>الوعى</a:t>
            </a:r>
            <a:r>
              <a:rPr lang="ar-EG" sz="2800" dirty="0"/>
              <a:t> وتطبيق العملية الإدارية بمراحلها المختلفة </a:t>
            </a:r>
            <a:r>
              <a:rPr lang="ar-EG" sz="2800" dirty="0" err="1"/>
              <a:t>فى</a:t>
            </a:r>
            <a:r>
              <a:rPr lang="ar-EG" sz="2800" dirty="0"/>
              <a:t> حل المشكلات .</a:t>
            </a:r>
          </a:p>
          <a:p>
            <a:r>
              <a:rPr lang="ar-EG" sz="2800" dirty="0"/>
              <a:t>دراسة الجوانب المختلفة لمتطلبات الحياة </a:t>
            </a:r>
            <a:r>
              <a:rPr lang="ar-EG" sz="2800" dirty="0" err="1"/>
              <a:t>فى</a:t>
            </a:r>
            <a:r>
              <a:rPr lang="ar-EG" sz="2800" dirty="0"/>
              <a:t> الأسرة ومشكلاتها </a:t>
            </a:r>
            <a:r>
              <a:rPr lang="ar-EG" sz="2800" dirty="0" err="1"/>
              <a:t>باسلوب</a:t>
            </a:r>
            <a:r>
              <a:rPr lang="ar-EG" sz="2800" dirty="0"/>
              <a:t> علمي منظم .</a:t>
            </a:r>
          </a:p>
          <a:p>
            <a:r>
              <a:rPr lang="ar-EG" sz="2800" dirty="0"/>
              <a:t>فهم وتقدير مسئولية الفرد نحو الأسرة والأسرة نحو الفرد والمجتمع .</a:t>
            </a:r>
          </a:p>
          <a:p>
            <a:r>
              <a:rPr lang="ar-EG" sz="2800" dirty="0"/>
              <a:t>تقدير القيمة الفعلية للوقت والجهد للأفراد </a:t>
            </a:r>
            <a:r>
              <a:rPr lang="ar-EG" sz="2800" dirty="0" err="1"/>
              <a:t>والاسرة</a:t>
            </a:r>
            <a:r>
              <a:rPr lang="ar-EG" sz="2800" dirty="0"/>
              <a:t> .</a:t>
            </a:r>
          </a:p>
          <a:p>
            <a:r>
              <a:rPr lang="ar-EG" sz="2800" dirty="0"/>
              <a:t>تنمية اتجاه التبسيط </a:t>
            </a:r>
            <a:r>
              <a:rPr lang="ar-EG" sz="2800" dirty="0" err="1"/>
              <a:t>فى</a:t>
            </a:r>
            <a:r>
              <a:rPr lang="ar-EG" sz="2800" dirty="0"/>
              <a:t> خطوات العمل .</a:t>
            </a:r>
          </a:p>
          <a:p>
            <a:r>
              <a:rPr lang="ar-EG" sz="2800" dirty="0"/>
              <a:t>فهم وتقدير الخدمات </a:t>
            </a:r>
            <a:r>
              <a:rPr lang="ar-EG" sz="2800" dirty="0" err="1"/>
              <a:t>التى</a:t>
            </a:r>
            <a:r>
              <a:rPr lang="ar-EG" sz="2800" dirty="0"/>
              <a:t> يقدمها المجتمع </a:t>
            </a:r>
            <a:r>
              <a:rPr lang="ar-EG" sz="2800" dirty="0" err="1"/>
              <a:t>للافراد</a:t>
            </a:r>
            <a:r>
              <a:rPr lang="ar-EG" sz="2800" dirty="0"/>
              <a:t> </a:t>
            </a:r>
            <a:r>
              <a:rPr lang="ar-EG" sz="2800" dirty="0" err="1"/>
              <a:t>والاسر</a:t>
            </a:r>
            <a:r>
              <a:rPr lang="ar-EG" sz="2800" dirty="0"/>
              <a:t>.</a:t>
            </a:r>
          </a:p>
        </p:txBody>
      </p:sp>
      <p:pic>
        <p:nvPicPr>
          <p:cNvPr id="4" name="~PP305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5227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/>
          <a:lstStyle/>
          <a:p>
            <a:r>
              <a:rPr lang="ar-EG" sz="3200" dirty="0"/>
              <a:t>بعض المفاهيم الخاطئة عن </a:t>
            </a:r>
            <a:r>
              <a:rPr lang="ar-EG" sz="3200" dirty="0" err="1"/>
              <a:t>ادارة</a:t>
            </a:r>
            <a:r>
              <a:rPr lang="ar-EG" sz="3200" dirty="0"/>
              <a:t> موارد الأسرة 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ar-EG" sz="4000" dirty="0">
                <a:solidFill>
                  <a:srgbClr val="FF7C80"/>
                </a:solidFill>
              </a:rPr>
              <a:t>1- </a:t>
            </a:r>
            <a:r>
              <a:rPr lang="ar-EG" sz="4000" dirty="0" err="1">
                <a:solidFill>
                  <a:srgbClr val="FF7C80"/>
                </a:solidFill>
              </a:rPr>
              <a:t>ادارة</a:t>
            </a:r>
            <a:r>
              <a:rPr lang="ar-EG" sz="4000" dirty="0">
                <a:solidFill>
                  <a:srgbClr val="FF7C80"/>
                </a:solidFill>
              </a:rPr>
              <a:t> موارد الأسرة </a:t>
            </a:r>
            <a:r>
              <a:rPr lang="ar-EG" sz="4000" dirty="0" err="1">
                <a:solidFill>
                  <a:srgbClr val="FF7C80"/>
                </a:solidFill>
              </a:rPr>
              <a:t>هى</a:t>
            </a:r>
            <a:r>
              <a:rPr lang="ar-EG" sz="4000" dirty="0">
                <a:solidFill>
                  <a:srgbClr val="FF7C80"/>
                </a:solidFill>
              </a:rPr>
              <a:t> خطة ممتازة لسير العمل </a:t>
            </a:r>
            <a:r>
              <a:rPr lang="ar-EG" sz="4000" dirty="0" err="1">
                <a:solidFill>
                  <a:srgbClr val="FF7C80"/>
                </a:solidFill>
              </a:rPr>
              <a:t>فى</a:t>
            </a:r>
            <a:r>
              <a:rPr lang="ar-EG" sz="4000" dirty="0">
                <a:solidFill>
                  <a:srgbClr val="FF7C80"/>
                </a:solidFill>
              </a:rPr>
              <a:t> المنزل .</a:t>
            </a:r>
          </a:p>
          <a:p>
            <a:pPr algn="ctr"/>
            <a:endParaRPr lang="ar-EG" sz="4000" dirty="0">
              <a:solidFill>
                <a:srgbClr val="FF7C80"/>
              </a:solidFill>
            </a:endParaRPr>
          </a:p>
          <a:p>
            <a:pPr algn="ctr"/>
            <a:r>
              <a:rPr lang="ar-EG" sz="4000" dirty="0">
                <a:solidFill>
                  <a:srgbClr val="FF7C80"/>
                </a:solidFill>
              </a:rPr>
              <a:t>2- </a:t>
            </a:r>
            <a:r>
              <a:rPr lang="ar-EG" sz="4000" dirty="0" err="1">
                <a:solidFill>
                  <a:srgbClr val="FF7C80"/>
                </a:solidFill>
              </a:rPr>
              <a:t>ان</a:t>
            </a:r>
            <a:r>
              <a:rPr lang="ar-EG" sz="4000" dirty="0">
                <a:solidFill>
                  <a:srgbClr val="FF7C80"/>
                </a:solidFill>
              </a:rPr>
              <a:t> </a:t>
            </a:r>
            <a:r>
              <a:rPr lang="ar-EG" sz="4000" dirty="0" err="1">
                <a:solidFill>
                  <a:srgbClr val="FF7C80"/>
                </a:solidFill>
              </a:rPr>
              <a:t>ادارة</a:t>
            </a:r>
            <a:r>
              <a:rPr lang="ar-EG" sz="4000" dirty="0">
                <a:solidFill>
                  <a:srgbClr val="FF7C80"/>
                </a:solidFill>
              </a:rPr>
              <a:t> موارد الأسرة تتلخص </a:t>
            </a:r>
            <a:r>
              <a:rPr lang="ar-EG" sz="4000" dirty="0" err="1">
                <a:solidFill>
                  <a:srgbClr val="FF7C80"/>
                </a:solidFill>
              </a:rPr>
              <a:t>فى</a:t>
            </a:r>
            <a:r>
              <a:rPr lang="ar-EG" sz="4000" dirty="0">
                <a:solidFill>
                  <a:srgbClr val="FF7C80"/>
                </a:solidFill>
              </a:rPr>
              <a:t> القيام بالأعمال المنزلية من </a:t>
            </a:r>
            <a:r>
              <a:rPr lang="ar-EG" sz="4000" dirty="0" err="1">
                <a:solidFill>
                  <a:srgbClr val="FF7C80"/>
                </a:solidFill>
              </a:rPr>
              <a:t>طهى</a:t>
            </a:r>
            <a:r>
              <a:rPr lang="ar-EG" sz="4000" dirty="0">
                <a:solidFill>
                  <a:srgbClr val="FF7C80"/>
                </a:solidFill>
              </a:rPr>
              <a:t> وتنظيف .</a:t>
            </a:r>
          </a:p>
        </p:txBody>
      </p:sp>
      <p:pic>
        <p:nvPicPr>
          <p:cNvPr id="4" name="~PP185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804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4.7|4.8|38.6|2.3|28.4|2.3|5.5|12|6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2|2|1.1|0.9|1.2|1|0.9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3|2.6|3.8|13|11.2|9.1|5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مدير تنفيذي">
  <a:themeElements>
    <a:clrScheme name="مدير تنفيذي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مدير تنفيذي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أصل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نسق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0</TotalTime>
  <Words>884</Words>
  <Application>Microsoft Office PowerPoint</Application>
  <PresentationFormat>On-screen Show (4:3)</PresentationFormat>
  <Paragraphs>139</Paragraphs>
  <Slides>20</Slides>
  <Notes>0</Notes>
  <HiddenSlides>0</HiddenSlides>
  <MMClips>21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Century Gothic</vt:lpstr>
      <vt:lpstr>Courier New</vt:lpstr>
      <vt:lpstr>Hacen Jordan</vt:lpstr>
      <vt:lpstr>Palatino Linotype</vt:lpstr>
      <vt:lpstr>Tahoma</vt:lpstr>
      <vt:lpstr>Times New Roman</vt:lpstr>
      <vt:lpstr>مدير تنفيذي</vt:lpstr>
      <vt:lpstr>Packager Shell Object</vt:lpstr>
      <vt:lpstr>PowerPoint Presentation</vt:lpstr>
      <vt:lpstr>           تعريف إدارة المنزل :</vt:lpstr>
      <vt:lpstr>PowerPoint Presentation</vt:lpstr>
      <vt:lpstr>PowerPoint Presentation</vt:lpstr>
      <vt:lpstr>تعريف ادارة موارد الاسرة</vt:lpstr>
      <vt:lpstr>PowerPoint Presentation</vt:lpstr>
      <vt:lpstr>PowerPoint Presentation</vt:lpstr>
      <vt:lpstr>أهداف دراسة إدارة موارد الأسرة</vt:lpstr>
      <vt:lpstr>بعض المفاهيم الخاطئة عن ادارة موارد الأسرة </vt:lpstr>
      <vt:lpstr>بعض المفاهيم الخاطئة عن ادارة موارد الأسرة </vt:lpstr>
      <vt:lpstr>ادارة موارد الاسرة في ضوء نظرية النظم</vt:lpstr>
      <vt:lpstr>اتخاذ القرارات في محيط الأسرة</vt:lpstr>
      <vt:lpstr>مصادر اتخاذ القرار</vt:lpstr>
      <vt:lpstr>مراحل اتخاذ القرار</vt:lpstr>
      <vt:lpstr>تصنيف القرارات </vt:lpstr>
      <vt:lpstr>أنواع القرارات تبعا لمتخذيها</vt:lpstr>
      <vt:lpstr>العوامل التي تساعد على اتخاذ قرارات رشيدة</vt:lpstr>
      <vt:lpstr>جوانب العملية الادارية</vt:lpstr>
      <vt:lpstr>أنواع الأهداف الأسرية</vt:lpstr>
      <vt:lpstr>عوامل تساعد على تحقيق أهداف الأسرة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من PowerPoint</dc:title>
  <dc:creator/>
  <cp:lastModifiedBy/>
  <cp:revision>107</cp:revision>
  <cp:lastPrinted>1601-01-01T00:00:00Z</cp:lastPrinted>
  <dcterms:created xsi:type="dcterms:W3CDTF">1601-01-01T00:00:00Z</dcterms:created>
  <dcterms:modified xsi:type="dcterms:W3CDTF">2020-03-20T21:22:24Z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LCID">
    <vt:i4>1025</vt:i4>
  </property>
</Properties>
</file>