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1336" r:id="rId2"/>
    <p:sldId id="372" r:id="rId3"/>
    <p:sldId id="274" r:id="rId4"/>
    <p:sldId id="1268" r:id="rId5"/>
    <p:sldId id="1270" r:id="rId6"/>
    <p:sldId id="1259" r:id="rId7"/>
    <p:sldId id="258" r:id="rId8"/>
    <p:sldId id="377" r:id="rId9"/>
    <p:sldId id="1335" r:id="rId10"/>
    <p:sldId id="133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5D5"/>
    <a:srgbClr val="3F73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206" autoAdjust="0"/>
    <p:restoredTop sz="94624" autoAdjust="0"/>
  </p:normalViewPr>
  <p:slideViewPr>
    <p:cSldViewPr snapToGrid="0">
      <p:cViewPr varScale="1">
        <p:scale>
          <a:sx n="66" d="100"/>
          <a:sy n="66" d="100"/>
        </p:scale>
        <p:origin x="-114" y="-18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0F4D72-D3C9-4E97-BBE0-24E3AF8CC9A7}" type="datetimeFigureOut">
              <a:rPr lang="en-US" smtClean="0"/>
              <a:pPr/>
              <a:t>3/19/2020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33E81D-C3D3-48CE-B326-D87283D02D74}" type="slidenum">
              <a:rPr lang="en-US" smtClean="0"/>
              <a:pPr/>
              <a:t>‹#›</a:t>
            </a:fld>
            <a:endParaRPr lang="en-US" dirty="0"/>
          </a:p>
        </p:txBody>
      </p:sp>
    </p:spTree>
    <p:extLst>
      <p:ext uri="{BB962C8B-B14F-4D97-AF65-F5344CB8AC3E}">
        <p14:creationId xmlns:p14="http://schemas.microsoft.com/office/powerpoint/2010/main" val="240860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A33E81D-C3D3-48CE-B326-D87283D02D74}" type="slidenum">
              <a:rPr lang="en-US" smtClean="0"/>
              <a:pPr/>
              <a:t>5</a:t>
            </a:fld>
            <a:endParaRPr lang="en-US"/>
          </a:p>
        </p:txBody>
      </p:sp>
    </p:spTree>
    <p:extLst>
      <p:ext uri="{BB962C8B-B14F-4D97-AF65-F5344CB8AC3E}">
        <p14:creationId xmlns:p14="http://schemas.microsoft.com/office/powerpoint/2010/main" val="3368416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A33E81D-C3D3-48CE-B326-D87283D02D74}" type="slidenum">
              <a:rPr lang="en-US" smtClean="0"/>
              <a:pPr/>
              <a:t>6</a:t>
            </a:fld>
            <a:endParaRPr lang="en-US"/>
          </a:p>
        </p:txBody>
      </p:sp>
    </p:spTree>
    <p:extLst>
      <p:ext uri="{BB962C8B-B14F-4D97-AF65-F5344CB8AC3E}">
        <p14:creationId xmlns:p14="http://schemas.microsoft.com/office/powerpoint/2010/main" val="3457225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25729261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28448724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24435" y="9525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0399"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7335618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20992625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5929" y="1417717"/>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944217" y="4791853"/>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2432634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9668" y="920045"/>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9876" y="920045"/>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41456250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668" y="1010334"/>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59668" y="1917684"/>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10219" y="1010334"/>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10219" y="1917684"/>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36434586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18376203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44031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16815" y="1129748"/>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727147" y="920604"/>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16815" y="3480924"/>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1485908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DCEBAD8-70EF-4E12-BAB1-39867AD6B1AA}" type="datetimeFigureOut">
              <a:rPr lang="en-US" smtClean="0"/>
              <a:pPr/>
              <a:t>3/19/2020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12788734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748410"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001328" y="1123837"/>
            <a:ext cx="2947482" cy="460118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8" name="Rectangle 37"/>
          <p:cNvSpPr/>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908629" y="864108"/>
            <a:ext cx="7315200" cy="5120640"/>
          </a:xfrm>
          <a:prstGeom prst="rect">
            <a:avLst/>
          </a:prstGeom>
        </p:spPr>
        <p:txBody>
          <a:bodyPr vert="horz" lIns="91440" tIns="45720" rIns="91440" bIns="45720" rtlCol="0" anchor="ct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DCEBAD8-70EF-4E12-BAB1-39867AD6B1AA}" type="datetimeFigureOut">
              <a:rPr lang="en-US" smtClean="0"/>
              <a:pPr/>
              <a:t>3/19/2020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8346A3E-0B08-46DB-8693-D0B61650AA13}" type="slidenum">
              <a:rPr lang="en-US" smtClean="0"/>
              <a:pPr/>
              <a:t>‹#›</a:t>
            </a:fld>
            <a:endParaRPr lang="en-US" dirty="0"/>
          </a:p>
        </p:txBody>
      </p:sp>
    </p:spTree>
    <p:extLst>
      <p:ext uri="{BB962C8B-B14F-4D97-AF65-F5344CB8AC3E}">
        <p14:creationId xmlns:p14="http://schemas.microsoft.com/office/powerpoint/2010/main" val="2822325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r" defTabSz="914400" rtl="1"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0.wav"/><Relationship Id="rId1" Type="http://schemas.microsoft.com/office/2007/relationships/media" Target="../media/media10.wav"/><Relationship Id="rId5" Type="http://schemas.openxmlformats.org/officeDocument/2006/relationships/image" Target="../media/image3.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2.wav"/><Relationship Id="rId1" Type="http://schemas.microsoft.com/office/2007/relationships/media" Target="../media/media2.wav"/><Relationship Id="rId5"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4.wav"/><Relationship Id="rId1" Type="http://schemas.microsoft.com/office/2007/relationships/media" Target="../media/media4.wav"/><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av"/><Relationship Id="rId1" Type="http://schemas.microsoft.com/office/2007/relationships/media" Target="../media/media5.wav"/><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5" Type="http://schemas.openxmlformats.org/officeDocument/2006/relationships/image" Target="../media/image3.png"/><Relationship Id="rId4"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wav"/><Relationship Id="rId1" Type="http://schemas.microsoft.com/office/2007/relationships/media" Target="../media/media7.wav"/><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wav"/><Relationship Id="rId1" Type="http://schemas.microsoft.com/office/2007/relationships/media" Target="../media/media8.wav"/><Relationship Id="rId5" Type="http://schemas.openxmlformats.org/officeDocument/2006/relationships/image" Target="../media/image3.png"/><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wav"/><Relationship Id="rId1" Type="http://schemas.microsoft.com/office/2007/relationships/media" Target="../media/media9.wav"/><Relationship Id="rId5" Type="http://schemas.openxmlformats.org/officeDocument/2006/relationships/image" Target="../media/image3.png"/><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961270" y="402530"/>
            <a:ext cx="10287000" cy="6179810"/>
          </a:xfrm>
          <a:prstGeom prst="roundRect">
            <a:avLst>
              <a:gd name="adj" fmla="val 8344"/>
            </a:avLst>
          </a:prstGeom>
          <a:solidFill>
            <a:schemeClr val="accent1">
              <a:lumMod val="50000"/>
            </a:schemeClr>
          </a:solidFill>
          <a:ln>
            <a:solidFill>
              <a:srgbClr val="4075D5"/>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ar-EG" sz="3200" b="1" u="sng" dirty="0" smtClean="0">
                <a:solidFill>
                  <a:srgbClr val="FFFF00"/>
                </a:solidFill>
                <a:effectLst>
                  <a:outerShdw blurRad="31750" dist="25400" dir="5400000" algn="tl" rotWithShape="0">
                    <a:srgbClr val="000000">
                      <a:alpha val="25000"/>
                    </a:srgbClr>
                  </a:outerShdw>
                </a:effectLst>
                <a:latin typeface="Lucida Sans Unicode"/>
                <a:ea typeface="+mj-ea"/>
                <a:cs typeface="Arial"/>
              </a:rPr>
              <a:t>مقرر نماذج وتنفيذ ملابس الطفل</a:t>
            </a:r>
          </a:p>
          <a:p>
            <a:pPr algn="ctr"/>
            <a:r>
              <a:rPr lang="ar-EG" sz="3200" b="1" u="sng" dirty="0" smtClean="0">
                <a:solidFill>
                  <a:srgbClr val="FFFF00"/>
                </a:solidFill>
                <a:effectLst>
                  <a:outerShdw blurRad="31750" dist="25400" dir="5400000" algn="tl" rotWithShape="0">
                    <a:srgbClr val="000000">
                      <a:alpha val="25000"/>
                    </a:srgbClr>
                  </a:outerShdw>
                </a:effectLst>
                <a:latin typeface="Lucida Sans Unicode"/>
                <a:ea typeface="+mj-ea"/>
                <a:cs typeface="Arial"/>
              </a:rPr>
              <a:t>محاضرة عن :</a:t>
            </a:r>
            <a:br>
              <a:rPr lang="ar-EG" sz="3200" b="1" u="sng" dirty="0" smtClean="0">
                <a:solidFill>
                  <a:srgbClr val="FFFF00"/>
                </a:solidFill>
                <a:effectLst>
                  <a:outerShdw blurRad="31750" dist="25400" dir="5400000" algn="tl" rotWithShape="0">
                    <a:srgbClr val="000000">
                      <a:alpha val="25000"/>
                    </a:srgbClr>
                  </a:outerShdw>
                </a:effectLst>
                <a:latin typeface="Lucida Sans Unicode"/>
                <a:ea typeface="+mj-ea"/>
                <a:cs typeface="Arial"/>
              </a:rPr>
            </a:br>
            <a:r>
              <a:rPr lang="ar-EG" sz="3200" b="1" u="sng" dirty="0">
                <a:solidFill>
                  <a:srgbClr val="FFFF00"/>
                </a:solidFill>
                <a:effectLst>
                  <a:outerShdw blurRad="31750" dist="25400" dir="5400000" algn="tl" rotWithShape="0">
                    <a:srgbClr val="000000">
                      <a:alpha val="25000"/>
                    </a:srgbClr>
                  </a:outerShdw>
                </a:effectLst>
                <a:latin typeface="Lucida Sans Unicode"/>
                <a:ea typeface="+mj-ea"/>
                <a:cs typeface="Arial"/>
              </a:rPr>
              <a:t>أسس إعداد وإنتاج ملابس الأطفال الجاهزة</a:t>
            </a:r>
          </a:p>
          <a:p>
            <a:pPr algn="ctr"/>
            <a:r>
              <a:rPr lang="ar-EG" sz="32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
            </a:r>
            <a:br>
              <a:rPr lang="ar-EG" sz="32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br>
            <a:r>
              <a:rPr lang="ar-EG" sz="32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
            </a:r>
            <a:br>
              <a:rPr lang="ar-EG" sz="32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br>
            <a:r>
              <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قسم : الاقتصاد المنزلي            </a:t>
            </a:r>
            <a:r>
              <a:rPr lang="ar-EG" sz="2800" b="1" smtClean="0">
                <a:solidFill>
                  <a:srgbClr val="FFFF00"/>
                </a:solidFill>
                <a:effectLst>
                  <a:outerShdw blurRad="31750" dist="25400" dir="5400000" algn="tl" rotWithShape="0">
                    <a:srgbClr val="000000">
                      <a:alpha val="25000"/>
                    </a:srgbClr>
                  </a:outerShdw>
                </a:effectLst>
                <a:latin typeface="Lucida Sans Unicode"/>
                <a:ea typeface="+mj-ea"/>
                <a:cs typeface="Arial"/>
              </a:rPr>
              <a:t>الفرقة الثانية   </a:t>
            </a:r>
            <a:r>
              <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2020م</a:t>
            </a:r>
          </a:p>
          <a:p>
            <a:pPr algn="ctr"/>
            <a:endPar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endParaRPr>
          </a:p>
          <a:p>
            <a:pPr algn="ctr"/>
            <a:endPar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endParaRPr>
          </a:p>
          <a:p>
            <a:pPr algn="ctr"/>
            <a:r>
              <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rPr>
              <a:t>اعداد :</a:t>
            </a:r>
          </a:p>
          <a:p>
            <a:pPr algn="ctr"/>
            <a:r>
              <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rPr>
              <a:t>أ. م . د/ </a:t>
            </a:r>
            <a:r>
              <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هدى خضري عبد الرحيم محمود</a:t>
            </a:r>
            <a:endPar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endParaRPr>
          </a:p>
          <a:p>
            <a:pPr algn="ctr"/>
            <a:r>
              <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rPr>
              <a:t>استاذ الملابس والنسيج المساعد بقسم الاقتصاد المنزلي –كلية التربية النوعية </a:t>
            </a:r>
            <a:r>
              <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بقنا </a:t>
            </a:r>
            <a:endParaRPr lang="ar-EG" sz="2800" b="1" dirty="0">
              <a:solidFill>
                <a:srgbClr val="FFFF00"/>
              </a:solidFill>
              <a:effectLst>
                <a:outerShdw blurRad="31750" dist="25400" dir="5400000" algn="tl" rotWithShape="0">
                  <a:srgbClr val="000000">
                    <a:alpha val="25000"/>
                  </a:srgbClr>
                </a:outerShdw>
              </a:effectLst>
              <a:latin typeface="Lucida Sans Unicode"/>
              <a:ea typeface="+mj-ea"/>
              <a:cs typeface="Arial"/>
            </a:endParaRPr>
          </a:p>
          <a:p>
            <a:pPr algn="ctr"/>
            <a:r>
              <a:rPr lang="ar-EG" sz="2800" b="1" dirty="0" smtClean="0">
                <a:solidFill>
                  <a:srgbClr val="FFFF00"/>
                </a:solidFill>
                <a:effectLst>
                  <a:outerShdw blurRad="31750" dist="25400" dir="5400000" algn="tl" rotWithShape="0">
                    <a:srgbClr val="000000">
                      <a:alpha val="25000"/>
                    </a:srgbClr>
                  </a:outerShdw>
                </a:effectLst>
                <a:latin typeface="Lucida Sans Unicode"/>
                <a:ea typeface="+mj-ea"/>
                <a:cs typeface="Arial"/>
              </a:rPr>
              <a:t> </a:t>
            </a:r>
            <a:endParaRPr lang="en-US" dirty="0">
              <a:solidFill>
                <a:srgbClr val="FFFF00"/>
              </a:solidFill>
            </a:endParaRPr>
          </a:p>
        </p:txBody>
      </p:sp>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66445" y="651903"/>
            <a:ext cx="909624" cy="909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37478" y="651903"/>
            <a:ext cx="782644"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1874193072"/>
      </p:ext>
    </p:extLst>
  </p:cSld>
  <p:clrMapOvr>
    <a:masterClrMapping/>
  </p:clrMapOvr>
  <p:transition advTm="15005">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par>
                          <p:cTn id="7" fill="hold">
                            <p:stCondLst>
                              <p:cond delay="0"/>
                            </p:stCondLst>
                            <p:childTnLst>
                              <p:par>
                                <p:cTn id="8" presetID="55" presetClass="entr" presetSubtype="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strVal val="#ppt_w*0.70"/>
                                          </p:val>
                                        </p:tav>
                                        <p:tav tm="100000">
                                          <p:val>
                                            <p:strVal val="#ppt_w"/>
                                          </p:val>
                                        </p:tav>
                                      </p:tavLst>
                                    </p:anim>
                                    <p:anim calcmode="lin" valueType="num">
                                      <p:cBhvr>
                                        <p:cTn id="11" dur="500" fill="hold"/>
                                        <p:tgtEl>
                                          <p:spTgt spid="6"/>
                                        </p:tgtEl>
                                        <p:attrNameLst>
                                          <p:attrName>ppt_h</p:attrName>
                                        </p:attrNameLst>
                                      </p:cBhvr>
                                      <p:tavLst>
                                        <p:tav tm="0">
                                          <p:val>
                                            <p:strVal val="#ppt_h"/>
                                          </p:val>
                                        </p:tav>
                                        <p:tav tm="100000">
                                          <p:val>
                                            <p:strVal val="#ppt_h"/>
                                          </p:val>
                                        </p:tav>
                                      </p:tavLst>
                                    </p:anim>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3" fill="hold" display="0">
                  <p:stCondLst>
                    <p:cond delay="indefinite"/>
                  </p:stCondLst>
                  <p:endCondLst>
                    <p:cond evt="onStopAudio" delay="0">
                      <p:tgtEl>
                        <p:sldTgt/>
                      </p:tgtEl>
                    </p:cond>
                  </p:endCondLst>
                </p:cTn>
                <p:tgtEl>
                  <p:spTgt spid="2"/>
                </p:tgtEl>
              </p:cMediaNode>
            </p:audio>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983453" cy="6858000"/>
          </a:xfrm>
          <a:prstGeom prst="rect">
            <a:avLst/>
          </a:prstGeom>
        </p:spPr>
      </p:pic>
      <p:sp>
        <p:nvSpPr>
          <p:cNvPr id="5" name="Rectangle 4"/>
          <p:cNvSpPr/>
          <p:nvPr/>
        </p:nvSpPr>
        <p:spPr>
          <a:xfrm>
            <a:off x="3288632" y="3625256"/>
            <a:ext cx="8465768" cy="3046988"/>
          </a:xfrm>
          <a:prstGeom prst="rect">
            <a:avLst/>
          </a:prstGeom>
          <a:noFill/>
        </p:spPr>
        <p:txBody>
          <a:bodyPr wrap="square" lIns="91440" tIns="45720" rIns="91440" bIns="45720">
            <a:spAutoFit/>
          </a:bodyPr>
          <a:lstStyle/>
          <a:p>
            <a:pPr algn="ctr"/>
            <a:r>
              <a:rPr lang="ar-EG" sz="9600" b="1" cap="none" spc="0" dirty="0" smtClean="0">
                <a:ln w="0"/>
                <a:solidFill>
                  <a:srgbClr val="7030A0"/>
                </a:solidFill>
                <a:effectLst>
                  <a:outerShdw blurRad="38100" dist="19050" dir="2700000" algn="tl" rotWithShape="0">
                    <a:schemeClr val="dk1">
                      <a:alpha val="40000"/>
                    </a:schemeClr>
                  </a:outerShdw>
                </a:effectLst>
                <a:cs typeface="س الهمام" pitchFamily="2" charset="-78"/>
              </a:rPr>
              <a:t>شكرا لحسن استماعكم</a:t>
            </a:r>
            <a:endParaRPr lang="en-US" sz="9600" b="1" cap="none" spc="0" dirty="0">
              <a:ln w="0"/>
              <a:solidFill>
                <a:srgbClr val="7030A0"/>
              </a:solidFill>
              <a:effectLst>
                <a:outerShdw blurRad="38100" dist="19050" dir="2700000" algn="tl" rotWithShape="0">
                  <a:schemeClr val="dk1">
                    <a:alpha val="40000"/>
                  </a:schemeClr>
                </a:outerShdw>
              </a:effectLst>
              <a:cs typeface="س الهمام" pitchFamily="2" charset="-78"/>
            </a:endParaRPr>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2192165736"/>
      </p:ext>
    </p:extLst>
  </p:cSld>
  <p:clrMapOvr>
    <a:masterClrMapping/>
  </p:clrMapOvr>
  <mc:AlternateContent xmlns:mc="http://schemas.openxmlformats.org/markup-compatibility/2006">
    <mc:Choice xmlns:p14="http://schemas.microsoft.com/office/powerpoint/2010/main" Requires="p14">
      <p:transition p14:dur="250" advClick="0" advTm="5339">
        <p:circle/>
      </p:transition>
    </mc:Choice>
    <mc:Fallback>
      <p:transition advClick="0" advTm="5339">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35423" y="606738"/>
            <a:ext cx="3438813" cy="4647434"/>
          </a:xfrm>
          <a:prstGeom prst="rect">
            <a:avLst/>
          </a:prstGeom>
        </p:spPr>
      </p:pic>
      <p:sp>
        <p:nvSpPr>
          <p:cNvPr id="8" name="Rectangle 1"/>
          <p:cNvSpPr>
            <a:spLocks noChangeArrowheads="1"/>
          </p:cNvSpPr>
          <p:nvPr/>
        </p:nvSpPr>
        <p:spPr bwMode="auto">
          <a:xfrm>
            <a:off x="381655" y="1723549"/>
            <a:ext cx="7602282" cy="329320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rtl="1"/>
            <a:r>
              <a:rPr lang="ar-SA" altLang="en-US" sz="4800" i="1" u="sng" dirty="0">
                <a:effectLst>
                  <a:outerShdw blurRad="38100" dist="38100" dir="2700000" algn="tl">
                    <a:srgbClr val="000000">
                      <a:alpha val="43137"/>
                    </a:srgbClr>
                  </a:outerShdw>
                </a:effectLst>
                <a:cs typeface="ABDALDEM-ALARABI" pitchFamily="2" charset="-78"/>
              </a:rPr>
              <a:t>أسس إعداد وإنتاج ملابس الأطفال </a:t>
            </a:r>
            <a:r>
              <a:rPr lang="ar-SA" altLang="en-US" sz="4800" i="1" u="sng" dirty="0" smtClean="0">
                <a:effectLst>
                  <a:outerShdw blurRad="38100" dist="38100" dir="2700000" algn="tl">
                    <a:srgbClr val="000000">
                      <a:alpha val="43137"/>
                    </a:srgbClr>
                  </a:outerShdw>
                </a:effectLst>
                <a:cs typeface="ABDALDEM-ALARABI" pitchFamily="2" charset="-78"/>
              </a:rPr>
              <a:t>الجاهزة</a:t>
            </a:r>
            <a:endParaRPr lang="ar-EG" altLang="en-US" sz="4800" i="1" u="sng" dirty="0" smtClean="0">
              <a:effectLst>
                <a:outerShdw blurRad="38100" dist="38100" dir="2700000" algn="tl">
                  <a:srgbClr val="000000">
                    <a:alpha val="43137"/>
                  </a:srgbClr>
                </a:outerShdw>
              </a:effectLst>
              <a:cs typeface="ABDALDEM-ALARABI" pitchFamily="2" charset="-78"/>
            </a:endParaRPr>
          </a:p>
          <a:p>
            <a:pPr lvl="0" algn="r" rtl="1"/>
            <a:r>
              <a:rPr lang="ar-SA" altLang="en-US" sz="4000" dirty="0">
                <a:effectLst>
                  <a:outerShdw blurRad="38100" dist="38100" dir="2700000" algn="tl">
                    <a:srgbClr val="000000">
                      <a:alpha val="43137"/>
                    </a:srgbClr>
                  </a:outerShdw>
                </a:effectLst>
                <a:cs typeface="ABDALDEM-ALARABI" pitchFamily="2" charset="-78"/>
              </a:rPr>
              <a:t>مراحل إعداد ملابس الأطفال الجاهزة</a:t>
            </a:r>
          </a:p>
          <a:p>
            <a:pPr lvl="0" algn="ctr" rtl="1"/>
            <a:r>
              <a:rPr lang="ar-SA" altLang="en-US" sz="4000" dirty="0">
                <a:effectLst>
                  <a:outerShdw blurRad="38100" dist="38100" dir="2700000" algn="tl">
                    <a:srgbClr val="000000">
                      <a:alpha val="43137"/>
                    </a:srgbClr>
                  </a:outerShdw>
                </a:effectLst>
                <a:cs typeface="ABDALDEM-ALARABI" pitchFamily="2" charset="-78"/>
              </a:rPr>
              <a:t>يقصد بمراحل إعداد الملابس الجاهزة : العمليات التي تمر بها الخامات المعدة </a:t>
            </a:r>
            <a:r>
              <a:rPr lang="ar-SA" altLang="en-US" sz="4000" dirty="0" smtClean="0">
                <a:effectLst>
                  <a:outerShdw blurRad="38100" dist="38100" dir="2700000" algn="tl">
                    <a:srgbClr val="000000">
                      <a:alpha val="43137"/>
                    </a:srgbClr>
                  </a:outerShdw>
                </a:effectLst>
                <a:cs typeface="ABDALDEM-ALARABI" pitchFamily="2" charset="-78"/>
              </a:rPr>
              <a:t>للإنتاج </a:t>
            </a:r>
            <a:r>
              <a:rPr lang="ar-SA" altLang="en-US" sz="4000" dirty="0">
                <a:effectLst>
                  <a:outerShdw blurRad="38100" dist="38100" dir="2700000" algn="tl">
                    <a:srgbClr val="000000">
                      <a:alpha val="43137"/>
                    </a:srgbClr>
                  </a:outerShdw>
                </a:effectLst>
                <a:cs typeface="ABDALDEM-ALARABI" pitchFamily="2" charset="-78"/>
              </a:rPr>
              <a:t>منذ أن كانت أقمشة حتى تصبح قطعة </a:t>
            </a:r>
            <a:r>
              <a:rPr lang="ar-SA" altLang="en-US" sz="4000" dirty="0" smtClean="0">
                <a:effectLst>
                  <a:outerShdw blurRad="38100" dist="38100" dir="2700000" algn="tl">
                    <a:srgbClr val="000000">
                      <a:alpha val="43137"/>
                    </a:srgbClr>
                  </a:outerShdw>
                </a:effectLst>
                <a:cs typeface="ABDALDEM-ALARABI" pitchFamily="2" charset="-78"/>
              </a:rPr>
              <a:t>ملبسيه</a:t>
            </a:r>
            <a:r>
              <a:rPr lang="ar-EG" altLang="en-US" sz="4000" dirty="0" smtClean="0">
                <a:effectLst>
                  <a:outerShdw blurRad="38100" dist="38100" dir="2700000" algn="tl">
                    <a:srgbClr val="000000">
                      <a:alpha val="43137"/>
                    </a:srgbClr>
                  </a:outerShdw>
                </a:effectLst>
                <a:cs typeface="ABDALDEM-ALARABI" pitchFamily="2" charset="-78"/>
              </a:rPr>
              <a:t> </a:t>
            </a:r>
            <a:r>
              <a:rPr lang="ar-SA" altLang="en-US" sz="4000" dirty="0" smtClean="0">
                <a:effectLst>
                  <a:outerShdw blurRad="38100" dist="38100" dir="2700000" algn="tl">
                    <a:srgbClr val="000000">
                      <a:alpha val="43137"/>
                    </a:srgbClr>
                  </a:outerShdw>
                </a:effectLst>
                <a:cs typeface="ABDALDEM-ALARABI" pitchFamily="2" charset="-78"/>
              </a:rPr>
              <a:t>تامة </a:t>
            </a:r>
            <a:r>
              <a:rPr lang="ar-SA" altLang="en-US" sz="4000" dirty="0">
                <a:effectLst>
                  <a:outerShdw blurRad="38100" dist="38100" dir="2700000" algn="tl">
                    <a:srgbClr val="000000">
                      <a:alpha val="43137"/>
                    </a:srgbClr>
                  </a:outerShdw>
                </a:effectLst>
                <a:cs typeface="ABDALDEM-ALARABI" pitchFamily="2" charset="-78"/>
              </a:rPr>
              <a:t>الصنع ومعدة للاستهلاك. </a:t>
            </a:r>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809267681"/>
      </p:ext>
    </p:extLst>
  </p:cSld>
  <p:clrMapOvr>
    <a:masterClrMapping/>
  </p:clrMapOvr>
  <mc:AlternateContent xmlns:mc="http://schemas.openxmlformats.org/markup-compatibility/2006">
    <mc:Choice xmlns:p14="http://schemas.microsoft.com/office/powerpoint/2010/main" Requires="p14">
      <p:transition spd="slow" p14:dur="2000" advTm="24037"/>
    </mc:Choice>
    <mc:Fallback>
      <p:transition spd="slow" advTm="2403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8" presetClass="entr" presetSubtype="12"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trips(downLeft)">
                                      <p:cBhvr>
                                        <p:cTn id="9" dur="500"/>
                                        <p:tgtEl>
                                          <p:spTgt spid="2"/>
                                        </p:tgtEl>
                                      </p:cBhvr>
                                    </p:animEffect>
                                  </p:childTnLst>
                                </p:cTn>
                              </p:par>
                            </p:childTnLst>
                          </p:cTn>
                        </p:par>
                        <p:par>
                          <p:cTn id="10" fill="hold">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4" fill="hold" display="0">
                  <p:stCondLst>
                    <p:cond delay="indefinite"/>
                  </p:stCondLst>
                  <p:endCondLst>
                    <p:cond evt="onStopAudio" delay="0">
                      <p:tgtEl>
                        <p:sldTgt/>
                      </p:tgtEl>
                    </p:cond>
                  </p:endCondLst>
                </p:cTn>
                <p:tgtEl>
                  <p:spTgt spid="3"/>
                </p:tgtEl>
              </p:cMediaNode>
            </p:audio>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961270" y="402530"/>
            <a:ext cx="10287000" cy="6179810"/>
          </a:xfrm>
          <a:prstGeom prst="roundRect">
            <a:avLst>
              <a:gd name="adj" fmla="val 8344"/>
            </a:avLst>
          </a:prstGeom>
          <a:solidFill>
            <a:schemeClr val="accent1">
              <a:lumMod val="50000"/>
            </a:schemeClr>
          </a:solidFill>
          <a:ln>
            <a:solidFill>
              <a:srgbClr val="4075D5"/>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4" name="مربع نص 3"/>
          <p:cNvSpPr txBox="1"/>
          <p:nvPr/>
        </p:nvSpPr>
        <p:spPr>
          <a:xfrm>
            <a:off x="948210" y="606633"/>
            <a:ext cx="9937504" cy="6555641"/>
          </a:xfrm>
          <a:prstGeom prst="rect">
            <a:avLst/>
          </a:prstGeom>
          <a:noFill/>
        </p:spPr>
        <p:txBody>
          <a:bodyPr wrap="square" rtlCol="1">
            <a:spAutoFit/>
          </a:bodyPr>
          <a:lstStyle/>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وتتلخص المراحل الأساسية التي يمر بها إعداد الملابس الجاهزة في :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أولاً : مرحلة تصميم </a:t>
            </a:r>
            <a:r>
              <a:rPr lang="ar-EG" sz="2400" b="1" dirty="0" smtClean="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المنتج</a:t>
            </a:r>
          </a:p>
          <a:p>
            <a:pPr algn="ctr">
              <a:lnSpc>
                <a:spcPct val="150000"/>
              </a:lnSpc>
            </a:pPr>
            <a:r>
              <a:rPr lang="ar-EG" sz="2400" b="1" dirty="0" smtClean="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ثانياً : مرحلة تصميم الباترون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	أ-    إعداد الباترون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	ب-  عمل </a:t>
            </a:r>
            <a:r>
              <a:rPr lang="ar-EG" sz="2400" b="1" dirty="0" err="1">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الميتراج</a:t>
            </a: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	ج-  عمل التعشيق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ثالثاً : الإعداد قبل التشغيل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رابعاً : مرحلة التشغيل (الحياكة)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خامساً :  مرحلة الكي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سادساً : الفحص النهائي أو الرقابة على جودة التنفيذ </a:t>
            </a:r>
          </a:p>
          <a:p>
            <a:pPr algn="ctr">
              <a:lnSpc>
                <a:spcPct val="150000"/>
              </a:lnSpc>
            </a:pPr>
            <a:r>
              <a:rPr lang="ar-EG" sz="2400" b="1" dirty="0">
                <a:solidFill>
                  <a:schemeClr val="bg1"/>
                </a:solidFill>
                <a:effectLst>
                  <a:outerShdw blurRad="38100" dist="38100" dir="2700000" algn="tl">
                    <a:srgbClr val="000000">
                      <a:alpha val="43137"/>
                    </a:srgbClr>
                  </a:outerShdw>
                </a:effectLst>
                <a:latin typeface="Simplified Arabic" pitchFamily="18" charset="-78"/>
                <a:cs typeface="Al-Mothnna" pitchFamily="2" charset="-78"/>
              </a:rPr>
              <a:t>سابعاً : التغليف </a:t>
            </a:r>
          </a:p>
          <a:p>
            <a:endParaRPr lang="ar-EG" sz="2400" dirty="0"/>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725359631"/>
      </p:ext>
    </p:extLst>
  </p:cSld>
  <p:clrMapOvr>
    <a:masterClrMapping/>
  </p:clrMapOvr>
  <p:transition advTm="264447">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par>
                          <p:cTn id="7" fill="hold">
                            <p:stCondLst>
                              <p:cond delay="0"/>
                            </p:stCondLst>
                            <p:childTnLst>
                              <p:par>
                                <p:cTn id="8" presetID="55" presetClass="entr" presetSubtype="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strVal val="#ppt_w*0.70"/>
                                          </p:val>
                                        </p:tav>
                                        <p:tav tm="100000">
                                          <p:val>
                                            <p:strVal val="#ppt_w"/>
                                          </p:val>
                                        </p:tav>
                                      </p:tavLst>
                                    </p:anim>
                                    <p:anim calcmode="lin" valueType="num">
                                      <p:cBhvr>
                                        <p:cTn id="11" dur="500" fill="hold"/>
                                        <p:tgtEl>
                                          <p:spTgt spid="6"/>
                                        </p:tgtEl>
                                        <p:attrNameLst>
                                          <p:attrName>ppt_h</p:attrName>
                                        </p:attrNameLst>
                                      </p:cBhvr>
                                      <p:tavLst>
                                        <p:tav tm="0">
                                          <p:val>
                                            <p:strVal val="#ppt_h"/>
                                          </p:val>
                                        </p:tav>
                                        <p:tav tm="100000">
                                          <p:val>
                                            <p:strVal val="#ppt_h"/>
                                          </p:val>
                                        </p:tav>
                                      </p:tavLst>
                                    </p:anim>
                                    <p:animEffect transition="in" filter="fade">
                                      <p:cBhvr>
                                        <p:cTn id="12" dur="500"/>
                                        <p:tgtEl>
                                          <p:spTgt spid="6"/>
                                        </p:tgtEl>
                                      </p:cBhvr>
                                    </p:animEffect>
                                  </p:childTnLst>
                                </p:cTn>
                              </p:par>
                            </p:childTnLst>
                          </p:cTn>
                        </p:par>
                        <p:par>
                          <p:cTn id="13" fill="hold">
                            <p:stCondLst>
                              <p:cond delay="500"/>
                            </p:stCondLst>
                            <p:childTnLst>
                              <p:par>
                                <p:cTn id="14" presetID="50" presetClass="entr" presetSubtype="0" decel="100000" fill="hold" nodeType="after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5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17"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500"/>
                                        <p:tgtEl>
                                          <p:spTgt spid="4">
                                            <p:txEl>
                                              <p:pRg st="0" end="0"/>
                                            </p:txEl>
                                          </p:spTgt>
                                        </p:tgtEl>
                                      </p:cBhvr>
                                    </p:animEffect>
                                  </p:childTnLst>
                                </p:cTn>
                              </p:par>
                            </p:childTnLst>
                          </p:cTn>
                        </p:par>
                        <p:par>
                          <p:cTn id="19" fill="hold">
                            <p:stCondLst>
                              <p:cond delay="1000"/>
                            </p:stCondLst>
                            <p:childTnLst>
                              <p:par>
                                <p:cTn id="20" presetID="50" presetClass="entr" presetSubtype="0" decel="100000" fill="hold" nodeType="after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 calcmode="lin" valueType="num">
                                      <p:cBhvr>
                                        <p:cTn id="22" dur="500" fill="hold"/>
                                        <p:tgtEl>
                                          <p:spTgt spid="4">
                                            <p:txEl>
                                              <p:pRg st="1" end="1"/>
                                            </p:txEl>
                                          </p:spTgt>
                                        </p:tgtEl>
                                        <p:attrNameLst>
                                          <p:attrName>ppt_w</p:attrName>
                                        </p:attrNameLst>
                                      </p:cBhvr>
                                      <p:tavLst>
                                        <p:tav tm="0">
                                          <p:val>
                                            <p:strVal val="#ppt_w+.3"/>
                                          </p:val>
                                        </p:tav>
                                        <p:tav tm="100000">
                                          <p:val>
                                            <p:strVal val="#ppt_w"/>
                                          </p:val>
                                        </p:tav>
                                      </p:tavLst>
                                    </p:anim>
                                    <p:anim calcmode="lin" valueType="num">
                                      <p:cBhvr>
                                        <p:cTn id="23"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4" dur="500"/>
                                        <p:tgtEl>
                                          <p:spTgt spid="4">
                                            <p:txEl>
                                              <p:pRg st="1" end="1"/>
                                            </p:txEl>
                                          </p:spTgt>
                                        </p:tgtEl>
                                      </p:cBhvr>
                                    </p:animEffect>
                                  </p:childTnLst>
                                </p:cTn>
                              </p:par>
                            </p:childTnLst>
                          </p:cTn>
                        </p:par>
                        <p:par>
                          <p:cTn id="25" fill="hold">
                            <p:stCondLst>
                              <p:cond delay="1500"/>
                            </p:stCondLst>
                            <p:childTnLst>
                              <p:par>
                                <p:cTn id="26" presetID="50" presetClass="entr" presetSubtype="0" decel="100000" fill="hold" nodeType="after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strVal val="#ppt_w+.3"/>
                                          </p:val>
                                        </p:tav>
                                        <p:tav tm="100000">
                                          <p:val>
                                            <p:strVal val="#ppt_w"/>
                                          </p:val>
                                        </p:tav>
                                      </p:tavLst>
                                    </p:anim>
                                    <p:anim calcmode="lin" valueType="num">
                                      <p:cBhvr>
                                        <p:cTn id="29"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0" dur="500"/>
                                        <p:tgtEl>
                                          <p:spTgt spid="4">
                                            <p:txEl>
                                              <p:pRg st="2" end="2"/>
                                            </p:txEl>
                                          </p:spTgt>
                                        </p:tgtEl>
                                      </p:cBhvr>
                                    </p:animEffect>
                                  </p:childTnLst>
                                </p:cTn>
                              </p:par>
                            </p:childTnLst>
                          </p:cTn>
                        </p:par>
                        <p:par>
                          <p:cTn id="31" fill="hold">
                            <p:stCondLst>
                              <p:cond delay="2000"/>
                            </p:stCondLst>
                            <p:childTnLst>
                              <p:par>
                                <p:cTn id="32" presetID="50" presetClass="entr" presetSubtype="0" decel="100000" fill="hold" nodeType="after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 calcmode="lin" valueType="num">
                                      <p:cBhvr>
                                        <p:cTn id="34" dur="500" fill="hold"/>
                                        <p:tgtEl>
                                          <p:spTgt spid="4">
                                            <p:txEl>
                                              <p:pRg st="3" end="3"/>
                                            </p:txEl>
                                          </p:spTgt>
                                        </p:tgtEl>
                                        <p:attrNameLst>
                                          <p:attrName>ppt_w</p:attrName>
                                        </p:attrNameLst>
                                      </p:cBhvr>
                                      <p:tavLst>
                                        <p:tav tm="0">
                                          <p:val>
                                            <p:strVal val="#ppt_w+.3"/>
                                          </p:val>
                                        </p:tav>
                                        <p:tav tm="100000">
                                          <p:val>
                                            <p:strVal val="#ppt_w"/>
                                          </p:val>
                                        </p:tav>
                                      </p:tavLst>
                                    </p:anim>
                                    <p:anim calcmode="lin" valueType="num">
                                      <p:cBhvr>
                                        <p:cTn id="35" dur="5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6" dur="500"/>
                                        <p:tgtEl>
                                          <p:spTgt spid="4">
                                            <p:txEl>
                                              <p:pRg st="3" end="3"/>
                                            </p:txEl>
                                          </p:spTgt>
                                        </p:tgtEl>
                                      </p:cBhvr>
                                    </p:animEffect>
                                  </p:childTnLst>
                                </p:cTn>
                              </p:par>
                            </p:childTnLst>
                          </p:cTn>
                        </p:par>
                        <p:par>
                          <p:cTn id="37" fill="hold">
                            <p:stCondLst>
                              <p:cond delay="2500"/>
                            </p:stCondLst>
                            <p:childTnLst>
                              <p:par>
                                <p:cTn id="38" presetID="50" presetClass="entr" presetSubtype="0" decel="100000" fill="hold" nodeType="afterEffect">
                                  <p:stCondLst>
                                    <p:cond delay="0"/>
                                  </p:stCondLst>
                                  <p:childTnLst>
                                    <p:set>
                                      <p:cBhvr>
                                        <p:cTn id="39" dur="1" fill="hold">
                                          <p:stCondLst>
                                            <p:cond delay="0"/>
                                          </p:stCondLst>
                                        </p:cTn>
                                        <p:tgtEl>
                                          <p:spTgt spid="4">
                                            <p:txEl>
                                              <p:pRg st="4" end="4"/>
                                            </p:txEl>
                                          </p:spTgt>
                                        </p:tgtEl>
                                        <p:attrNameLst>
                                          <p:attrName>style.visibility</p:attrName>
                                        </p:attrNameLst>
                                      </p:cBhvr>
                                      <p:to>
                                        <p:strVal val="visible"/>
                                      </p:to>
                                    </p:set>
                                    <p:anim calcmode="lin" valueType="num">
                                      <p:cBhvr>
                                        <p:cTn id="40" dur="500" fill="hold"/>
                                        <p:tgtEl>
                                          <p:spTgt spid="4">
                                            <p:txEl>
                                              <p:pRg st="4" end="4"/>
                                            </p:txEl>
                                          </p:spTgt>
                                        </p:tgtEl>
                                        <p:attrNameLst>
                                          <p:attrName>ppt_w</p:attrName>
                                        </p:attrNameLst>
                                      </p:cBhvr>
                                      <p:tavLst>
                                        <p:tav tm="0">
                                          <p:val>
                                            <p:strVal val="#ppt_w+.3"/>
                                          </p:val>
                                        </p:tav>
                                        <p:tav tm="100000">
                                          <p:val>
                                            <p:strVal val="#ppt_w"/>
                                          </p:val>
                                        </p:tav>
                                      </p:tavLst>
                                    </p:anim>
                                    <p:anim calcmode="lin" valueType="num">
                                      <p:cBhvr>
                                        <p:cTn id="41" dur="5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4">
                                            <p:txEl>
                                              <p:pRg st="4" end="4"/>
                                            </p:txEl>
                                          </p:spTgt>
                                        </p:tgtEl>
                                      </p:cBhvr>
                                    </p:animEffect>
                                  </p:childTnLst>
                                </p:cTn>
                              </p:par>
                            </p:childTnLst>
                          </p:cTn>
                        </p:par>
                        <p:par>
                          <p:cTn id="43" fill="hold">
                            <p:stCondLst>
                              <p:cond delay="3000"/>
                            </p:stCondLst>
                            <p:childTnLst>
                              <p:par>
                                <p:cTn id="44" presetID="50" presetClass="entr" presetSubtype="0" decel="100000" fill="hold" nodeType="afterEffect">
                                  <p:stCondLst>
                                    <p:cond delay="0"/>
                                  </p:stCondLst>
                                  <p:childTnLst>
                                    <p:set>
                                      <p:cBhvr>
                                        <p:cTn id="45" dur="1" fill="hold">
                                          <p:stCondLst>
                                            <p:cond delay="0"/>
                                          </p:stCondLst>
                                        </p:cTn>
                                        <p:tgtEl>
                                          <p:spTgt spid="4">
                                            <p:txEl>
                                              <p:pRg st="5" end="5"/>
                                            </p:txEl>
                                          </p:spTgt>
                                        </p:tgtEl>
                                        <p:attrNameLst>
                                          <p:attrName>style.visibility</p:attrName>
                                        </p:attrNameLst>
                                      </p:cBhvr>
                                      <p:to>
                                        <p:strVal val="visible"/>
                                      </p:to>
                                    </p:set>
                                    <p:anim calcmode="lin" valueType="num">
                                      <p:cBhvr>
                                        <p:cTn id="46" dur="500" fill="hold"/>
                                        <p:tgtEl>
                                          <p:spTgt spid="4">
                                            <p:txEl>
                                              <p:pRg st="5" end="5"/>
                                            </p:txEl>
                                          </p:spTgt>
                                        </p:tgtEl>
                                        <p:attrNameLst>
                                          <p:attrName>ppt_w</p:attrName>
                                        </p:attrNameLst>
                                      </p:cBhvr>
                                      <p:tavLst>
                                        <p:tav tm="0">
                                          <p:val>
                                            <p:strVal val="#ppt_w+.3"/>
                                          </p:val>
                                        </p:tav>
                                        <p:tav tm="100000">
                                          <p:val>
                                            <p:strVal val="#ppt_w"/>
                                          </p:val>
                                        </p:tav>
                                      </p:tavLst>
                                    </p:anim>
                                    <p:anim calcmode="lin" valueType="num">
                                      <p:cBhvr>
                                        <p:cTn id="47" dur="5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8" dur="500"/>
                                        <p:tgtEl>
                                          <p:spTgt spid="4">
                                            <p:txEl>
                                              <p:pRg st="5" end="5"/>
                                            </p:txEl>
                                          </p:spTgt>
                                        </p:tgtEl>
                                      </p:cBhvr>
                                    </p:animEffect>
                                  </p:childTnLst>
                                </p:cTn>
                              </p:par>
                            </p:childTnLst>
                          </p:cTn>
                        </p:par>
                        <p:par>
                          <p:cTn id="49" fill="hold">
                            <p:stCondLst>
                              <p:cond delay="3500"/>
                            </p:stCondLst>
                            <p:childTnLst>
                              <p:par>
                                <p:cTn id="50" presetID="50" presetClass="entr" presetSubtype="0" decel="100000" fill="hold" nodeType="afterEffect">
                                  <p:stCondLst>
                                    <p:cond delay="0"/>
                                  </p:stCondLst>
                                  <p:childTnLst>
                                    <p:set>
                                      <p:cBhvr>
                                        <p:cTn id="51" dur="1" fill="hold">
                                          <p:stCondLst>
                                            <p:cond delay="0"/>
                                          </p:stCondLst>
                                        </p:cTn>
                                        <p:tgtEl>
                                          <p:spTgt spid="4">
                                            <p:txEl>
                                              <p:pRg st="6" end="6"/>
                                            </p:txEl>
                                          </p:spTgt>
                                        </p:tgtEl>
                                        <p:attrNameLst>
                                          <p:attrName>style.visibility</p:attrName>
                                        </p:attrNameLst>
                                      </p:cBhvr>
                                      <p:to>
                                        <p:strVal val="visible"/>
                                      </p:to>
                                    </p:set>
                                    <p:anim calcmode="lin" valueType="num">
                                      <p:cBhvr>
                                        <p:cTn id="52" dur="500" fill="hold"/>
                                        <p:tgtEl>
                                          <p:spTgt spid="4">
                                            <p:txEl>
                                              <p:pRg st="6" end="6"/>
                                            </p:txEl>
                                          </p:spTgt>
                                        </p:tgtEl>
                                        <p:attrNameLst>
                                          <p:attrName>ppt_w</p:attrName>
                                        </p:attrNameLst>
                                      </p:cBhvr>
                                      <p:tavLst>
                                        <p:tav tm="0">
                                          <p:val>
                                            <p:strVal val="#ppt_w+.3"/>
                                          </p:val>
                                        </p:tav>
                                        <p:tav tm="100000">
                                          <p:val>
                                            <p:strVal val="#ppt_w"/>
                                          </p:val>
                                        </p:tav>
                                      </p:tavLst>
                                    </p:anim>
                                    <p:anim calcmode="lin" valueType="num">
                                      <p:cBhvr>
                                        <p:cTn id="53" dur="5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54" dur="500"/>
                                        <p:tgtEl>
                                          <p:spTgt spid="4">
                                            <p:txEl>
                                              <p:pRg st="6" end="6"/>
                                            </p:txEl>
                                          </p:spTgt>
                                        </p:tgtEl>
                                      </p:cBhvr>
                                    </p:animEffect>
                                  </p:childTnLst>
                                </p:cTn>
                              </p:par>
                            </p:childTnLst>
                          </p:cTn>
                        </p:par>
                        <p:par>
                          <p:cTn id="55" fill="hold">
                            <p:stCondLst>
                              <p:cond delay="4000"/>
                            </p:stCondLst>
                            <p:childTnLst>
                              <p:par>
                                <p:cTn id="56" presetID="50" presetClass="entr" presetSubtype="0" decel="100000" fill="hold" nodeType="afterEffect">
                                  <p:stCondLst>
                                    <p:cond delay="0"/>
                                  </p:stCondLst>
                                  <p:childTnLst>
                                    <p:set>
                                      <p:cBhvr>
                                        <p:cTn id="57" dur="1" fill="hold">
                                          <p:stCondLst>
                                            <p:cond delay="0"/>
                                          </p:stCondLst>
                                        </p:cTn>
                                        <p:tgtEl>
                                          <p:spTgt spid="4">
                                            <p:txEl>
                                              <p:pRg st="7" end="7"/>
                                            </p:txEl>
                                          </p:spTgt>
                                        </p:tgtEl>
                                        <p:attrNameLst>
                                          <p:attrName>style.visibility</p:attrName>
                                        </p:attrNameLst>
                                      </p:cBhvr>
                                      <p:to>
                                        <p:strVal val="visible"/>
                                      </p:to>
                                    </p:set>
                                    <p:anim calcmode="lin" valueType="num">
                                      <p:cBhvr>
                                        <p:cTn id="58" dur="500" fill="hold"/>
                                        <p:tgtEl>
                                          <p:spTgt spid="4">
                                            <p:txEl>
                                              <p:pRg st="7" end="7"/>
                                            </p:txEl>
                                          </p:spTgt>
                                        </p:tgtEl>
                                        <p:attrNameLst>
                                          <p:attrName>ppt_w</p:attrName>
                                        </p:attrNameLst>
                                      </p:cBhvr>
                                      <p:tavLst>
                                        <p:tav tm="0">
                                          <p:val>
                                            <p:strVal val="#ppt_w+.3"/>
                                          </p:val>
                                        </p:tav>
                                        <p:tav tm="100000">
                                          <p:val>
                                            <p:strVal val="#ppt_w"/>
                                          </p:val>
                                        </p:tav>
                                      </p:tavLst>
                                    </p:anim>
                                    <p:anim calcmode="lin" valueType="num">
                                      <p:cBhvr>
                                        <p:cTn id="59" dur="5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60" dur="500"/>
                                        <p:tgtEl>
                                          <p:spTgt spid="4">
                                            <p:txEl>
                                              <p:pRg st="7" end="7"/>
                                            </p:txEl>
                                          </p:spTgt>
                                        </p:tgtEl>
                                      </p:cBhvr>
                                    </p:animEffect>
                                  </p:childTnLst>
                                </p:cTn>
                              </p:par>
                            </p:childTnLst>
                          </p:cTn>
                        </p:par>
                        <p:par>
                          <p:cTn id="61" fill="hold">
                            <p:stCondLst>
                              <p:cond delay="4500"/>
                            </p:stCondLst>
                            <p:childTnLst>
                              <p:par>
                                <p:cTn id="62" presetID="50" presetClass="entr" presetSubtype="0" decel="100000" fill="hold" nodeType="afterEffect">
                                  <p:stCondLst>
                                    <p:cond delay="0"/>
                                  </p:stCondLst>
                                  <p:childTnLst>
                                    <p:set>
                                      <p:cBhvr>
                                        <p:cTn id="63" dur="1" fill="hold">
                                          <p:stCondLst>
                                            <p:cond delay="0"/>
                                          </p:stCondLst>
                                        </p:cTn>
                                        <p:tgtEl>
                                          <p:spTgt spid="4">
                                            <p:txEl>
                                              <p:pRg st="8" end="8"/>
                                            </p:txEl>
                                          </p:spTgt>
                                        </p:tgtEl>
                                        <p:attrNameLst>
                                          <p:attrName>style.visibility</p:attrName>
                                        </p:attrNameLst>
                                      </p:cBhvr>
                                      <p:to>
                                        <p:strVal val="visible"/>
                                      </p:to>
                                    </p:set>
                                    <p:anim calcmode="lin" valueType="num">
                                      <p:cBhvr>
                                        <p:cTn id="64" dur="500" fill="hold"/>
                                        <p:tgtEl>
                                          <p:spTgt spid="4">
                                            <p:txEl>
                                              <p:pRg st="8" end="8"/>
                                            </p:txEl>
                                          </p:spTgt>
                                        </p:tgtEl>
                                        <p:attrNameLst>
                                          <p:attrName>ppt_w</p:attrName>
                                        </p:attrNameLst>
                                      </p:cBhvr>
                                      <p:tavLst>
                                        <p:tav tm="0">
                                          <p:val>
                                            <p:strVal val="#ppt_w+.3"/>
                                          </p:val>
                                        </p:tav>
                                        <p:tav tm="100000">
                                          <p:val>
                                            <p:strVal val="#ppt_w"/>
                                          </p:val>
                                        </p:tav>
                                      </p:tavLst>
                                    </p:anim>
                                    <p:anim calcmode="lin" valueType="num">
                                      <p:cBhvr>
                                        <p:cTn id="65" dur="5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66" dur="500"/>
                                        <p:tgtEl>
                                          <p:spTgt spid="4">
                                            <p:txEl>
                                              <p:pRg st="8" end="8"/>
                                            </p:txEl>
                                          </p:spTgt>
                                        </p:tgtEl>
                                      </p:cBhvr>
                                    </p:animEffect>
                                  </p:childTnLst>
                                </p:cTn>
                              </p:par>
                            </p:childTnLst>
                          </p:cTn>
                        </p:par>
                        <p:par>
                          <p:cTn id="67" fill="hold">
                            <p:stCondLst>
                              <p:cond delay="5000"/>
                            </p:stCondLst>
                            <p:childTnLst>
                              <p:par>
                                <p:cTn id="68" presetID="50" presetClass="entr" presetSubtype="0" decel="100000" fill="hold" nodeType="after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 calcmode="lin" valueType="num">
                                      <p:cBhvr>
                                        <p:cTn id="70" dur="500" fill="hold"/>
                                        <p:tgtEl>
                                          <p:spTgt spid="4">
                                            <p:txEl>
                                              <p:pRg st="9" end="9"/>
                                            </p:txEl>
                                          </p:spTgt>
                                        </p:tgtEl>
                                        <p:attrNameLst>
                                          <p:attrName>ppt_w</p:attrName>
                                        </p:attrNameLst>
                                      </p:cBhvr>
                                      <p:tavLst>
                                        <p:tav tm="0">
                                          <p:val>
                                            <p:strVal val="#ppt_w+.3"/>
                                          </p:val>
                                        </p:tav>
                                        <p:tav tm="100000">
                                          <p:val>
                                            <p:strVal val="#ppt_w"/>
                                          </p:val>
                                        </p:tav>
                                      </p:tavLst>
                                    </p:anim>
                                    <p:anim calcmode="lin" valueType="num">
                                      <p:cBhvr>
                                        <p:cTn id="71" dur="500" fill="hold"/>
                                        <p:tgtEl>
                                          <p:spTgt spid="4">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4">
                                            <p:txEl>
                                              <p:pRg st="9" end="9"/>
                                            </p:txEl>
                                          </p:spTgt>
                                        </p:tgtEl>
                                      </p:cBhvr>
                                    </p:animEffect>
                                  </p:childTnLst>
                                </p:cTn>
                              </p:par>
                            </p:childTnLst>
                          </p:cTn>
                        </p:par>
                        <p:par>
                          <p:cTn id="73" fill="hold">
                            <p:stCondLst>
                              <p:cond delay="5500"/>
                            </p:stCondLst>
                            <p:childTnLst>
                              <p:par>
                                <p:cTn id="74" presetID="50" presetClass="entr" presetSubtype="0" decel="100000" fill="hold" nodeType="afterEffect">
                                  <p:stCondLst>
                                    <p:cond delay="0"/>
                                  </p:stCondLst>
                                  <p:childTnLst>
                                    <p:set>
                                      <p:cBhvr>
                                        <p:cTn id="75" dur="1" fill="hold">
                                          <p:stCondLst>
                                            <p:cond delay="0"/>
                                          </p:stCondLst>
                                        </p:cTn>
                                        <p:tgtEl>
                                          <p:spTgt spid="4">
                                            <p:txEl>
                                              <p:pRg st="10" end="10"/>
                                            </p:txEl>
                                          </p:spTgt>
                                        </p:tgtEl>
                                        <p:attrNameLst>
                                          <p:attrName>style.visibility</p:attrName>
                                        </p:attrNameLst>
                                      </p:cBhvr>
                                      <p:to>
                                        <p:strVal val="visible"/>
                                      </p:to>
                                    </p:set>
                                    <p:anim calcmode="lin" valueType="num">
                                      <p:cBhvr>
                                        <p:cTn id="76" dur="500" fill="hold"/>
                                        <p:tgtEl>
                                          <p:spTgt spid="4">
                                            <p:txEl>
                                              <p:pRg st="10" end="10"/>
                                            </p:txEl>
                                          </p:spTgt>
                                        </p:tgtEl>
                                        <p:attrNameLst>
                                          <p:attrName>ppt_w</p:attrName>
                                        </p:attrNameLst>
                                      </p:cBhvr>
                                      <p:tavLst>
                                        <p:tav tm="0">
                                          <p:val>
                                            <p:strVal val="#ppt_w+.3"/>
                                          </p:val>
                                        </p:tav>
                                        <p:tav tm="100000">
                                          <p:val>
                                            <p:strVal val="#ppt_w"/>
                                          </p:val>
                                        </p:tav>
                                      </p:tavLst>
                                    </p:anim>
                                    <p:anim calcmode="lin" valueType="num">
                                      <p:cBhvr>
                                        <p:cTn id="77" dur="500" fill="hold"/>
                                        <p:tgtEl>
                                          <p:spTgt spid="4">
                                            <p:txEl>
                                              <p:pRg st="10" end="10"/>
                                            </p:txEl>
                                          </p:spTgt>
                                        </p:tgtEl>
                                        <p:attrNameLst>
                                          <p:attrName>ppt_h</p:attrName>
                                        </p:attrNameLst>
                                      </p:cBhvr>
                                      <p:tavLst>
                                        <p:tav tm="0">
                                          <p:val>
                                            <p:strVal val="#ppt_h"/>
                                          </p:val>
                                        </p:tav>
                                        <p:tav tm="100000">
                                          <p:val>
                                            <p:strVal val="#ppt_h"/>
                                          </p:val>
                                        </p:tav>
                                      </p:tavLst>
                                    </p:anim>
                                    <p:animEffect transition="in" filter="fade">
                                      <p:cBhvr>
                                        <p:cTn id="78"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9" fill="hold" display="0">
                  <p:stCondLst>
                    <p:cond delay="indefinite"/>
                  </p:stCondLst>
                  <p:endCondLst>
                    <p:cond evt="onStopAudio" delay="0">
                      <p:tgtEl>
                        <p:sldTgt/>
                      </p:tgtEl>
                    </p:cond>
                  </p:endCondLst>
                </p:cTn>
                <p:tgtEl>
                  <p:spTgt spid="2"/>
                </p:tgtEl>
              </p:cMediaNode>
            </p:audio>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
          <p:cNvSpPr>
            <a:spLocks noChangeArrowheads="1"/>
          </p:cNvSpPr>
          <p:nvPr/>
        </p:nvSpPr>
        <p:spPr bwMode="auto">
          <a:xfrm>
            <a:off x="0" y="533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rPr>
              <a:t> </a:t>
            </a:r>
            <a:endParaRPr kumimoji="0" lang="en-US" sz="15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6" name="Group 25"/>
          <p:cNvGrpSpPr>
            <a:grpSpLocks/>
          </p:cNvGrpSpPr>
          <p:nvPr/>
        </p:nvGrpSpPr>
        <p:grpSpPr bwMode="auto">
          <a:xfrm>
            <a:off x="1611940" y="2311973"/>
            <a:ext cx="8447314" cy="3260044"/>
            <a:chOff x="1290" y="8790"/>
            <a:chExt cx="8615" cy="3285"/>
          </a:xfrm>
        </p:grpSpPr>
        <p:sp>
          <p:nvSpPr>
            <p:cNvPr id="27" name="Text Box 3"/>
            <p:cNvSpPr txBox="1">
              <a:spLocks noChangeArrowheads="1"/>
            </p:cNvSpPr>
            <p:nvPr/>
          </p:nvSpPr>
          <p:spPr bwMode="auto">
            <a:xfrm>
              <a:off x="4873" y="8790"/>
              <a:ext cx="3213" cy="1087"/>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marL="342900" marR="0" lvl="0" indent="-342900" algn="justLow" defTabSz="914400" rtl="1" eaLnBrk="1" fontAlgn="auto" latinLnBrk="0" hangingPunct="1">
                <a:lnSpc>
                  <a:spcPct val="80000"/>
                </a:lnSpc>
                <a:spcBef>
                  <a:spcPts val="0"/>
                </a:spcBef>
                <a:spcAft>
                  <a:spcPts val="0"/>
                </a:spcAft>
                <a:buClrTx/>
                <a:buSzTx/>
                <a:buFont typeface="Symbol"/>
                <a:buChar char=""/>
                <a:tabLst>
                  <a:tab pos="228600" algn="l"/>
                </a:tabLst>
                <a:defRPr/>
              </a:pP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مادة خام</a:t>
              </a:r>
              <a:endParaRPr kumimoji="0" lang="en-US" sz="2000"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a:p>
              <a:pPr marL="342900" marR="0" lvl="0" indent="-342900" algn="justLow" defTabSz="914400" rtl="1" eaLnBrk="1" fontAlgn="auto" latinLnBrk="0" hangingPunct="1">
                <a:lnSpc>
                  <a:spcPct val="80000"/>
                </a:lnSpc>
                <a:spcBef>
                  <a:spcPts val="0"/>
                </a:spcBef>
                <a:spcAft>
                  <a:spcPts val="0"/>
                </a:spcAft>
                <a:buClrTx/>
                <a:buSzTx/>
                <a:buFont typeface="Symbol"/>
                <a:buChar char=""/>
                <a:tabLst>
                  <a:tab pos="228600" algn="l"/>
                </a:tabLst>
                <a:defRPr/>
              </a:pP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أقمشة</a:t>
              </a:r>
              <a:endParaRPr kumimoji="0" lang="en-US" sz="2000"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a:p>
              <a:pPr marL="342900" marR="0" lvl="0" indent="-342900" algn="justLow" defTabSz="914400" rtl="1" eaLnBrk="1" fontAlgn="auto" latinLnBrk="0" hangingPunct="1">
                <a:lnSpc>
                  <a:spcPct val="80000"/>
                </a:lnSpc>
                <a:spcBef>
                  <a:spcPts val="0"/>
                </a:spcBef>
                <a:spcAft>
                  <a:spcPts val="0"/>
                </a:spcAft>
                <a:buClrTx/>
                <a:buSzTx/>
                <a:buFont typeface="Symbol"/>
                <a:buChar char=""/>
                <a:tabLst>
                  <a:tab pos="228600" algn="l"/>
                </a:tabLst>
                <a:defRPr/>
              </a:pP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خامات مساعدة لصناعة الملابس</a:t>
              </a:r>
              <a:endParaRPr kumimoji="0" lang="en-US" sz="2000"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latin typeface="Times New Roman"/>
                  <a:ea typeface="Times New Roman"/>
                  <a:cs typeface="Simplified Arabic"/>
                </a:rPr>
                <a:t> </a:t>
              </a:r>
            </a:p>
          </p:txBody>
        </p:sp>
        <p:sp>
          <p:nvSpPr>
            <p:cNvPr id="28" name="Oval 27"/>
            <p:cNvSpPr>
              <a:spLocks noChangeArrowheads="1"/>
            </p:cNvSpPr>
            <p:nvPr/>
          </p:nvSpPr>
          <p:spPr bwMode="auto">
            <a:xfrm>
              <a:off x="2663" y="10074"/>
              <a:ext cx="1572" cy="746"/>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29" name="Oval 28"/>
            <p:cNvSpPr>
              <a:spLocks noChangeArrowheads="1"/>
            </p:cNvSpPr>
            <p:nvPr/>
          </p:nvSpPr>
          <p:spPr bwMode="auto">
            <a:xfrm>
              <a:off x="4165" y="10079"/>
              <a:ext cx="1221" cy="863"/>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30" name="Oval 29"/>
            <p:cNvSpPr>
              <a:spLocks noChangeArrowheads="1"/>
            </p:cNvSpPr>
            <p:nvPr/>
          </p:nvSpPr>
          <p:spPr bwMode="auto">
            <a:xfrm>
              <a:off x="5323" y="10103"/>
              <a:ext cx="1221" cy="863"/>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31" name="Oval 30"/>
            <p:cNvSpPr>
              <a:spLocks noChangeArrowheads="1"/>
            </p:cNvSpPr>
            <p:nvPr/>
          </p:nvSpPr>
          <p:spPr bwMode="auto">
            <a:xfrm>
              <a:off x="6443" y="10127"/>
              <a:ext cx="1221" cy="863"/>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32" name="Oval 31"/>
            <p:cNvSpPr>
              <a:spLocks noChangeArrowheads="1"/>
            </p:cNvSpPr>
            <p:nvPr/>
          </p:nvSpPr>
          <p:spPr bwMode="auto">
            <a:xfrm>
              <a:off x="7571" y="10151"/>
              <a:ext cx="1221" cy="863"/>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33" name="Oval 32"/>
            <p:cNvSpPr>
              <a:spLocks noChangeArrowheads="1"/>
            </p:cNvSpPr>
            <p:nvPr/>
          </p:nvSpPr>
          <p:spPr bwMode="auto">
            <a:xfrm>
              <a:off x="8683" y="10145"/>
              <a:ext cx="1221" cy="863"/>
            </a:xfrm>
            <a:prstGeom prst="ellipse">
              <a:avLst/>
            </a:prstGeom>
            <a:solidFill>
              <a:srgbClr val="FFFFFF"/>
            </a:solidFill>
            <a:ln w="12700">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34" name="Text Box 10"/>
            <p:cNvSpPr txBox="1">
              <a:spLocks noChangeArrowheads="1"/>
            </p:cNvSpPr>
            <p:nvPr/>
          </p:nvSpPr>
          <p:spPr bwMode="auto">
            <a:xfrm>
              <a:off x="8645" y="10341"/>
              <a:ext cx="1260" cy="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b="1" i="0" u="none" strike="noStrike" kern="0" cap="none" spc="-50" normalizeH="0" baseline="0" noProof="0">
                  <a:ln>
                    <a:noFill/>
                  </a:ln>
                  <a:solidFill>
                    <a:sysClr val="windowText" lastClr="000000"/>
                  </a:solidFill>
                  <a:effectLst/>
                  <a:uLnTx/>
                  <a:uFillTx/>
                  <a:latin typeface="Times New Roman"/>
                  <a:ea typeface="Times New Roman"/>
                  <a:cs typeface="Simplified Arabic"/>
                </a:rPr>
                <a:t>قسم تصميم العينة </a:t>
              </a:r>
              <a:endParaRPr kumimoji="0" lang="en-US" b="0" i="0" u="none" strike="noStrike" kern="0" cap="none" spc="0" normalizeH="0" baseline="0" noProof="0">
                <a:ln>
                  <a:noFill/>
                </a:ln>
                <a:solidFill>
                  <a:sysClr val="windowText" lastClr="000000"/>
                </a:solidFill>
                <a:effectLst/>
                <a:uLnTx/>
                <a:uFillTx/>
                <a:latin typeface="Times New Roman"/>
                <a:ea typeface="Times New Roman"/>
                <a:cs typeface="Simplified Arabic"/>
              </a:endParaRPr>
            </a:p>
          </p:txBody>
        </p:sp>
        <p:sp>
          <p:nvSpPr>
            <p:cNvPr id="35" name="Text Box 11"/>
            <p:cNvSpPr txBox="1">
              <a:spLocks noChangeArrowheads="1"/>
            </p:cNvSpPr>
            <p:nvPr/>
          </p:nvSpPr>
          <p:spPr bwMode="auto">
            <a:xfrm>
              <a:off x="7480" y="10341"/>
              <a:ext cx="1260" cy="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b="1" i="0" u="none" strike="noStrike" kern="0" cap="none" spc="-50" normalizeH="0" baseline="0" noProof="0">
                  <a:ln>
                    <a:noFill/>
                  </a:ln>
                  <a:solidFill>
                    <a:sysClr val="windowText" lastClr="000000"/>
                  </a:solidFill>
                  <a:effectLst/>
                  <a:uLnTx/>
                  <a:uFillTx/>
                  <a:latin typeface="Times New Roman"/>
                  <a:ea typeface="Times New Roman"/>
                  <a:cs typeface="Simplified Arabic"/>
                </a:rPr>
                <a:t>قسم تنفيذ العينة </a:t>
              </a:r>
              <a:endParaRPr kumimoji="0" lang="en-US" b="0" i="0" u="none" strike="noStrike" kern="0" cap="none" spc="0" normalizeH="0" baseline="0" noProof="0">
                <a:ln>
                  <a:noFill/>
                </a:ln>
                <a:solidFill>
                  <a:sysClr val="windowText" lastClr="000000"/>
                </a:solidFill>
                <a:effectLst/>
                <a:uLnTx/>
                <a:uFillTx/>
                <a:latin typeface="Times New Roman"/>
                <a:ea typeface="Times New Roman"/>
                <a:cs typeface="Simplified Arabic"/>
              </a:endParaRPr>
            </a:p>
          </p:txBody>
        </p:sp>
        <p:sp>
          <p:nvSpPr>
            <p:cNvPr id="36" name="Text Box 12"/>
            <p:cNvSpPr txBox="1">
              <a:spLocks noChangeArrowheads="1"/>
            </p:cNvSpPr>
            <p:nvPr/>
          </p:nvSpPr>
          <p:spPr bwMode="auto">
            <a:xfrm>
              <a:off x="6326" y="10218"/>
              <a:ext cx="111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80000"/>
                </a:lnSpc>
                <a:spcBef>
                  <a:spcPts val="0"/>
                </a:spcBef>
                <a:spcAft>
                  <a:spcPts val="0"/>
                </a:spcAft>
                <a:buClrTx/>
                <a:buSzTx/>
                <a:buFontTx/>
                <a:buNone/>
                <a:tabLst/>
                <a:defRPr/>
              </a:pPr>
              <a:endParaRPr lang="ar-EG" b="1" kern="0" spc="-50" dirty="0">
                <a:solidFill>
                  <a:sysClr val="windowText" lastClr="000000"/>
                </a:solidFill>
                <a:latin typeface="Times New Roman"/>
                <a:ea typeface="Times New Roman"/>
                <a:cs typeface="Simplified Arabic"/>
              </a:endParaRPr>
            </a:p>
            <a:p>
              <a:pPr marL="0" marR="0" lvl="0" indent="0" algn="r" defTabSz="914400" rtl="1" eaLnBrk="1" fontAlgn="auto" latinLnBrk="0" hangingPunct="1">
                <a:lnSpc>
                  <a:spcPct val="80000"/>
                </a:lnSpc>
                <a:spcBef>
                  <a:spcPts val="0"/>
                </a:spcBef>
                <a:spcAft>
                  <a:spcPts val="0"/>
                </a:spcAft>
                <a:buClrTx/>
                <a:buSzTx/>
                <a:buFontTx/>
                <a:buNone/>
                <a:tabLst/>
                <a:defRPr/>
              </a:pP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قسم </a:t>
              </a: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تصميم </a:t>
              </a: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الباتر ونات </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sp>
          <p:nvSpPr>
            <p:cNvPr id="37" name="Text Box 13"/>
            <p:cNvSpPr txBox="1">
              <a:spLocks noChangeArrowheads="1"/>
            </p:cNvSpPr>
            <p:nvPr/>
          </p:nvSpPr>
          <p:spPr bwMode="auto">
            <a:xfrm>
              <a:off x="5221" y="10170"/>
              <a:ext cx="111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80000"/>
                </a:lnSpc>
                <a:spcBef>
                  <a:spcPts val="0"/>
                </a:spcBef>
                <a:spcAft>
                  <a:spcPts val="0"/>
                </a:spcAft>
                <a:buClrTx/>
                <a:buSzTx/>
                <a:buFontTx/>
                <a:buNone/>
                <a:tabLst/>
                <a:defRPr/>
              </a:pPr>
              <a:endParaRPr lang="ar-EG" b="1" kern="0" spc="-50" dirty="0">
                <a:solidFill>
                  <a:sysClr val="windowText" lastClr="000000"/>
                </a:solidFill>
                <a:latin typeface="Times New Roman"/>
                <a:ea typeface="Times New Roman"/>
                <a:cs typeface="Simplified Arabic"/>
              </a:endParaRPr>
            </a:p>
            <a:p>
              <a:pPr marL="0" marR="0" lvl="0" indent="0" algn="r" defTabSz="914400" rtl="1" eaLnBrk="1" fontAlgn="auto" latinLnBrk="0" hangingPunct="1">
                <a:lnSpc>
                  <a:spcPct val="80000"/>
                </a:lnSpc>
                <a:spcBef>
                  <a:spcPts val="0"/>
                </a:spcBef>
                <a:spcAft>
                  <a:spcPts val="0"/>
                </a:spcAft>
                <a:buClrTx/>
                <a:buSzTx/>
                <a:buFontTx/>
                <a:buNone/>
                <a:tabLst/>
                <a:defRPr/>
              </a:pP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قسم </a:t>
              </a: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التجهيز والتحضير</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sp>
          <p:nvSpPr>
            <p:cNvPr id="38" name="Text Box 14"/>
            <p:cNvSpPr txBox="1">
              <a:spLocks noChangeArrowheads="1"/>
            </p:cNvSpPr>
            <p:nvPr/>
          </p:nvSpPr>
          <p:spPr bwMode="auto">
            <a:xfrm>
              <a:off x="4107" y="10311"/>
              <a:ext cx="111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  قسم </a:t>
              </a: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التشغيل</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sp>
          <p:nvSpPr>
            <p:cNvPr id="39" name="Text Box 15"/>
            <p:cNvSpPr txBox="1">
              <a:spLocks noChangeArrowheads="1"/>
            </p:cNvSpPr>
            <p:nvPr/>
          </p:nvSpPr>
          <p:spPr bwMode="auto">
            <a:xfrm>
              <a:off x="2903" y="10227"/>
              <a:ext cx="1262" cy="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قسم</a:t>
              </a:r>
              <a:r>
                <a:rPr kumimoji="0" lang="ar-EG" b="1" i="0" u="none" strike="noStrike" kern="0" cap="none" spc="-50" normalizeH="0" noProof="0" dirty="0" smtClean="0">
                  <a:ln>
                    <a:noFill/>
                  </a:ln>
                  <a:solidFill>
                    <a:sysClr val="windowText" lastClr="000000"/>
                  </a:solidFill>
                  <a:effectLst/>
                  <a:uLnTx/>
                  <a:uFillTx/>
                  <a:latin typeface="Times New Roman"/>
                  <a:ea typeface="Times New Roman"/>
                  <a:cs typeface="Simplified Arabic"/>
                </a:rPr>
                <a:t> </a:t>
              </a: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تشطيب </a:t>
              </a: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إنهاء - تغليف</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sp>
          <p:nvSpPr>
            <p:cNvPr id="40" name="Text Box 16"/>
            <p:cNvSpPr txBox="1">
              <a:spLocks noChangeArrowheads="1"/>
            </p:cNvSpPr>
            <p:nvPr/>
          </p:nvSpPr>
          <p:spPr bwMode="auto">
            <a:xfrm>
              <a:off x="1290" y="10049"/>
              <a:ext cx="1176" cy="930"/>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b="1" i="0" u="none" strike="noStrike" kern="0" cap="none" spc="-50" normalizeH="0" baseline="0" noProof="0" dirty="0" smtClean="0">
                  <a:ln>
                    <a:noFill/>
                  </a:ln>
                  <a:solidFill>
                    <a:sysClr val="windowText" lastClr="000000"/>
                  </a:solidFill>
                  <a:effectLst/>
                  <a:uLnTx/>
                  <a:uFillTx/>
                  <a:latin typeface="Times New Roman"/>
                  <a:ea typeface="Times New Roman"/>
                  <a:cs typeface="Simplified Arabic"/>
                </a:rPr>
                <a:t>ملابس </a:t>
              </a: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جاهزة</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b="1" i="0" u="none" strike="noStrike" kern="0" cap="none" spc="-50" normalizeH="0" baseline="0" noProof="0" dirty="0">
                  <a:ln>
                    <a:noFill/>
                  </a:ln>
                  <a:solidFill>
                    <a:sysClr val="windowText" lastClr="000000"/>
                  </a:solidFill>
                  <a:effectLst/>
                  <a:uLnTx/>
                  <a:uFillTx/>
                  <a:latin typeface="Times New Roman"/>
                  <a:ea typeface="Times New Roman"/>
                  <a:cs typeface="Simplified Arabic"/>
                </a:rPr>
                <a:t>(زي مدرسي)</a:t>
              </a:r>
              <a:endParaRPr kumimoji="0" lang="en-US"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cxnSp>
          <p:nvCxnSpPr>
            <p:cNvPr id="41" name="Line 17"/>
            <p:cNvCxnSpPr/>
            <p:nvPr/>
          </p:nvCxnSpPr>
          <p:spPr bwMode="auto">
            <a:xfrm flipH="1">
              <a:off x="2472" y="10486"/>
              <a:ext cx="537"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42" name="Line 18"/>
            <p:cNvCxnSpPr/>
            <p:nvPr/>
          </p:nvCxnSpPr>
          <p:spPr bwMode="auto">
            <a:xfrm>
              <a:off x="8121" y="9421"/>
              <a:ext cx="1120"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43" name="Line 19"/>
            <p:cNvCxnSpPr/>
            <p:nvPr/>
          </p:nvCxnSpPr>
          <p:spPr bwMode="auto">
            <a:xfrm rot="5400000">
              <a:off x="8885" y="9784"/>
              <a:ext cx="693"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cxnSp>
        <p:sp>
          <p:nvSpPr>
            <p:cNvPr id="44" name="Text Box 20"/>
            <p:cNvSpPr txBox="1">
              <a:spLocks noChangeArrowheads="1"/>
            </p:cNvSpPr>
            <p:nvPr/>
          </p:nvSpPr>
          <p:spPr bwMode="auto">
            <a:xfrm>
              <a:off x="2638" y="11313"/>
              <a:ext cx="7000" cy="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مادة خام </a:t>
              </a:r>
              <a:r>
                <a:rPr kumimoji="0" lang="en-US"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sym typeface="Wingdings"/>
                </a:rPr>
                <a:t></a:t>
              </a: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 عمليات إنتاجية </a:t>
              </a:r>
              <a:r>
                <a:rPr kumimoji="0" lang="en-US"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sym typeface="Wingdings"/>
                </a:rPr>
                <a:t></a:t>
              </a:r>
              <a:r>
                <a:rPr kumimoji="0" lang="ar-EG" sz="2000" b="1" i="0" u="none" strike="noStrike" kern="0" cap="none" spc="0" normalizeH="0" baseline="0" noProof="0" dirty="0">
                  <a:ln>
                    <a:noFill/>
                  </a:ln>
                  <a:solidFill>
                    <a:sysClr val="windowText" lastClr="000000"/>
                  </a:solidFill>
                  <a:effectLst/>
                  <a:uLnTx/>
                  <a:uFillTx/>
                  <a:latin typeface="Times New Roman"/>
                  <a:ea typeface="Times New Roman"/>
                  <a:cs typeface="Simplified Arabic"/>
                </a:rPr>
                <a:t> منتج نهائي</a:t>
              </a:r>
              <a:endParaRPr kumimoji="0" lang="en-US" sz="2000" b="0" i="0" u="none" strike="noStrike" kern="0" cap="none" spc="0" normalizeH="0" baseline="0" noProof="0" dirty="0">
                <a:ln>
                  <a:noFill/>
                </a:ln>
                <a:solidFill>
                  <a:sysClr val="windowText" lastClr="000000"/>
                </a:solidFill>
                <a:effectLst/>
                <a:uLnTx/>
                <a:uFillTx/>
                <a:latin typeface="Times New Roman"/>
                <a:ea typeface="Times New Roman"/>
                <a:cs typeface="Simplified Arabic"/>
              </a:endParaRPr>
            </a:p>
          </p:txBody>
        </p:sp>
      </p:grpSp>
      <p:sp>
        <p:nvSpPr>
          <p:cNvPr id="45" name="Rectangle 50"/>
          <p:cNvSpPr>
            <a:spLocks noChangeArrowheads="1"/>
          </p:cNvSpPr>
          <p:nvPr/>
        </p:nvSpPr>
        <p:spPr bwMode="auto">
          <a:xfrm>
            <a:off x="986232" y="567205"/>
            <a:ext cx="10007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4000" b="0"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والشكل التالي يوضح العمليات الانتاجية المتتابعة لإنتاج الملابس الجاهزة من مادة خام إلى منتج نهائي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5" name="Rectangle 60"/>
          <p:cNvSpPr>
            <a:spLocks noChangeArrowheads="1"/>
          </p:cNvSpPr>
          <p:nvPr/>
        </p:nvSpPr>
        <p:spPr bwMode="auto">
          <a:xfrm>
            <a:off x="152400" y="685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rPr>
              <a:t> </a:t>
            </a:r>
            <a:endParaRPr kumimoji="0" lang="en-US" sz="15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85508734"/>
      </p:ext>
    </p:extLst>
  </p:cSld>
  <p:clrMapOvr>
    <a:masterClrMapping/>
  </p:clrMapOvr>
  <p:transition advTm="48027">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rPr>
              <a:t>تخطيط الانتاج في صناعة الملابس</a:t>
            </a:r>
            <a:endParaRPr lang="en-US"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endParaRPr>
          </a:p>
        </p:txBody>
      </p:sp>
      <p:sp>
        <p:nvSpPr>
          <p:cNvPr id="4" name="TextBox 3"/>
          <p:cNvSpPr txBox="1"/>
          <p:nvPr/>
        </p:nvSpPr>
        <p:spPr>
          <a:xfrm>
            <a:off x="213929" y="493446"/>
            <a:ext cx="7260928" cy="5822871"/>
          </a:xfrm>
          <a:prstGeom prst="roundRect">
            <a:avLst/>
          </a:prstGeom>
          <a:solidFill>
            <a:schemeClr val="accent6">
              <a:lumMod val="50000"/>
            </a:schemeClr>
          </a:solidFill>
          <a:effectLst>
            <a:glow rad="101600">
              <a:schemeClr val="accent1">
                <a:satMod val="175000"/>
                <a:alpha val="40000"/>
              </a:schemeClr>
            </a:glow>
            <a:outerShdw blurRad="44450" dist="13970" dir="5400000" algn="ctr" rotWithShape="0">
              <a:srgbClr val="000000">
                <a:alpha val="45000"/>
              </a:srgbClr>
            </a:outerShdw>
          </a:effectLst>
          <a:scene3d>
            <a:camera prst="perspectiveLeft"/>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rtl="1"/>
            <a:r>
              <a:rPr lang="ar-EG" sz="2800" spc="-20" dirty="0" smtClean="0">
                <a:latin typeface="Times New Roman"/>
                <a:ea typeface="Times New Roman"/>
                <a:cs typeface="Simplified Arabic"/>
              </a:rPr>
              <a:t>بدأت </a:t>
            </a:r>
            <a:r>
              <a:rPr lang="ar-EG" sz="2800" spc="-20" dirty="0">
                <a:latin typeface="Times New Roman"/>
                <a:ea typeface="Times New Roman"/>
                <a:cs typeface="Simplified Arabic"/>
              </a:rPr>
              <a:t>صناعة الملابس </a:t>
            </a:r>
            <a:r>
              <a:rPr lang="ar-EG" sz="2800" spc="-20" dirty="0" smtClean="0">
                <a:latin typeface="Times New Roman"/>
                <a:ea typeface="Times New Roman"/>
                <a:cs typeface="Simplified Arabic"/>
              </a:rPr>
              <a:t>كامتداد </a:t>
            </a:r>
            <a:r>
              <a:rPr lang="ar-EG" sz="2800" spc="-20" dirty="0">
                <a:latin typeface="Times New Roman"/>
                <a:ea typeface="Times New Roman"/>
                <a:cs typeface="Simplified Arabic"/>
              </a:rPr>
              <a:t>للتفصيل المنزلي الذي تطور إلى شكل ورشة تحوي عدد من الصناع المهرة يقومون بإنتاج كمية محددة من الانتاج في زمن معين وكانت كميات الانتاج ومعدلاته في هذه الفترة تحسب على أساس قطعة – عامل – ساعة أو قطعة – عامل – يوم أي عدد القطع الكاملة التي يستطيع الصانع إنجازها في الساعة أو اليوم الكامل ، وذلك بافتراض أن العامل يستطيع القيام بجميع العمليات المختلفة التي تضمها هذه القطعة ولقد ظل هذا الحساب سارياً حتى وقت قريب وما زال اليوم يستخدم هذا النظام في حساب معدل الانتاج وبصفة خاصة في نوعيات خطوط الانتاج التي تتشابه فيها الماكينات إلى حد كبير.</a:t>
            </a:r>
            <a:r>
              <a:rPr lang="ar-SA" sz="2800" b="1" dirty="0" smtClean="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rPr>
              <a:t> </a:t>
            </a:r>
            <a:endParaRPr lang="en-US" sz="2800" b="1" dirty="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1172934796"/>
      </p:ext>
    </p:extLst>
  </p:cSld>
  <p:clrMapOvr>
    <a:masterClrMapping/>
  </p:clrMapOvr>
  <p:transition advTm="26404">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2" presetClass="entr" presetSubtype="4"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Bottom)">
                                      <p:cBhvr>
                                        <p:cTn id="9" dur="500"/>
                                        <p:tgtEl>
                                          <p:spTgt spid="2"/>
                                        </p:tgtEl>
                                      </p:cBhvr>
                                    </p:animEffect>
                                  </p:childTnLst>
                                </p:cTn>
                              </p:par>
                            </p:childTnLst>
                          </p:cTn>
                        </p:par>
                        <p:par>
                          <p:cTn id="10" fill="hold">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lide(fromBottom)">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4" fill="hold" display="0">
                  <p:stCondLst>
                    <p:cond delay="indefinite"/>
                  </p:stCondLst>
                  <p:endCondLst>
                    <p:cond evt="onStopAudio" delay="0">
                      <p:tgtEl>
                        <p:sldTgt/>
                      </p:tgtEl>
                    </p:cond>
                  </p:endCondLst>
                </p:cTn>
                <p:tgtEl>
                  <p:spTgt spid="3"/>
                </p:tgtEl>
              </p:cMediaNode>
            </p:audio>
          </p:childTnLst>
        </p:cTn>
      </p:par>
    </p:tnLst>
    <p:bldLst>
      <p:bldP spid="2"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sz="6600" b="1" dirty="0">
                <a:latin typeface="Times New Roman"/>
                <a:ea typeface="Times New Roman"/>
                <a:cs typeface="Simplified Arabic"/>
              </a:rPr>
              <a:t>تعريف </a:t>
            </a:r>
            <a:r>
              <a:rPr lang="ar-EG" sz="6600" b="1" dirty="0" smtClean="0">
                <a:latin typeface="Times New Roman"/>
                <a:ea typeface="Times New Roman"/>
                <a:cs typeface="Simplified Arabic"/>
              </a:rPr>
              <a:t>التخطيط</a:t>
            </a:r>
            <a:endParaRPr lang="en-US"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endParaRPr>
          </a:p>
        </p:txBody>
      </p:sp>
      <p:sp>
        <p:nvSpPr>
          <p:cNvPr id="4" name="TextBox 3"/>
          <p:cNvSpPr txBox="1"/>
          <p:nvPr/>
        </p:nvSpPr>
        <p:spPr>
          <a:xfrm>
            <a:off x="400831" y="1123837"/>
            <a:ext cx="7702707" cy="4869418"/>
          </a:xfrm>
          <a:prstGeom prst="roundRect">
            <a:avLst/>
          </a:prstGeom>
          <a:solidFill>
            <a:schemeClr val="accent6">
              <a:lumMod val="50000"/>
            </a:schemeClr>
          </a:solidFill>
          <a:effectLst>
            <a:glow rad="101600">
              <a:schemeClr val="accent1">
                <a:satMod val="175000"/>
                <a:alpha val="40000"/>
              </a:schemeClr>
            </a:glow>
            <a:outerShdw blurRad="44450" dist="13970" dir="5400000" algn="ctr" rotWithShape="0">
              <a:srgbClr val="000000">
                <a:alpha val="45000"/>
              </a:srgbClr>
            </a:outerShdw>
          </a:effectLst>
          <a:scene3d>
            <a:camera prst="perspectiveLeft"/>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rtl="1"/>
            <a:r>
              <a:rPr lang="ar-SA" sz="2800" b="1" dirty="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rPr>
              <a:t>التخطيط : يعرف بأنه تحديد الأعمال أو الأنشطة وتقدير الموارد واختيار السبل الأفضل لاستخدامها من أجل تحقيق أهداف معينة.(19) </a:t>
            </a:r>
          </a:p>
          <a:p>
            <a:pPr algn="just" rtl="1"/>
            <a:r>
              <a:rPr lang="ar-SA" sz="2800" b="1" dirty="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rPr>
              <a:t>والتخطيط : يعني أيضاً وضع خطة بغرض استغلال جميع الإمكانيات المادية والبشرية المتوفرة لدى المشروع لتحقيق هدف معين بأعلى درجة من الكفاية ، وتقوم الخطة على أساس هدف عام ، ثم أهداف فرعية لكل إدارة ، وكل قسم يجب أن يعمل على تحقيقها خلال فترات محددة فعند تحقيق الأهداف الفرعية ، يتحقق في نفس الوقت الهدف العام.</a:t>
            </a:r>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614812220"/>
      </p:ext>
    </p:extLst>
  </p:cSld>
  <p:clrMapOvr>
    <a:masterClrMapping/>
  </p:clrMapOvr>
  <p:transition advTm="34988">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2" presetClass="entr" presetSubtype="4"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Bottom)">
                                      <p:cBhvr>
                                        <p:cTn id="9" dur="500"/>
                                        <p:tgtEl>
                                          <p:spTgt spid="2"/>
                                        </p:tgtEl>
                                      </p:cBhvr>
                                    </p:animEffect>
                                  </p:childTnLst>
                                </p:cTn>
                              </p:par>
                            </p:childTnLst>
                          </p:cTn>
                        </p:par>
                        <p:par>
                          <p:cTn id="10" fill="hold">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lide(fromBottom)">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4" fill="hold" display="0">
                  <p:stCondLst>
                    <p:cond delay="indefinite"/>
                  </p:stCondLst>
                  <p:endCondLst>
                    <p:cond evt="onStopAudio" delay="0">
                      <p:tgtEl>
                        <p:sldTgt/>
                      </p:tgtEl>
                    </p:cond>
                  </p:endCondLst>
                </p:cTn>
                <p:tgtEl>
                  <p:spTgt spid="3"/>
                </p:tgtEl>
              </p:cMediaNode>
            </p:audio>
          </p:childTnLst>
        </p:cTn>
      </p:par>
    </p:tnLst>
    <p:bldLst>
      <p:bldP spid="2"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sz="72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rPr>
              <a:t>تخطيط الانتاج </a:t>
            </a:r>
            <a:endParaRPr lang="en-US" sz="72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endParaRPr>
          </a:p>
        </p:txBody>
      </p:sp>
      <p:sp>
        <p:nvSpPr>
          <p:cNvPr id="15" name="TextBox 14"/>
          <p:cNvSpPr txBox="1"/>
          <p:nvPr/>
        </p:nvSpPr>
        <p:spPr>
          <a:xfrm>
            <a:off x="914833" y="3251867"/>
            <a:ext cx="7328740" cy="2553891"/>
          </a:xfrm>
          <a:prstGeom prst="roundRect">
            <a:avLst/>
          </a:prstGeom>
          <a:solidFill>
            <a:schemeClr val="accent6">
              <a:lumMod val="50000"/>
            </a:schemeClr>
          </a:solidFill>
          <a:effectLst>
            <a:glow rad="101600">
              <a:schemeClr val="accent2">
                <a:satMod val="175000"/>
                <a:alpha val="40000"/>
              </a:schemeClr>
            </a:glow>
            <a:outerShdw blurRad="44450" dist="13970" dir="5400000" algn="ctr" rotWithShape="0">
              <a:srgbClr val="000000">
                <a:alpha val="45000"/>
              </a:srgbClr>
            </a:outerShdw>
          </a:effectLst>
          <a:scene3d>
            <a:camera prst="perspectiveBelow"/>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rtl="1">
              <a:lnSpc>
                <a:spcPct val="150000"/>
              </a:lnSpc>
            </a:pPr>
            <a:r>
              <a:rPr lang="ar-SA" sz="24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rPr>
              <a:t>أما تخطيط الانتاج : هو العملية التي يتم بموجبها ما الذي يجب القيام به في المستقبل .</a:t>
            </a:r>
          </a:p>
          <a:p>
            <a:pPr algn="just" rtl="1">
              <a:lnSpc>
                <a:spcPct val="150000"/>
              </a:lnSpc>
            </a:pPr>
            <a:r>
              <a:rPr lang="ar-SA" sz="24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rPr>
              <a:t>وتخطيط ومتابعة الانتاج : يعني توجيه وتنسيق استخدام الخامات والإمكانيات المادية المتاحة لتحقيق أهداف محددة للإنتاج.</a:t>
            </a:r>
          </a:p>
        </p:txBody>
      </p:sp>
      <p:sp>
        <p:nvSpPr>
          <p:cNvPr id="9" name="TextBox 8"/>
          <p:cNvSpPr txBox="1"/>
          <p:nvPr/>
        </p:nvSpPr>
        <p:spPr>
          <a:xfrm>
            <a:off x="914833" y="1301479"/>
            <a:ext cx="7328740" cy="1276945"/>
          </a:xfrm>
          <a:prstGeom prst="roundRect">
            <a:avLst/>
          </a:prstGeom>
          <a:solidFill>
            <a:schemeClr val="accent6">
              <a:lumMod val="50000"/>
            </a:schemeClr>
          </a:solidFill>
          <a:effectLst>
            <a:glow rad="101600">
              <a:schemeClr val="accent2">
                <a:satMod val="175000"/>
                <a:alpha val="40000"/>
              </a:schemeClr>
            </a:glow>
            <a:outerShdw blurRad="44450" dist="13970" dir="5400000" algn="ctr" rotWithShape="0">
              <a:srgbClr val="000000">
                <a:alpha val="45000"/>
              </a:srgbClr>
            </a:outerShdw>
          </a:effectLst>
          <a:scene3d>
            <a:camera prst="perspectiveBelow"/>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rtl="1">
              <a:lnSpc>
                <a:spcPct val="150000"/>
              </a:lnSpc>
            </a:pPr>
            <a:r>
              <a:rPr lang="ar-SA" sz="24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rPr>
              <a:t>كما يعرف التخطيط : بأنه خطوات عمل محددة ومعينة ومركبة وفق دراسة علمية سليمة مبنية على حقائق وتقديرات مدروسة. </a:t>
            </a:r>
            <a:endParaRPr lang="ar-EG" sz="24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247938245"/>
      </p:ext>
    </p:extLst>
  </p:cSld>
  <p:clrMapOvr>
    <a:masterClrMapping/>
  </p:clrMapOvr>
  <p:transition advTm="28925">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2" presetClass="entr" presetSubtype="8"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Left)">
                                      <p:cBhvr>
                                        <p:cTn id="9" dur="500"/>
                                        <p:tgtEl>
                                          <p:spTgt spid="2"/>
                                        </p:tgtEl>
                                      </p:cBhvr>
                                    </p:animEffect>
                                  </p:childTnLst>
                                </p:cTn>
                              </p:par>
                            </p:childTnLst>
                          </p:cTn>
                        </p:par>
                        <p:par>
                          <p:cTn id="10" fill="hold">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lide(fromBottom)">
                                      <p:cBhvr>
                                        <p:cTn id="13" dur="500"/>
                                        <p:tgtEl>
                                          <p:spTgt spid="9"/>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lide(fromBottom)">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8" fill="hold" display="0">
                  <p:stCondLst>
                    <p:cond delay="indefinite"/>
                  </p:stCondLst>
                  <p:endCondLst>
                    <p:cond evt="onStopAudio" delay="0">
                      <p:tgtEl>
                        <p:sldTgt/>
                      </p:tgtEl>
                    </p:cond>
                  </p:endCondLst>
                </p:cTn>
                <p:tgtEl>
                  <p:spTgt spid="3"/>
                </p:tgtEl>
              </p:cMediaNode>
            </p:audio>
          </p:childTnLst>
        </p:cTn>
      </p:par>
    </p:tnLst>
    <p:bldLst>
      <p:bldP spid="2" grpId="0"/>
      <p:bldP spid="15"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sz="6600" b="1" dirty="0" smtClean="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rPr>
              <a:t>تخطيط </a:t>
            </a:r>
            <a:r>
              <a:rPr lang="ar-EG"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rPr>
              <a:t>العمليات الإنتاجية </a:t>
            </a:r>
            <a:endParaRPr lang="en-US"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2" y="1299637"/>
            <a:ext cx="695589" cy="695589"/>
          </a:xfrm>
          <a:prstGeom prst="rect">
            <a:avLst/>
          </a:prstGeom>
        </p:spPr>
      </p:pic>
      <p:sp>
        <p:nvSpPr>
          <p:cNvPr id="10" name="TextBox 9"/>
          <p:cNvSpPr txBox="1"/>
          <p:nvPr/>
        </p:nvSpPr>
        <p:spPr>
          <a:xfrm>
            <a:off x="776703" y="1077764"/>
            <a:ext cx="6755642" cy="4333101"/>
          </a:xfrm>
          <a:prstGeom prst="roundRect">
            <a:avLst/>
          </a:prstGeom>
          <a:solidFill>
            <a:schemeClr val="accent6">
              <a:lumMod val="50000"/>
            </a:schemeClr>
          </a:solidFill>
          <a:effectLst>
            <a:glow rad="101600">
              <a:schemeClr val="accent2">
                <a:satMod val="175000"/>
                <a:alpha val="40000"/>
              </a:schemeClr>
            </a:glow>
            <a:outerShdw blurRad="44450" dist="13970" dir="5400000" algn="ctr" rotWithShape="0">
              <a:srgbClr val="000000">
                <a:alpha val="45000"/>
              </a:srgbClr>
            </a:outerShdw>
          </a:effectLst>
          <a:scene3d>
            <a:camera prst="perspectiveRight"/>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lvl="0" algn="just" rtl="1">
              <a:lnSpc>
                <a:spcPct val="150000"/>
              </a:lnSpc>
            </a:pPr>
            <a:r>
              <a:rPr lang="ar-SA" sz="28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rPr>
              <a:t>أما المقصود بتخطيط العمليات الإنتاجية : يعني التحديد الكامل لخطوات العمليات الإنتاجية من الناحية الفنية وتتابع هذه العمليات ، حتى يمكن للنظام الإنتاجي أن يقدم المنتج (سواء سلعة أو خدمة) بمستوى الجودة المطلوب ، والكمية المطلوبة ، والتكلفة المطلوبة. </a:t>
            </a:r>
            <a:endParaRPr lang="ar-EG" sz="2800" b="1" dirty="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4" y="3429400"/>
            <a:ext cx="695589" cy="695589"/>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3" y="5319697"/>
            <a:ext cx="695589" cy="695589"/>
          </a:xfrm>
          <a:prstGeom prst="rect">
            <a:avLst/>
          </a:prstGeom>
        </p:spPr>
      </p:pic>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4064803076"/>
      </p:ext>
    </p:extLst>
  </p:cSld>
  <p:clrMapOvr>
    <a:masterClrMapping/>
  </p:clrMapOvr>
  <p:transition advTm="20475">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2" presetClass="entr" presetSubtype="8"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Left)">
                                      <p:cBhvr>
                                        <p:cTn id="9" dur="500"/>
                                        <p:tgtEl>
                                          <p:spTgt spid="2"/>
                                        </p:tgtEl>
                                      </p:cBhvr>
                                    </p:animEffect>
                                  </p:childTnLst>
                                </p:cTn>
                              </p:par>
                            </p:childTnLst>
                          </p:cTn>
                        </p:par>
                        <p:par>
                          <p:cTn id="10" fill="hold">
                            <p:stCondLst>
                              <p:cond delay="500"/>
                            </p:stCondLst>
                            <p:childTnLst>
                              <p:par>
                                <p:cTn id="11" presetID="8" presetClass="entr" presetSubtype="16"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amond(in)">
                                      <p:cBhvr>
                                        <p:cTn id="13" dur="500"/>
                                        <p:tgtEl>
                                          <p:spTgt spid="9"/>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lide(fromBottom)">
                                      <p:cBhvr>
                                        <p:cTn id="17" dur="500"/>
                                        <p:tgtEl>
                                          <p:spTgt spid="10"/>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diamond(in)">
                                      <p:cBhvr>
                                        <p:cTn id="21" dur="500"/>
                                        <p:tgtEl>
                                          <p:spTgt spid="13"/>
                                        </p:tgtEl>
                                      </p:cBhvr>
                                    </p:animEffect>
                                  </p:childTnLst>
                                </p:cTn>
                              </p:par>
                            </p:childTnLst>
                          </p:cTn>
                        </p:par>
                        <p:par>
                          <p:cTn id="22" fill="hold">
                            <p:stCondLst>
                              <p:cond delay="2000"/>
                            </p:stCondLst>
                            <p:childTnLst>
                              <p:par>
                                <p:cTn id="23" presetID="8" presetClass="entr" presetSubtype="16"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diamond(in)">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6" fill="hold" display="0">
                  <p:stCondLst>
                    <p:cond delay="indefinite"/>
                  </p:stCondLst>
                  <p:endCondLst>
                    <p:cond evt="onStopAudio" delay="0">
                      <p:tgtEl>
                        <p:sldTgt/>
                      </p:tgtEl>
                    </p:cond>
                  </p:endCondLst>
                </p:cTn>
                <p:tgtEl>
                  <p:spTgt spid="3"/>
                </p:tgtEl>
              </p:cMediaNode>
            </p:audio>
          </p:childTnLst>
        </p:cTn>
      </p:par>
    </p:tnLst>
    <p:bldLst>
      <p:bldP spid="2" grpId="0"/>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rPr>
              <a:t>التخطيط الداخلي للمصنع </a:t>
            </a:r>
            <a:endParaRPr lang="en-US" sz="6600" b="1" dirty="0">
              <a:solidFill>
                <a:schemeClr val="accent3">
                  <a:lumMod val="20000"/>
                  <a:lumOff val="80000"/>
                </a:schemeClr>
              </a:solidFill>
              <a:effectLst>
                <a:outerShdw blurRad="38100" dist="38100" dir="2700000" algn="tl">
                  <a:srgbClr val="000000">
                    <a:alpha val="43137"/>
                  </a:srgbClr>
                </a:outerShdw>
              </a:effectLst>
              <a:latin typeface="Simplified Arabic" pitchFamily="18" charset="-78"/>
              <a:cs typeface="Al-Mothnna" pitchFamily="2" charset="-78"/>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2" y="1299637"/>
            <a:ext cx="695589" cy="695589"/>
          </a:xfrm>
          <a:prstGeom prst="rect">
            <a:avLst/>
          </a:prstGeom>
        </p:spPr>
      </p:pic>
      <p:sp>
        <p:nvSpPr>
          <p:cNvPr id="11" name="TextBox 10"/>
          <p:cNvSpPr txBox="1"/>
          <p:nvPr/>
        </p:nvSpPr>
        <p:spPr>
          <a:xfrm>
            <a:off x="194909" y="1299637"/>
            <a:ext cx="7172532" cy="3779758"/>
          </a:xfrm>
          <a:prstGeom prst="roundRect">
            <a:avLst/>
          </a:prstGeom>
          <a:solidFill>
            <a:schemeClr val="accent6">
              <a:lumMod val="50000"/>
            </a:schemeClr>
          </a:solidFill>
          <a:effectLst>
            <a:glow rad="101600">
              <a:schemeClr val="accent2">
                <a:satMod val="175000"/>
                <a:alpha val="40000"/>
              </a:schemeClr>
            </a:glow>
            <a:outerShdw blurRad="44450" dist="13970" dir="5400000" algn="ctr" rotWithShape="0">
              <a:srgbClr val="000000">
                <a:alpha val="45000"/>
              </a:srgbClr>
            </a:outerShdw>
          </a:effectLst>
          <a:scene3d>
            <a:camera prst="perspectiveLeft"/>
            <a:lightRig rig="twoPt" dir="tl"/>
          </a:scene3d>
          <a:sp3d prstMaterial="flat">
            <a:bevelT w="12700" h="25400" prst="coolSlant"/>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rtl="1"/>
            <a:r>
              <a:rPr lang="ar-SA" sz="2400" b="1" dirty="0">
                <a:solidFill>
                  <a:srgbClr val="FFFF00"/>
                </a:solidFill>
                <a:effectLst>
                  <a:outerShdw blurRad="38100" dist="38100" dir="2700000" algn="tl">
                    <a:srgbClr val="000000">
                      <a:alpha val="43137"/>
                    </a:srgbClr>
                  </a:outerShdw>
                </a:effectLst>
                <a:latin typeface="Simplified Arabic" pitchFamily="18" charset="-78"/>
                <a:cs typeface="Simplified Arabic" pitchFamily="18" charset="-78"/>
              </a:rPr>
              <a:t>أما تعريف التخطيط الداخلي للمصنع فيعني كيفية ترتيب الآلات داخل الأقسام وترتيب الأقسام داخل المصنع أي بالتحديد مواقع الآلات وأقسام الانتاج ومناطق الخدمة وما إلى ذلك والفرق بين التخطيط الجيد والتخطيط الرديء أن التخطيط الجيد يؤدي إلى تحقيق أعلى كفاية إنتاجية وذلك بتخفيض مقدار الوقت اللازم لعملية نقل المواد والتخطيط الجيد لمصنع معين قد يكون رديئاً لمصنع آخر كما أن التخطيط الذي يعد جيداً في الوقت الحالي قد يعتبر سيئاً في المستقبل لذلك يتطلب الأمر إجراء التعديلات اللازمة في ترتيب الآلات والأقسام من وقت لآخر.</a:t>
            </a:r>
            <a:endParaRPr lang="en-US" sz="2400" b="1" dirty="0">
              <a:solidFill>
                <a:schemeClr val="bg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4" y="3429400"/>
            <a:ext cx="695589" cy="695589"/>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683" y="5319697"/>
            <a:ext cx="695589" cy="695589"/>
          </a:xfrm>
          <a:prstGeom prst="rect">
            <a:avLst/>
          </a:prstGeom>
        </p:spPr>
      </p:pic>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3158747888"/>
      </p:ext>
    </p:extLst>
  </p:cSld>
  <p:clrMapOvr>
    <a:masterClrMapping/>
  </p:clrMapOvr>
  <p:transition advTm="51007">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par>
                                <p:cTn id="7" presetID="12" presetClass="entr" presetSubtype="8"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Left)">
                                      <p:cBhvr>
                                        <p:cTn id="9" dur="500"/>
                                        <p:tgtEl>
                                          <p:spTgt spid="2"/>
                                        </p:tgtEl>
                                      </p:cBhvr>
                                    </p:animEffect>
                                  </p:childTnLst>
                                </p:cTn>
                              </p:par>
                            </p:childTnLst>
                          </p:cTn>
                        </p:par>
                        <p:par>
                          <p:cTn id="10" fill="hold">
                            <p:stCondLst>
                              <p:cond delay="500"/>
                            </p:stCondLst>
                            <p:childTnLst>
                              <p:par>
                                <p:cTn id="11" presetID="8" presetClass="entr" presetSubtype="16"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amond(in)">
                                      <p:cBhvr>
                                        <p:cTn id="13" dur="500"/>
                                        <p:tgtEl>
                                          <p:spTgt spid="9"/>
                                        </p:tgtEl>
                                      </p:cBhvr>
                                    </p:animEffect>
                                  </p:childTnLst>
                                </p:cTn>
                              </p:par>
                            </p:childTnLst>
                          </p:cTn>
                        </p:par>
                        <p:par>
                          <p:cTn id="14" fill="hold">
                            <p:stCondLst>
                              <p:cond delay="1000"/>
                            </p:stCondLst>
                            <p:childTnLst>
                              <p:par>
                                <p:cTn id="15" presetID="8" presetClass="entr" presetSubtype="16"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amond(in)">
                                      <p:cBhvr>
                                        <p:cTn id="17" dur="500"/>
                                        <p:tgtEl>
                                          <p:spTgt spid="13"/>
                                        </p:tgtEl>
                                      </p:cBhvr>
                                    </p:animEffect>
                                  </p:childTnLst>
                                </p:cTn>
                              </p:par>
                            </p:childTnLst>
                          </p:cTn>
                        </p:par>
                        <p:par>
                          <p:cTn id="18" fill="hold">
                            <p:stCondLst>
                              <p:cond delay="1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par>
                          <p:cTn id="22" fill="hold">
                            <p:stCondLst>
                              <p:cond delay="2000"/>
                            </p:stCondLst>
                            <p:childTnLst>
                              <p:par>
                                <p:cTn id="23" presetID="8" presetClass="entr" presetSubtype="16"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diamond(in)">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6" fill="hold" display="0">
                  <p:stCondLst>
                    <p:cond delay="indefinite"/>
                  </p:stCondLst>
                  <p:endCondLst>
                    <p:cond evt="onStopAudio" delay="0">
                      <p:tgtEl>
                        <p:sldTgt/>
                      </p:tgtEl>
                    </p:cond>
                  </p:endCondLst>
                </p:cTn>
                <p:tgtEl>
                  <p:spTgt spid="3"/>
                </p:tgtEl>
              </p:cMediaNode>
            </p:audio>
          </p:childTnLst>
        </p:cTn>
      </p:par>
    </p:tnLst>
    <p:bldLst>
      <p:bldP spid="2" grpId="0"/>
      <p:bldP spid="11" grpId="0" animBg="1"/>
    </p:bldLst>
  </p:timing>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3426</TotalTime>
  <Words>512</Words>
  <Application>Microsoft Office PowerPoint</Application>
  <PresentationFormat>Custom</PresentationFormat>
  <Paragraphs>60</Paragraphs>
  <Slides>10</Slides>
  <Notes>2</Notes>
  <HiddenSlides>0</HiddenSlides>
  <MMClips>10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Frame</vt:lpstr>
      <vt:lpstr>PowerPoint Presentation</vt:lpstr>
      <vt:lpstr>PowerPoint Presentation</vt:lpstr>
      <vt:lpstr>PowerPoint Presentation</vt:lpstr>
      <vt:lpstr>PowerPoint Presentation</vt:lpstr>
      <vt:lpstr>تخطيط الانتاج في صناعة الملابس</vt:lpstr>
      <vt:lpstr>تعريف التخطيط</vt:lpstr>
      <vt:lpstr>تخطيط الانتاج </vt:lpstr>
      <vt:lpstr>تخطيط العمليات الإنتاجية </vt:lpstr>
      <vt:lpstr>التخطيط الداخلي للمصنع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Mumdoh</dc:creator>
  <cp:lastModifiedBy>AH</cp:lastModifiedBy>
  <cp:revision>414</cp:revision>
  <dcterms:created xsi:type="dcterms:W3CDTF">2014-05-26T04:00:55Z</dcterms:created>
  <dcterms:modified xsi:type="dcterms:W3CDTF">2020-03-18T23:33:59Z</dcterms:modified>
</cp:coreProperties>
</file>