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5EB844-FB8D-490E-877A-CD144FF34AC2}"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6FC75-F9F7-47C1-B470-70CAE8F75C11}" type="slidenum">
              <a:rPr lang="en-US" smtClean="0"/>
              <a:t>‹#›</a:t>
            </a:fld>
            <a:endParaRPr lang="en-US"/>
          </a:p>
        </p:txBody>
      </p:sp>
    </p:spTree>
    <p:extLst>
      <p:ext uri="{BB962C8B-B14F-4D97-AF65-F5344CB8AC3E}">
        <p14:creationId xmlns:p14="http://schemas.microsoft.com/office/powerpoint/2010/main" val="2302797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EB844-FB8D-490E-877A-CD144FF34AC2}"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6FC75-F9F7-47C1-B470-70CAE8F75C11}" type="slidenum">
              <a:rPr lang="en-US" smtClean="0"/>
              <a:t>‹#›</a:t>
            </a:fld>
            <a:endParaRPr lang="en-US"/>
          </a:p>
        </p:txBody>
      </p:sp>
    </p:spTree>
    <p:extLst>
      <p:ext uri="{BB962C8B-B14F-4D97-AF65-F5344CB8AC3E}">
        <p14:creationId xmlns:p14="http://schemas.microsoft.com/office/powerpoint/2010/main" val="3744192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EB844-FB8D-490E-877A-CD144FF34AC2}"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6FC75-F9F7-47C1-B470-70CAE8F75C11}" type="slidenum">
              <a:rPr lang="en-US" smtClean="0"/>
              <a:t>‹#›</a:t>
            </a:fld>
            <a:endParaRPr lang="en-US"/>
          </a:p>
        </p:txBody>
      </p:sp>
    </p:spTree>
    <p:extLst>
      <p:ext uri="{BB962C8B-B14F-4D97-AF65-F5344CB8AC3E}">
        <p14:creationId xmlns:p14="http://schemas.microsoft.com/office/powerpoint/2010/main" val="979439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EB844-FB8D-490E-877A-CD144FF34AC2}"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6FC75-F9F7-47C1-B470-70CAE8F75C11}" type="slidenum">
              <a:rPr lang="en-US" smtClean="0"/>
              <a:t>‹#›</a:t>
            </a:fld>
            <a:endParaRPr lang="en-US"/>
          </a:p>
        </p:txBody>
      </p:sp>
    </p:spTree>
    <p:extLst>
      <p:ext uri="{BB962C8B-B14F-4D97-AF65-F5344CB8AC3E}">
        <p14:creationId xmlns:p14="http://schemas.microsoft.com/office/powerpoint/2010/main" val="1819226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5EB844-FB8D-490E-877A-CD144FF34AC2}"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6FC75-F9F7-47C1-B470-70CAE8F75C11}" type="slidenum">
              <a:rPr lang="en-US" smtClean="0"/>
              <a:t>‹#›</a:t>
            </a:fld>
            <a:endParaRPr lang="en-US"/>
          </a:p>
        </p:txBody>
      </p:sp>
    </p:spTree>
    <p:extLst>
      <p:ext uri="{BB962C8B-B14F-4D97-AF65-F5344CB8AC3E}">
        <p14:creationId xmlns:p14="http://schemas.microsoft.com/office/powerpoint/2010/main" val="93967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5EB844-FB8D-490E-877A-CD144FF34AC2}"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6FC75-F9F7-47C1-B470-70CAE8F75C11}" type="slidenum">
              <a:rPr lang="en-US" smtClean="0"/>
              <a:t>‹#›</a:t>
            </a:fld>
            <a:endParaRPr lang="en-US"/>
          </a:p>
        </p:txBody>
      </p:sp>
    </p:spTree>
    <p:extLst>
      <p:ext uri="{BB962C8B-B14F-4D97-AF65-F5344CB8AC3E}">
        <p14:creationId xmlns:p14="http://schemas.microsoft.com/office/powerpoint/2010/main" val="281249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5EB844-FB8D-490E-877A-CD144FF34AC2}" type="datetimeFigureOut">
              <a:rPr lang="en-US" smtClean="0"/>
              <a:t>3/22/2020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6FC75-F9F7-47C1-B470-70CAE8F75C11}" type="slidenum">
              <a:rPr lang="en-US" smtClean="0"/>
              <a:t>‹#›</a:t>
            </a:fld>
            <a:endParaRPr lang="en-US"/>
          </a:p>
        </p:txBody>
      </p:sp>
    </p:spTree>
    <p:extLst>
      <p:ext uri="{BB962C8B-B14F-4D97-AF65-F5344CB8AC3E}">
        <p14:creationId xmlns:p14="http://schemas.microsoft.com/office/powerpoint/2010/main" val="234714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5EB844-FB8D-490E-877A-CD144FF34AC2}" type="datetimeFigureOut">
              <a:rPr lang="en-US" smtClean="0"/>
              <a:t>3/22/2020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6FC75-F9F7-47C1-B470-70CAE8F75C11}" type="slidenum">
              <a:rPr lang="en-US" smtClean="0"/>
              <a:t>‹#›</a:t>
            </a:fld>
            <a:endParaRPr lang="en-US"/>
          </a:p>
        </p:txBody>
      </p:sp>
    </p:spTree>
    <p:extLst>
      <p:ext uri="{BB962C8B-B14F-4D97-AF65-F5344CB8AC3E}">
        <p14:creationId xmlns:p14="http://schemas.microsoft.com/office/powerpoint/2010/main" val="377344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EB844-FB8D-490E-877A-CD144FF34AC2}" type="datetimeFigureOut">
              <a:rPr lang="en-US" smtClean="0"/>
              <a:t>3/22/2020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6FC75-F9F7-47C1-B470-70CAE8F75C11}" type="slidenum">
              <a:rPr lang="en-US" smtClean="0"/>
              <a:t>‹#›</a:t>
            </a:fld>
            <a:endParaRPr lang="en-US"/>
          </a:p>
        </p:txBody>
      </p:sp>
    </p:spTree>
    <p:extLst>
      <p:ext uri="{BB962C8B-B14F-4D97-AF65-F5344CB8AC3E}">
        <p14:creationId xmlns:p14="http://schemas.microsoft.com/office/powerpoint/2010/main" val="286399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5EB844-FB8D-490E-877A-CD144FF34AC2}"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6FC75-F9F7-47C1-B470-70CAE8F75C11}" type="slidenum">
              <a:rPr lang="en-US" smtClean="0"/>
              <a:t>‹#›</a:t>
            </a:fld>
            <a:endParaRPr lang="en-US"/>
          </a:p>
        </p:txBody>
      </p:sp>
    </p:spTree>
    <p:extLst>
      <p:ext uri="{BB962C8B-B14F-4D97-AF65-F5344CB8AC3E}">
        <p14:creationId xmlns:p14="http://schemas.microsoft.com/office/powerpoint/2010/main" val="1130787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5EB844-FB8D-490E-877A-CD144FF34AC2}"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6FC75-F9F7-47C1-B470-70CAE8F75C11}" type="slidenum">
              <a:rPr lang="en-US" smtClean="0"/>
              <a:t>‹#›</a:t>
            </a:fld>
            <a:endParaRPr lang="en-US"/>
          </a:p>
        </p:txBody>
      </p:sp>
    </p:spTree>
    <p:extLst>
      <p:ext uri="{BB962C8B-B14F-4D97-AF65-F5344CB8AC3E}">
        <p14:creationId xmlns:p14="http://schemas.microsoft.com/office/powerpoint/2010/main" val="764597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EB844-FB8D-490E-877A-CD144FF34AC2}" type="datetimeFigureOut">
              <a:rPr lang="en-US" smtClean="0"/>
              <a:t>3/22/2020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6FC75-F9F7-47C1-B470-70CAE8F75C11}" type="slidenum">
              <a:rPr lang="en-US" smtClean="0"/>
              <a:t>‹#›</a:t>
            </a:fld>
            <a:endParaRPr lang="en-US"/>
          </a:p>
        </p:txBody>
      </p:sp>
    </p:spTree>
    <p:extLst>
      <p:ext uri="{BB962C8B-B14F-4D97-AF65-F5344CB8AC3E}">
        <p14:creationId xmlns:p14="http://schemas.microsoft.com/office/powerpoint/2010/main" val="238141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audio" Target="../media/media10.wav"/><Relationship Id="rId7" Type="http://schemas.openxmlformats.org/officeDocument/2006/relationships/image" Target="../media/image1.png"/><Relationship Id="rId2" Type="http://schemas.microsoft.com/office/2007/relationships/media" Target="../media/media10.wav"/><Relationship Id="rId1" Type="http://schemas.openxmlformats.org/officeDocument/2006/relationships/tags" Target="../tags/tag5.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wav"/><Relationship Id="rId2" Type="http://schemas.microsoft.com/office/2007/relationships/media" Target="../media/media11.wav"/><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image" Target="../media/image8.wmf"/><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2.wav"/><Relationship Id="rId2" Type="http://schemas.microsoft.com/office/2007/relationships/media" Target="../media/media12.wav"/><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9.wmf"/><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wav"/><Relationship Id="rId7" Type="http://schemas.openxmlformats.org/officeDocument/2006/relationships/image" Target="../media/image1.png"/><Relationship Id="rId2" Type="http://schemas.microsoft.com/office/2007/relationships/media" Target="../media/media2.wav"/><Relationship Id="rId1" Type="http://schemas.openxmlformats.org/officeDocument/2006/relationships/tags" Target="../tags/tag1.x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3.wmf"/><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wav"/><Relationship Id="rId2" Type="http://schemas.microsoft.com/office/2007/relationships/media" Target="../media/media4.wav"/><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4.wmf"/><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audio" Target="../media/media8.wav"/><Relationship Id="rId2" Type="http://schemas.microsoft.com/office/2007/relationships/media" Target="../media/media8.wav"/><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5.wmf"/><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Alkaloids</a:t>
            </a:r>
            <a:endParaRPr lang="en-US" dirty="0"/>
          </a:p>
        </p:txBody>
      </p:sp>
      <p:sp>
        <p:nvSpPr>
          <p:cNvPr id="3" name="Content Placeholder 2"/>
          <p:cNvSpPr>
            <a:spLocks noGrp="1"/>
          </p:cNvSpPr>
          <p:nvPr>
            <p:ph idx="1"/>
          </p:nvPr>
        </p:nvSpPr>
        <p:spPr/>
        <p:txBody>
          <a:bodyPr>
            <a:normAutofit fontScale="85000" lnSpcReduction="20000"/>
          </a:bodyPr>
          <a:lstStyle/>
          <a:p>
            <a:pPr>
              <a:lnSpc>
                <a:spcPct val="90000"/>
              </a:lnSpc>
            </a:pPr>
            <a:r>
              <a:rPr lang="en-US" b="1" dirty="0" smtClean="0">
                <a:solidFill>
                  <a:srgbClr val="FF9900"/>
                </a:solidFill>
              </a:rPr>
              <a:t>Structure and classification of alkaloids</a:t>
            </a:r>
          </a:p>
          <a:p>
            <a:pPr algn="just">
              <a:lnSpc>
                <a:spcPct val="90000"/>
              </a:lnSpc>
            </a:pPr>
            <a:r>
              <a:rPr lang="en-US" dirty="0" smtClean="0"/>
              <a:t>(1)  </a:t>
            </a:r>
            <a:r>
              <a:rPr lang="en-US" dirty="0" err="1" smtClean="0"/>
              <a:t>Phenylethyl</a:t>
            </a:r>
            <a:r>
              <a:rPr lang="en-US" dirty="0" smtClean="0"/>
              <a:t> amine alkaloids</a:t>
            </a:r>
          </a:p>
          <a:p>
            <a:pPr algn="just">
              <a:lnSpc>
                <a:spcPct val="90000"/>
              </a:lnSpc>
            </a:pPr>
            <a:r>
              <a:rPr lang="en-US" dirty="0" smtClean="0"/>
              <a:t>(2)  </a:t>
            </a:r>
            <a:r>
              <a:rPr lang="en-US" dirty="0" err="1" smtClean="0"/>
              <a:t>Pyrrolidine</a:t>
            </a:r>
            <a:r>
              <a:rPr lang="en-US" dirty="0" smtClean="0"/>
              <a:t> alkaloids</a:t>
            </a:r>
          </a:p>
          <a:p>
            <a:pPr algn="just">
              <a:lnSpc>
                <a:spcPct val="90000"/>
              </a:lnSpc>
            </a:pPr>
            <a:r>
              <a:rPr lang="en-US" dirty="0" smtClean="0"/>
              <a:t>(3)  Pyridine or </a:t>
            </a:r>
            <a:r>
              <a:rPr lang="en-US" dirty="0" err="1" smtClean="0"/>
              <a:t>piperidine</a:t>
            </a:r>
            <a:r>
              <a:rPr lang="en-US" dirty="0" smtClean="0"/>
              <a:t> alkaloids</a:t>
            </a:r>
          </a:p>
          <a:p>
            <a:pPr algn="just">
              <a:lnSpc>
                <a:spcPct val="90000"/>
              </a:lnSpc>
            </a:pPr>
            <a:r>
              <a:rPr lang="en-US" dirty="0" smtClean="0"/>
              <a:t>(4)  Pyridine-</a:t>
            </a:r>
            <a:r>
              <a:rPr lang="en-US" dirty="0" err="1" smtClean="0"/>
              <a:t>pyrrolidine</a:t>
            </a:r>
            <a:r>
              <a:rPr lang="en-US" dirty="0" smtClean="0"/>
              <a:t> alkaloids</a:t>
            </a:r>
          </a:p>
          <a:p>
            <a:pPr algn="just">
              <a:lnSpc>
                <a:spcPct val="90000"/>
              </a:lnSpc>
            </a:pPr>
            <a:r>
              <a:rPr lang="en-US" dirty="0" smtClean="0"/>
              <a:t>(5)  </a:t>
            </a:r>
            <a:r>
              <a:rPr lang="en-US" dirty="0" err="1" smtClean="0"/>
              <a:t>Tropane</a:t>
            </a:r>
            <a:r>
              <a:rPr lang="en-US" dirty="0" smtClean="0"/>
              <a:t> alkaloids </a:t>
            </a:r>
          </a:p>
          <a:p>
            <a:pPr algn="just">
              <a:lnSpc>
                <a:spcPct val="90000"/>
              </a:lnSpc>
            </a:pPr>
            <a:r>
              <a:rPr lang="en-US" dirty="0" smtClean="0"/>
              <a:t>(6)  </a:t>
            </a:r>
            <a:r>
              <a:rPr lang="en-US" dirty="0" err="1" smtClean="0"/>
              <a:t>Quinoline</a:t>
            </a:r>
            <a:r>
              <a:rPr lang="en-US" dirty="0" smtClean="0"/>
              <a:t> alkaloids </a:t>
            </a:r>
          </a:p>
          <a:p>
            <a:pPr algn="just">
              <a:lnSpc>
                <a:spcPct val="90000"/>
              </a:lnSpc>
            </a:pPr>
            <a:r>
              <a:rPr lang="en-US" dirty="0" smtClean="0"/>
              <a:t>(7)  </a:t>
            </a:r>
            <a:r>
              <a:rPr lang="en-US" dirty="0" err="1" smtClean="0"/>
              <a:t>Isoquinoline</a:t>
            </a:r>
            <a:r>
              <a:rPr lang="en-US" dirty="0" smtClean="0"/>
              <a:t> alkaloids</a:t>
            </a:r>
          </a:p>
          <a:p>
            <a:pPr algn="just">
              <a:lnSpc>
                <a:spcPct val="90000"/>
              </a:lnSpc>
            </a:pPr>
            <a:r>
              <a:rPr lang="en-US" dirty="0" smtClean="0"/>
              <a:t>(8)  </a:t>
            </a:r>
            <a:r>
              <a:rPr lang="en-US" dirty="0" err="1" smtClean="0"/>
              <a:t>Phenanthrene</a:t>
            </a:r>
            <a:r>
              <a:rPr lang="en-US" dirty="0" smtClean="0"/>
              <a:t> alkaloids</a:t>
            </a:r>
          </a:p>
          <a:p>
            <a:pPr algn="just">
              <a:lnSpc>
                <a:spcPct val="90000"/>
              </a:lnSpc>
            </a:pPr>
            <a:r>
              <a:rPr lang="en-US" dirty="0" smtClean="0"/>
              <a:t>(9)  </a:t>
            </a:r>
            <a:r>
              <a:rPr lang="en-US" dirty="0" err="1" smtClean="0"/>
              <a:t>Indole</a:t>
            </a:r>
            <a:r>
              <a:rPr lang="en-US" dirty="0" smtClean="0"/>
              <a:t> alkaloids</a:t>
            </a:r>
          </a:p>
          <a:p>
            <a:pPr algn="just">
              <a:lnSpc>
                <a:spcPct val="90000"/>
              </a:lnSpc>
            </a:pPr>
            <a:r>
              <a:rPr lang="en-US" dirty="0" smtClean="0"/>
              <a:t>(10) </a:t>
            </a:r>
            <a:r>
              <a:rPr lang="en-US" dirty="0" err="1" smtClean="0"/>
              <a:t>Tropolone</a:t>
            </a:r>
            <a:r>
              <a:rPr lang="en-US" dirty="0" smtClean="0"/>
              <a:t> alkaloids</a:t>
            </a:r>
          </a:p>
          <a:p>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61163846"/>
      </p:ext>
    </p:extLst>
  </p:cSld>
  <p:clrMapOvr>
    <a:masterClrMapping/>
  </p:clrMapOvr>
  <mc:AlternateContent xmlns:mc="http://schemas.openxmlformats.org/markup-compatibility/2006">
    <mc:Choice xmlns:p14="http://schemas.microsoft.com/office/powerpoint/2010/main" Requires="p14">
      <p:transition spd="slow" p14:dur="2000" advTm="1601"/>
    </mc:Choice>
    <mc:Fallback>
      <p:transition spd="slow" advTm="16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590800" y="2057400"/>
            <a:ext cx="36195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7298" y="3429000"/>
            <a:ext cx="426720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171995485"/>
      </p:ext>
    </p:extLst>
  </p:cSld>
  <p:clrMapOvr>
    <a:masterClrMapping/>
  </p:clrMapOvr>
  <mc:AlternateContent xmlns:mc="http://schemas.openxmlformats.org/markup-compatibility/2006">
    <mc:Choice xmlns:p14="http://schemas.microsoft.com/office/powerpoint/2010/main" Requires="p14">
      <p:transition spd="slow" p14:dur="2000" advTm="1771"/>
    </mc:Choice>
    <mc:Fallback>
      <p:transition spd="slow" advTm="17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90000"/>
              </a:lnSpc>
            </a:pPr>
            <a:r>
              <a:rPr lang="en-US" dirty="0" smtClean="0"/>
              <a:t>functional nature of nitrogen </a:t>
            </a:r>
          </a:p>
          <a:p>
            <a:pPr>
              <a:lnSpc>
                <a:spcPct val="90000"/>
              </a:lnSpc>
            </a:pPr>
            <a:r>
              <a:rPr lang="en-US" dirty="0" smtClean="0"/>
              <a:t>The N-alkyl groups are frequently estimated by </a:t>
            </a:r>
            <a:r>
              <a:rPr lang="en-US" dirty="0" err="1" smtClean="0"/>
              <a:t>Herzig</a:t>
            </a:r>
            <a:r>
              <a:rPr lang="en-US" dirty="0" smtClean="0"/>
              <a:t> Meyer method </a:t>
            </a:r>
          </a:p>
          <a:p>
            <a:endParaRPr lang="en-US" dirty="0"/>
          </a:p>
        </p:txBody>
      </p:sp>
      <p:pic>
        <p:nvPicPr>
          <p:cNvPr id="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352800"/>
            <a:ext cx="4648200"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73634649"/>
      </p:ext>
    </p:extLst>
  </p:cSld>
  <p:clrMapOvr>
    <a:masterClrMapping/>
  </p:clrMapOvr>
  <mc:AlternateContent xmlns:mc="http://schemas.openxmlformats.org/markup-compatibility/2006">
    <mc:Choice xmlns:p14="http://schemas.microsoft.com/office/powerpoint/2010/main" Requires="p14">
      <p:transition spd="slow" p14:dur="2000" advTm="1334"/>
    </mc:Choice>
    <mc:Fallback>
      <p:transition spd="slow" advTm="13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Estimation of C-methyl groups</a:t>
            </a:r>
          </a:p>
          <a:p>
            <a:endParaRPr lang="en-US" dirty="0"/>
          </a:p>
        </p:txBody>
      </p:sp>
      <p:pic>
        <p:nvPicPr>
          <p:cNvPr id="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971800"/>
            <a:ext cx="44958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198678620"/>
      </p:ext>
    </p:extLst>
  </p:cSld>
  <p:clrMapOvr>
    <a:masterClrMapping/>
  </p:clrMapOvr>
  <mc:AlternateContent xmlns:mc="http://schemas.openxmlformats.org/markup-compatibility/2006">
    <mc:Choice xmlns:p14="http://schemas.microsoft.com/office/powerpoint/2010/main" Requires="p14">
      <p:transition spd="slow" p14:dur="2000" advTm="63652"/>
    </mc:Choice>
    <mc:Fallback>
      <p:transition spd="slow" advTm="636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9900"/>
                </a:solidFill>
              </a:rPr>
              <a:t>Basic nuclei of alkaloids</a:t>
            </a:r>
            <a:r>
              <a:rPr lang="en-US" dirty="0" smtClean="0"/>
              <a:t> </a:t>
            </a:r>
            <a:br>
              <a:rPr lang="en-US" dirty="0" smtClean="0"/>
            </a:br>
            <a:endParaRPr lang="en-US" dirty="0"/>
          </a:p>
        </p:txBody>
      </p:sp>
      <p:pic>
        <p:nvPicPr>
          <p:cNvPr id="4" name="Picture 5"/>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133600" y="914400"/>
            <a:ext cx="47053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298825"/>
            <a:ext cx="518160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058435180"/>
      </p:ext>
    </p:extLst>
  </p:cSld>
  <p:clrMapOvr>
    <a:masterClrMapping/>
  </p:clrMapOvr>
  <mc:AlternateContent xmlns:mc="http://schemas.openxmlformats.org/markup-compatibility/2006">
    <mc:Choice xmlns:p14="http://schemas.microsoft.com/office/powerpoint/2010/main" Requires="p14">
      <p:transition spd="slow" p14:dur="2000" advTm="1467"/>
    </mc:Choice>
    <mc:Fallback>
      <p:transition spd="slow" advTm="14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281237" y="2391569"/>
            <a:ext cx="458152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884656482"/>
      </p:ext>
    </p:extLst>
  </p:cSld>
  <p:clrMapOvr>
    <a:masterClrMapping/>
  </p:clrMapOvr>
  <mc:AlternateContent xmlns:mc="http://schemas.openxmlformats.org/markup-compatibility/2006">
    <mc:Choice xmlns:p14="http://schemas.microsoft.com/office/powerpoint/2010/main" Requires="p14">
      <p:transition spd="slow" p14:dur="2000" advTm="1054"/>
    </mc:Choice>
    <mc:Fallback>
      <p:transition spd="slow" advTm="10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9900"/>
                </a:solidFill>
              </a:rPr>
              <a:t>Isolation of alkaloids</a:t>
            </a:r>
            <a:r>
              <a:rPr lang="en-US" dirty="0" smtClean="0"/>
              <a:t> </a:t>
            </a:r>
            <a:br>
              <a:rPr lang="en-US" dirty="0" smtClean="0"/>
            </a:br>
            <a:endParaRPr lang="en-US" dirty="0"/>
          </a:p>
        </p:txBody>
      </p:sp>
      <p:pic>
        <p:nvPicPr>
          <p:cNvPr id="4" name="Picture 5"/>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895600" y="1447800"/>
            <a:ext cx="336449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777009848"/>
      </p:ext>
    </p:extLst>
  </p:cSld>
  <p:clrMapOvr>
    <a:masterClrMapping/>
  </p:clrMapOvr>
  <mc:AlternateContent xmlns:mc="http://schemas.openxmlformats.org/markup-compatibility/2006">
    <mc:Choice xmlns:p14="http://schemas.microsoft.com/office/powerpoint/2010/main" Requires="p14">
      <p:transition spd="slow" p14:dur="2000" advTm="1281"/>
    </mc:Choice>
    <mc:Fallback>
      <p:transition spd="slow" advTm="12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9900"/>
                </a:solidFill>
              </a:rPr>
              <a:t>Structure-elucidation of alkaloids</a:t>
            </a:r>
            <a:br>
              <a:rPr lang="en-US" b="1" dirty="0" smtClean="0">
                <a:solidFill>
                  <a:srgbClr val="FF9900"/>
                </a:solidFill>
              </a:rPr>
            </a:br>
            <a:endParaRPr lang="en-US" dirty="0"/>
          </a:p>
        </p:txBody>
      </p:sp>
      <p:sp>
        <p:nvSpPr>
          <p:cNvPr id="3" name="Content Placeholder 2"/>
          <p:cNvSpPr>
            <a:spLocks noGrp="1"/>
          </p:cNvSpPr>
          <p:nvPr>
            <p:ph idx="1"/>
          </p:nvPr>
        </p:nvSpPr>
        <p:spPr/>
        <p:txBody>
          <a:bodyPr>
            <a:normAutofit fontScale="62500" lnSpcReduction="20000"/>
          </a:bodyPr>
          <a:lstStyle/>
          <a:p>
            <a:pPr algn="just">
              <a:lnSpc>
                <a:spcPct val="90000"/>
              </a:lnSpc>
            </a:pPr>
            <a:r>
              <a:rPr lang="en-US" dirty="0" smtClean="0"/>
              <a:t>1-     The first step in determining the structure of a pure alkaloid consists in ascertaining its molecular formula and optical rotatory power.</a:t>
            </a:r>
          </a:p>
          <a:p>
            <a:pPr algn="just">
              <a:lnSpc>
                <a:spcPct val="90000"/>
              </a:lnSpc>
            </a:pPr>
            <a:r>
              <a:rPr lang="en-US" dirty="0" smtClean="0"/>
              <a:t>2-     The presence of unsaturation in an alkaloid may ascertained by the addition of bromine or halogen acids or by hydroxylation with dilute alkaline permanganate.</a:t>
            </a:r>
          </a:p>
          <a:p>
            <a:pPr algn="just">
              <a:lnSpc>
                <a:spcPct val="90000"/>
              </a:lnSpc>
            </a:pPr>
            <a:r>
              <a:rPr lang="en-US" dirty="0" smtClean="0"/>
              <a:t>3-     Frequently an alkaloid is cleaved into simple fragments by hydrolysis with water, acid or alkali and the fragments so obtained are examined separately since the structure of the fragment may easily be established than that of the whole molecule.</a:t>
            </a:r>
          </a:p>
          <a:p>
            <a:pPr algn="just">
              <a:lnSpc>
                <a:spcPct val="90000"/>
              </a:lnSpc>
            </a:pPr>
            <a:r>
              <a:rPr lang="en-US" dirty="0" smtClean="0"/>
              <a:t>4-     The next step involves in ascertaining the functional nature of oxygen and nitrogen atoms either in the molecule itself or in its fragments obtained by hydrolysis as in step 2.</a:t>
            </a:r>
          </a:p>
          <a:p>
            <a:pPr>
              <a:lnSpc>
                <a:spcPct val="90000"/>
              </a:lnSpc>
            </a:pPr>
            <a:r>
              <a:rPr lang="en-US" dirty="0" smtClean="0"/>
              <a:t>5-	Functional nature of oxygen: The oxygen atom may be present in the form of alcoholic or phenolic hydroxyl (-OH), </a:t>
            </a:r>
            <a:r>
              <a:rPr lang="en-US" dirty="0" err="1" smtClean="0"/>
              <a:t>methoxyl</a:t>
            </a:r>
            <a:r>
              <a:rPr lang="en-US" dirty="0" smtClean="0"/>
              <a:t> (-OCH</a:t>
            </a:r>
            <a:r>
              <a:rPr lang="en-US" baseline="-30000" dirty="0" smtClean="0"/>
              <a:t>3</a:t>
            </a:r>
            <a:r>
              <a:rPr lang="en-US" dirty="0" smtClean="0"/>
              <a:t>), </a:t>
            </a:r>
            <a:r>
              <a:rPr lang="en-US" dirty="0" err="1" smtClean="0"/>
              <a:t>acetoxyl</a:t>
            </a:r>
            <a:r>
              <a:rPr lang="en-US" dirty="0" smtClean="0"/>
              <a:t> re­OCOCH</a:t>
            </a:r>
            <a:r>
              <a:rPr lang="en-US" baseline="-30000" dirty="0" smtClean="0"/>
              <a:t>3</a:t>
            </a:r>
            <a:r>
              <a:rPr lang="en-US" dirty="0" smtClean="0"/>
              <a:t>), </a:t>
            </a:r>
            <a:r>
              <a:rPr lang="en-US" dirty="0" err="1" smtClean="0"/>
              <a:t>benzoxyl</a:t>
            </a:r>
            <a:r>
              <a:rPr lang="en-US" dirty="0" smtClean="0"/>
              <a:t> (- COC</a:t>
            </a:r>
            <a:r>
              <a:rPr lang="en-US" baseline="-30000" dirty="0" smtClean="0"/>
              <a:t>6</a:t>
            </a:r>
            <a:r>
              <a:rPr lang="en-US" dirty="0" smtClean="0"/>
              <a:t>H</a:t>
            </a:r>
            <a:r>
              <a:rPr lang="en-US" baseline="-30000" dirty="0" smtClean="0"/>
              <a:t>5</a:t>
            </a:r>
            <a:r>
              <a:rPr lang="en-US" dirty="0" smtClean="0"/>
              <a:t>), carboxyl (-COOH) or carbonyl (C=O) group, various oxygen functional groups can be characterized according to the following characteristics</a:t>
            </a:r>
          </a:p>
          <a:p>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29036977"/>
      </p:ext>
    </p:extLst>
  </p:cSld>
  <p:clrMapOvr>
    <a:masterClrMapping/>
  </p:clrMapOvr>
  <mc:AlternateContent xmlns:mc="http://schemas.openxmlformats.org/markup-compatibility/2006">
    <mc:Choice xmlns:p14="http://schemas.microsoft.com/office/powerpoint/2010/main" Requires="p14">
      <p:transition spd="slow" p14:dur="2000" advTm="345"/>
    </mc:Choice>
    <mc:Fallback>
      <p:transition spd="slow" advTm="3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r>
              <a:rPr lang="en-US" b="1" dirty="0" smtClean="0">
                <a:latin typeface="Arial" charset="0"/>
                <a:cs typeface="Arial" charset="0"/>
              </a:rPr>
              <a:t>(i)</a:t>
            </a:r>
            <a:r>
              <a:rPr lang="en-US" b="1" dirty="0" smtClean="0"/>
              <a:t>                Phenolic hydroxyl group (=C-OH) </a:t>
            </a:r>
            <a:r>
              <a:rPr lang="en-US" dirty="0" smtClean="0"/>
              <a:t>: The phenolic hydroxyl group is characterized by alkali solubility followed by </a:t>
            </a:r>
            <a:r>
              <a:rPr lang="en-US" dirty="0" err="1" smtClean="0"/>
              <a:t>reprecipitation</a:t>
            </a:r>
            <a:r>
              <a:rPr lang="en-US" dirty="0" smtClean="0"/>
              <a:t> by carbon dioxide, a </a:t>
            </a:r>
            <a:r>
              <a:rPr lang="en-US" dirty="0" err="1" smtClean="0"/>
              <a:t>colour</a:t>
            </a:r>
            <a:r>
              <a:rPr lang="en-US" dirty="0" smtClean="0"/>
              <a:t> reaction with ferric chloride, acylation to an ester and alkylation to an ether. The number of phenolic hydroxyl groups is estimated by acetylation.</a:t>
            </a:r>
          </a:p>
          <a:p>
            <a:pPr algn="just"/>
            <a:r>
              <a:rPr lang="en-US" b="1" dirty="0" smtClean="0">
                <a:latin typeface="Arial" charset="0"/>
                <a:cs typeface="Arial" charset="0"/>
              </a:rPr>
              <a:t>(i)</a:t>
            </a:r>
            <a:r>
              <a:rPr lang="en-US" b="1" dirty="0" smtClean="0"/>
              <a:t>                Alcoholic hydroxyl group (-C-OH) </a:t>
            </a:r>
            <a:r>
              <a:rPr lang="en-US" dirty="0" smtClean="0"/>
              <a:t>: The alcoholic hydroxyl group is generally indicated by its acylation reaction along with the negative tests for phenolic group. It is further confirmed by characteristics like dehydration, oxidation, and absorption spectrum in the infrared. The three possible alcoholic groups are usually differentiated by their oxidation reactions.</a:t>
            </a:r>
          </a:p>
          <a:p>
            <a:pPr algn="just"/>
            <a:r>
              <a:rPr lang="en-US" b="1" dirty="0" smtClean="0"/>
              <a:t>(iii) Carboxyl group (-COOH)</a:t>
            </a:r>
            <a:r>
              <a:rPr lang="en-US" dirty="0" smtClean="0"/>
              <a:t> : The carboxyl group is indicated by its solubility in weak bases, like NaHCO</a:t>
            </a:r>
            <a:r>
              <a:rPr lang="en-US" baseline="-30000" dirty="0" smtClean="0"/>
              <a:t>3</a:t>
            </a:r>
            <a:r>
              <a:rPr lang="en-US" dirty="0" smtClean="0"/>
              <a:t>, NH</a:t>
            </a:r>
            <a:r>
              <a:rPr lang="en-US" baseline="-30000" dirty="0" smtClean="0"/>
              <a:t>3</a:t>
            </a:r>
            <a:r>
              <a:rPr lang="en-US" dirty="0" smtClean="0"/>
              <a:t>, </a:t>
            </a:r>
            <a:r>
              <a:rPr lang="en-US" i="1" dirty="0" smtClean="0"/>
              <a:t>etc., </a:t>
            </a:r>
            <a:r>
              <a:rPr lang="en-US" dirty="0" smtClean="0"/>
              <a:t>esterification with alcohols, and specific absorption in the infrared. The groups are generally estimated quantitatively either by acid-alkali titration or by silver salt method.</a:t>
            </a:r>
          </a:p>
          <a:p>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96126843"/>
      </p:ext>
    </p:extLst>
  </p:cSld>
  <p:clrMapOvr>
    <a:masterClrMapping/>
  </p:clrMapOvr>
  <mc:AlternateContent xmlns:mc="http://schemas.openxmlformats.org/markup-compatibility/2006">
    <mc:Choice xmlns:p14="http://schemas.microsoft.com/office/powerpoint/2010/main" Requires="p14">
      <p:transition spd="slow" p14:dur="2000" advTm="236"/>
    </mc:Choice>
    <mc:Fallback>
      <p:transition spd="slow" advTm="2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t>(IV)          </a:t>
            </a:r>
            <a:r>
              <a:rPr lang="en-US" b="1" dirty="0" err="1" smtClean="0"/>
              <a:t>Alkoxyl</a:t>
            </a:r>
            <a:r>
              <a:rPr lang="en-US" b="1" dirty="0" smtClean="0"/>
              <a:t> group (-OR) </a:t>
            </a:r>
            <a:r>
              <a:rPr lang="en-US" dirty="0" smtClean="0"/>
              <a:t>:  The  </a:t>
            </a:r>
            <a:r>
              <a:rPr lang="en-US" dirty="0" err="1" smtClean="0"/>
              <a:t>alkoxyl</a:t>
            </a:r>
            <a:r>
              <a:rPr lang="en-US" dirty="0" smtClean="0"/>
              <a:t>  groups,  generally  </a:t>
            </a:r>
            <a:r>
              <a:rPr lang="en-US" dirty="0" err="1" smtClean="0"/>
              <a:t>methoxy</a:t>
            </a:r>
            <a:r>
              <a:rPr lang="en-US" dirty="0" smtClean="0"/>
              <a:t>     (-OCH</a:t>
            </a:r>
            <a:r>
              <a:rPr lang="en-US" baseline="-30000" dirty="0" smtClean="0"/>
              <a:t>3</a:t>
            </a:r>
            <a:r>
              <a:rPr lang="en-US" dirty="0" smtClean="0"/>
              <a:t>) and sometimes </a:t>
            </a:r>
            <a:r>
              <a:rPr lang="en-US" dirty="0" err="1" smtClean="0"/>
              <a:t>ethoxy</a:t>
            </a:r>
            <a:r>
              <a:rPr lang="en-US" dirty="0" smtClean="0"/>
              <a:t> (-OC</a:t>
            </a:r>
            <a:r>
              <a:rPr lang="en-US" baseline="-30000" dirty="0" smtClean="0"/>
              <a:t>2</a:t>
            </a:r>
            <a:r>
              <a:rPr lang="en-US" dirty="0" smtClean="0"/>
              <a:t>H</a:t>
            </a:r>
            <a:r>
              <a:rPr lang="en-US" baseline="-30000" dirty="0" smtClean="0"/>
              <a:t>5</a:t>
            </a:r>
            <a:r>
              <a:rPr lang="en-US" dirty="0" smtClean="0"/>
              <a:t>) occur frequently in the alkaloids. It is detected as well as estimated by </a:t>
            </a:r>
            <a:r>
              <a:rPr lang="en-US" dirty="0" err="1" smtClean="0"/>
              <a:t>Zeisel</a:t>
            </a:r>
            <a:r>
              <a:rPr lang="en-US" dirty="0" smtClean="0"/>
              <a:t> method which involves boiling of the alkaloid with concentrated </a:t>
            </a:r>
            <a:r>
              <a:rPr lang="en-US" dirty="0" err="1" smtClean="0"/>
              <a:t>hydriodic</a:t>
            </a:r>
            <a:r>
              <a:rPr lang="en-US" dirty="0" smtClean="0"/>
              <a:t> acid at its boiling point (126</a:t>
            </a:r>
            <a:r>
              <a:rPr lang="en-US" baseline="30000" dirty="0" smtClean="0"/>
              <a:t>o</a:t>
            </a:r>
            <a:r>
              <a:rPr lang="en-US" dirty="0" smtClean="0"/>
              <a:t>C) when the </a:t>
            </a:r>
            <a:r>
              <a:rPr lang="en-US" dirty="0" err="1" smtClean="0"/>
              <a:t>alkoxy</a:t>
            </a:r>
            <a:r>
              <a:rPr lang="en-US" dirty="0" smtClean="0"/>
              <a:t> groups are converted into alkyl halides which can be easily estimated as silver iodide by treatment with </a:t>
            </a:r>
            <a:r>
              <a:rPr lang="en-US" dirty="0" err="1" smtClean="0"/>
              <a:t>ethanolic</a:t>
            </a:r>
            <a:r>
              <a:rPr lang="en-US" dirty="0" smtClean="0"/>
              <a:t> silver nitrate. </a:t>
            </a:r>
          </a:p>
          <a:p>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77885387"/>
      </p:ext>
    </p:extLst>
  </p:cSld>
  <p:clrMapOvr>
    <a:masterClrMapping/>
  </p:clrMapOvr>
  <mc:AlternateContent xmlns:mc="http://schemas.openxmlformats.org/markup-compatibility/2006">
    <mc:Choice xmlns:p14="http://schemas.microsoft.com/office/powerpoint/2010/main" Requires="p14">
      <p:transition spd="slow" p14:dur="2000" advTm="176"/>
    </mc:Choice>
    <mc:Fallback>
      <p:transition spd="slow" advTm="1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286000" y="1600200"/>
            <a:ext cx="40862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00200" y="2260988"/>
            <a:ext cx="5257800" cy="1837426"/>
          </a:xfrm>
          <a:prstGeom prst="rect">
            <a:avLst/>
          </a:prstGeom>
        </p:spPr>
        <p:txBody>
          <a:bodyPr wrap="square">
            <a:spAutoFit/>
          </a:bodyPr>
          <a:lstStyle/>
          <a:p>
            <a:pPr algn="just">
              <a:lnSpc>
                <a:spcPct val="90000"/>
              </a:lnSpc>
            </a:pPr>
            <a:r>
              <a:rPr lang="en-US" dirty="0" smtClean="0"/>
              <a:t>The number of moles of silver iodide is equivalent to the number of </a:t>
            </a:r>
            <a:r>
              <a:rPr lang="en-US" dirty="0" err="1" smtClean="0"/>
              <a:t>alkoxyl</a:t>
            </a:r>
            <a:r>
              <a:rPr lang="en-US" dirty="0" smtClean="0"/>
              <a:t> groups in the alkaloid.</a:t>
            </a:r>
          </a:p>
          <a:p>
            <a:pPr algn="just">
              <a:lnSpc>
                <a:spcPct val="90000"/>
              </a:lnSpc>
            </a:pPr>
            <a:r>
              <a:rPr lang="en-US" dirty="0" smtClean="0"/>
              <a:t>The related group, </a:t>
            </a:r>
            <a:r>
              <a:rPr lang="en-US" dirty="0" err="1" smtClean="0"/>
              <a:t>methylenedioxy</a:t>
            </a:r>
            <a:r>
              <a:rPr lang="en-US" dirty="0" smtClean="0"/>
              <a:t> (-O-CH</a:t>
            </a:r>
            <a:r>
              <a:rPr lang="en-US" baseline="-30000" dirty="0" smtClean="0"/>
              <a:t>2</a:t>
            </a:r>
            <a:r>
              <a:rPr lang="en-US" dirty="0" smtClean="0"/>
              <a:t>-O-) is estimated on the basis that it </a:t>
            </a:r>
            <a:r>
              <a:rPr lang="en-US" dirty="0" err="1" smtClean="0"/>
              <a:t>librates</a:t>
            </a:r>
            <a:r>
              <a:rPr lang="en-US" dirty="0" smtClean="0"/>
              <a:t> formaldehyde when treated with hydrochloric or </a:t>
            </a:r>
            <a:r>
              <a:rPr lang="en-US" dirty="0" err="1" smtClean="0"/>
              <a:t>sulphuric</a:t>
            </a:r>
            <a:r>
              <a:rPr lang="en-US" dirty="0" smtClean="0"/>
              <a:t> acid; thus the quantitative estimation of formaldehyde will give the number of </a:t>
            </a:r>
            <a:r>
              <a:rPr lang="en-US" dirty="0" err="1" smtClean="0"/>
              <a:t>methylenedioxy</a:t>
            </a:r>
            <a:r>
              <a:rPr lang="en-US" dirty="0" smtClean="0"/>
              <a:t> groups.</a:t>
            </a: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795836596"/>
      </p:ext>
    </p:extLst>
  </p:cSld>
  <p:clrMapOvr>
    <a:masterClrMapping/>
  </p:clrMapOvr>
  <mc:AlternateContent xmlns:mc="http://schemas.openxmlformats.org/markup-compatibility/2006">
    <mc:Choice xmlns:p14="http://schemas.microsoft.com/office/powerpoint/2010/main" Requires="p14">
      <p:transition spd="slow" p14:dur="2000" advTm="685"/>
    </mc:Choice>
    <mc:Fallback>
      <p:transition spd="slow" advTm="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Bottom)">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lnSpc>
                <a:spcPct val="90000"/>
              </a:lnSpc>
            </a:pPr>
            <a:r>
              <a:rPr lang="en-US" dirty="0" smtClean="0"/>
              <a:t>The number of moles of silver iodide is equivalent to the number of </a:t>
            </a:r>
            <a:r>
              <a:rPr lang="en-US" dirty="0" err="1" smtClean="0"/>
              <a:t>alkoxyl</a:t>
            </a:r>
            <a:r>
              <a:rPr lang="en-US" dirty="0" smtClean="0"/>
              <a:t> groups in the alkaloid.</a:t>
            </a:r>
          </a:p>
          <a:p>
            <a:pPr algn="just">
              <a:lnSpc>
                <a:spcPct val="90000"/>
              </a:lnSpc>
            </a:pPr>
            <a:r>
              <a:rPr lang="en-US" dirty="0" smtClean="0"/>
              <a:t>The related group, </a:t>
            </a:r>
            <a:r>
              <a:rPr lang="en-US" dirty="0" err="1" smtClean="0"/>
              <a:t>methylenedioxy</a:t>
            </a:r>
            <a:r>
              <a:rPr lang="en-US" dirty="0" smtClean="0"/>
              <a:t> (-O-CH</a:t>
            </a:r>
            <a:r>
              <a:rPr lang="en-US" baseline="-30000" dirty="0" smtClean="0"/>
              <a:t>2</a:t>
            </a:r>
            <a:r>
              <a:rPr lang="en-US" dirty="0" smtClean="0"/>
              <a:t>-O-) is estimated on the basis that it </a:t>
            </a:r>
            <a:r>
              <a:rPr lang="en-US" dirty="0" err="1" smtClean="0"/>
              <a:t>librates</a:t>
            </a:r>
            <a:r>
              <a:rPr lang="en-US" dirty="0" smtClean="0"/>
              <a:t> formaldehyde when treated with hydrochloric or </a:t>
            </a:r>
            <a:r>
              <a:rPr lang="en-US" dirty="0" err="1" smtClean="0"/>
              <a:t>sulphuric</a:t>
            </a:r>
            <a:r>
              <a:rPr lang="en-US" dirty="0" smtClean="0"/>
              <a:t> acid; thus the quantitative estimation of formaldehyde will give the number of </a:t>
            </a:r>
            <a:r>
              <a:rPr lang="en-US" dirty="0" err="1" smtClean="0"/>
              <a:t>methylenedioxy</a:t>
            </a:r>
            <a:r>
              <a:rPr lang="en-US" dirty="0" smtClean="0"/>
              <a:t> groups.</a:t>
            </a:r>
          </a:p>
          <a:p>
            <a:pPr algn="just">
              <a:lnSpc>
                <a:spcPct val="90000"/>
              </a:lnSpc>
            </a:pPr>
            <a:r>
              <a:rPr lang="en-US" b="1" dirty="0" smtClean="0"/>
              <a:t>(vi) Ester groups (-OCOR) </a:t>
            </a:r>
            <a:r>
              <a:rPr lang="en-US" dirty="0" smtClean="0"/>
              <a:t>: Esters (such as -OCOCH</a:t>
            </a:r>
            <a:r>
              <a:rPr lang="en-US" baseline="-30000" dirty="0" smtClean="0"/>
              <a:t>3</a:t>
            </a:r>
            <a:r>
              <a:rPr lang="en-US" dirty="0" smtClean="0"/>
              <a:t>, -OCOC</a:t>
            </a:r>
            <a:r>
              <a:rPr lang="en-US" baseline="-30000" dirty="0" smtClean="0"/>
              <a:t>6</a:t>
            </a:r>
            <a:r>
              <a:rPr lang="en-US" dirty="0" smtClean="0"/>
              <a:t>H</a:t>
            </a:r>
            <a:r>
              <a:rPr lang="en-US" baseline="-30000" dirty="0" smtClean="0"/>
              <a:t>5</a:t>
            </a:r>
            <a:r>
              <a:rPr lang="en-US" dirty="0" smtClean="0"/>
              <a:t>) and related groups like amide, lactone, and lactam are detected by their hydrolysis with water, dilute acids, alkali to hydroxyl and acidic compounds. The nature is established by knowing the nature of the acid.</a:t>
            </a:r>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89571900"/>
      </p:ext>
    </p:extLst>
  </p:cSld>
  <p:clrMapOvr>
    <a:masterClrMapping/>
  </p:clrMapOvr>
  <mc:AlternateContent xmlns:mc="http://schemas.openxmlformats.org/markup-compatibility/2006">
    <mc:Choice xmlns:p14="http://schemas.microsoft.com/office/powerpoint/2010/main" Requires="p14">
      <p:transition spd="slow" p14:dur="2000" advTm="29"/>
    </mc:Choice>
    <mc:Fallback>
      <p:transition spd="slow" advTm="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0.4"/>
</p:tagLst>
</file>

<file path=ppt/tags/tag2.xml><?xml version="1.0" encoding="utf-8"?>
<p:tagLst xmlns:a="http://schemas.openxmlformats.org/drawingml/2006/main" xmlns:r="http://schemas.openxmlformats.org/officeDocument/2006/relationships" xmlns:p="http://schemas.openxmlformats.org/presentationml/2006/main">
  <p:tag name="TIMING" val="|0.3"/>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ags/tag5.xml><?xml version="1.0" encoding="utf-8"?>
<p:tagLst xmlns:a="http://schemas.openxmlformats.org/drawingml/2006/main" xmlns:r="http://schemas.openxmlformats.org/officeDocument/2006/relationships" xmlns:p="http://schemas.openxmlformats.org/presentationml/2006/main">
  <p:tag name="TIMING" val="|0.1|0.8"/>
</p:tagLst>
</file>

<file path=ppt/tags/tag6.xml><?xml version="1.0" encoding="utf-8"?>
<p:tagLst xmlns:a="http://schemas.openxmlformats.org/drawingml/2006/main" xmlns:r="http://schemas.openxmlformats.org/officeDocument/2006/relationships" xmlns:p="http://schemas.openxmlformats.org/presentationml/2006/main">
  <p:tag name="TIMING" val="|0.4"/>
</p:tagLst>
</file>

<file path=ppt/tags/tag7.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219</Words>
  <Application>Microsoft Office PowerPoint</Application>
  <PresentationFormat>On-screen Show (4:3)</PresentationFormat>
  <Paragraphs>32</Paragraphs>
  <Slides>12</Slides>
  <Notes>0</Notes>
  <HiddenSlides>0</HiddenSlides>
  <MMClips>12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Alkaloids</vt:lpstr>
      <vt:lpstr>Basic nuclei of alkaloids  </vt:lpstr>
      <vt:lpstr>PowerPoint Presentation</vt:lpstr>
      <vt:lpstr>Isolation of alkaloids  </vt:lpstr>
      <vt:lpstr>Structure-elucidation of alkaloids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c:creator>
  <cp:lastModifiedBy>Aman</cp:lastModifiedBy>
  <cp:revision>13</cp:revision>
  <dcterms:created xsi:type="dcterms:W3CDTF">2020-03-22T13:36:57Z</dcterms:created>
  <dcterms:modified xsi:type="dcterms:W3CDTF">2020-03-22T14:27:18Z</dcterms:modified>
</cp:coreProperties>
</file>