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5" r:id="rId1"/>
  </p:sldMasterIdLst>
  <p:notesMasterIdLst>
    <p:notesMasterId r:id="rId30"/>
  </p:notesMasterIdLst>
  <p:sldIdLst>
    <p:sldId id="257" r:id="rId2"/>
    <p:sldId id="343" r:id="rId3"/>
    <p:sldId id="344" r:id="rId4"/>
    <p:sldId id="353" r:id="rId5"/>
    <p:sldId id="321" r:id="rId6"/>
    <p:sldId id="261" r:id="rId7"/>
    <p:sldId id="336" r:id="rId8"/>
    <p:sldId id="335" r:id="rId9"/>
    <p:sldId id="337" r:id="rId10"/>
    <p:sldId id="338" r:id="rId11"/>
    <p:sldId id="262" r:id="rId12"/>
    <p:sldId id="263" r:id="rId13"/>
    <p:sldId id="345" r:id="rId14"/>
    <p:sldId id="265" r:id="rId15"/>
    <p:sldId id="266" r:id="rId16"/>
    <p:sldId id="267" r:id="rId17"/>
    <p:sldId id="339" r:id="rId18"/>
    <p:sldId id="322" r:id="rId19"/>
    <p:sldId id="323" r:id="rId20"/>
    <p:sldId id="268" r:id="rId21"/>
    <p:sldId id="340" r:id="rId22"/>
    <p:sldId id="269" r:id="rId23"/>
    <p:sldId id="341" r:id="rId24"/>
    <p:sldId id="270" r:id="rId25"/>
    <p:sldId id="342" r:id="rId26"/>
    <p:sldId id="271" r:id="rId27"/>
    <p:sldId id="324" r:id="rId28"/>
    <p:sldId id="325" r:id="rId29"/>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3099" autoAdjust="0"/>
    <p:restoredTop sz="93277" autoAdjust="0"/>
  </p:normalViewPr>
  <p:slideViewPr>
    <p:cSldViewPr>
      <p:cViewPr varScale="1">
        <p:scale>
          <a:sx n="46" d="100"/>
          <a:sy n="46" d="100"/>
        </p:scale>
        <p:origin x="-1594"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3B347C1-9618-4095-8785-A918AF1F80CD}" type="datetimeFigureOut">
              <a:rPr lang="ar-JO" smtClean="0"/>
              <a:pPr/>
              <a:t>23/07/1441</a:t>
            </a:fld>
            <a:endParaRPr lang="ar-JO"/>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D491A1E-010E-4D94-BCBD-8681E6948689}" type="slidenum">
              <a:rPr lang="ar-JO" smtClean="0"/>
              <a:pPr/>
              <a:t>‹#›</a:t>
            </a:fld>
            <a:endParaRPr lang="ar-JO"/>
          </a:p>
        </p:txBody>
      </p:sp>
    </p:spTree>
    <p:extLst>
      <p:ext uri="{BB962C8B-B14F-4D97-AF65-F5344CB8AC3E}">
        <p14:creationId xmlns="" xmlns:p14="http://schemas.microsoft.com/office/powerpoint/2010/main" val="27907410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CB97365-EBCA-4027-87D5-99FC1D4DF0BB}" type="datetimeFigureOut">
              <a:rPr lang="en-US" smtClean="0"/>
              <a:pPr/>
              <a:t>3/17/2020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fld id="{C875EB0F-F379-40D6-91A7-A49DCDEA2D7A}" type="datetimeFigureOut">
              <a:rPr lang="ar-JO" smtClean="0"/>
              <a:pPr/>
              <a:t>23/07/1441</a:t>
            </a:fld>
            <a:endParaRPr lang="ar-JO"/>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JO"/>
          </a:p>
        </p:txBody>
      </p:sp>
      <p:sp>
        <p:nvSpPr>
          <p:cNvPr id="6" name="عنصر نائب لرقم الشريحة 5"/>
          <p:cNvSpPr>
            <a:spLocks noGrp="1"/>
          </p:cNvSpPr>
          <p:nvPr>
            <p:ph type="sldNum" sz="quarter" idx="12"/>
          </p:nvPr>
        </p:nvSpPr>
        <p:spPr>
          <a:xfrm>
            <a:off x="457200" y="6356350"/>
            <a:ext cx="2133600" cy="365125"/>
          </a:xfrm>
          <a:prstGeom prst="rect">
            <a:avLst/>
          </a:prstGeom>
        </p:spPr>
        <p:txBody>
          <a:bodyPr/>
          <a:lstStyle/>
          <a:p>
            <a:fld id="{AEC6A468-7637-47FD-A288-FC3F18103595}" type="slidenum">
              <a:rPr lang="ar-JO" smtClean="0"/>
              <a:pPr/>
              <a:t>‹#›</a:t>
            </a:fld>
            <a:endParaRPr lang="ar-JO" dirty="0"/>
          </a:p>
        </p:txBody>
      </p:sp>
      <p:sp>
        <p:nvSpPr>
          <p:cNvPr id="3" name="عنصر نائب للنص 2"/>
          <p:cNvSpPr>
            <a:spLocks noGrp="1"/>
          </p:cNvSpPr>
          <p:nvPr>
            <p:ph type="body" idx="1"/>
          </p:nvPr>
        </p:nvSpPr>
        <p:spPr/>
        <p:txBody>
          <a:bodyPr/>
          <a:lstStyle>
            <a:lvl1pPr algn="justLow">
              <a:defRPr i="0"/>
            </a:lvl1pPr>
            <a:lvl2pPr algn="justLow">
              <a:defRPr b="0" i="0">
                <a:solidFill>
                  <a:srgbClr val="0070C0"/>
                </a:solidFill>
              </a:defRPr>
            </a:lvl2pPr>
            <a:lvl3pPr algn="justLow">
              <a:defRPr b="0" i="0">
                <a:solidFill>
                  <a:schemeClr val="bg1"/>
                </a:solidFill>
              </a:defRPr>
            </a:lvl3pPr>
            <a:lvl4pPr algn="justLow">
              <a:defRPr b="0" i="0"/>
            </a:lvl4pPr>
            <a:lvl5pPr algn="justLow">
              <a:defRPr b="0" i="0"/>
            </a:lvl5p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ar-JO" dirty="0"/>
          </a:p>
        </p:txBody>
      </p:sp>
    </p:spTree>
    <p:extLst>
      <p:ext uri="{BB962C8B-B14F-4D97-AF65-F5344CB8AC3E}">
        <p14:creationId xmlns="" xmlns:p14="http://schemas.microsoft.com/office/powerpoint/2010/main" val="20047441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9440" y="1124680"/>
            <a:ext cx="8132450" cy="1362075"/>
          </a:xfrm>
        </p:spPr>
        <p:txBody>
          <a:bodyPr anchor="t"/>
          <a:lstStyle>
            <a:lvl1pPr algn="ctr">
              <a:defRPr sz="4000" b="1" cap="none"/>
            </a:lvl1pPr>
          </a:lstStyle>
          <a:p>
            <a:r>
              <a:rPr lang="ar-SA" dirty="0" smtClean="0"/>
              <a:t>انقر لتحرير نمط العنوان الرئيسي</a:t>
            </a:r>
            <a:endParaRPr lang="ar-JO" dirty="0"/>
          </a:p>
        </p:txBody>
      </p:sp>
      <p:sp>
        <p:nvSpPr>
          <p:cNvPr id="4" name="عنصر نائب للتاريخ 3"/>
          <p:cNvSpPr>
            <a:spLocks noGrp="1"/>
          </p:cNvSpPr>
          <p:nvPr>
            <p:ph type="dt" sz="half" idx="10"/>
          </p:nvPr>
        </p:nvSpPr>
        <p:spPr>
          <a:xfrm>
            <a:off x="6553200" y="6356350"/>
            <a:ext cx="2133600" cy="365125"/>
          </a:xfrm>
          <a:prstGeom prst="rect">
            <a:avLst/>
          </a:prstGeom>
        </p:spPr>
        <p:txBody>
          <a:bodyPr/>
          <a:lstStyle/>
          <a:p>
            <a:endParaRPr lang="ar-JO"/>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ar-JO"/>
          </a:p>
        </p:txBody>
      </p:sp>
    </p:spTree>
    <p:extLst>
      <p:ext uri="{BB962C8B-B14F-4D97-AF65-F5344CB8AC3E}">
        <p14:creationId xmlns="" xmlns:p14="http://schemas.microsoft.com/office/powerpoint/2010/main" val="41503996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B97365-EBCA-4027-87D5-99FC1D4DF0BB}"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B97365-EBCA-4027-87D5-99FC1D4DF0BB}"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97365-EBCA-4027-87D5-99FC1D4DF0BB}"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B97365-EBCA-4027-87D5-99FC1D4DF0BB}" type="datetimeFigureOut">
              <a:rPr lang="en-US" smtClean="0"/>
              <a:pPr/>
              <a:t>3/17/2020</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51"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6" fill="hold" grpId="0"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additive="base">
                                        <p:cTn id="14"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13">
                                            <p:txEl>
                                              <p:pRg st="0" end="0"/>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13">
                                            <p:txEl>
                                              <p:pRg st="0" end="0"/>
                                            </p:txEl>
                                          </p:spTgt>
                                        </p:tgtEl>
                                        <p:attrNameLst>
                                          <p:attrName>ppt_c</p:attrName>
                                        </p:attrNameLst>
                                      </p:cBhvr>
                                      <p:to>
                                        <a:srgbClr val="808080"/>
                                      </p:to>
                                    </p:animClr>
                                  </p:subTnLst>
                                </p:cTn>
                              </p:par>
                            </p:childTnLst>
                          </p:cTn>
                        </p:par>
                      </p:childTnLst>
                    </p:cTn>
                  </p:par>
                  <p:par>
                    <p:cTn id="16" fill="hold">
                      <p:stCondLst>
                        <p:cond delay="indefinite"/>
                      </p:stCondLst>
                      <p:childTnLst>
                        <p:par>
                          <p:cTn id="17" fill="hold">
                            <p:stCondLst>
                              <p:cond delay="0"/>
                            </p:stCondLst>
                            <p:childTnLst>
                              <p:par>
                                <p:cTn id="18" presetID="2" presetClass="entr" presetSubtype="6" fill="hold" grpId="0" nodeType="clickEffect">
                                  <p:stCondLst>
                                    <p:cond delay="0"/>
                                  </p:stCondLst>
                                  <p:childTnLst>
                                    <p:set>
                                      <p:cBhvr>
                                        <p:cTn id="19" dur="1" fill="hold">
                                          <p:stCondLst>
                                            <p:cond delay="0"/>
                                          </p:stCondLst>
                                        </p:cTn>
                                        <p:tgtEl>
                                          <p:spTgt spid="13">
                                            <p:txEl>
                                              <p:pRg st="1" end="1"/>
                                            </p:txEl>
                                          </p:spTgt>
                                        </p:tgtEl>
                                        <p:attrNameLst>
                                          <p:attrName>style.visibility</p:attrName>
                                        </p:attrNameLst>
                                      </p:cBhvr>
                                      <p:to>
                                        <p:strVal val="visible"/>
                                      </p:to>
                                    </p:set>
                                    <p:anim calcmode="lin" valueType="num">
                                      <p:cBhvr additive="base">
                                        <p:cTn id="20" dur="500" fill="hold"/>
                                        <p:tgtEl>
                                          <p:spTgt spid="13">
                                            <p:txEl>
                                              <p:pRg st="1" end="1"/>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13">
                                            <p:txEl>
                                              <p:pRg st="1" end="1"/>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13">
                                            <p:txEl>
                                              <p:pRg st="1" end="1"/>
                                            </p:txEl>
                                          </p:spTgt>
                                        </p:tgtEl>
                                        <p:attrNameLst>
                                          <p:attrName>ppt_c</p:attrName>
                                        </p:attrNameLst>
                                      </p:cBhvr>
                                      <p:to>
                                        <a:srgbClr val="808080"/>
                                      </p:to>
                                    </p:animClr>
                                  </p:subTnLst>
                                </p:cTn>
                              </p:par>
                              <p:par>
                                <p:cTn id="22" presetID="2" presetClass="entr" presetSubtype="6" fill="hold" grpId="0" nodeType="withEffect">
                                  <p:stCondLst>
                                    <p:cond delay="0"/>
                                  </p:stCondLst>
                                  <p:childTnLst>
                                    <p:set>
                                      <p:cBhvr>
                                        <p:cTn id="23" dur="1" fill="hold">
                                          <p:stCondLst>
                                            <p:cond delay="0"/>
                                          </p:stCondLst>
                                        </p:cTn>
                                        <p:tgtEl>
                                          <p:spTgt spid="13">
                                            <p:txEl>
                                              <p:pRg st="2" end="2"/>
                                            </p:txEl>
                                          </p:spTgt>
                                        </p:tgtEl>
                                        <p:attrNameLst>
                                          <p:attrName>style.visibility</p:attrName>
                                        </p:attrNameLst>
                                      </p:cBhvr>
                                      <p:to>
                                        <p:strVal val="visible"/>
                                      </p:to>
                                    </p:set>
                                    <p:anim calcmode="lin" valueType="num">
                                      <p:cBhvr additive="base">
                                        <p:cTn id="24" dur="500" fill="hold"/>
                                        <p:tgtEl>
                                          <p:spTgt spid="1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13">
                                            <p:txEl>
                                              <p:pRg st="2" end="2"/>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13">
                                            <p:txEl>
                                              <p:pRg st="2" end="2"/>
                                            </p:txEl>
                                          </p:spTgt>
                                        </p:tgtEl>
                                        <p:attrNameLst>
                                          <p:attrName>ppt_c</p:attrName>
                                        </p:attrNameLst>
                                      </p:cBhvr>
                                      <p:to>
                                        <a:srgbClr val="808080"/>
                                      </p:to>
                                    </p:animClr>
                                  </p:subTnLst>
                                </p:cTn>
                              </p:par>
                              <p:par>
                                <p:cTn id="26" presetID="2" presetClass="entr" presetSubtype="6" fill="hold" grpId="0" nodeType="withEffect">
                                  <p:stCondLst>
                                    <p:cond delay="0"/>
                                  </p:stCondLst>
                                  <p:childTnLst>
                                    <p:set>
                                      <p:cBhvr>
                                        <p:cTn id="27" dur="1" fill="hold">
                                          <p:stCondLst>
                                            <p:cond delay="0"/>
                                          </p:stCondLst>
                                        </p:cTn>
                                        <p:tgtEl>
                                          <p:spTgt spid="13">
                                            <p:txEl>
                                              <p:pRg st="3" end="3"/>
                                            </p:txEl>
                                          </p:spTgt>
                                        </p:tgtEl>
                                        <p:attrNameLst>
                                          <p:attrName>style.visibility</p:attrName>
                                        </p:attrNameLst>
                                      </p:cBhvr>
                                      <p:to>
                                        <p:strVal val="visible"/>
                                      </p:to>
                                    </p:set>
                                    <p:anim calcmode="lin" valueType="num">
                                      <p:cBhvr additive="base">
                                        <p:cTn id="28" dur="500" fill="hold"/>
                                        <p:tgtEl>
                                          <p:spTgt spid="13">
                                            <p:txEl>
                                              <p:pRg st="3" end="3"/>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3">
                                            <p:txEl>
                                              <p:pRg st="3" end="3"/>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13">
                                            <p:txEl>
                                              <p:pRg st="3" end="3"/>
                                            </p:txEl>
                                          </p:spTgt>
                                        </p:tgtEl>
                                        <p:attrNameLst>
                                          <p:attrName>ppt_c</p:attrName>
                                        </p:attrNameLst>
                                      </p:cBhvr>
                                      <p:to>
                                        <a:srgbClr val="808080"/>
                                      </p:to>
                                    </p:animClr>
                                  </p:subTnLst>
                                </p:cTn>
                              </p:par>
                              <p:par>
                                <p:cTn id="30" presetID="2" presetClass="entr" presetSubtype="6" fill="hold" grpId="0" nodeType="with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 calcmode="lin" valueType="num">
                                      <p:cBhvr additive="base">
                                        <p:cTn id="32" dur="500" fill="hold"/>
                                        <p:tgtEl>
                                          <p:spTgt spid="13">
                                            <p:txEl>
                                              <p:pRg st="4" end="4"/>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13">
                                            <p:txEl>
                                              <p:pRg st="4" end="4"/>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13">
                                            <p:txEl>
                                              <p:pRg st="4" end="4"/>
                                            </p:txEl>
                                          </p:spTgt>
                                        </p:tgtEl>
                                        <p:attrNameLst>
                                          <p:attrName>ppt_c</p:attrName>
                                        </p:attrNameLst>
                                      </p:cBhvr>
                                      <p:to>
                                        <a:srgbClr val="80808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bldLvl="5"/>
    </p:bldLst>
  </p:timing>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4.bp.blogspot.com/_4v1AIrfapq0/R5nqIO08WoI/AAAAAAAAACc/P4m9gIPKw4o/s1600-h/USB+Port.jpg"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12.xml"/><Relationship Id="rId5" Type="http://schemas.openxmlformats.org/officeDocument/2006/relationships/image" Target="../media/image9.emf"/><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subTitle" idx="1"/>
          </p:nvPr>
        </p:nvSpPr>
        <p:spPr>
          <a:xfrm>
            <a:off x="457200" y="1905000"/>
            <a:ext cx="8305800" cy="1752600"/>
          </a:xfrm>
        </p:spPr>
        <p:txBody>
          <a:bodyPr>
            <a:noAutofit/>
          </a:bodyPr>
          <a:lstStyle/>
          <a:p>
            <a:r>
              <a:rPr lang="ar-SA" sz="3600" b="1" dirty="0" smtClean="0">
                <a:latin typeface="Times New Roman"/>
                <a:cs typeface="Times New Roman"/>
              </a:rPr>
              <a:t>المفاهيم الأساسية في تكنولوجيا المعلومات والاتصالات</a:t>
            </a:r>
            <a:r>
              <a:rPr lang="ar-JO" sz="3600" b="1" dirty="0" smtClean="0">
                <a:latin typeface="Times New Roman"/>
                <a:cs typeface="Times New Roman"/>
              </a:rPr>
              <a:t/>
            </a:r>
            <a:br>
              <a:rPr lang="ar-JO" sz="3600" b="1" dirty="0" smtClean="0">
                <a:latin typeface="Times New Roman"/>
                <a:cs typeface="Times New Roman"/>
              </a:rPr>
            </a:br>
            <a:r>
              <a:rPr lang="en-US" sz="3600" b="1" dirty="0" smtClean="0">
                <a:latin typeface="Times New Roman"/>
              </a:rPr>
              <a:t>Information Technology (IT)</a:t>
            </a:r>
            <a:br>
              <a:rPr lang="en-US" sz="3600" b="1" dirty="0" smtClean="0">
                <a:latin typeface="Times New Roman"/>
              </a:rPr>
            </a:br>
            <a:endParaRPr lang="en-US" sz="3600" dirty="0" smtClean="0"/>
          </a:p>
          <a:p>
            <a:pPr marR="0" lvl="0" rtl="1"/>
            <a:endParaRPr lang="en-GB" sz="3600" b="1" i="0" u="none" strike="noStrike" baseline="0" dirty="0" smtClean="0">
              <a:latin typeface="Times New Roman"/>
            </a:endParaRPr>
          </a:p>
        </p:txBody>
      </p:sp>
    </p:spTree>
    <p:extLst>
      <p:ext uri="{BB962C8B-B14F-4D97-AF65-F5344CB8AC3E}">
        <p14:creationId xmlns="" xmlns:p14="http://schemas.microsoft.com/office/powerpoint/2010/main" val="1940737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latin typeface="Times New Roman"/>
              </a:rPr>
              <a:t>وحدات </a:t>
            </a:r>
            <a:r>
              <a:rPr lang="ar-SA" b="1" dirty="0" smtClean="0">
                <a:latin typeface="Times New Roman"/>
              </a:rPr>
              <a:t>الإخراج</a:t>
            </a:r>
            <a:r>
              <a:rPr lang="ar-JO" b="1" dirty="0" smtClean="0">
                <a:latin typeface="Times New Roman"/>
              </a:rPr>
              <a:t/>
            </a:r>
            <a:br>
              <a:rPr lang="ar-JO" b="1" dirty="0" smtClean="0">
                <a:latin typeface="Times New Roman"/>
              </a:rPr>
            </a:br>
            <a:r>
              <a:rPr lang="ar-SA" b="1" dirty="0" smtClean="0">
                <a:latin typeface="Times New Roman"/>
              </a:rPr>
              <a:t> </a:t>
            </a:r>
            <a:r>
              <a:rPr lang="en-US" b="1" dirty="0">
                <a:latin typeface="Times New Roman"/>
              </a:rPr>
              <a:t>Output </a:t>
            </a:r>
            <a:r>
              <a:rPr lang="en-US" b="1" dirty="0" smtClean="0">
                <a:latin typeface="Times New Roman"/>
              </a:rPr>
              <a:t>Devices</a:t>
            </a:r>
            <a:r>
              <a:rPr lang="ar-JO" b="1" dirty="0" smtClean="0">
                <a:latin typeface="Times New Roman"/>
              </a:rPr>
              <a:t> </a:t>
            </a:r>
            <a:endParaRPr lang="en-US" b="1" dirty="0">
              <a:latin typeface="Times New Roman"/>
            </a:endParaRPr>
          </a:p>
        </p:txBody>
      </p:sp>
      <p:sp>
        <p:nvSpPr>
          <p:cNvPr id="3" name="عنصر نائب للنص 2"/>
          <p:cNvSpPr>
            <a:spLocks noGrp="1"/>
          </p:cNvSpPr>
          <p:nvPr>
            <p:ph type="body" idx="1"/>
          </p:nvPr>
        </p:nvSpPr>
        <p:spPr>
          <a:xfrm>
            <a:off x="1403560" y="1600200"/>
            <a:ext cx="7283240" cy="4997240"/>
          </a:xfrm>
        </p:spPr>
        <p:txBody>
          <a:bodyPr>
            <a:normAutofit fontScale="92500" lnSpcReduction="10000"/>
          </a:bodyPr>
          <a:lstStyle/>
          <a:p>
            <a:pPr marR="7200" lvl="1" rtl="1"/>
            <a:r>
              <a:rPr lang="ar-SA" b="1" u="none" strike="noStrike" baseline="0" dirty="0" smtClean="0">
                <a:solidFill>
                  <a:srgbClr val="0070C0"/>
                </a:solidFill>
                <a:latin typeface="Times New Roman"/>
                <a:cs typeface="Times New Roman"/>
              </a:rPr>
              <a:t>الطابعات</a:t>
            </a:r>
            <a:r>
              <a:rPr lang="en-GB" b="1" u="none" strike="noStrike" baseline="0" dirty="0" smtClean="0">
                <a:solidFill>
                  <a:srgbClr val="0070C0"/>
                </a:solidFill>
                <a:latin typeface="Times New Roman"/>
                <a:cs typeface="Times New Roman"/>
              </a:rPr>
              <a:t>Printers </a:t>
            </a:r>
          </a:p>
          <a:p>
            <a:pPr marR="0" lvl="2" rtl="1"/>
            <a:r>
              <a:rPr lang="ar-SA" b="1" u="none" strike="noStrike" baseline="0" dirty="0" smtClean="0">
                <a:latin typeface="Times New Roman"/>
                <a:cs typeface="Times New Roman"/>
              </a:rPr>
              <a:t>تقوم</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الطابعة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بتحويل</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الملف</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الإلكتروني</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الموجود</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على</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جهاز</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الحاسوب</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إلى</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وثيقة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مطبوعة.</a:t>
            </a:r>
          </a:p>
          <a:p>
            <a:pPr marR="7200" lvl="2" rtl="1"/>
            <a:r>
              <a:rPr lang="ar-JO" b="1" u="none" strike="noStrike" baseline="0" dirty="0" smtClean="0">
                <a:latin typeface="Times New Roman"/>
                <a:cs typeface="Times New Roman"/>
              </a:rPr>
              <a:t>الطابعات</a:t>
            </a:r>
            <a:r>
              <a:rPr lang="en-US" b="1" u="none" strike="noStrike" baseline="0" dirty="0" smtClean="0">
                <a:latin typeface="Times New Roman"/>
                <a:cs typeface="Times New Roman"/>
              </a:rPr>
              <a:t> </a:t>
            </a:r>
            <a:r>
              <a:rPr lang="ar-JO" b="1" u="none" strike="noStrike" baseline="0" dirty="0" smtClean="0">
                <a:latin typeface="Times New Roman"/>
                <a:cs typeface="Times New Roman"/>
              </a:rPr>
              <a:t>النقطية</a:t>
            </a:r>
            <a:r>
              <a:rPr lang="en-GB" b="1" u="none" strike="noStrike" baseline="0" dirty="0" smtClean="0">
                <a:latin typeface="Times New Roman"/>
                <a:cs typeface="Times New Roman"/>
              </a:rPr>
              <a:t>Dot Matrix Printer</a:t>
            </a:r>
            <a:r>
              <a:rPr lang="en-US" b="1" u="none" strike="noStrike" baseline="0" dirty="0" smtClean="0">
                <a:latin typeface="Times New Roman"/>
                <a:cs typeface="Times New Roman"/>
              </a:rPr>
              <a:t>s</a:t>
            </a:r>
            <a:r>
              <a:rPr lang="en-GB" b="1" u="none" strike="noStrike" baseline="0" dirty="0" smtClean="0">
                <a:latin typeface="Times New Roman"/>
                <a:cs typeface="Times New Roman"/>
              </a:rPr>
              <a:t> </a:t>
            </a:r>
          </a:p>
          <a:p>
            <a:pPr marR="0" lvl="2" rtl="1"/>
            <a:r>
              <a:rPr lang="ar-JO" b="1" u="none" strike="noStrike" baseline="0" dirty="0" smtClean="0">
                <a:latin typeface="Times New Roman"/>
                <a:cs typeface="Times New Roman"/>
              </a:rPr>
              <a:t>طابعات</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نفث الحبر</a:t>
            </a:r>
            <a:r>
              <a:rPr lang="en-GB" b="1" u="none" strike="noStrike" baseline="0" dirty="0" smtClean="0">
                <a:latin typeface="Times New Roman"/>
                <a:cs typeface="Times New Roman"/>
              </a:rPr>
              <a:t>Ink Jet Printers </a:t>
            </a:r>
          </a:p>
          <a:p>
            <a:pPr marR="0" lvl="2" rtl="1"/>
            <a:r>
              <a:rPr lang="ar-JO" b="1" u="none" strike="noStrike" baseline="0" dirty="0" smtClean="0">
                <a:latin typeface="Times New Roman"/>
                <a:cs typeface="Times New Roman"/>
              </a:rPr>
              <a:t>طابعات</a:t>
            </a:r>
            <a:r>
              <a:rPr lang="en-US" b="1" u="none" strike="noStrike" baseline="0" dirty="0" smtClean="0">
                <a:latin typeface="Times New Roman"/>
                <a:cs typeface="Times New Roman"/>
              </a:rPr>
              <a:t> </a:t>
            </a:r>
            <a:r>
              <a:rPr lang="ar-JO" b="1" u="none" strike="noStrike" baseline="0" dirty="0" smtClean="0">
                <a:latin typeface="Times New Roman"/>
                <a:cs typeface="Times New Roman"/>
              </a:rPr>
              <a:t> الليزر</a:t>
            </a:r>
            <a:r>
              <a:rPr lang="ar-SA" b="1" u="none" strike="noStrike" baseline="0" dirty="0" smtClean="0">
                <a:latin typeface="Times New Roman"/>
                <a:cs typeface="Times New Roman"/>
              </a:rPr>
              <a:t> </a:t>
            </a:r>
            <a:r>
              <a:rPr lang="en-GB" b="1" u="none" strike="noStrike" baseline="0" dirty="0" smtClean="0">
                <a:latin typeface="Times New Roman"/>
                <a:cs typeface="Times New Roman"/>
              </a:rPr>
              <a:t>Laser Printers</a:t>
            </a:r>
          </a:p>
          <a:p>
            <a:pPr marR="7200" lvl="1" rtl="1"/>
            <a:r>
              <a:rPr lang="ar-SA" b="1" u="none" strike="noStrike" baseline="0" dirty="0" smtClean="0">
                <a:solidFill>
                  <a:srgbClr val="0070C0"/>
                </a:solidFill>
                <a:latin typeface="Times New Roman"/>
                <a:cs typeface="Times New Roman"/>
              </a:rPr>
              <a:t>السماعات </a:t>
            </a:r>
            <a:r>
              <a:rPr lang="en-GB" b="1" u="none" strike="noStrike" baseline="0" dirty="0" smtClean="0">
                <a:solidFill>
                  <a:srgbClr val="0070C0"/>
                </a:solidFill>
                <a:latin typeface="Times New Roman"/>
                <a:cs typeface="Times New Roman"/>
              </a:rPr>
              <a:t>Speakers</a:t>
            </a:r>
          </a:p>
          <a:p>
            <a:pPr marR="0" lvl="2" rtl="1"/>
            <a:r>
              <a:rPr lang="ar-SA" b="1" u="none" strike="noStrike" baseline="0" dirty="0" smtClean="0">
                <a:latin typeface="Times New Roman"/>
                <a:cs typeface="Times New Roman"/>
              </a:rPr>
              <a:t>تُعدّ السماعات إحدى أدوات الإخراج المسؤولة عن إخراج المعلومات ذات الطبيعة السمعية، وتُستخدم عادة مع برامج الوسائط</a:t>
            </a:r>
            <a:r>
              <a:rPr lang="ar-JO" b="1" u="none" strike="noStrike" baseline="0" dirty="0" smtClean="0">
                <a:latin typeface="Times New Roman"/>
                <a:cs typeface="Times New Roman"/>
              </a:rPr>
              <a:t> </a:t>
            </a:r>
            <a:r>
              <a:rPr lang="ar-SA" b="1" u="none" strike="noStrike" baseline="0" dirty="0" smtClean="0">
                <a:latin typeface="Times New Roman"/>
                <a:cs typeface="Times New Roman"/>
              </a:rPr>
              <a:t>المتعددة </a:t>
            </a:r>
            <a:r>
              <a:rPr lang="en-GB" b="1" u="none" strike="noStrike" baseline="0" dirty="0" smtClean="0">
                <a:latin typeface="Times New Roman"/>
                <a:cs typeface="Times New Roman"/>
              </a:rPr>
              <a:t>Programs </a:t>
            </a:r>
            <a:r>
              <a:rPr lang="ar-SA" b="1" u="none" strike="noStrike" baseline="0" dirty="0" smtClean="0">
                <a:latin typeface="Times New Roman"/>
                <a:cs typeface="Times New Roman"/>
              </a:rPr>
              <a:t> </a:t>
            </a:r>
            <a:r>
              <a:rPr lang="en-GB" b="1" u="none" strike="noStrike" baseline="0" dirty="0" smtClean="0">
                <a:latin typeface="Times New Roman"/>
                <a:cs typeface="Times New Roman"/>
              </a:rPr>
              <a:t>Multi Media</a:t>
            </a:r>
            <a:r>
              <a:rPr lang="ar-SA" b="1" u="none" strike="noStrike" baseline="0" dirty="0" smtClean="0">
                <a:latin typeface="Times New Roman"/>
                <a:cs typeface="Times New Roman"/>
              </a:rPr>
              <a:t>. تتوفر السماعات بأشكال وقدرات متعددة، فبعضها مزود بمكبر أو مضخم صوت، وبعضها موجود على شكل سماعات للرأس</a:t>
            </a:r>
            <a:r>
              <a:rPr lang="en-GB" b="1" u="none" strike="noStrike" baseline="0" dirty="0" smtClean="0">
                <a:latin typeface="Times New Roman"/>
                <a:cs typeface="Times New Roman"/>
              </a:rPr>
              <a:t>Headphones.</a:t>
            </a:r>
            <a:endParaRPr lang="ar-SA" b="1" u="none" strike="noStrike" baseline="0" dirty="0" smtClean="0">
              <a:latin typeface="Times New Roman"/>
              <a:cs typeface="Times New Roman"/>
            </a:endParaRPr>
          </a:p>
          <a:p>
            <a:pPr marR="7200" lvl="1" rtl="1"/>
            <a:r>
              <a:rPr lang="ar-SA" b="1" u="none" strike="noStrike" baseline="0" dirty="0" err="1" smtClean="0">
                <a:solidFill>
                  <a:srgbClr val="0070C0"/>
                </a:solidFill>
                <a:latin typeface="Times New Roman"/>
                <a:cs typeface="Times New Roman"/>
              </a:rPr>
              <a:t>الراسمات</a:t>
            </a:r>
            <a:r>
              <a:rPr lang="ar-SA" b="1" u="none" strike="noStrike" baseline="0" dirty="0" smtClean="0">
                <a:solidFill>
                  <a:srgbClr val="0070C0"/>
                </a:solidFill>
                <a:latin typeface="Times New Roman"/>
                <a:cs typeface="Times New Roman"/>
              </a:rPr>
              <a:t> </a:t>
            </a:r>
            <a:r>
              <a:rPr lang="en-GB" b="1" u="none" strike="noStrike" baseline="0" dirty="0" smtClean="0">
                <a:solidFill>
                  <a:srgbClr val="0070C0"/>
                </a:solidFill>
                <a:latin typeface="Times New Roman"/>
                <a:cs typeface="Times New Roman"/>
              </a:rPr>
              <a:t> Plotters </a:t>
            </a:r>
          </a:p>
          <a:p>
            <a:pPr marR="0" lvl="2" rtl="1"/>
            <a:r>
              <a:rPr lang="ar-SA" b="1" u="none" strike="noStrike" baseline="0" dirty="0" smtClean="0">
                <a:latin typeface="Times New Roman"/>
                <a:cs typeface="Times New Roman"/>
              </a:rPr>
              <a:t>طابعة كبيرة تُستخدم لطباعة الصور والمخططات الضخمة بدقة عالية، وتمتاز هذه الطابعات بقدرتها على تمييز درجات الألوان عند الطباعة.</a:t>
            </a:r>
          </a:p>
        </p:txBody>
      </p:sp>
      <p:pic>
        <p:nvPicPr>
          <p:cNvPr id="4" name="صورة 3" descr="http://www.hp-printers.us/images/2430.png"/>
          <p:cNvPicPr/>
          <p:nvPr/>
        </p:nvPicPr>
        <p:blipFill>
          <a:blip r:embed="rId2" cstate="print"/>
          <a:srcRect/>
          <a:stretch>
            <a:fillRect/>
          </a:stretch>
        </p:blipFill>
        <p:spPr bwMode="auto">
          <a:xfrm>
            <a:off x="539440" y="1993582"/>
            <a:ext cx="951865" cy="956945"/>
          </a:xfrm>
          <a:prstGeom prst="rect">
            <a:avLst/>
          </a:prstGeom>
          <a:noFill/>
          <a:ln w="9525">
            <a:noFill/>
            <a:miter lim="800000"/>
            <a:headEnd/>
            <a:tailEnd/>
          </a:ln>
        </p:spPr>
      </p:pic>
    </p:spTree>
    <p:extLst>
      <p:ext uri="{BB962C8B-B14F-4D97-AF65-F5344CB8AC3E}">
        <p14:creationId xmlns="" xmlns:p14="http://schemas.microsoft.com/office/powerpoint/2010/main" val="1195693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الإدخال </a:t>
            </a:r>
            <a:r>
              <a:rPr lang="ar-SA" b="1" i="0" u="none" strike="noStrike" baseline="0" dirty="0" err="1" smtClean="0">
                <a:latin typeface="Times New Roman"/>
                <a:cs typeface="Times New Roman"/>
              </a:rPr>
              <a:t>والإخرا</a:t>
            </a:r>
            <a:r>
              <a:rPr lang="ar-JO" b="1" i="0" u="none" strike="noStrike" baseline="0" dirty="0" smtClean="0">
                <a:latin typeface="Times New Roman"/>
                <a:cs typeface="Times New Roman"/>
              </a:rPr>
              <a:t>ج</a:t>
            </a:r>
            <a:br>
              <a:rPr lang="ar-JO" b="1" i="0" u="none" strike="noStrike" baseline="0" dirty="0" smtClean="0">
                <a:latin typeface="Times New Roman"/>
                <a:cs typeface="Times New Roman"/>
              </a:rPr>
            </a:br>
            <a:r>
              <a:rPr lang="ar-JO" b="1" i="0" u="none" strike="noStrike" baseline="0" dirty="0" smtClean="0">
                <a:latin typeface="Times New Roman"/>
                <a:cs typeface="Times New Roman"/>
              </a:rPr>
              <a:t> </a:t>
            </a:r>
            <a:r>
              <a:rPr lang="en-US" b="1" i="0" u="none" strike="noStrike" baseline="0" dirty="0" smtClean="0">
                <a:latin typeface="Times New Roman"/>
                <a:cs typeface="Times New Roman"/>
              </a:rPr>
              <a:t>Input &amp; Output Devices</a:t>
            </a:r>
          </a:p>
        </p:txBody>
      </p:sp>
      <p:sp>
        <p:nvSpPr>
          <p:cNvPr id="3" name="عنصر نائب للنص 2"/>
          <p:cNvSpPr>
            <a:spLocks noGrp="1"/>
          </p:cNvSpPr>
          <p:nvPr>
            <p:ph type="body" idx="1"/>
          </p:nvPr>
        </p:nvSpPr>
        <p:spPr>
          <a:xfrm>
            <a:off x="827480" y="1600200"/>
            <a:ext cx="7859320" cy="4525963"/>
          </a:xfrm>
        </p:spPr>
        <p:txBody>
          <a:bodyPr>
            <a:normAutofit fontScale="92500" lnSpcReduction="20000"/>
          </a:bodyPr>
          <a:lstStyle/>
          <a:p>
            <a:pPr marR="0" lvl="0" rtl="1"/>
            <a:r>
              <a:rPr lang="ar-SA" b="1" i="0" u="none" strike="noStrike" baseline="0" dirty="0" smtClean="0">
                <a:latin typeface="Times New Roman"/>
                <a:cs typeface="Times New Roman"/>
              </a:rPr>
              <a:t>يوجد بعض الأجهزة والبرامج التي تعمل كوحدة إدخال وإخراج معا</a:t>
            </a:r>
            <a:r>
              <a:rPr lang="ar-JO" b="1" i="0" u="none" strike="noStrike" baseline="0" dirty="0" smtClean="0">
                <a:latin typeface="Times New Roman"/>
                <a:cs typeface="Times New Roman"/>
              </a:rPr>
              <a:t>ً</a:t>
            </a:r>
            <a:r>
              <a:rPr lang="ar-SA" b="1" i="0" u="none" strike="noStrike" baseline="0" dirty="0" smtClean="0">
                <a:latin typeface="Times New Roman"/>
                <a:cs typeface="Times New Roman"/>
              </a:rPr>
              <a:t>، ومن الأمثلة على ذلك:</a:t>
            </a:r>
          </a:p>
          <a:p>
            <a:pPr marR="7200" lvl="0" rtl="1"/>
            <a:r>
              <a:rPr lang="ar-SA" b="1" i="0" u="none" strike="noStrike" baseline="0" dirty="0" smtClean="0">
                <a:latin typeface="Times New Roman"/>
                <a:cs typeface="Times New Roman"/>
              </a:rPr>
              <a:t>شاشة اللمس </a:t>
            </a:r>
            <a:r>
              <a:rPr lang="en-GB" b="1" i="0" u="none" strike="noStrike" baseline="0" dirty="0" smtClean="0">
                <a:latin typeface="Times New Roman"/>
                <a:cs typeface="Times New Roman"/>
              </a:rPr>
              <a:t>Touch Screen</a:t>
            </a:r>
          </a:p>
          <a:p>
            <a:pPr marR="0" lvl="1" rtl="1"/>
            <a:r>
              <a:rPr lang="ar-SA" b="1" i="0" u="none" strike="noStrike" baseline="0" dirty="0" smtClean="0">
                <a:solidFill>
                  <a:srgbClr val="0070C0"/>
                </a:solidFill>
                <a:latin typeface="Times New Roman"/>
                <a:cs typeface="Times New Roman"/>
              </a:rPr>
              <a:t>تُعدّ شاشة اللمس مثالاً على أجهزة الإدخال والإخراج فهي شاشات تتميز بأنها تظهر المخرجات للمستخدم ويتم استخدامها لإدخال البيانات عن طريق اللمس. ومن الأمثلة على ذلك أجهزة الصراف الآلي </a:t>
            </a:r>
            <a:r>
              <a:rPr lang="en-GB" b="1" i="0" u="none" strike="noStrike" baseline="0" dirty="0" smtClean="0">
                <a:solidFill>
                  <a:srgbClr val="0070C0"/>
                </a:solidFill>
                <a:latin typeface="Times New Roman"/>
                <a:cs typeface="Times New Roman"/>
              </a:rPr>
              <a:t>ATM Machines</a:t>
            </a:r>
            <a:r>
              <a:rPr lang="ar-SA" b="1" i="0" u="none" strike="noStrike" baseline="0" dirty="0" smtClean="0">
                <a:solidFill>
                  <a:srgbClr val="0070C0"/>
                </a:solidFill>
                <a:latin typeface="Times New Roman"/>
                <a:cs typeface="Times New Roman"/>
              </a:rPr>
              <a:t>.</a:t>
            </a:r>
          </a:p>
          <a:p>
            <a:pPr marR="7200" lvl="0" rtl="1"/>
            <a:r>
              <a:rPr lang="ar-SA" b="1" i="0" u="none" strike="noStrike" baseline="0" dirty="0" smtClean="0">
                <a:latin typeface="Times New Roman"/>
                <a:cs typeface="Times New Roman"/>
              </a:rPr>
              <a:t>المودم</a:t>
            </a:r>
            <a:r>
              <a:rPr lang="en-US" b="1" i="0" u="none" strike="noStrike" baseline="0" dirty="0" smtClean="0">
                <a:latin typeface="Times New Roman"/>
                <a:cs typeface="Times New Roman"/>
              </a:rPr>
              <a:t> Modem</a:t>
            </a:r>
            <a:r>
              <a:rPr lang="ar-JO" b="1" i="0" u="none" strike="noStrike" baseline="0" dirty="0" smtClean="0">
                <a:latin typeface="Times New Roman"/>
                <a:cs typeface="Times New Roman"/>
              </a:rPr>
              <a:t> </a:t>
            </a:r>
          </a:p>
          <a:p>
            <a:pPr lvl="1"/>
            <a:r>
              <a:rPr lang="ar-SA" b="1" dirty="0">
                <a:solidFill>
                  <a:srgbClr val="0070C0"/>
                </a:solidFill>
              </a:rPr>
              <a:t>جهاز يستخدم لربط جهاز الحاسوب مع خط الهاتف للاتصال </a:t>
            </a:r>
            <a:r>
              <a:rPr lang="ar-SA" b="1" dirty="0" smtClean="0">
                <a:solidFill>
                  <a:srgbClr val="0070C0"/>
                </a:solidFill>
              </a:rPr>
              <a:t>بالإنترنت</a:t>
            </a:r>
            <a:endParaRPr lang="ar-JO" b="1" i="0" u="none" strike="noStrike" baseline="0" dirty="0" smtClean="0">
              <a:solidFill>
                <a:srgbClr val="0070C0"/>
              </a:solidFill>
              <a:latin typeface="Times New Roman"/>
            </a:endParaRPr>
          </a:p>
          <a:p>
            <a:pPr marR="7200" lvl="0" rtl="1"/>
            <a:r>
              <a:rPr lang="ar-SA" b="1" i="0" u="none" strike="noStrike" baseline="0" dirty="0" smtClean="0">
                <a:latin typeface="Times New Roman"/>
                <a:cs typeface="Times New Roman"/>
              </a:rPr>
              <a:t>المنسقات الصوتية </a:t>
            </a:r>
            <a:r>
              <a:rPr lang="en-US" b="1" i="0" u="none" strike="noStrike" baseline="0" dirty="0" smtClean="0">
                <a:latin typeface="Times New Roman"/>
                <a:cs typeface="Times New Roman"/>
              </a:rPr>
              <a:t>Speech Synthesizers</a:t>
            </a:r>
          </a:p>
          <a:p>
            <a:pPr marR="0" lvl="1" rtl="1"/>
            <a:r>
              <a:rPr lang="ar-SA" b="1" i="0" u="none" strike="noStrike" baseline="0" dirty="0" smtClean="0">
                <a:solidFill>
                  <a:srgbClr val="0070C0"/>
                </a:solidFill>
                <a:latin typeface="Times New Roman"/>
                <a:cs typeface="Times New Roman"/>
              </a:rPr>
              <a:t>تُعدّ المنسقات الصوتية مثالاً على برنامج إدخال وإخراج في آن واحد، فهي تُستخدم لتحويل النصوص المكتوبة على شاشة الحاسوب إلى ملف صوتي وأيضا تقوم بتحويل الملف الصوتي إلى نصوص يتم كتابته على شاشة الحاسوب.</a:t>
            </a:r>
          </a:p>
        </p:txBody>
      </p:sp>
      <p:pic>
        <p:nvPicPr>
          <p:cNvPr id="4" name="صورة 3" descr="http://img185.imageshack.us/img185/1041/st53645ls1.jpg"/>
          <p:cNvPicPr/>
          <p:nvPr/>
        </p:nvPicPr>
        <p:blipFill>
          <a:blip r:embed="rId2" cstate="print"/>
          <a:srcRect/>
          <a:stretch>
            <a:fillRect/>
          </a:stretch>
        </p:blipFill>
        <p:spPr bwMode="auto">
          <a:xfrm>
            <a:off x="395420" y="3501010"/>
            <a:ext cx="1257300" cy="771525"/>
          </a:xfrm>
          <a:prstGeom prst="rect">
            <a:avLst/>
          </a:prstGeom>
          <a:noFill/>
          <a:ln w="9525">
            <a:noFill/>
            <a:miter lim="800000"/>
            <a:headEnd/>
            <a:tailEnd/>
          </a:ln>
        </p:spPr>
      </p:pic>
    </p:spTree>
    <p:extLst>
      <p:ext uri="{BB962C8B-B14F-4D97-AF65-F5344CB8AC3E}">
        <p14:creationId xmlns="" xmlns:p14="http://schemas.microsoft.com/office/powerpoint/2010/main" val="2551991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i="0" u="none" strike="noStrike" baseline="0" dirty="0" smtClean="0">
                <a:latin typeface="Times New Roman"/>
                <a:cs typeface="Times New Roman"/>
              </a:rPr>
              <a:t>وحدة النظام ولوحة النظام</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en-US" b="1" dirty="0" smtClean="0">
                <a:latin typeface="Times New Roman"/>
                <a:cs typeface="Times New Roman"/>
              </a:rPr>
              <a:t>System </a:t>
            </a:r>
            <a:r>
              <a:rPr lang="en-US" b="1" i="0" u="none" strike="noStrike" baseline="0" dirty="0" smtClean="0">
                <a:latin typeface="Times New Roman"/>
                <a:cs typeface="Times New Roman"/>
              </a:rPr>
              <a:t>Unit and System (Mother Board)</a:t>
            </a:r>
          </a:p>
        </p:txBody>
      </p:sp>
      <p:sp>
        <p:nvSpPr>
          <p:cNvPr id="3" name="عنصر نائب للنص 2"/>
          <p:cNvSpPr>
            <a:spLocks noGrp="1"/>
          </p:cNvSpPr>
          <p:nvPr>
            <p:ph type="body" idx="1"/>
          </p:nvPr>
        </p:nvSpPr>
        <p:spPr/>
        <p:txBody>
          <a:bodyPr/>
          <a:lstStyle/>
          <a:p>
            <a:pPr marR="7200" lvl="0" rtl="1"/>
            <a:r>
              <a:rPr lang="ar-SA" b="1" i="0" u="none" strike="noStrike" baseline="0" dirty="0" smtClean="0">
                <a:latin typeface="Times New Roman"/>
                <a:cs typeface="Times New Roman"/>
              </a:rPr>
              <a:t>وحدة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النظام</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هو</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الصندوق</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الذي</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يحتوي</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على</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جميع</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القطع</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الداخلية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الأساسية لجهاز</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JO" b="1" dirty="0">
                <a:latin typeface="Times New Roman"/>
                <a:cs typeface="Times New Roman"/>
              </a:rPr>
              <a:t> </a:t>
            </a:r>
            <a:r>
              <a:rPr lang="ar-JO" b="1" dirty="0" smtClean="0">
                <a:latin typeface="Times New Roman"/>
                <a:cs typeface="Times New Roman"/>
              </a:rPr>
              <a:t>(و</a:t>
            </a:r>
            <a:r>
              <a:rPr lang="ar-SA" b="1" i="0" u="none" strike="noStrike" baseline="0" dirty="0" smtClean="0">
                <a:latin typeface="Times New Roman"/>
                <a:cs typeface="Times New Roman"/>
              </a:rPr>
              <a:t>حدة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المعالجة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المركزية،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الذاكرة،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ووحدات</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التخزين</a:t>
            </a:r>
            <a:r>
              <a:rPr lang="ar-JO" b="1" i="0" u="none" strike="noStrike" baseline="0" dirty="0" smtClean="0">
                <a:latin typeface="Times New Roman"/>
                <a:cs typeface="Times New Roman"/>
              </a:rPr>
              <a:t>)</a:t>
            </a:r>
            <a:r>
              <a:rPr lang="ar-SA" b="1" i="0" u="none" strike="noStrike" baseline="0" dirty="0" smtClean="0">
                <a:latin typeface="Times New Roman"/>
                <a:cs typeface="Times New Roman"/>
              </a:rPr>
              <a:t> ويتم</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تثبيت</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تلك</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القطع</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في</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وحدة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النظام</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على</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لوحة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تسمى</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لوحة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النظام</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أو</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a:t>
            </a:r>
            <a:r>
              <a:rPr lang="ar-SA" b="1" i="0" u="none" strike="noStrike" baseline="0" dirty="0" smtClean="0">
                <a:latin typeface="Times New Roman"/>
                <a:cs typeface="Times New Roman"/>
              </a:rPr>
              <a:t>لوحة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الأم</a:t>
            </a:r>
            <a:r>
              <a:rPr lang="en-US" b="1" i="0" u="none" strike="noStrike" baseline="0" dirty="0" smtClean="0">
                <a:latin typeface="Times New Roman"/>
                <a:cs typeface="Times New Roman"/>
              </a:rPr>
              <a:t>.</a:t>
            </a:r>
            <a:endParaRPr lang="ar-SA" b="1" i="0" u="none" strike="noStrike" baseline="0" dirty="0" smtClean="0">
              <a:latin typeface="Times New Roman"/>
              <a:cs typeface="Times New Roman"/>
            </a:endParaRPr>
          </a:p>
        </p:txBody>
      </p:sp>
    </p:spTree>
    <p:extLst>
      <p:ext uri="{BB962C8B-B14F-4D97-AF65-F5344CB8AC3E}">
        <p14:creationId xmlns="" xmlns:p14="http://schemas.microsoft.com/office/powerpoint/2010/main" val="3654240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وحدة المعالجة المركزية</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GB" b="1" i="0" u="none" strike="noStrike" baseline="0" dirty="0" smtClean="0">
                <a:latin typeface="Times New Roman"/>
                <a:cs typeface="Times New Roman"/>
              </a:rPr>
              <a:t>Central Processing Unit (CPU)</a:t>
            </a:r>
            <a:endParaRPr lang="en-US" b="1" i="0" u="none" strike="noStrike" baseline="0" dirty="0" smtClean="0">
              <a:latin typeface="Times New Roman"/>
              <a:cs typeface="Times New Roman"/>
            </a:endParaRPr>
          </a:p>
        </p:txBody>
      </p:sp>
      <p:sp>
        <p:nvSpPr>
          <p:cNvPr id="7" name="عنصر نائب للنص 2"/>
          <p:cNvSpPr>
            <a:spLocks noGrp="1"/>
          </p:cNvSpPr>
          <p:nvPr>
            <p:ph type="body" idx="1"/>
          </p:nvPr>
        </p:nvSpPr>
        <p:spPr/>
        <p:txBody>
          <a:bodyPr/>
          <a:lstStyle/>
          <a:p>
            <a:pPr marL="0" marR="0" lvl="0" indent="0" rtl="1">
              <a:buNone/>
            </a:pPr>
            <a:r>
              <a:rPr lang="ar-SA" b="1" i="0" u="none" strike="noStrike" baseline="0" dirty="0" smtClean="0">
                <a:latin typeface="Times New Roman"/>
                <a:cs typeface="Times New Roman"/>
              </a:rPr>
              <a:t>تتكون وحدة المعالجة المركزية من ثلاث أجزاء رئيسية وهي:</a:t>
            </a:r>
          </a:p>
          <a:p>
            <a:pPr marR="7200" lvl="0" rtl="1"/>
            <a:endParaRPr lang="ar-JO" b="1" i="0" u="none" strike="noStrike" baseline="0" dirty="0" smtClean="0">
              <a:latin typeface="Times New Roman"/>
              <a:cs typeface="Times New Roman"/>
            </a:endParaRPr>
          </a:p>
          <a:p>
            <a:pPr marR="7200" lvl="0" rtl="1"/>
            <a:endParaRPr lang="ar-JO" b="1" dirty="0">
              <a:latin typeface="Times New Roman"/>
              <a:cs typeface="Times New Roman"/>
            </a:endParaRPr>
          </a:p>
          <a:p>
            <a:pPr marR="7200" lvl="0" rtl="1"/>
            <a:r>
              <a:rPr lang="ar-SA" b="1" i="0" u="none" strike="noStrike" baseline="0" dirty="0" smtClean="0">
                <a:latin typeface="Times New Roman"/>
                <a:cs typeface="Times New Roman"/>
              </a:rPr>
              <a:t>وحدة الحساب والمنطق </a:t>
            </a:r>
            <a:r>
              <a:rPr lang="en-US" b="1" i="0" u="none" strike="noStrike" baseline="0" dirty="0" smtClean="0">
                <a:latin typeface="Times New Roman"/>
                <a:cs typeface="Times New Roman"/>
              </a:rPr>
              <a:t>Arithmetic and Logic Unit (ALU)</a:t>
            </a:r>
          </a:p>
          <a:p>
            <a:pPr marR="0" lvl="0" rtl="1"/>
            <a:r>
              <a:rPr lang="ar-SA" b="1" i="0" u="none" strike="noStrike" baseline="0" dirty="0" smtClean="0">
                <a:latin typeface="Times New Roman"/>
                <a:cs typeface="Times New Roman"/>
              </a:rPr>
              <a:t>المسجلات</a:t>
            </a:r>
            <a:r>
              <a:rPr lang="en-GB" b="1" i="0" u="none" strike="noStrike" baseline="0" dirty="0" smtClean="0">
                <a:latin typeface="Times New Roman"/>
                <a:cs typeface="Times New Roman"/>
              </a:rPr>
              <a:t>Registers </a:t>
            </a:r>
          </a:p>
          <a:p>
            <a:pPr marR="0" lvl="0" rtl="1"/>
            <a:r>
              <a:rPr lang="ar-SA" b="1" i="0" u="none" strike="noStrike" baseline="0" dirty="0" smtClean="0">
                <a:latin typeface="Times New Roman"/>
                <a:cs typeface="Times New Roman"/>
              </a:rPr>
              <a:t>وحدة التحكم</a:t>
            </a:r>
            <a:r>
              <a:rPr lang="en-GB" b="1" i="0" u="none" strike="noStrike" baseline="0" dirty="0" smtClean="0">
                <a:latin typeface="Times New Roman"/>
                <a:cs typeface="Times New Roman"/>
              </a:rPr>
              <a:t>Control Unit (CU) </a:t>
            </a:r>
          </a:p>
        </p:txBody>
      </p:sp>
      <p:pic>
        <p:nvPicPr>
          <p:cNvPr id="8" name="صورة 7" descr="http://img68.imageshack.us/img68/2319/pentiumxe4xb.jpg"/>
          <p:cNvPicPr/>
          <p:nvPr/>
        </p:nvPicPr>
        <p:blipFill>
          <a:blip r:embed="rId2" cstate="print"/>
          <a:srcRect/>
          <a:stretch>
            <a:fillRect/>
          </a:stretch>
        </p:blipFill>
        <p:spPr bwMode="auto">
          <a:xfrm>
            <a:off x="4211950" y="2348850"/>
            <a:ext cx="1552575" cy="830580"/>
          </a:xfrm>
          <a:prstGeom prst="rect">
            <a:avLst/>
          </a:prstGeom>
          <a:noFill/>
          <a:ln w="9525">
            <a:noFill/>
            <a:miter lim="800000"/>
            <a:headEnd/>
            <a:tailEnd/>
          </a:ln>
        </p:spPr>
      </p:pic>
    </p:spTree>
    <p:extLst>
      <p:ext uri="{BB962C8B-B14F-4D97-AF65-F5344CB8AC3E}">
        <p14:creationId xmlns="" xmlns:p14="http://schemas.microsoft.com/office/powerpoint/2010/main" val="3856320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قياس الذاكرة</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en-US" b="1" i="0" u="none" strike="noStrike" baseline="0" dirty="0" smtClean="0">
                <a:latin typeface="Times New Roman"/>
                <a:cs typeface="Times New Roman"/>
              </a:rPr>
              <a:t>Memory Measurements </a:t>
            </a:r>
          </a:p>
        </p:txBody>
      </p:sp>
      <p:sp>
        <p:nvSpPr>
          <p:cNvPr id="3" name="عنصر نائب للنص 2"/>
          <p:cNvSpPr>
            <a:spLocks noGrp="1"/>
          </p:cNvSpPr>
          <p:nvPr>
            <p:ph type="body" idx="1"/>
          </p:nvPr>
        </p:nvSpPr>
        <p:spPr/>
        <p:txBody>
          <a:bodyPr>
            <a:normAutofit fontScale="92500" lnSpcReduction="20000"/>
          </a:bodyPr>
          <a:lstStyle/>
          <a:p>
            <a:pPr marR="7200" lvl="0" rtl="1"/>
            <a:r>
              <a:rPr lang="ar-SA" b="1" i="0" u="none" strike="noStrike" baseline="0" dirty="0" smtClean="0">
                <a:latin typeface="Times New Roman"/>
                <a:cs typeface="Times New Roman"/>
              </a:rPr>
              <a:t>يستخدم الحاسوب النظام الثنائي </a:t>
            </a:r>
            <a:r>
              <a:rPr lang="en-GB" b="1" i="0" u="none" strike="noStrike" baseline="0" dirty="0" smtClean="0">
                <a:latin typeface="Times New Roman"/>
                <a:cs typeface="Times New Roman"/>
              </a:rPr>
              <a:t>Binary</a:t>
            </a:r>
            <a:r>
              <a:rPr lang="ar-SA" b="1" i="0" u="none" strike="noStrike" baseline="0" dirty="0" smtClean="0">
                <a:latin typeface="Times New Roman"/>
                <a:cs typeface="Times New Roman"/>
              </a:rPr>
              <a:t> أو الرقمي</a:t>
            </a:r>
            <a:r>
              <a:rPr lang="en-GB" b="1" i="0" u="none" strike="noStrike" baseline="0" dirty="0" smtClean="0">
                <a:latin typeface="Times New Roman"/>
                <a:cs typeface="Times New Roman"/>
              </a:rPr>
              <a:t>Digital </a:t>
            </a:r>
            <a:r>
              <a:rPr lang="ar-SA" b="1" i="0" u="none" strike="noStrike" baseline="0" dirty="0" smtClean="0">
                <a:latin typeface="Times New Roman"/>
                <a:cs typeface="Times New Roman"/>
              </a:rPr>
              <a:t> لتمثيل البيانات والتعليمات، وأصغر وحدة قياس في النظام الثنائي هي البت </a:t>
            </a:r>
            <a:r>
              <a:rPr lang="en-GB" b="1" i="0" u="none" strike="noStrike" baseline="0" dirty="0" smtClean="0">
                <a:latin typeface="Times New Roman"/>
                <a:cs typeface="Times New Roman"/>
              </a:rPr>
              <a:t>Bit</a:t>
            </a:r>
            <a:r>
              <a:rPr lang="ar-SA" b="1" i="0" u="none" strike="noStrike" baseline="0" dirty="0" smtClean="0">
                <a:latin typeface="Times New Roman"/>
                <a:cs typeface="Times New Roman"/>
              </a:rPr>
              <a:t>، حيث يمثل البت أما 0 أو1. ووحدة قياس سعة التخزين هي البايت </a:t>
            </a:r>
            <a:r>
              <a:rPr lang="en-US" b="1" i="0" u="none" strike="noStrike" baseline="0" dirty="0" smtClean="0">
                <a:latin typeface="Times New Roman"/>
                <a:cs typeface="Times New Roman"/>
              </a:rPr>
              <a:t>Byte</a:t>
            </a:r>
            <a:r>
              <a:rPr lang="ar-SA" b="1" i="0" u="none" strike="noStrike" baseline="0" dirty="0" smtClean="0">
                <a:latin typeface="Times New Roman"/>
                <a:cs typeface="Times New Roman"/>
              </a:rPr>
              <a:t>  ثماني خانات تسمى كل منها بت </a:t>
            </a:r>
            <a:r>
              <a:rPr lang="en-US" b="1" i="0" u="none" strike="noStrike" baseline="0" dirty="0" smtClean="0">
                <a:latin typeface="Times New Roman"/>
                <a:cs typeface="Times New Roman"/>
              </a:rPr>
              <a:t>Bit</a:t>
            </a:r>
            <a:r>
              <a:rPr lang="ar-JO" b="1" i="0" u="none" strike="noStrike" baseline="0" dirty="0" smtClean="0">
                <a:latin typeface="Times New Roman"/>
                <a:cs typeface="Times New Roman"/>
              </a:rPr>
              <a:t>، وهي تمثل حرفاً واحداً، و</a:t>
            </a:r>
            <a:r>
              <a:rPr lang="ar-SA" b="1" i="0" u="none" strike="noStrike" baseline="0" dirty="0" smtClean="0">
                <a:latin typeface="Times New Roman"/>
                <a:cs typeface="Times New Roman"/>
              </a:rPr>
              <a:t>هناك مضاعفات كثيرة لهذه الوحدة، وفيما يأتي توضيح لبعض وحدات قياس السعة التخزينية ونذكرها بالترتيب من الأصغر إلى الأكبر</a:t>
            </a:r>
            <a:r>
              <a:rPr lang="en-US" b="1" i="0" u="none" strike="noStrike" baseline="0" dirty="0" smtClean="0">
                <a:latin typeface="Times New Roman"/>
                <a:cs typeface="Times New Roman"/>
              </a:rPr>
              <a:t>: </a:t>
            </a:r>
          </a:p>
          <a:p>
            <a:pPr marR="7200" lvl="1" rtl="1"/>
            <a:r>
              <a:rPr lang="ar-SA" b="1" i="0" u="none" strike="noStrike" baseline="0" dirty="0" smtClean="0">
                <a:latin typeface="Times New Roman"/>
                <a:cs typeface="Times New Roman"/>
              </a:rPr>
              <a:t>البت </a:t>
            </a:r>
            <a:r>
              <a:rPr lang="en-GB" b="1" i="0" u="none" strike="noStrike" baseline="0" dirty="0" smtClean="0">
                <a:latin typeface="Times New Roman"/>
                <a:cs typeface="Times New Roman"/>
              </a:rPr>
              <a:t>Bit</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أصغر وحدة لقياس حجم المعلومات في الحاسوب تمثل 0 أو 1.</a:t>
            </a:r>
          </a:p>
          <a:p>
            <a:pPr marR="0" lvl="1" rtl="1"/>
            <a:r>
              <a:rPr lang="ar-SA" b="1" i="0" u="none" strike="noStrike" baseline="0" dirty="0" smtClean="0">
                <a:latin typeface="Times New Roman"/>
                <a:cs typeface="Times New Roman"/>
              </a:rPr>
              <a:t>البايت:</a:t>
            </a:r>
            <a:r>
              <a:rPr lang="en-US" b="1" i="0" u="none" strike="noStrike" baseline="0" dirty="0" smtClean="0">
                <a:latin typeface="Times New Roman"/>
                <a:cs typeface="Times New Roman"/>
              </a:rPr>
              <a:t>Byte</a:t>
            </a:r>
            <a:r>
              <a:rPr lang="ar-SA" b="1" i="0" u="none" strike="noStrike" baseline="0" dirty="0" smtClean="0">
                <a:latin typeface="Times New Roman"/>
                <a:cs typeface="Times New Roman"/>
              </a:rPr>
              <a:t>مجموعة مؤلفة من ثماني خانات (بت) والذي يمثل حرفاً واحداً</a:t>
            </a:r>
            <a:r>
              <a:rPr lang="ar-JO" b="1" i="0" u="none" strike="noStrike" baseline="0" dirty="0" smtClean="0">
                <a:latin typeface="Times New Roman"/>
                <a:cs typeface="Times New Roman"/>
              </a:rPr>
              <a:t>.</a:t>
            </a:r>
          </a:p>
          <a:p>
            <a:pPr marR="0" lvl="1" rtl="1"/>
            <a:r>
              <a:rPr lang="ar-SA" b="1" i="0" u="none" strike="noStrike" baseline="0" dirty="0" smtClean="0">
                <a:latin typeface="Times New Roman"/>
                <a:cs typeface="Times New Roman"/>
              </a:rPr>
              <a:t>الكيلو بايت (</a:t>
            </a:r>
            <a:r>
              <a:rPr lang="en-US" b="1" i="0" u="none" strike="noStrike" baseline="0" dirty="0" smtClean="0">
                <a:latin typeface="Times New Roman"/>
                <a:cs typeface="Times New Roman"/>
              </a:rPr>
              <a:t>Kilobyte (KB:</a:t>
            </a:r>
            <a:r>
              <a:rPr lang="ar-SA" b="1" i="0" u="none" strike="noStrike" baseline="0" dirty="0" smtClean="0">
                <a:latin typeface="Times New Roman"/>
                <a:cs typeface="Times New Roman"/>
              </a:rPr>
              <a:t> تساوي </a:t>
            </a:r>
            <a:r>
              <a:rPr lang="en-US" b="1" i="0" u="none" strike="noStrike" baseline="0" dirty="0" smtClean="0">
                <a:latin typeface="Times New Roman"/>
                <a:cs typeface="Times New Roman"/>
              </a:rPr>
              <a:t>1024</a:t>
            </a:r>
            <a:r>
              <a:rPr lang="ar-JO" b="1" i="0" u="none" strike="noStrike" baseline="0" dirty="0" smtClean="0">
                <a:latin typeface="Times New Roman"/>
                <a:cs typeface="Times New Roman"/>
              </a:rPr>
              <a:t>(</a:t>
            </a:r>
            <a:r>
              <a:rPr lang="ar-JO" b="1" i="0" u="none" strike="noStrike" baseline="30000" dirty="0" smtClean="0">
                <a:latin typeface="Times New Roman"/>
                <a:cs typeface="Times New Roman"/>
              </a:rPr>
              <a:t>10</a:t>
            </a:r>
            <a:r>
              <a:rPr lang="ar-JO" b="1" i="0" u="none" strike="noStrike" baseline="-25000" dirty="0" smtClean="0">
                <a:latin typeface="Times New Roman"/>
                <a:cs typeface="Times New Roman"/>
              </a:rPr>
              <a:t>2</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بايت</a:t>
            </a:r>
            <a:r>
              <a:rPr lang="en-US" b="1" i="0" u="none" strike="noStrike" baseline="0" dirty="0" smtClean="0">
                <a:latin typeface="Times New Roman"/>
                <a:cs typeface="Times New Roman"/>
              </a:rPr>
              <a:t>.</a:t>
            </a:r>
          </a:p>
          <a:p>
            <a:pPr marR="0" lvl="1" rtl="1"/>
            <a:r>
              <a:rPr lang="ar-SA" b="1" i="0" u="none" strike="noStrike" baseline="0" dirty="0" smtClean="0">
                <a:latin typeface="Times New Roman"/>
                <a:cs typeface="Times New Roman"/>
              </a:rPr>
              <a:t>الميجابايت</a:t>
            </a:r>
            <a:r>
              <a:rPr lang="en-US" b="1" i="0" u="none" strike="noStrike" baseline="0" dirty="0" smtClean="0">
                <a:latin typeface="Times New Roman"/>
                <a:cs typeface="Times New Roman"/>
              </a:rPr>
              <a:t>Megabyte (MB):</a:t>
            </a:r>
            <a:r>
              <a:rPr lang="ar-SA" b="1" i="0" u="none" strike="noStrike" baseline="0" dirty="0" smtClean="0">
                <a:latin typeface="Times New Roman"/>
                <a:cs typeface="Times New Roman"/>
              </a:rPr>
              <a:t> يساوي </a:t>
            </a:r>
            <a:r>
              <a:rPr lang="en-US" b="1" i="0" u="none" strike="noStrike" baseline="0" dirty="0" smtClean="0">
                <a:latin typeface="Times New Roman"/>
                <a:cs typeface="Times New Roman"/>
              </a:rPr>
              <a:t>1024</a:t>
            </a:r>
            <a:r>
              <a:rPr lang="ar-JO" b="1" i="0" u="none" strike="noStrike" baseline="0" dirty="0" smtClean="0">
                <a:latin typeface="Times New Roman"/>
                <a:cs typeface="Times New Roman"/>
              </a:rPr>
              <a:t>(</a:t>
            </a:r>
            <a:r>
              <a:rPr lang="ar-JO" b="1" i="0" u="none" strike="noStrike" baseline="30000" dirty="0" smtClean="0">
                <a:latin typeface="Times New Roman"/>
                <a:cs typeface="Times New Roman"/>
              </a:rPr>
              <a:t>10</a:t>
            </a:r>
            <a:r>
              <a:rPr lang="ar-JO" b="1" i="0" u="none" strike="noStrike" baseline="-25000" dirty="0" smtClean="0">
                <a:latin typeface="Times New Roman"/>
                <a:cs typeface="Times New Roman"/>
              </a:rPr>
              <a:t>2</a:t>
            </a:r>
            <a:r>
              <a:rPr lang="en-US" b="1" i="0" u="none" strike="noStrike" baseline="0" dirty="0" smtClean="0">
                <a:latin typeface="Times New Roman"/>
                <a:cs typeface="Times New Roman"/>
              </a:rPr>
              <a:t>(</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كيلو بايت.</a:t>
            </a:r>
            <a:r>
              <a:rPr lang="en-US" b="1" i="0" u="none" strike="noStrike" baseline="0" dirty="0" smtClean="0">
                <a:latin typeface="Times New Roman"/>
                <a:cs typeface="Times New Roman"/>
              </a:rPr>
              <a:t> </a:t>
            </a:r>
          </a:p>
          <a:p>
            <a:pPr marR="0" lvl="1" rtl="1"/>
            <a:r>
              <a:rPr lang="ar-SA" b="1" i="0" u="none" strike="noStrike" baseline="0" dirty="0" smtClean="0">
                <a:latin typeface="Times New Roman"/>
                <a:cs typeface="Times New Roman"/>
              </a:rPr>
              <a:t>الجيجابايت </a:t>
            </a:r>
            <a:r>
              <a:rPr lang="en-US" b="1" i="0" u="none" strike="noStrike" baseline="0" dirty="0" smtClean="0">
                <a:latin typeface="Times New Roman"/>
                <a:cs typeface="Times New Roman"/>
              </a:rPr>
              <a:t>Gigabyte (GB):</a:t>
            </a:r>
            <a:r>
              <a:rPr lang="ar-SA" b="1" i="0" u="none" strike="noStrike" baseline="0" dirty="0" smtClean="0">
                <a:latin typeface="Times New Roman"/>
                <a:cs typeface="Times New Roman"/>
              </a:rPr>
              <a:t> تساوي </a:t>
            </a:r>
            <a:r>
              <a:rPr lang="en-US" b="1" i="0" u="none" strike="noStrike" baseline="0" dirty="0" smtClean="0">
                <a:latin typeface="Times New Roman"/>
                <a:cs typeface="Times New Roman"/>
              </a:rPr>
              <a:t>1024</a:t>
            </a:r>
            <a:r>
              <a:rPr lang="ar-JO" b="1" i="0" u="none" strike="noStrike" baseline="0" dirty="0" smtClean="0">
                <a:latin typeface="Times New Roman"/>
                <a:cs typeface="Times New Roman"/>
              </a:rPr>
              <a:t>(</a:t>
            </a:r>
            <a:r>
              <a:rPr lang="ar-JO" b="1" i="0" u="none" strike="noStrike" baseline="30000" dirty="0" smtClean="0">
                <a:latin typeface="Times New Roman"/>
                <a:cs typeface="Times New Roman"/>
              </a:rPr>
              <a:t>10</a:t>
            </a:r>
            <a:r>
              <a:rPr lang="ar-JO" b="1" i="0" u="none" strike="noStrike" baseline="-25000" dirty="0" smtClean="0">
                <a:latin typeface="Times New Roman"/>
                <a:cs typeface="Times New Roman"/>
              </a:rPr>
              <a:t>2</a:t>
            </a:r>
            <a:r>
              <a:rPr lang="en-US" b="1" i="0" u="none" strike="noStrike" baseline="0" dirty="0" smtClean="0">
                <a:latin typeface="Times New Roman"/>
                <a:cs typeface="Times New Roman"/>
              </a:rPr>
              <a:t>(</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ميجا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بايت</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(تقريباً مليون بايت)</a:t>
            </a:r>
            <a:r>
              <a:rPr lang="en-US" b="1" i="0" u="none" strike="noStrike" baseline="0" dirty="0" smtClean="0">
                <a:latin typeface="Times New Roman"/>
                <a:cs typeface="Times New Roman"/>
              </a:rPr>
              <a:t>. </a:t>
            </a:r>
          </a:p>
          <a:p>
            <a:pPr marR="0" lvl="1" rtl="1"/>
            <a:r>
              <a:rPr lang="ar-SA" b="1" i="0" u="none" strike="noStrike" baseline="0" dirty="0" smtClean="0">
                <a:latin typeface="Times New Roman"/>
                <a:cs typeface="Times New Roman"/>
              </a:rPr>
              <a:t>التيرابايت </a:t>
            </a:r>
            <a:r>
              <a:rPr lang="en-US" b="1" i="0" u="none" strike="noStrike" baseline="0" dirty="0" smtClean="0">
                <a:latin typeface="Times New Roman"/>
                <a:cs typeface="Times New Roman"/>
              </a:rPr>
              <a:t>(Terabyte (TB:</a:t>
            </a:r>
            <a:r>
              <a:rPr lang="ar-SA" b="1" i="0" u="none" strike="noStrike" baseline="0" dirty="0" smtClean="0">
                <a:latin typeface="Times New Roman"/>
                <a:cs typeface="Times New Roman"/>
              </a:rPr>
              <a:t> تساوي </a:t>
            </a:r>
            <a:r>
              <a:rPr lang="en-US" b="1" i="0" u="none" strike="noStrike" baseline="0" dirty="0" smtClean="0">
                <a:latin typeface="Times New Roman"/>
                <a:cs typeface="Times New Roman"/>
              </a:rPr>
              <a:t>1024</a:t>
            </a:r>
            <a:r>
              <a:rPr lang="ar-JO" b="1" i="0" u="none" strike="noStrike" baseline="0" dirty="0" smtClean="0">
                <a:latin typeface="Times New Roman"/>
                <a:cs typeface="Times New Roman"/>
              </a:rPr>
              <a:t>(</a:t>
            </a:r>
            <a:r>
              <a:rPr lang="ar-JO" b="1" i="0" u="none" strike="noStrike" baseline="30000" dirty="0" smtClean="0">
                <a:latin typeface="Times New Roman"/>
                <a:cs typeface="Times New Roman"/>
              </a:rPr>
              <a:t>10</a:t>
            </a:r>
            <a:r>
              <a:rPr lang="ar-JO" b="1" i="0" u="none" strike="noStrike" baseline="-25000" dirty="0" smtClean="0">
                <a:latin typeface="Times New Roman"/>
                <a:cs typeface="Times New Roman"/>
              </a:rPr>
              <a:t>2</a:t>
            </a:r>
            <a:r>
              <a:rPr lang="en-US" b="1" i="0" u="none" strike="noStrike" baseline="0" dirty="0" smtClean="0">
                <a:latin typeface="Times New Roman"/>
                <a:cs typeface="Times New Roman"/>
              </a:rPr>
              <a:t>(</a:t>
            </a:r>
            <a:r>
              <a:rPr lang="ar-JO" b="1" i="0" u="none" strike="noStrike" baseline="0" dirty="0" smtClean="0">
                <a:latin typeface="Times New Roman"/>
                <a:cs typeface="Times New Roman"/>
              </a:rPr>
              <a:t> جيجا بايت.</a:t>
            </a:r>
          </a:p>
        </p:txBody>
      </p:sp>
    </p:spTree>
    <p:extLst>
      <p:ext uri="{BB962C8B-B14F-4D97-AF65-F5344CB8AC3E}">
        <p14:creationId xmlns="" xmlns:p14="http://schemas.microsoft.com/office/powerpoint/2010/main" val="1100688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الذاكرة</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Memory</a:t>
            </a:r>
            <a:endParaRPr lang="ar-JO" b="1" i="0" u="none" strike="noStrike" baseline="0" dirty="0" smtClean="0">
              <a:latin typeface="Times New Roman"/>
              <a:cs typeface="Times New Roman"/>
            </a:endParaRPr>
          </a:p>
        </p:txBody>
      </p:sp>
      <p:sp>
        <p:nvSpPr>
          <p:cNvPr id="3" name="عنصر نائب للنص 2"/>
          <p:cNvSpPr>
            <a:spLocks noGrp="1"/>
          </p:cNvSpPr>
          <p:nvPr>
            <p:ph type="body" idx="1"/>
          </p:nvPr>
        </p:nvSpPr>
        <p:spPr>
          <a:xfrm>
            <a:off x="457200" y="1600200"/>
            <a:ext cx="8229600" cy="5069250"/>
          </a:xfrm>
        </p:spPr>
        <p:txBody>
          <a:bodyPr>
            <a:normAutofit fontScale="85000" lnSpcReduction="20000"/>
          </a:bodyPr>
          <a:lstStyle/>
          <a:p>
            <a:pPr marR="7200" lvl="0" rtl="1"/>
            <a:r>
              <a:rPr lang="ar-SA" b="1" i="0" u="none" strike="noStrike" baseline="0" dirty="0" smtClean="0">
                <a:latin typeface="Times New Roman"/>
                <a:cs typeface="Times New Roman"/>
              </a:rPr>
              <a:t>ذاكرة الوصول العشوائي </a:t>
            </a:r>
            <a:r>
              <a:rPr lang="en-GB" b="1" i="0" u="none" strike="noStrike" baseline="0" dirty="0" smtClean="0">
                <a:latin typeface="Times New Roman"/>
                <a:cs typeface="Times New Roman"/>
              </a:rPr>
              <a:t>Random Access Memory (RAM)</a:t>
            </a:r>
          </a:p>
          <a:p>
            <a:pPr marR="0" lvl="1" rtl="1"/>
            <a:r>
              <a:rPr lang="ar-SA" b="1" i="0" u="none" strike="noStrike" baseline="0" dirty="0" smtClean="0">
                <a:latin typeface="Times New Roman"/>
                <a:cs typeface="Times New Roman"/>
              </a:rPr>
              <a:t>تُعدّ ذاكرة الوصول العشوائي الذاكرة الرئيسية لجهاز الحاسوب، حيث تعمل مع وحدة المعالجة المركزية على إنجاز مهام الحاسوب إذ أن الأوامر والبرامج المطلوب تنفيذها من قبل وحدة المعالجة يتم تخزينها مؤقتاً في الذاكرة لحين دخولها إلى وحدة المعالجة المركزية، ومن أهم تلك البرامج برنامج نظام التشغيل الذي يتم تحميله إلى ذاكرة </a:t>
            </a:r>
            <a:r>
              <a:rPr lang="en-GB" b="1" i="0" u="none" strike="noStrike" baseline="0" dirty="0" smtClean="0">
                <a:latin typeface="Times New Roman"/>
                <a:cs typeface="Times New Roman"/>
              </a:rPr>
              <a:t>RAM</a:t>
            </a:r>
            <a:r>
              <a:rPr lang="ar-SA" b="1" i="0" u="none" strike="noStrike" baseline="0" dirty="0" smtClean="0">
                <a:latin typeface="Times New Roman"/>
                <a:cs typeface="Times New Roman"/>
              </a:rPr>
              <a:t> عند تشغيل الجهاز حتى تتمكن وحدة المعالجة المركزية من تنفيذ الأوامر في ذلك البرنامج. وتوصف هذه الذاكرة بأنها ذاكرة متطايرة أي أن المعلومات المخزنة فيها تختفي عند انقطاع التيار الكهربائي، لذلك يتم الاحتفاظ بالبيانات بشكل مؤقت في هذه الذاكرة. وتُقاس سعة هذه الذاكرة أما بميجابايت </a:t>
            </a:r>
            <a:r>
              <a:rPr lang="en-GB" b="1" i="0" u="none" strike="noStrike" baseline="0" dirty="0" err="1" smtClean="0">
                <a:latin typeface="Times New Roman"/>
                <a:cs typeface="Times New Roman"/>
              </a:rPr>
              <a:t>Mbyte</a:t>
            </a:r>
            <a:r>
              <a:rPr lang="ar-SA" b="1" i="0" u="none" strike="noStrike" baseline="0" dirty="0" smtClean="0">
                <a:latin typeface="Times New Roman"/>
                <a:cs typeface="Times New Roman"/>
              </a:rPr>
              <a:t> أو جيجابايت </a:t>
            </a:r>
            <a:r>
              <a:rPr lang="en-GB" b="1" i="0" u="none" strike="noStrike" baseline="0" dirty="0" err="1" smtClean="0">
                <a:latin typeface="Times New Roman"/>
                <a:cs typeface="Times New Roman"/>
              </a:rPr>
              <a:t>Gbyte</a:t>
            </a:r>
            <a:r>
              <a:rPr lang="ar-SA" b="1" i="0" u="none" strike="noStrike" baseline="0" dirty="0" smtClean="0">
                <a:latin typeface="Times New Roman"/>
                <a:cs typeface="Times New Roman"/>
              </a:rPr>
              <a:t> وكلما كانت سعتها أكبر كان أداء الحاسوب أفضل.</a:t>
            </a:r>
          </a:p>
          <a:p>
            <a:pPr marR="7200" lvl="0" rtl="1"/>
            <a:r>
              <a:rPr lang="ar-SA" b="1" i="0" u="none" strike="noStrike" baseline="0" dirty="0" smtClean="0">
                <a:latin typeface="Times New Roman"/>
                <a:cs typeface="Times New Roman"/>
              </a:rPr>
              <a:t>ذاكرة للقراءة فقط </a:t>
            </a:r>
            <a:r>
              <a:rPr lang="en-GB" b="1" i="0" u="none" strike="noStrike" baseline="0" dirty="0" smtClean="0">
                <a:latin typeface="Times New Roman"/>
                <a:cs typeface="Times New Roman"/>
              </a:rPr>
              <a:t>Read Only Memory (ROM)</a:t>
            </a:r>
          </a:p>
          <a:p>
            <a:pPr marR="0" lvl="1" rtl="1"/>
            <a:r>
              <a:rPr lang="ar-SA" b="1" i="0" u="none" strike="noStrike" baseline="0" dirty="0" smtClean="0">
                <a:latin typeface="Times New Roman"/>
                <a:cs typeface="Times New Roman"/>
              </a:rPr>
              <a:t>تحتوي هذه الذاكرة على برنامج (</a:t>
            </a:r>
            <a:r>
              <a:rPr lang="en-US" b="1" i="0" u="none" strike="noStrike" baseline="0" dirty="0" smtClean="0">
                <a:latin typeface="Times New Roman"/>
                <a:cs typeface="Times New Roman"/>
              </a:rPr>
              <a:t>POST (Power On Self Test </a:t>
            </a:r>
            <a:r>
              <a:rPr lang="ar-SA" b="1" i="0" u="none" strike="noStrike" baseline="0" dirty="0" smtClean="0">
                <a:latin typeface="Times New Roman"/>
                <a:cs typeface="Times New Roman"/>
              </a:rPr>
              <a:t> الذي يعمل على فحص القطع الداخلية في وحدة النظام والتعرف إليها عند تشغيل جهاز الحاسوب. ويتم كتابة وتخزين البرامج على هذه الذاكرة من قِبَل الشركة المصنّعة حيث لا يستطيع المستخدم الكتابة أو التغيير على هذه الذاكرة، لذلك تُعدّ هذه الذاكرة للقراءة فقط. يطلق على هذه الذاكرة اسم </a:t>
            </a:r>
            <a:r>
              <a:rPr lang="en-GB" b="1" i="0" u="none" strike="noStrike" baseline="0" dirty="0" smtClean="0">
                <a:latin typeface="Times New Roman"/>
                <a:cs typeface="Times New Roman"/>
              </a:rPr>
              <a:t>ROM-BIOS</a:t>
            </a:r>
            <a:r>
              <a:rPr lang="ar-SA" b="1" i="0" u="none" strike="noStrike" baseline="0" dirty="0" smtClean="0">
                <a:latin typeface="Times New Roman"/>
                <a:cs typeface="Times New Roman"/>
              </a:rPr>
              <a:t> لأنها تحتوي على برنامج نظام الإدخال والإخراج الأساسي </a:t>
            </a:r>
            <a:r>
              <a:rPr lang="en-US" b="1" i="0" u="none" strike="noStrike" baseline="0" dirty="0" smtClean="0">
                <a:latin typeface="Times New Roman"/>
                <a:cs typeface="Times New Roman"/>
              </a:rPr>
              <a:t>BIOS (Basic Input Output System)</a:t>
            </a:r>
            <a:r>
              <a:rPr lang="ar-SA" b="1" i="0" u="none" strike="noStrike" baseline="0" dirty="0" smtClean="0">
                <a:latin typeface="Times New Roman"/>
                <a:cs typeface="Times New Roman"/>
              </a:rPr>
              <a:t> المسؤول عن  التعرف على القطع داخل وحدة النظام.</a:t>
            </a:r>
          </a:p>
        </p:txBody>
      </p:sp>
    </p:spTree>
    <p:extLst>
      <p:ext uri="{BB962C8B-B14F-4D97-AF65-F5344CB8AC3E}">
        <p14:creationId xmlns="" xmlns:p14="http://schemas.microsoft.com/office/powerpoint/2010/main" val="658336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التخزين</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Storage Devices</a:t>
            </a:r>
          </a:p>
        </p:txBody>
      </p:sp>
      <p:sp>
        <p:nvSpPr>
          <p:cNvPr id="3" name="عنصر نائب للنص 2"/>
          <p:cNvSpPr>
            <a:spLocks noGrp="1"/>
          </p:cNvSpPr>
          <p:nvPr>
            <p:ph type="body" idx="1"/>
          </p:nvPr>
        </p:nvSpPr>
        <p:spPr>
          <a:xfrm>
            <a:off x="457200" y="1600200"/>
            <a:ext cx="8229600" cy="5069250"/>
          </a:xfrm>
        </p:spPr>
        <p:txBody>
          <a:bodyPr>
            <a:normAutofit lnSpcReduction="10000"/>
          </a:bodyPr>
          <a:lstStyle/>
          <a:p>
            <a:pPr marR="7200" lvl="0" rtl="1"/>
            <a:r>
              <a:rPr lang="ar-SA" b="1" i="0" u="none" strike="noStrike" baseline="0" dirty="0" smtClean="0">
                <a:latin typeface="Times New Roman"/>
                <a:cs typeface="Times New Roman"/>
              </a:rPr>
              <a:t>القرص الصلب </a:t>
            </a:r>
            <a:r>
              <a:rPr lang="en-GB" b="1" i="0" u="none" strike="noStrike" baseline="0" dirty="0" smtClean="0">
                <a:latin typeface="Times New Roman"/>
                <a:cs typeface="Times New Roman"/>
              </a:rPr>
              <a:t>Hard Disk</a:t>
            </a:r>
          </a:p>
          <a:p>
            <a:pPr marR="0" lvl="1" rtl="1"/>
            <a:r>
              <a:rPr lang="ar-SA" b="1" i="0" u="none" strike="noStrike" baseline="0" dirty="0" smtClean="0">
                <a:latin typeface="Times New Roman"/>
                <a:cs typeface="Times New Roman"/>
              </a:rPr>
              <a:t>يُعد ّالقرص الصلب من أهم وحدات التخزين وذلك لأنه سريع، وسعته التخزينية كبيرة جداً. يُستخدم القرص الصلب لحفظ الملفات والبرامج على جهاز الحاسوب. ويُعدّ برنامج نظام التشغيل </a:t>
            </a:r>
            <a:r>
              <a:rPr lang="en-GB" b="1" i="0" u="none" strike="noStrike" baseline="0" dirty="0" smtClean="0">
                <a:latin typeface="Times New Roman"/>
                <a:cs typeface="Times New Roman"/>
              </a:rPr>
              <a:t>Operating System (OS) </a:t>
            </a:r>
            <a:r>
              <a:rPr lang="ar-SA" b="1" i="0" u="none" strike="noStrike" baseline="0" dirty="0" smtClean="0">
                <a:latin typeface="Times New Roman"/>
                <a:cs typeface="Times New Roman"/>
              </a:rPr>
              <a:t> من أهم البرامج التي يتم تخزينها داخل القرص الصلب، حيث إنه المسؤول عن تشغيل جهاز الحاسوب. وتُقاس سعة القرص الصلب بالجيجابايت </a:t>
            </a:r>
            <a:r>
              <a:rPr lang="en-GB" b="1" i="0" u="none" strike="noStrike" baseline="0" dirty="0" smtClean="0">
                <a:latin typeface="Times New Roman"/>
                <a:cs typeface="Times New Roman"/>
              </a:rPr>
              <a:t>G</a:t>
            </a:r>
            <a:r>
              <a:rPr lang="en-US" b="1" i="0" u="none" strike="noStrike" baseline="0" dirty="0" smtClean="0">
                <a:latin typeface="Times New Roman"/>
                <a:cs typeface="Times New Roman"/>
              </a:rPr>
              <a:t>byte</a:t>
            </a:r>
            <a:r>
              <a:rPr lang="ar-SA" b="1" i="0" u="none" strike="noStrike" baseline="0" dirty="0" smtClean="0">
                <a:latin typeface="Times New Roman"/>
                <a:cs typeface="Times New Roman"/>
              </a:rPr>
              <a:t>، وكلما كانت سعة القرص أكبر كان أداء الحاسوب أفضل. </a:t>
            </a:r>
          </a:p>
          <a:p>
            <a:pPr marR="0" lvl="1" rtl="1"/>
            <a:r>
              <a:rPr lang="ar-SA" b="1" i="0" u="none" strike="noStrike" baseline="0" dirty="0" smtClean="0">
                <a:latin typeface="Times New Roman"/>
                <a:cs typeface="Times New Roman"/>
              </a:rPr>
              <a:t>يُقسم القرص الصلب إلى نوعين:</a:t>
            </a:r>
          </a:p>
          <a:p>
            <a:pPr marR="7200" lvl="2"/>
            <a:r>
              <a:rPr lang="ar-SA" b="1" i="1" u="none" strike="noStrike" baseline="0" dirty="0" smtClean="0">
                <a:latin typeface="Times New Roman"/>
                <a:cs typeface="Times New Roman"/>
              </a:rPr>
              <a:t>داخلي</a:t>
            </a:r>
            <a:r>
              <a:rPr lang="en-GB" b="1" i="1" u="none" strike="noStrike" baseline="0" dirty="0" smtClean="0">
                <a:latin typeface="Times New Roman"/>
                <a:cs typeface="Times New Roman"/>
              </a:rPr>
              <a:t>Internal:</a:t>
            </a:r>
            <a:r>
              <a:rPr lang="ar-JO" b="1" i="1" u="none" strike="noStrike" baseline="0" dirty="0" smtClean="0">
                <a:latin typeface="Times New Roman"/>
                <a:cs typeface="Times New Roman"/>
              </a:rPr>
              <a:t> </a:t>
            </a:r>
            <a:r>
              <a:rPr lang="ar-SA" b="1" i="1" dirty="0">
                <a:latin typeface="Times New Roman"/>
                <a:cs typeface="Times New Roman"/>
              </a:rPr>
              <a:t>يوجد هذا القرص داخل وحدة النظام، ويتم تخزين كافة البرامج والملفات عليه، ويمتاز بأنه أسرع من القرص الصلب الخارجي.</a:t>
            </a:r>
          </a:p>
          <a:p>
            <a:pPr marR="7200" lvl="2"/>
            <a:r>
              <a:rPr lang="ar-SA" b="1" i="1" dirty="0">
                <a:latin typeface="Times New Roman"/>
                <a:cs typeface="Times New Roman"/>
              </a:rPr>
              <a:t>خارجي</a:t>
            </a:r>
            <a:r>
              <a:rPr lang="en-GB" b="1" i="1" dirty="0" smtClean="0">
                <a:latin typeface="Times New Roman"/>
                <a:cs typeface="Times New Roman"/>
              </a:rPr>
              <a:t>External:</a:t>
            </a:r>
            <a:r>
              <a:rPr lang="ar-JO" b="1" i="1" dirty="0" smtClean="0">
                <a:latin typeface="Times New Roman"/>
                <a:cs typeface="Times New Roman"/>
              </a:rPr>
              <a:t> </a:t>
            </a:r>
            <a:r>
              <a:rPr lang="ar-JO" b="1" dirty="0">
                <a:latin typeface="Times New Roman"/>
                <a:cs typeface="Times New Roman"/>
              </a:rPr>
              <a:t>يتم</a:t>
            </a:r>
            <a:r>
              <a:rPr lang="en-US" b="1" dirty="0">
                <a:latin typeface="Times New Roman"/>
                <a:cs typeface="Times New Roman"/>
              </a:rPr>
              <a:t> </a:t>
            </a:r>
            <a:r>
              <a:rPr lang="ar-JO" b="1" dirty="0">
                <a:latin typeface="Times New Roman"/>
                <a:cs typeface="Times New Roman"/>
              </a:rPr>
              <a:t>ربط</a:t>
            </a:r>
            <a:r>
              <a:rPr lang="en-US" b="1" dirty="0">
                <a:latin typeface="Times New Roman"/>
                <a:cs typeface="Times New Roman"/>
              </a:rPr>
              <a:t> </a:t>
            </a:r>
            <a:r>
              <a:rPr lang="ar-JO" b="1" dirty="0">
                <a:latin typeface="Times New Roman"/>
                <a:cs typeface="Times New Roman"/>
              </a:rPr>
              <a:t>القرص</a:t>
            </a:r>
            <a:r>
              <a:rPr lang="en-US" b="1" dirty="0">
                <a:latin typeface="Times New Roman"/>
                <a:cs typeface="Times New Roman"/>
              </a:rPr>
              <a:t> </a:t>
            </a:r>
            <a:r>
              <a:rPr lang="ar-JO" b="1" dirty="0">
                <a:latin typeface="Times New Roman"/>
                <a:cs typeface="Times New Roman"/>
              </a:rPr>
              <a:t>الصلب</a:t>
            </a:r>
            <a:r>
              <a:rPr lang="en-US" b="1" dirty="0">
                <a:latin typeface="Times New Roman"/>
                <a:cs typeface="Times New Roman"/>
              </a:rPr>
              <a:t> </a:t>
            </a:r>
            <a:r>
              <a:rPr lang="ar-JO" b="1" dirty="0">
                <a:latin typeface="Times New Roman"/>
                <a:cs typeface="Times New Roman"/>
              </a:rPr>
              <a:t>الخارجي</a:t>
            </a:r>
            <a:r>
              <a:rPr lang="en-US" b="1" dirty="0">
                <a:latin typeface="Times New Roman"/>
                <a:cs typeface="Times New Roman"/>
              </a:rPr>
              <a:t> </a:t>
            </a:r>
            <a:r>
              <a:rPr lang="ar-JO" b="1" dirty="0">
                <a:latin typeface="Times New Roman"/>
                <a:cs typeface="Times New Roman"/>
              </a:rPr>
              <a:t>مع</a:t>
            </a:r>
            <a:r>
              <a:rPr lang="en-US" b="1" dirty="0">
                <a:latin typeface="Times New Roman"/>
                <a:cs typeface="Times New Roman"/>
              </a:rPr>
              <a:t> </a:t>
            </a:r>
            <a:r>
              <a:rPr lang="ar-JO" b="1" dirty="0">
                <a:latin typeface="Times New Roman"/>
                <a:cs typeface="Times New Roman"/>
              </a:rPr>
              <a:t>وحدة</a:t>
            </a:r>
            <a:r>
              <a:rPr lang="en-US" b="1" dirty="0">
                <a:latin typeface="Times New Roman"/>
                <a:cs typeface="Times New Roman"/>
              </a:rPr>
              <a:t> </a:t>
            </a:r>
            <a:r>
              <a:rPr lang="ar-JO" b="1" dirty="0">
                <a:latin typeface="Times New Roman"/>
                <a:cs typeface="Times New Roman"/>
              </a:rPr>
              <a:t>النظام</a:t>
            </a:r>
            <a:r>
              <a:rPr lang="en-US" b="1" dirty="0">
                <a:latin typeface="Times New Roman"/>
                <a:cs typeface="Times New Roman"/>
              </a:rPr>
              <a:t> </a:t>
            </a:r>
            <a:r>
              <a:rPr lang="ar-JO" b="1" dirty="0">
                <a:latin typeface="Times New Roman"/>
                <a:cs typeface="Times New Roman"/>
              </a:rPr>
              <a:t>من</a:t>
            </a:r>
            <a:r>
              <a:rPr lang="en-US" b="1" dirty="0">
                <a:latin typeface="Times New Roman"/>
                <a:cs typeface="Times New Roman"/>
              </a:rPr>
              <a:t> </a:t>
            </a:r>
            <a:r>
              <a:rPr lang="ar-JO" b="1" dirty="0">
                <a:latin typeface="Times New Roman"/>
                <a:cs typeface="Times New Roman"/>
              </a:rPr>
              <a:t>خلال</a:t>
            </a:r>
            <a:r>
              <a:rPr lang="en-US" b="1" dirty="0">
                <a:latin typeface="Times New Roman"/>
                <a:cs typeface="Times New Roman"/>
              </a:rPr>
              <a:t> </a:t>
            </a:r>
            <a:r>
              <a:rPr lang="ar-JO" b="1" dirty="0">
                <a:latin typeface="Times New Roman"/>
                <a:cs typeface="Times New Roman"/>
              </a:rPr>
              <a:t>منافذ</a:t>
            </a:r>
            <a:r>
              <a:rPr lang="en-US" b="1" dirty="0">
                <a:latin typeface="Times New Roman"/>
                <a:cs typeface="Times New Roman"/>
              </a:rPr>
              <a:t> </a:t>
            </a:r>
            <a:r>
              <a:rPr lang="ar-JO" b="1" dirty="0">
                <a:latin typeface="Times New Roman"/>
                <a:cs typeface="Times New Roman"/>
              </a:rPr>
              <a:t>معينة،</a:t>
            </a:r>
            <a:r>
              <a:rPr lang="en-US" b="1" dirty="0">
                <a:latin typeface="Times New Roman"/>
                <a:cs typeface="Times New Roman"/>
              </a:rPr>
              <a:t> </a:t>
            </a:r>
            <a:r>
              <a:rPr lang="ar-JO" b="1" dirty="0">
                <a:latin typeface="Times New Roman"/>
                <a:cs typeface="Times New Roman"/>
              </a:rPr>
              <a:t>ويُستخدم</a:t>
            </a:r>
            <a:r>
              <a:rPr lang="en-US" b="1" dirty="0">
                <a:latin typeface="Times New Roman"/>
                <a:cs typeface="Times New Roman"/>
              </a:rPr>
              <a:t> </a:t>
            </a:r>
            <a:r>
              <a:rPr lang="ar-JO" b="1" dirty="0">
                <a:latin typeface="Times New Roman"/>
                <a:cs typeface="Times New Roman"/>
              </a:rPr>
              <a:t>عادة</a:t>
            </a:r>
            <a:r>
              <a:rPr lang="en-US" b="1" dirty="0">
                <a:latin typeface="Times New Roman"/>
                <a:cs typeface="Times New Roman"/>
              </a:rPr>
              <a:t> </a:t>
            </a:r>
            <a:r>
              <a:rPr lang="ar-SA" b="1" dirty="0">
                <a:latin typeface="Times New Roman"/>
                <a:cs typeface="Times New Roman"/>
              </a:rPr>
              <a:t>لأغراض عمل نُسخ احتياطية من البرامج والملفات المهمة</a:t>
            </a:r>
            <a:r>
              <a:rPr lang="en-US" b="1" dirty="0" smtClean="0">
                <a:latin typeface="Times New Roman"/>
                <a:cs typeface="Times New Roman"/>
              </a:rPr>
              <a:t>.</a:t>
            </a:r>
            <a:endParaRPr lang="en-US" b="1" dirty="0">
              <a:latin typeface="Times New Roman"/>
              <a:cs typeface="Times New Roman"/>
            </a:endParaRPr>
          </a:p>
        </p:txBody>
      </p:sp>
    </p:spTree>
    <p:extLst>
      <p:ext uri="{BB962C8B-B14F-4D97-AF65-F5344CB8AC3E}">
        <p14:creationId xmlns="" xmlns:p14="http://schemas.microsoft.com/office/powerpoint/2010/main" val="3580768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التخزين</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Storage Devices</a:t>
            </a:r>
          </a:p>
        </p:txBody>
      </p:sp>
      <p:sp>
        <p:nvSpPr>
          <p:cNvPr id="3" name="عنصر نائب للنص 2"/>
          <p:cNvSpPr>
            <a:spLocks noGrp="1"/>
          </p:cNvSpPr>
          <p:nvPr>
            <p:ph type="body" idx="1"/>
          </p:nvPr>
        </p:nvSpPr>
        <p:spPr/>
        <p:txBody>
          <a:bodyPr>
            <a:normAutofit/>
          </a:bodyPr>
          <a:lstStyle/>
          <a:p>
            <a:pPr marR="7200" lvl="0" rtl="1"/>
            <a:r>
              <a:rPr lang="ar-SA" b="1" i="0" u="none" strike="noStrike" baseline="0" dirty="0" smtClean="0">
                <a:latin typeface="Times New Roman"/>
                <a:cs typeface="Times New Roman"/>
              </a:rPr>
              <a:t>القرص المدمج</a:t>
            </a:r>
            <a:r>
              <a:rPr lang="en-GB" b="1" i="0" u="none" strike="noStrike" baseline="0" dirty="0" smtClean="0">
                <a:latin typeface="Times New Roman"/>
                <a:cs typeface="Times New Roman"/>
              </a:rPr>
              <a:t>Compact Dis</a:t>
            </a:r>
            <a:r>
              <a:rPr lang="en-US" b="1" i="0" u="none" strike="noStrike" baseline="0" dirty="0" smtClean="0">
                <a:latin typeface="Times New Roman"/>
                <a:cs typeface="Times New Roman"/>
              </a:rPr>
              <a:t>k (CD-ROM) </a:t>
            </a:r>
          </a:p>
          <a:p>
            <a:pPr marR="0" lvl="1" rtl="1"/>
            <a:r>
              <a:rPr lang="ar-JO" b="1" i="0" u="none" strike="noStrike" baseline="0" dirty="0" smtClean="0">
                <a:latin typeface="Times New Roman"/>
                <a:cs typeface="Times New Roman"/>
              </a:rPr>
              <a:t>يُعدّ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القرص</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المدمج</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أحد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أجهزة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التخزين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شائعة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الاستخدام،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وقد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كان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القرص</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المدمج</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في</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البداية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معداً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للقراءة فقط حيث أن المستخدم يستطيع استرجاع بيانات مخزنة مسبقاً على القرص ولا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يستطيع أن يخزن أو يعدل على تلك البيانات</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وقد تم تطوير تكنولوجيا القرص،</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بحيث يوجد نوعان من الأقراص المدمجة حالياً، الأقراص المدمجة القابلة للتسجيل </a:t>
            </a:r>
            <a:r>
              <a:rPr lang="en-US" b="1" i="0" u="none" strike="noStrike" baseline="0" dirty="0" smtClean="0">
                <a:latin typeface="Times New Roman"/>
                <a:cs typeface="Times New Roman"/>
              </a:rPr>
              <a:t>CD-R(Recordable)</a:t>
            </a:r>
            <a:r>
              <a:rPr lang="ar-SA" b="1" i="0" u="none" strike="noStrike" baseline="0" dirty="0" smtClean="0">
                <a:latin typeface="Times New Roman"/>
                <a:cs typeface="Times New Roman"/>
              </a:rPr>
              <a:t> التي تسمح للمستخدم بالتسجيل عليها باستخدام محرك قرص مدمج قابل للنسخ لكن لا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يستطيع المستخدم أن يحذف المعلومات التي تم تسجيلها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أما النوع الثاني فهو الأقراص المدمجة التي يُمكن إعادة التسجيل عليها </a:t>
            </a:r>
            <a:r>
              <a:rPr lang="en-US" b="1" i="0" u="none" strike="noStrike" baseline="0" dirty="0" smtClean="0">
                <a:latin typeface="Times New Roman"/>
                <a:cs typeface="Times New Roman"/>
              </a:rPr>
              <a:t>CD-RW(Rewritable)</a:t>
            </a:r>
            <a:r>
              <a:rPr lang="ar-SA" b="1" i="0" u="none" strike="noStrike" baseline="0" dirty="0" smtClean="0">
                <a:latin typeface="Times New Roman"/>
                <a:cs typeface="Times New Roman"/>
              </a:rPr>
              <a:t> التي تسمح للمستخدم بأن</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يعدل على المعلومات المخزنة على القرص</a:t>
            </a:r>
            <a:r>
              <a:rPr lang="en-US" b="1" i="0" u="none" strike="noStrike" baseline="0" dirty="0" smtClean="0">
                <a:latin typeface="Times New Roman"/>
                <a:cs typeface="Times New Roman"/>
              </a:rPr>
              <a:t>.</a:t>
            </a:r>
            <a:r>
              <a:rPr lang="ar-SA" b="1" i="0" u="none" strike="noStrike" baseline="0" dirty="0" smtClean="0">
                <a:latin typeface="Times New Roman"/>
                <a:cs typeface="Times New Roman"/>
              </a:rPr>
              <a:t> تتراوح سعة القرص المدمج من</a:t>
            </a:r>
            <a:r>
              <a:rPr lang="en-US" b="1" i="0" u="none" strike="noStrike" baseline="0" dirty="0" smtClean="0">
                <a:latin typeface="Times New Roman"/>
                <a:cs typeface="Times New Roman"/>
              </a:rPr>
              <a:t> Megabyte (700-650).</a:t>
            </a:r>
          </a:p>
        </p:txBody>
      </p:sp>
    </p:spTree>
    <p:extLst>
      <p:ext uri="{BB962C8B-B14F-4D97-AF65-F5344CB8AC3E}">
        <p14:creationId xmlns="" xmlns:p14="http://schemas.microsoft.com/office/powerpoint/2010/main" val="3580768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التخزين</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Storage Devices</a:t>
            </a:r>
          </a:p>
        </p:txBody>
      </p:sp>
      <p:sp>
        <p:nvSpPr>
          <p:cNvPr id="3" name="عنصر نائب للنص 2"/>
          <p:cNvSpPr>
            <a:spLocks noGrp="1"/>
          </p:cNvSpPr>
          <p:nvPr>
            <p:ph type="body" idx="1"/>
          </p:nvPr>
        </p:nvSpPr>
        <p:spPr>
          <a:xfrm>
            <a:off x="904874" y="1600200"/>
            <a:ext cx="7781925" cy="4525963"/>
          </a:xfrm>
        </p:spPr>
        <p:txBody>
          <a:bodyPr>
            <a:normAutofit fontScale="92500" lnSpcReduction="20000"/>
          </a:bodyPr>
          <a:lstStyle/>
          <a:p>
            <a:r>
              <a:rPr lang="ar-SA" b="1" i="0" u="none" strike="noStrike" baseline="0" dirty="0" smtClean="0">
                <a:latin typeface="Times New Roman"/>
                <a:cs typeface="Times New Roman"/>
              </a:rPr>
              <a:t>القرص الرقمي </a:t>
            </a:r>
            <a:r>
              <a:rPr lang="en-GB" b="1" i="0" u="none" strike="noStrike" baseline="0" dirty="0" smtClean="0">
                <a:latin typeface="Times New Roman"/>
                <a:cs typeface="Times New Roman"/>
              </a:rPr>
              <a:t>Digital Versatile Disk (DVD)</a:t>
            </a:r>
          </a:p>
          <a:p>
            <a:pPr marR="0" lvl="1" rtl="1"/>
            <a:r>
              <a:rPr lang="ar-SA" b="1" i="0" u="none" strike="noStrike" baseline="0" dirty="0" smtClean="0">
                <a:latin typeface="Times New Roman"/>
                <a:cs typeface="Times New Roman"/>
              </a:rPr>
              <a:t>تشبه هذه الأقراص من ناحية الشكل الأقراص المدمجة لكنها أسرع وذات سعة تخزينية أكبر. إذ تتراوح سعة القرص الرقمي من</a:t>
            </a:r>
            <a:r>
              <a:rPr lang="en-US" b="1" i="0" u="none" strike="noStrike" baseline="0" dirty="0" smtClean="0">
                <a:latin typeface="Times New Roman"/>
                <a:cs typeface="Times New Roman"/>
              </a:rPr>
              <a:t>Gigabyte (5-4)</a:t>
            </a:r>
            <a:r>
              <a:rPr lang="ar-JO" b="1" i="0" u="none" strike="noStrike" baseline="0" dirty="0" smtClean="0">
                <a:latin typeface="Times New Roman"/>
                <a:cs typeface="Times New Roman"/>
              </a:rPr>
              <a:t>، وتستخدم لحفظ الملفات الكبيرة مثل الأفلام.</a:t>
            </a:r>
          </a:p>
          <a:p>
            <a:pPr marR="7200" lvl="0" rtl="1"/>
            <a:r>
              <a:rPr lang="ar-SA" b="1" i="0" u="none" strike="noStrike" baseline="0" dirty="0" smtClean="0">
                <a:latin typeface="Times New Roman"/>
                <a:cs typeface="Times New Roman"/>
              </a:rPr>
              <a:t>القرص المرن</a:t>
            </a:r>
            <a:r>
              <a:rPr lang="en-GB" b="1" i="0" u="none" strike="noStrike" baseline="0" dirty="0" smtClean="0">
                <a:latin typeface="Times New Roman"/>
                <a:cs typeface="Times New Roman"/>
              </a:rPr>
              <a:t>Floppy Disk </a:t>
            </a:r>
          </a:p>
          <a:p>
            <a:pPr marR="7740" lvl="1"/>
            <a:r>
              <a:rPr lang="ar-SA" b="1" i="0" u="none" strike="noStrike" baseline="0" dirty="0" smtClean="0">
                <a:latin typeface="Times New Roman"/>
                <a:cs typeface="Times New Roman"/>
              </a:rPr>
              <a:t>كان القرص المرن يُستخدم لتخزين ملفات صغيرة الحجم حيث أن سعة هذه الأقراص تساوي </a:t>
            </a:r>
            <a:r>
              <a:rPr lang="en-US" b="1" i="0" u="none" strike="noStrike" baseline="0" dirty="0" smtClean="0">
                <a:latin typeface="Cambria"/>
                <a:cs typeface="Times New Roman"/>
              </a:rPr>
              <a:t>1.44 Megabyte</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وكانت تتميز هذه الأقراص برخص ثمنها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وهذه الأقراص بطيئة جداً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ولا</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يُمكن </a:t>
            </a:r>
            <a:r>
              <a:rPr lang="ar-SA" b="1" i="0" u="none" strike="noStrike" baseline="0" dirty="0" err="1" smtClean="0">
                <a:latin typeface="Times New Roman"/>
                <a:cs typeface="Times New Roman"/>
              </a:rPr>
              <a:t>الإعتماد</a:t>
            </a:r>
            <a:r>
              <a:rPr lang="ar-SA" b="0" i="0" u="none" strike="noStrike" baseline="0" dirty="0" smtClean="0">
                <a:latin typeface="Arial"/>
                <a:cs typeface="Arial"/>
              </a:rPr>
              <a:t> عليها لتخزين الملفات أو المعلومات الهامة لذلك أصبحت قليلة الاستخدام.</a:t>
            </a:r>
          </a:p>
          <a:p>
            <a:pPr marR="7200" lvl="0" rtl="1"/>
            <a:r>
              <a:rPr lang="ar-SA" b="1" i="0" u="none" strike="noStrike" baseline="0" dirty="0" smtClean="0">
                <a:latin typeface="Times New Roman"/>
                <a:cs typeface="Times New Roman"/>
              </a:rPr>
              <a:t>ذاكرة فلاش</a:t>
            </a:r>
            <a:r>
              <a:rPr lang="en-GB" b="1" i="0" u="none" strike="noStrike" baseline="0" dirty="0" smtClean="0">
                <a:latin typeface="Times New Roman"/>
                <a:cs typeface="Times New Roman"/>
              </a:rPr>
              <a:t>Flash Memory </a:t>
            </a:r>
          </a:p>
          <a:p>
            <a:pPr marR="0" lvl="1" rtl="1"/>
            <a:r>
              <a:rPr lang="ar-SA" b="1" i="0" u="none" strike="noStrike" baseline="0" dirty="0" smtClean="0">
                <a:latin typeface="Times New Roman"/>
                <a:cs typeface="Times New Roman"/>
              </a:rPr>
              <a:t>تمتاز هذه الذاكرة بأنها سريعة ورخيصة الثمن وصغيرة الحجم، ويتم ربطها مباشرة مع وحدة النظام، ويوجد عدة سعات لهذه الذاكرة وصلت إلى </a:t>
            </a:r>
            <a:r>
              <a:rPr lang="en-GB" b="1" i="0" u="none" strike="noStrike" baseline="0" dirty="0" smtClean="0">
                <a:latin typeface="Times New Roman"/>
                <a:cs typeface="Times New Roman"/>
              </a:rPr>
              <a:t>32 Gigabyte</a:t>
            </a:r>
            <a:r>
              <a:rPr lang="ar-SA" b="1" i="0" u="none" strike="noStrike" baseline="0" dirty="0" smtClean="0">
                <a:latin typeface="Times New Roman"/>
                <a:cs typeface="Times New Roman"/>
              </a:rPr>
              <a:t>. </a:t>
            </a:r>
          </a:p>
        </p:txBody>
      </p:sp>
      <p:pic>
        <p:nvPicPr>
          <p:cNvPr id="4" name="صورة 3" descr="http://www.freesoftwaremagazine.com/files/www.freesoftwaremagazine.com/nodes/1232/usb_flash_memory_key.jpg"/>
          <p:cNvPicPr/>
          <p:nvPr/>
        </p:nvPicPr>
        <p:blipFill>
          <a:blip r:embed="rId2" cstate="print"/>
          <a:srcRect/>
          <a:stretch>
            <a:fillRect/>
          </a:stretch>
        </p:blipFill>
        <p:spPr bwMode="auto">
          <a:xfrm>
            <a:off x="251400" y="4737567"/>
            <a:ext cx="904875" cy="695325"/>
          </a:xfrm>
          <a:prstGeom prst="rect">
            <a:avLst/>
          </a:prstGeom>
          <a:noFill/>
          <a:ln w="9525">
            <a:noFill/>
            <a:miter lim="800000"/>
            <a:headEnd/>
            <a:tailEnd/>
          </a:ln>
        </p:spPr>
      </p:pic>
    </p:spTree>
    <p:extLst>
      <p:ext uri="{BB962C8B-B14F-4D97-AF65-F5344CB8AC3E}">
        <p14:creationId xmlns="" xmlns:p14="http://schemas.microsoft.com/office/powerpoint/2010/main" val="3580768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التخزين</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Storage Devices</a:t>
            </a:r>
          </a:p>
        </p:txBody>
      </p:sp>
      <p:sp>
        <p:nvSpPr>
          <p:cNvPr id="3" name="عنصر نائب للنص 2"/>
          <p:cNvSpPr>
            <a:spLocks noGrp="1"/>
          </p:cNvSpPr>
          <p:nvPr>
            <p:ph type="body" idx="1"/>
          </p:nvPr>
        </p:nvSpPr>
        <p:spPr/>
        <p:txBody>
          <a:bodyPr>
            <a:normAutofit fontScale="92500" lnSpcReduction="20000"/>
          </a:bodyPr>
          <a:lstStyle/>
          <a:p>
            <a:pPr marR="7200" lvl="0" rtl="1"/>
            <a:r>
              <a:rPr lang="ar-SA" b="1" i="0" u="none" strike="noStrike" baseline="0" smtClean="0">
                <a:latin typeface="Times New Roman"/>
                <a:cs typeface="Times New Roman"/>
              </a:rPr>
              <a:t>بطاقة </a:t>
            </a:r>
            <a:r>
              <a:rPr lang="ar-SA" b="1" i="0" u="none" strike="noStrike" baseline="0" dirty="0" smtClean="0">
                <a:latin typeface="Times New Roman"/>
                <a:cs typeface="Times New Roman"/>
              </a:rPr>
              <a:t>الذاكرة </a:t>
            </a:r>
            <a:r>
              <a:rPr lang="en-GB" b="1" i="0" u="none" strike="noStrike" baseline="0" dirty="0" smtClean="0">
                <a:latin typeface="Times New Roman"/>
                <a:cs typeface="Times New Roman"/>
              </a:rPr>
              <a:t>Memory Card</a:t>
            </a:r>
          </a:p>
          <a:p>
            <a:pPr marR="0" lvl="1" rtl="1"/>
            <a:r>
              <a:rPr lang="ar-SA" b="1" i="0" u="none" strike="noStrike" baseline="0" dirty="0" smtClean="0">
                <a:latin typeface="Times New Roman"/>
                <a:cs typeface="Times New Roman"/>
              </a:rPr>
              <a:t>ذاكرة صغيرة الحجم تُستخدم عادة مع الأجهزة المحمولة مثل جهاز الخلوي (النقال) والكاميرا الرقمية، وتُستخدم لتخزين ونقل الملفات بين الأجهزة.</a:t>
            </a:r>
          </a:p>
          <a:p>
            <a:pPr marR="7200" lvl="0" rtl="1"/>
            <a:r>
              <a:rPr lang="ar-SA" b="1" i="0" u="none" strike="noStrike" baseline="0" dirty="0" smtClean="0">
                <a:latin typeface="Times New Roman"/>
                <a:cs typeface="Times New Roman"/>
              </a:rPr>
              <a:t>التخزين على الشبكة </a:t>
            </a:r>
            <a:r>
              <a:rPr lang="en-GB" b="1" i="0" u="none" strike="noStrike" baseline="0" dirty="0" smtClean="0">
                <a:latin typeface="Times New Roman"/>
                <a:cs typeface="Times New Roman"/>
              </a:rPr>
              <a:t>Online File Storage</a:t>
            </a:r>
          </a:p>
          <a:p>
            <a:pPr marR="0" lvl="1" rtl="1"/>
            <a:r>
              <a:rPr lang="ar-SA" b="1" i="0" u="none" strike="noStrike" baseline="0" dirty="0" smtClean="0">
                <a:latin typeface="Times New Roman"/>
                <a:cs typeface="Times New Roman"/>
              </a:rPr>
              <a:t>تقدم بعض الشركات خدمة </a:t>
            </a:r>
            <a:r>
              <a:rPr lang="ar-JO" b="1" i="0" u="none" strike="noStrike" baseline="0" dirty="0" smtClean="0">
                <a:latin typeface="Times New Roman"/>
                <a:cs typeface="Times New Roman"/>
              </a:rPr>
              <a:t>التخزين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على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أجهزتها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خلال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مواقع خاصة على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الإنترنت،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حيث</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يستطيع</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المستخدم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الوصول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إلى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ملفاته</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أي</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جهاز</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موصول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بالإنترنت</a:t>
            </a:r>
            <a:r>
              <a:rPr lang="ar-SA" b="1" i="0" u="none" strike="noStrike" baseline="0" dirty="0" smtClean="0">
                <a:latin typeface="Times New Roman"/>
                <a:cs typeface="Times New Roman"/>
              </a:rPr>
              <a:t>.</a:t>
            </a:r>
          </a:p>
          <a:p>
            <a:pPr marR="7200" lvl="0" rtl="1"/>
            <a:r>
              <a:rPr lang="ar-SA" b="1" i="0" u="none" strike="noStrike" baseline="0" dirty="0" smtClean="0">
                <a:latin typeface="Times New Roman"/>
                <a:cs typeface="Times New Roman"/>
              </a:rPr>
              <a:t>مشغّل الشبكة </a:t>
            </a:r>
            <a:r>
              <a:rPr lang="en-US" b="1" i="0" u="none" strike="noStrike" baseline="0" dirty="0" smtClean="0">
                <a:latin typeface="Times New Roman"/>
                <a:cs typeface="Times New Roman"/>
              </a:rPr>
              <a:t>Network drive</a:t>
            </a:r>
            <a:r>
              <a:rPr lang="ar-SA" b="1" i="0" u="none" strike="noStrike" baseline="0" dirty="0" smtClean="0">
                <a:latin typeface="Times New Roman"/>
                <a:cs typeface="Times New Roman"/>
              </a:rPr>
              <a:t>:</a:t>
            </a:r>
          </a:p>
          <a:p>
            <a:pPr marR="0" lvl="1" rtl="1"/>
            <a:r>
              <a:rPr lang="ar-JO" b="1" i="0" u="none" strike="noStrike" baseline="0" dirty="0" smtClean="0">
                <a:latin typeface="Times New Roman"/>
                <a:cs typeface="Times New Roman"/>
              </a:rPr>
              <a:t>وقد تمتلك بعض الشركات جهاز حاسوب يُطلق عليه (الحاسوب الخادم) الذي يربط بين أجهزة الشبكة، ويسمح بتخزين الملفات المشتركة عليه، حيث يمكن لمستخدمي الشبكة الوصول إلى تلك الملفات بسهولة وحسب الصلاحيات المعطاة لهم، كما يسمح لهم بمشاركة ملفاتهم مع الآخرين، وبالتالي فإن هذه المشغّلات تُعدّ أسهل طريقة لحفظ البيانات، وخاصة عند قيامك بعملية النسخ الاحتياطي للبيانات، لأنك تخزنها من مصدر رئيس واحد.</a:t>
            </a:r>
          </a:p>
        </p:txBody>
      </p:sp>
    </p:spTree>
    <p:extLst>
      <p:ext uri="{BB962C8B-B14F-4D97-AF65-F5344CB8AC3E}">
        <p14:creationId xmlns="" xmlns:p14="http://schemas.microsoft.com/office/powerpoint/2010/main" val="3580768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المكونات المادية (المعدات)</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Hardware</a:t>
            </a:r>
          </a:p>
        </p:txBody>
      </p:sp>
      <p:sp>
        <p:nvSpPr>
          <p:cNvPr id="3" name="عنصر نائب للنص 2"/>
          <p:cNvSpPr>
            <a:spLocks noGrp="1"/>
          </p:cNvSpPr>
          <p:nvPr>
            <p:ph type="body" idx="1"/>
          </p:nvPr>
        </p:nvSpPr>
        <p:spPr/>
        <p:txBody>
          <a:bodyPr/>
          <a:lstStyle/>
          <a:p>
            <a:r>
              <a:rPr lang="ar-JO" dirty="0" smtClean="0"/>
              <a:t>هي </a:t>
            </a:r>
            <a:r>
              <a:rPr lang="ar-JO" dirty="0"/>
              <a:t>كل الأجزاء الفيزيائية (الملموسة) والتي تشكل الوحدات الأساسية المكونة للحاسوب. </a:t>
            </a:r>
            <a:endParaRPr lang="ar-SA" dirty="0" smtClean="0"/>
          </a:p>
          <a:p>
            <a:pPr marL="0" indent="0">
              <a:buNone/>
            </a:pPr>
            <a:r>
              <a:rPr lang="ar-JO" dirty="0" smtClean="0"/>
              <a:t>يتم </a:t>
            </a:r>
            <a:r>
              <a:rPr lang="ar-JO" dirty="0"/>
              <a:t>تصنيف تلك الأجزاء بناءً على استخداماتها إلى: وحدات الإدخال، وحدات الإخراج، ووحدة المعالجة المركزية وغيرها. </a:t>
            </a:r>
          </a:p>
          <a:p>
            <a:endParaRPr lang="ar-JO"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95670" y="3861060"/>
            <a:ext cx="5096250" cy="25923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12292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منافذ التوصيل</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Computers Ports </a:t>
            </a:r>
          </a:p>
        </p:txBody>
      </p:sp>
      <p:sp>
        <p:nvSpPr>
          <p:cNvPr id="3" name="عنصر نائب للنص 2"/>
          <p:cNvSpPr>
            <a:spLocks noGrp="1"/>
          </p:cNvSpPr>
          <p:nvPr>
            <p:ph type="body" idx="1"/>
          </p:nvPr>
        </p:nvSpPr>
        <p:spPr>
          <a:xfrm>
            <a:off x="1259540" y="1600200"/>
            <a:ext cx="7427260" cy="4997240"/>
          </a:xfrm>
        </p:spPr>
        <p:txBody>
          <a:bodyPr>
            <a:normAutofit fontScale="92500" lnSpcReduction="20000"/>
          </a:bodyPr>
          <a:lstStyle/>
          <a:p>
            <a:pPr marR="7200" lvl="0" rtl="1"/>
            <a:r>
              <a:rPr lang="ar-SA" b="1" i="0" u="none" strike="noStrike" baseline="0" dirty="0" smtClean="0">
                <a:latin typeface="Times New Roman"/>
                <a:cs typeface="Times New Roman"/>
              </a:rPr>
              <a:t>المنفذ المتسلسل  </a:t>
            </a:r>
            <a:r>
              <a:rPr lang="en-US" b="1" i="0" u="none" strike="noStrike" baseline="0" dirty="0" smtClean="0">
                <a:latin typeface="Times New Roman"/>
                <a:cs typeface="Times New Roman"/>
              </a:rPr>
              <a:t>Serial Port</a:t>
            </a:r>
          </a:p>
          <a:p>
            <a:pPr marR="0" lvl="1" rtl="1"/>
            <a:r>
              <a:rPr lang="ar-SA" b="1" i="0" u="none" strike="noStrike" baseline="0" dirty="0" smtClean="0">
                <a:latin typeface="Times New Roman"/>
                <a:cs typeface="Times New Roman"/>
              </a:rPr>
              <a:t>يوجد هذا المنفذ في الجزء الخلفي من وحدة النظام. ويستخدم خطاً واحدا لإرسال واستقبال البيانات بحيث يُرسل البيانات (بت بعد بت) لذلك أطلق عليه اسم المتسلسل، وبسبب هذا الأسلوب بالإرسال فهو بطئ جدا. ويُستخدم هذا المنفذ لوصل الفأرة ولوحة المفاتيح.</a:t>
            </a:r>
          </a:p>
          <a:p>
            <a:pPr marR="7200" lvl="0" rtl="1"/>
            <a:r>
              <a:rPr lang="ar-SA" b="1" i="0" u="none" strike="noStrike" baseline="0" dirty="0" smtClean="0">
                <a:latin typeface="Times New Roman"/>
                <a:cs typeface="Times New Roman"/>
              </a:rPr>
              <a:t>المنفذ المتوازي </a:t>
            </a:r>
            <a:r>
              <a:rPr lang="en-US" b="1" i="0" u="none" strike="noStrike" baseline="0" dirty="0" smtClean="0">
                <a:latin typeface="Times New Roman"/>
                <a:cs typeface="Times New Roman"/>
              </a:rPr>
              <a:t>Parallel Port</a:t>
            </a:r>
          </a:p>
          <a:p>
            <a:pPr marR="0" lvl="1" rtl="1"/>
            <a:r>
              <a:rPr lang="ar-SA" b="1" i="0" u="none" strike="noStrike" baseline="0" dirty="0" smtClean="0">
                <a:latin typeface="Times New Roman"/>
                <a:cs typeface="Times New Roman"/>
              </a:rPr>
              <a:t>يوجد هذا المنفذ في الجزء الخلفي من وحدة النظام. ويستخدم ثمان خطوط لإرسال واستقبال البيانات فهو يُرسل ثمانية بتات مرة واحدة بشكل متوازٍ، لذلك فهو أسرع من المتسلسل. ويُستخدم هذا المنفذ لتوصيل الطابعة.</a:t>
            </a:r>
          </a:p>
          <a:p>
            <a:r>
              <a:rPr lang="ar-JO" b="1" dirty="0"/>
              <a:t>المنفذ المتسلسل الشامل </a:t>
            </a:r>
            <a:r>
              <a:rPr lang="en-US" b="1" dirty="0"/>
              <a:t>Universal Serial Bus (USB)</a:t>
            </a:r>
          </a:p>
          <a:p>
            <a:pPr marR="0" lvl="1" rtl="1"/>
            <a:r>
              <a:rPr lang="ar-JO" b="1" i="0" u="none" strike="noStrike" baseline="0" dirty="0" smtClean="0">
                <a:latin typeface="Times New Roman"/>
                <a:cs typeface="Times New Roman"/>
              </a:rPr>
              <a:t>يوجد هذا المنفذ في الجزء الخلفي أو الأمامي من وحدة النظام وهي</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تكنولوجيا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جديدة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لإرسال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واستقبال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البيانات،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وبإمكان هذا المنفذ إرسال واستقبال البيانات بسرعة عالية. يُستخدم هذا المنفذ لربط</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الكثير</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الأجهزة: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كالطابعة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والكاميرا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الرقمية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ولوحة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المفاتيح</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والفأرة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والماسح</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الضوئي</a:t>
            </a:r>
            <a:r>
              <a:rPr lang="ar-SA" b="1" i="0" u="none" strike="noStrike" baseline="0" dirty="0" smtClean="0">
                <a:latin typeface="Times New Roman"/>
                <a:cs typeface="Times New Roman"/>
              </a:rPr>
              <a:t>.</a:t>
            </a:r>
          </a:p>
        </p:txBody>
      </p:sp>
      <p:pic>
        <p:nvPicPr>
          <p:cNvPr id="4" name="BLOGGER_PHOTO_ID_5159412275269622402" descr="http://4.bp.blogspot.com/_4v1AIrfapq0/R5nqIO08WoI/AAAAAAAAACc/P4m9gIPKw4o/s320/USB+Port.jpg">
            <a:hlinkClick r:id="rId2"/>
          </p:cNvPr>
          <p:cNvPicPr/>
          <p:nvPr/>
        </p:nvPicPr>
        <p:blipFill>
          <a:blip r:embed="rId3"/>
          <a:srcRect/>
          <a:stretch>
            <a:fillRect/>
          </a:stretch>
        </p:blipFill>
        <p:spPr bwMode="auto">
          <a:xfrm>
            <a:off x="323410" y="4790668"/>
            <a:ext cx="980440" cy="836295"/>
          </a:xfrm>
          <a:prstGeom prst="rect">
            <a:avLst/>
          </a:prstGeom>
          <a:noFill/>
          <a:ln w="9525">
            <a:noFill/>
            <a:miter lim="800000"/>
            <a:headEnd/>
            <a:tailEnd/>
          </a:ln>
        </p:spPr>
      </p:pic>
    </p:spTree>
    <p:extLst>
      <p:ext uri="{BB962C8B-B14F-4D97-AF65-F5344CB8AC3E}">
        <p14:creationId xmlns="" xmlns:p14="http://schemas.microsoft.com/office/powerpoint/2010/main" val="3221970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منافذ التوصيل</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Computers Ports </a:t>
            </a:r>
          </a:p>
        </p:txBody>
      </p:sp>
      <p:sp>
        <p:nvSpPr>
          <p:cNvPr id="3" name="عنصر نائب للنص 2"/>
          <p:cNvSpPr>
            <a:spLocks noGrp="1"/>
          </p:cNvSpPr>
          <p:nvPr>
            <p:ph type="body" idx="1"/>
          </p:nvPr>
        </p:nvSpPr>
        <p:spPr>
          <a:xfrm>
            <a:off x="1218760" y="1600200"/>
            <a:ext cx="7468040" cy="4525963"/>
          </a:xfrm>
        </p:spPr>
        <p:txBody>
          <a:bodyPr>
            <a:normAutofit fontScale="92500" lnSpcReduction="20000"/>
          </a:bodyPr>
          <a:lstStyle/>
          <a:p>
            <a:pPr marR="7200" lvl="0" rtl="1"/>
            <a:r>
              <a:rPr lang="ar-SA" b="1" i="0" u="none" strike="noStrike" baseline="0" dirty="0" smtClean="0">
                <a:latin typeface="Times New Roman"/>
                <a:cs typeface="Times New Roman"/>
              </a:rPr>
              <a:t>المنفذ اللاسلكي </a:t>
            </a:r>
            <a:r>
              <a:rPr lang="en-US" b="1" i="0" u="none" strike="noStrike" baseline="0" dirty="0" smtClean="0">
                <a:latin typeface="Times New Roman"/>
                <a:cs typeface="Times New Roman"/>
              </a:rPr>
              <a:t>Wireless Port</a:t>
            </a:r>
          </a:p>
          <a:p>
            <a:pPr marR="0" lvl="1" rtl="1"/>
            <a:r>
              <a:rPr lang="ar-SA" b="1" i="0" u="none" strike="noStrike" baseline="0" dirty="0" smtClean="0">
                <a:latin typeface="Times New Roman"/>
                <a:cs typeface="Times New Roman"/>
              </a:rPr>
              <a:t>انتشرت مثل هذه المنافذ على الأجهزة الحديثة، إذ تمكنك من ربط أجهزة الإدخال أو الإخراج عن بُعْدٍ دون الحاجة إلى وجود كوابل </a:t>
            </a:r>
            <a:r>
              <a:rPr lang="en-US" b="1" i="0" u="none" strike="noStrike" baseline="0" dirty="0" smtClean="0">
                <a:latin typeface="Times New Roman"/>
                <a:cs typeface="Times New Roman"/>
              </a:rPr>
              <a:t>Cables </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بينها وبين منافذ الحاسوب، ومن الأمثلة عليها جهاز حاسوب محمول مرتبط لاسلكياً مع شبكة الحاسوب</a:t>
            </a:r>
            <a:r>
              <a:rPr lang="en-US" b="1" i="0" u="none" strike="noStrike" baseline="0" dirty="0" smtClean="0">
                <a:latin typeface="Times New Roman"/>
                <a:cs typeface="Times New Roman"/>
              </a:rPr>
              <a:t>.</a:t>
            </a:r>
          </a:p>
          <a:p>
            <a:pPr marR="7200" lvl="0" rtl="1"/>
            <a:r>
              <a:rPr lang="ar-SA" b="1" i="0" u="none" strike="noStrike" baseline="0" dirty="0" smtClean="0">
                <a:latin typeface="Times New Roman"/>
                <a:cs typeface="Times New Roman"/>
              </a:rPr>
              <a:t>منفذ فيديو </a:t>
            </a:r>
            <a:r>
              <a:rPr lang="en-US" b="1" i="0" u="none" strike="noStrike" baseline="0" dirty="0" smtClean="0">
                <a:latin typeface="Times New Roman"/>
                <a:cs typeface="Times New Roman"/>
              </a:rPr>
              <a:t>FireWire</a:t>
            </a:r>
          </a:p>
          <a:p>
            <a:pPr lvl="1"/>
            <a:r>
              <a:rPr lang="ar-SA" b="1" dirty="0"/>
              <a:t>يمتاز هذا المنفذ بسرعة نقل البيانات، لذلك يستخدم لتوصيل الفيديو الرقمي والاسطوانات الصلبة الخارجية إلى جهاز الحاسوب نظراً لحجم البيانات التي يتم نقلها في هذه </a:t>
            </a:r>
            <a:r>
              <a:rPr lang="ar-SA" b="1" dirty="0" smtClean="0"/>
              <a:t>الأجهزة</a:t>
            </a:r>
            <a:endParaRPr lang="ar-JO" b="1" dirty="0" smtClean="0"/>
          </a:p>
          <a:p>
            <a:r>
              <a:rPr lang="ar-SA" b="1" i="0" u="none" strike="noStrike" baseline="0" dirty="0" smtClean="0">
                <a:latin typeface="Times New Roman"/>
                <a:cs typeface="Times New Roman"/>
              </a:rPr>
              <a:t>منفذ خط الشبكة </a:t>
            </a:r>
            <a:r>
              <a:rPr lang="en-US" b="1" i="0" u="none" strike="noStrike" baseline="0" dirty="0" smtClean="0">
                <a:latin typeface="Times New Roman"/>
                <a:cs typeface="Times New Roman"/>
              </a:rPr>
              <a:t>Network Port</a:t>
            </a:r>
          </a:p>
          <a:p>
            <a:pPr marR="0" lvl="1" rtl="1"/>
            <a:r>
              <a:rPr lang="ar-SA" b="1" i="0" u="none" strike="noStrike" baseline="0" dirty="0" smtClean="0">
                <a:latin typeface="Times New Roman"/>
                <a:cs typeface="Times New Roman"/>
              </a:rPr>
              <a:t>يُستخدم هذا المنفذ لربط الأجهزة مع بعضها البعض من خلال ما يسمى</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a:t>
            </a:r>
            <a:r>
              <a:rPr lang="ar-JO" b="1" i="0" u="none" strike="noStrike" baseline="0" dirty="0" smtClean="0">
                <a:latin typeface="Times New Roman"/>
                <a:cs typeface="Times New Roman"/>
              </a:rPr>
              <a:t>بطاقة</a:t>
            </a:r>
            <a:r>
              <a:rPr lang="ar-SA" b="1" i="0" u="none" strike="noStrike" baseline="0" dirty="0" smtClean="0">
                <a:latin typeface="Times New Roman"/>
                <a:cs typeface="Times New Roman"/>
              </a:rPr>
              <a:t> الشبكة)</a:t>
            </a:r>
            <a:r>
              <a:rPr lang="en-GB" b="1" i="0" u="none" strike="noStrike" baseline="0" dirty="0" smtClean="0">
                <a:latin typeface="Times New Roman"/>
                <a:cs typeface="Times New Roman"/>
              </a:rPr>
              <a:t>Ethernet Card.</a:t>
            </a:r>
            <a:r>
              <a:rPr lang="ar-SA" b="1" i="0" u="none" strike="noStrike" baseline="0" dirty="0" smtClean="0">
                <a:latin typeface="Times New Roman"/>
                <a:cs typeface="Times New Roman"/>
              </a:rPr>
              <a:t> وبربط الأجهزة مع بعضها البعض تستطيع مشاركة المعلومات والبرامج فيما بينها.</a:t>
            </a:r>
            <a:endParaRPr lang="en-US" b="1" i="0" u="none" strike="noStrike" baseline="0" dirty="0" smtClean="0">
              <a:latin typeface="Times New Roman"/>
              <a:cs typeface="Times New Roman"/>
            </a:endParaRPr>
          </a:p>
        </p:txBody>
      </p:sp>
      <p:pic>
        <p:nvPicPr>
          <p:cNvPr id="4" name="صورة 3" descr="http://www.tigerdirect.com/images/itemdetails/desktop-cables/ethernet-port.jpg"/>
          <p:cNvPicPr/>
          <p:nvPr/>
        </p:nvPicPr>
        <p:blipFill>
          <a:blip r:embed="rId2" cstate="print"/>
          <a:srcRect/>
          <a:stretch>
            <a:fillRect/>
          </a:stretch>
        </p:blipFill>
        <p:spPr bwMode="auto">
          <a:xfrm>
            <a:off x="395420" y="5013220"/>
            <a:ext cx="895350" cy="762000"/>
          </a:xfrm>
          <a:prstGeom prst="rect">
            <a:avLst/>
          </a:prstGeom>
          <a:noFill/>
          <a:ln w="9525">
            <a:noFill/>
            <a:miter lim="800000"/>
            <a:headEnd/>
            <a:tailEnd/>
          </a:ln>
        </p:spPr>
      </p:pic>
    </p:spTree>
    <p:extLst>
      <p:ext uri="{BB962C8B-B14F-4D97-AF65-F5344CB8AC3E}">
        <p14:creationId xmlns="" xmlns:p14="http://schemas.microsoft.com/office/powerpoint/2010/main" val="3221970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أنواع</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الحواسيب</a:t>
            </a:r>
            <a:r>
              <a:rPr lang="en-US" b="1" i="0" u="none" strike="noStrike" baseline="0" dirty="0" smtClean="0">
                <a:latin typeface="Times New Roman"/>
                <a:cs typeface="Times New Roman"/>
              </a:rPr>
              <a:t/>
            </a:r>
            <a:br>
              <a:rPr lang="en-US" b="1" i="0" u="none" strike="noStrike" baseline="0" dirty="0" smtClean="0">
                <a:latin typeface="Times New Roman"/>
                <a:cs typeface="Times New Roman"/>
              </a:rPr>
            </a:br>
            <a:r>
              <a:rPr lang="en-US" b="1" i="0" u="none" strike="noStrike" baseline="0" dirty="0" smtClean="0">
                <a:latin typeface="Times New Roman"/>
                <a:cs typeface="Times New Roman"/>
              </a:rPr>
              <a:t>Types of Computers </a:t>
            </a:r>
          </a:p>
        </p:txBody>
      </p:sp>
      <p:sp>
        <p:nvSpPr>
          <p:cNvPr id="3" name="عنصر نائب للنص 2"/>
          <p:cNvSpPr>
            <a:spLocks noGrp="1"/>
          </p:cNvSpPr>
          <p:nvPr>
            <p:ph type="body" idx="1"/>
          </p:nvPr>
        </p:nvSpPr>
        <p:spPr>
          <a:xfrm>
            <a:off x="323410" y="1600201"/>
            <a:ext cx="8363390" cy="3557040"/>
          </a:xfrm>
        </p:spPr>
        <p:txBody>
          <a:bodyPr>
            <a:normAutofit fontScale="85000" lnSpcReduction="10000"/>
          </a:bodyPr>
          <a:lstStyle/>
          <a:p>
            <a:pPr marR="7200" lvl="0" rtl="1"/>
            <a:r>
              <a:rPr lang="ar-JO"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الشخصي</a:t>
            </a:r>
            <a:r>
              <a:rPr lang="en-US" b="1" i="0" u="none" strike="noStrike" baseline="0" dirty="0" smtClean="0">
                <a:latin typeface="Times New Roman"/>
                <a:cs typeface="Times New Roman"/>
              </a:rPr>
              <a:t> Personal Computer</a:t>
            </a:r>
          </a:p>
          <a:p>
            <a:pPr marR="0" lvl="1" rtl="1"/>
            <a:r>
              <a:rPr lang="ar-JO" b="1" i="0" u="none" strike="noStrike" baseline="0" dirty="0" smtClean="0">
                <a:latin typeface="Times New Roman"/>
                <a:cs typeface="Times New Roman"/>
              </a:rPr>
              <a:t>هو</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الأكثر</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شيوعاً،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ويستخدم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لإنجاز</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المهام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المكتبية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في المنزل والعمل</a:t>
            </a:r>
            <a:r>
              <a:rPr lang="ar-JO" b="1" i="0" u="none" strike="noStrike" baseline="0" dirty="0" smtClean="0">
                <a:latin typeface="Times New Roman"/>
                <a:cs typeface="Times New Roman"/>
              </a:rPr>
              <a:t>،</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ونظراً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للإقبال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الكبير</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على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هذه</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الحواسيب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واستخداماتها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المتعددة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فقد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تطويرها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بشكل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سريع،</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وأصبحت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هذه</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الحواسيب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ذات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ذاكرة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عالية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ومساحات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تخزين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كبيرة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وسرعة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معالجة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كبيرة</a:t>
            </a:r>
            <a:r>
              <a:rPr lang="ar-SA" b="1" i="0" u="none" strike="noStrike" baseline="0" dirty="0" smtClean="0">
                <a:latin typeface="Times New Roman"/>
                <a:cs typeface="Times New Roman"/>
              </a:rPr>
              <a:t>.</a:t>
            </a:r>
          </a:p>
          <a:p>
            <a:r>
              <a:rPr lang="ar-SA" b="1" dirty="0"/>
              <a:t>الحاسوب الشخصي المحمول </a:t>
            </a:r>
            <a:r>
              <a:rPr lang="en-US" b="1" dirty="0"/>
              <a:t>Laptop</a:t>
            </a:r>
          </a:p>
          <a:p>
            <a:pPr marR="0" lvl="1" rtl="1"/>
            <a:r>
              <a:rPr lang="ar-SA" b="1" i="0" u="none" strike="noStrike" baseline="0" dirty="0" smtClean="0">
                <a:latin typeface="Times New Roman"/>
                <a:cs typeface="Times New Roman"/>
              </a:rPr>
              <a:t>تُعدّ هذه الحواسيب أصغر حجماً من الحواسيب العادية،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كما أن وحدتها الرئيسية وشاشتها ولوحة مفاتيحها وفأرتها متصلة معاً في  وحدة واحدة. وتكون أسعار هذه الأجهزة أعلى من أثمان الأجهزة الشخصية المماثلة، وهذا الحاسوب مزود ببطارية لتزويده بالكهرباء لذلك يُمكن حمله والتجوال به. ويتم استخدام هذه الأجهزة عادة من قبل رجال الأعمال أو الأفراد الذين يتطلب طبيعة عملهم هذه النوع من الحواسيب.		</a:t>
            </a:r>
          </a:p>
        </p:txBody>
      </p:sp>
      <p:pic>
        <p:nvPicPr>
          <p:cNvPr id="4" name="صورة 3" descr="http://www.mobilecomputermag.co.uk/images/stories/news/2007/10/getac-p470-laptop.jpg"/>
          <p:cNvPicPr/>
          <p:nvPr/>
        </p:nvPicPr>
        <p:blipFill>
          <a:blip r:embed="rId2" cstate="print"/>
          <a:srcRect/>
          <a:stretch>
            <a:fillRect/>
          </a:stretch>
        </p:blipFill>
        <p:spPr bwMode="auto">
          <a:xfrm>
            <a:off x="2915770" y="4850673"/>
            <a:ext cx="1944270" cy="1696985"/>
          </a:xfrm>
          <a:prstGeom prst="rect">
            <a:avLst/>
          </a:prstGeom>
          <a:noFill/>
          <a:ln w="9525">
            <a:noFill/>
            <a:miter lim="800000"/>
            <a:headEnd/>
            <a:tailEnd/>
          </a:ln>
        </p:spPr>
      </p:pic>
    </p:spTree>
    <p:extLst>
      <p:ext uri="{BB962C8B-B14F-4D97-AF65-F5344CB8AC3E}">
        <p14:creationId xmlns="" xmlns:p14="http://schemas.microsoft.com/office/powerpoint/2010/main" val="1891782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أنواع</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الحواسيب</a:t>
            </a:r>
            <a:r>
              <a:rPr lang="en-US" b="1" i="0" u="none" strike="noStrike" baseline="0" dirty="0" smtClean="0">
                <a:latin typeface="Times New Roman"/>
                <a:cs typeface="Times New Roman"/>
              </a:rPr>
              <a:t/>
            </a:r>
            <a:br>
              <a:rPr lang="en-US" b="1" i="0" u="none" strike="noStrike" baseline="0" dirty="0" smtClean="0">
                <a:latin typeface="Times New Roman"/>
                <a:cs typeface="Times New Roman"/>
              </a:rPr>
            </a:br>
            <a:r>
              <a:rPr lang="en-US" b="1" i="0" u="none" strike="noStrike" baseline="0" dirty="0" smtClean="0">
                <a:latin typeface="Times New Roman"/>
                <a:cs typeface="Times New Roman"/>
              </a:rPr>
              <a:t>Types of Computers </a:t>
            </a:r>
          </a:p>
        </p:txBody>
      </p:sp>
      <p:sp>
        <p:nvSpPr>
          <p:cNvPr id="3" name="عنصر نائب للنص 2"/>
          <p:cNvSpPr>
            <a:spLocks noGrp="1"/>
          </p:cNvSpPr>
          <p:nvPr>
            <p:ph type="body" idx="1"/>
          </p:nvPr>
        </p:nvSpPr>
        <p:spPr>
          <a:xfrm>
            <a:off x="1691600" y="1600200"/>
            <a:ext cx="6995200" cy="4781210"/>
          </a:xfrm>
        </p:spPr>
        <p:txBody>
          <a:bodyPr>
            <a:normAutofit fontScale="92500" lnSpcReduction="10000"/>
          </a:bodyPr>
          <a:lstStyle/>
          <a:p>
            <a:r>
              <a:rPr lang="ar-SA" b="1" dirty="0">
                <a:latin typeface="Times New Roman"/>
                <a:cs typeface="Times New Roman"/>
              </a:rPr>
              <a:t>الحاسوب</a:t>
            </a:r>
            <a:r>
              <a:rPr lang="en-US" b="1" dirty="0">
                <a:latin typeface="Times New Roman"/>
                <a:cs typeface="Times New Roman"/>
              </a:rPr>
              <a:t> </a:t>
            </a:r>
            <a:r>
              <a:rPr lang="ar-SA" b="1" dirty="0">
                <a:latin typeface="Times New Roman"/>
                <a:cs typeface="Times New Roman"/>
              </a:rPr>
              <a:t>الرئيسي </a:t>
            </a:r>
            <a:r>
              <a:rPr lang="en-US" b="1" dirty="0">
                <a:latin typeface="Times New Roman"/>
                <a:cs typeface="Times New Roman"/>
              </a:rPr>
              <a:t>Mainframe</a:t>
            </a:r>
          </a:p>
          <a:p>
            <a:pPr lvl="1"/>
            <a:r>
              <a:rPr lang="ar-SA" b="1" dirty="0" smtClean="0"/>
              <a:t>هو </a:t>
            </a:r>
            <a:r>
              <a:rPr lang="ar-SA" b="1" dirty="0"/>
              <a:t>حاسوب كبير، قوي النظام، يمتاز بسعة تخزينية ضخمة، غالي الثمن، وسريع جداً، وتأتي قوته من قدرته على تنفيذ أوامر مئات المستخدمين في الثانية الواحدة، لذلك يُستخدم هذا النوع في المؤسسات والشركات الضخمة كخادم</a:t>
            </a:r>
            <a:r>
              <a:rPr lang="ar-SA" b="1" dirty="0" smtClean="0"/>
              <a:t>.</a:t>
            </a:r>
            <a:endParaRPr lang="ar-JO" b="1" dirty="0" smtClean="0"/>
          </a:p>
          <a:p>
            <a:r>
              <a:rPr lang="ar-SA" b="1" i="0" u="none" strike="noStrike" baseline="0" dirty="0" smtClean="0">
                <a:latin typeface="Times New Roman"/>
                <a:cs typeface="Times New Roman"/>
              </a:rPr>
              <a:t>حواسيب الشبكة </a:t>
            </a:r>
            <a:r>
              <a:rPr lang="en-GB" b="1" i="0" u="none" strike="noStrike" baseline="0" dirty="0" smtClean="0">
                <a:latin typeface="Times New Roman"/>
                <a:cs typeface="Times New Roman"/>
              </a:rPr>
              <a:t>Networks Computers</a:t>
            </a:r>
          </a:p>
          <a:p>
            <a:pPr marR="0" lvl="1" rtl="1"/>
            <a:r>
              <a:rPr lang="ar-SA" b="1" i="0" u="none" strike="noStrike" baseline="0" dirty="0" smtClean="0">
                <a:latin typeface="Times New Roman"/>
                <a:cs typeface="Times New Roman"/>
              </a:rPr>
              <a:t>مجموعة حواسيب مرتبطة مع بعضها البعض باستخدام (بطاقة الشبكة). تستطيع هذه الحواسيب تبادل البيانات والبرامج فيما بينها ومشاركة بعض الأجهزة مثل الطابعات والماسحات الضوئية.</a:t>
            </a:r>
          </a:p>
          <a:p>
            <a:pPr marR="7200" lvl="0" rtl="1"/>
            <a:r>
              <a:rPr lang="ar-SA" b="1" i="0" u="none" strike="noStrike" baseline="0" dirty="0" smtClean="0">
                <a:latin typeface="Times New Roman"/>
                <a:cs typeface="Times New Roman"/>
              </a:rPr>
              <a:t>الحاسوب اللوحي </a:t>
            </a:r>
            <a:r>
              <a:rPr lang="en-US" b="1" i="0" u="none" strike="noStrike" baseline="0" dirty="0" smtClean="0">
                <a:latin typeface="Times New Roman"/>
                <a:cs typeface="Times New Roman"/>
              </a:rPr>
              <a:t>Tablet PC</a:t>
            </a:r>
          </a:p>
          <a:p>
            <a:pPr marR="0" lvl="1" rtl="1"/>
            <a:r>
              <a:rPr lang="ar-JO" b="1" i="0" u="none" strike="noStrike" baseline="0" dirty="0" smtClean="0">
                <a:latin typeface="Times New Roman"/>
                <a:cs typeface="Times New Roman"/>
              </a:rPr>
              <a:t>أحد أشكال الحاسوب </a:t>
            </a:r>
            <a:r>
              <a:rPr lang="en-US" b="1" i="0" u="none" strike="noStrike" baseline="0" dirty="0" smtClean="0">
                <a:latin typeface="Times New Roman"/>
                <a:cs typeface="Times New Roman"/>
              </a:rPr>
              <a:t>PDA</a:t>
            </a:r>
            <a:r>
              <a:rPr lang="ar-JO" b="1" i="0" u="none" strike="noStrike" baseline="0" dirty="0" smtClean="0">
                <a:latin typeface="Times New Roman"/>
                <a:cs typeface="Times New Roman"/>
              </a:rPr>
              <a:t> الذي يُحمل باليد، ويستخدم لوحة رسومية، مما يتيح استخدام الإصبع أو القلم الرقمي لإدخال المعلومات.</a:t>
            </a:r>
          </a:p>
        </p:txBody>
      </p:sp>
      <p:pic>
        <p:nvPicPr>
          <p:cNvPr id="4" name="صورة 3"/>
          <p:cNvPicPr/>
          <p:nvPr/>
        </p:nvPicPr>
        <p:blipFill>
          <a:blip r:embed="rId2"/>
          <a:srcRect/>
          <a:stretch>
            <a:fillRect/>
          </a:stretch>
        </p:blipFill>
        <p:spPr bwMode="auto">
          <a:xfrm>
            <a:off x="539440" y="1988800"/>
            <a:ext cx="1080150" cy="1080150"/>
          </a:xfrm>
          <a:prstGeom prst="rect">
            <a:avLst/>
          </a:prstGeom>
          <a:noFill/>
          <a:ln w="9525">
            <a:noFill/>
            <a:miter lim="800000"/>
            <a:headEnd/>
            <a:tailEnd/>
          </a:ln>
        </p:spPr>
      </p:pic>
    </p:spTree>
    <p:extLst>
      <p:ext uri="{BB962C8B-B14F-4D97-AF65-F5344CB8AC3E}">
        <p14:creationId xmlns="" xmlns:p14="http://schemas.microsoft.com/office/powerpoint/2010/main" val="1891782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الأجهزة الرقمية المحمولة باليد</a:t>
            </a:r>
            <a:r>
              <a:rPr lang="en-US" b="1" i="0" u="none" strike="noStrike" baseline="0" dirty="0" smtClean="0">
                <a:latin typeface="Times New Roman"/>
                <a:cs typeface="Times New Roman"/>
              </a:rPr>
              <a:t/>
            </a:r>
            <a:br>
              <a:rPr lang="en-US"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Handheld Portable Digital Devices</a:t>
            </a:r>
            <a:endParaRPr lang="ar-SA" b="1" i="0" u="none" strike="noStrike" baseline="0" dirty="0" smtClean="0">
              <a:latin typeface="Times New Roman"/>
              <a:cs typeface="Times New Roman"/>
            </a:endParaRPr>
          </a:p>
        </p:txBody>
      </p:sp>
      <p:sp>
        <p:nvSpPr>
          <p:cNvPr id="3" name="عنصر نائب للنص 2"/>
          <p:cNvSpPr>
            <a:spLocks noGrp="1"/>
          </p:cNvSpPr>
          <p:nvPr>
            <p:ph type="body" idx="1"/>
          </p:nvPr>
        </p:nvSpPr>
        <p:spPr>
          <a:xfrm>
            <a:off x="1763610" y="1600200"/>
            <a:ext cx="6923190" cy="4525963"/>
          </a:xfrm>
        </p:spPr>
        <p:txBody>
          <a:bodyPr>
            <a:normAutofit fontScale="92500" lnSpcReduction="20000"/>
          </a:bodyPr>
          <a:lstStyle/>
          <a:p>
            <a:pPr marR="7200" lvl="0" rtl="1"/>
            <a:r>
              <a:rPr lang="ar-SA" b="1" i="0" u="none" strike="noStrike" baseline="0" dirty="0" smtClean="0">
                <a:latin typeface="Times New Roman"/>
                <a:cs typeface="Times New Roman"/>
              </a:rPr>
              <a:t>المساعد الشخصي الرقمي (</a:t>
            </a:r>
            <a:r>
              <a:rPr lang="en-US" b="1" i="0" u="none" strike="noStrike" baseline="0" dirty="0" smtClean="0">
                <a:latin typeface="Times New Roman"/>
                <a:cs typeface="Times New Roman"/>
              </a:rPr>
              <a:t>(PDA</a:t>
            </a: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Personal Digital Assistant</a:t>
            </a:r>
          </a:p>
          <a:p>
            <a:pPr marR="3600" lvl="1"/>
            <a:r>
              <a:rPr lang="ar-SA" b="1" dirty="0"/>
              <a:t>هو حاسوب مدمج بحجم راحة اليد تقريباً، </a:t>
            </a:r>
            <a:r>
              <a:rPr lang="ar-JO" b="1" dirty="0"/>
              <a:t>يعمل بنظام تشغيل شبيه بالنظام المستخدم في الأجهزة الكبيرة ولكن بميزات أقل منها. ويكون </a:t>
            </a:r>
            <a:r>
              <a:rPr lang="ar-SA" b="1" dirty="0"/>
              <a:t>مجهَّز بقلم خاص بدلاً من لوحة المفاتيح،  يُستخدم للكتابة ويمكن استخدامه لتخزين واستدعاء المعلومات. وتكون قوة المعالجة وحجم الذاكرة للمساعد الشخصي الرقمي </a:t>
            </a:r>
            <a:r>
              <a:rPr lang="en-US" b="1" dirty="0"/>
              <a:t>(PDA) </a:t>
            </a:r>
            <a:r>
              <a:rPr lang="ar-SA" b="1" dirty="0"/>
              <a:t>محدودتين، ويتم فيه تخزين البيانات على بطاقة الذاكرة أو الاسطوانات الثابتة دقيقة الحجم، </a:t>
            </a:r>
            <a:r>
              <a:rPr lang="ar-JO" b="1" dirty="0"/>
              <a:t>ويُمكن استخدامه كجهاز هاتف و</a:t>
            </a:r>
            <a:r>
              <a:rPr lang="ar-SA" b="1" dirty="0"/>
              <a:t>وصله بالإنترنت. يتم استخدامه عادة من قبل رجال الأعمال أو الطلاب</a:t>
            </a:r>
            <a:endParaRPr lang="en-US" b="1" i="0" u="none" strike="noStrike" baseline="0" dirty="0" smtClean="0">
              <a:latin typeface="Times New Roman"/>
            </a:endParaRPr>
          </a:p>
          <a:p>
            <a:pPr marR="7200" lvl="0" rtl="1"/>
            <a:r>
              <a:rPr lang="ar-SA" b="1" i="0" u="none" strike="noStrike" baseline="0" dirty="0" smtClean="0">
                <a:latin typeface="Times New Roman"/>
                <a:cs typeface="Times New Roman"/>
              </a:rPr>
              <a:t>جهاز الهاتف النقال</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أو الموبايل </a:t>
            </a:r>
            <a:r>
              <a:rPr lang="en-US" b="1" i="0" u="none" strike="noStrike" baseline="0" dirty="0" smtClean="0">
                <a:latin typeface="Times New Roman"/>
                <a:cs typeface="Times New Roman"/>
              </a:rPr>
              <a:t> Mobile Phone</a:t>
            </a:r>
          </a:p>
          <a:p>
            <a:pPr marR="0" lvl="1" rtl="1"/>
            <a:r>
              <a:rPr lang="ar-SA" b="1" i="0" u="none" strike="noStrike" baseline="0" dirty="0" smtClean="0">
                <a:latin typeface="Times New Roman"/>
                <a:cs typeface="Times New Roman"/>
              </a:rPr>
              <a:t>يُستخدم جهاز الهاتف النقال </a:t>
            </a:r>
            <a:r>
              <a:rPr lang="en-US" b="1" i="0" u="none" strike="noStrike" baseline="0" dirty="0" smtClean="0">
                <a:latin typeface="Times New Roman"/>
                <a:cs typeface="Times New Roman"/>
              </a:rPr>
              <a:t>(</a:t>
            </a:r>
            <a:r>
              <a:rPr lang="ar-JO" b="1" i="0" u="none" strike="noStrike" baseline="0" dirty="0" smtClean="0">
                <a:latin typeface="Times New Roman"/>
                <a:cs typeface="Times New Roman"/>
              </a:rPr>
              <a:t>ال</a:t>
            </a:r>
            <a:r>
              <a:rPr lang="ar-SA" b="1" i="0" u="none" strike="noStrike" baseline="0" dirty="0" smtClean="0">
                <a:latin typeface="Times New Roman"/>
                <a:cs typeface="Times New Roman"/>
              </a:rPr>
              <a:t>موبايل</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للاتصالات الهاتفية، كما يُستخدم لإرسال الرسائل والفاكسات، ويمكنه إرسال البريد الإلكتروني أيضاً من خلال الاتصال مع شبكة الإنترنت.</a:t>
            </a:r>
          </a:p>
        </p:txBody>
      </p:sp>
      <p:pic>
        <p:nvPicPr>
          <p:cNvPr id="4" name="صورة 3" descr="http://www.unm.edu/~tbeach/terms/images/pdaBIG.jpg"/>
          <p:cNvPicPr/>
          <p:nvPr/>
        </p:nvPicPr>
        <p:blipFill>
          <a:blip r:embed="rId2"/>
          <a:srcRect/>
          <a:stretch>
            <a:fillRect/>
          </a:stretch>
        </p:blipFill>
        <p:spPr bwMode="auto">
          <a:xfrm>
            <a:off x="395420" y="2276840"/>
            <a:ext cx="1390650" cy="981075"/>
          </a:xfrm>
          <a:prstGeom prst="rect">
            <a:avLst/>
          </a:prstGeom>
          <a:noFill/>
          <a:ln w="9525">
            <a:noFill/>
            <a:miter lim="800000"/>
            <a:headEnd/>
            <a:tailEnd/>
          </a:ln>
        </p:spPr>
      </p:pic>
    </p:spTree>
    <p:extLst>
      <p:ext uri="{BB962C8B-B14F-4D97-AF65-F5344CB8AC3E}">
        <p14:creationId xmlns="" xmlns:p14="http://schemas.microsoft.com/office/powerpoint/2010/main" val="3144157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الأجهزة الرقمية المحمولة باليد</a:t>
            </a:r>
            <a:r>
              <a:rPr lang="en-US" b="1" i="0" u="none" strike="noStrike" baseline="0" dirty="0" smtClean="0">
                <a:latin typeface="Times New Roman"/>
                <a:cs typeface="Times New Roman"/>
              </a:rPr>
              <a:t/>
            </a:r>
            <a:br>
              <a:rPr lang="en-US" b="1" i="0" u="none" strike="noStrike" baseline="0" dirty="0" smtClean="0">
                <a:latin typeface="Times New Roman"/>
                <a:cs typeface="Times New Roman"/>
              </a:rPr>
            </a:br>
            <a:r>
              <a:rPr lang="ar-SA" b="1" i="0" u="none" strike="noStrike" baseline="0" dirty="0" smtClean="0">
                <a:latin typeface="Times New Roman"/>
                <a:cs typeface="Times New Roman"/>
              </a:rPr>
              <a:t> </a:t>
            </a:r>
            <a:r>
              <a:rPr lang="en-US" b="1" i="0" u="none" strike="noStrike" baseline="0" dirty="0" smtClean="0">
                <a:latin typeface="Times New Roman"/>
                <a:cs typeface="Times New Roman"/>
              </a:rPr>
              <a:t>Handheld Portable Digital Devices</a:t>
            </a:r>
            <a:endParaRPr lang="ar-SA" b="1" i="0" u="none" strike="noStrike" baseline="0" dirty="0" smtClean="0">
              <a:latin typeface="Times New Roman"/>
              <a:cs typeface="Times New Roman"/>
            </a:endParaRPr>
          </a:p>
        </p:txBody>
      </p:sp>
      <p:sp>
        <p:nvSpPr>
          <p:cNvPr id="3" name="عنصر نائب للنص 2"/>
          <p:cNvSpPr>
            <a:spLocks noGrp="1"/>
          </p:cNvSpPr>
          <p:nvPr>
            <p:ph type="body" idx="1"/>
          </p:nvPr>
        </p:nvSpPr>
        <p:spPr>
          <a:xfrm>
            <a:off x="1403560" y="1600200"/>
            <a:ext cx="7283240" cy="4525963"/>
          </a:xfrm>
        </p:spPr>
        <p:txBody>
          <a:bodyPr>
            <a:normAutofit fontScale="92500" lnSpcReduction="10000"/>
          </a:bodyPr>
          <a:lstStyle/>
          <a:p>
            <a:pPr marR="7200" lvl="0" rtl="1"/>
            <a:r>
              <a:rPr lang="ar-SA" b="1" i="0" u="none" strike="noStrike" baseline="0" dirty="0" smtClean="0">
                <a:latin typeface="Times New Roman"/>
                <a:cs typeface="Times New Roman"/>
              </a:rPr>
              <a:t>مشغل الوسائط المتعددة </a:t>
            </a:r>
            <a:r>
              <a:rPr lang="en-US" b="1" i="0" u="none" strike="noStrike" baseline="0" dirty="0" smtClean="0">
                <a:latin typeface="Times New Roman"/>
                <a:cs typeface="Times New Roman"/>
              </a:rPr>
              <a:t> Multimedia Media Player</a:t>
            </a:r>
          </a:p>
          <a:p>
            <a:pPr marR="3600" lvl="1"/>
            <a:r>
              <a:rPr lang="ar-SA" b="1" i="0" u="none" strike="noStrike" baseline="0" dirty="0" smtClean="0">
                <a:latin typeface="Times New Roman"/>
                <a:cs typeface="Times New Roman"/>
              </a:rPr>
              <a:t>يسمح لك مشغّل الوسائط المتعددة بتخزين ملفات صوتية،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وصور، وفيديو</a:t>
            </a:r>
            <a:r>
              <a:rPr lang="en-US" b="1" i="0" u="none" strike="noStrike" baseline="0" dirty="0" smtClean="0">
                <a:latin typeface="Times New Roman"/>
                <a:cs typeface="Times New Roman"/>
              </a:rPr>
              <a:t>.</a:t>
            </a:r>
            <a:r>
              <a:rPr lang="ar-SA" b="1" i="0" u="none" strike="noStrike" baseline="0" dirty="0" smtClean="0">
                <a:latin typeface="Times New Roman"/>
                <a:cs typeface="Times New Roman"/>
              </a:rPr>
              <a:t> كما يُمكنك تنزيل ملفات صوتية</a:t>
            </a:r>
            <a:r>
              <a:rPr lang="ar-SA" b="0" i="0" u="none" strike="noStrike" baseline="0" dirty="0" smtClean="0">
                <a:latin typeface="Arial"/>
                <a:cs typeface="Times New Roman"/>
              </a:rPr>
              <a:t> </a:t>
            </a:r>
            <a:r>
              <a:rPr lang="ar-SA" b="1" i="0" u="none" strike="noStrike" baseline="0" dirty="0" smtClean="0">
                <a:latin typeface="Times New Roman"/>
                <a:cs typeface="Times New Roman"/>
              </a:rPr>
              <a:t>وفيديو من الإنترنت إلى المشغّل للاستماع إليها، مع الأخذ بعين الاعتبار أن الكثير من الأغاني والأفلام والأعمال الموسيقية لها حقوق نشر وحماية قانونية عند تنزيلها من مصادرها</a:t>
            </a:r>
            <a:r>
              <a:rPr lang="en-US" b="1" i="0" u="none" strike="noStrike" baseline="0" dirty="0" smtClean="0">
                <a:latin typeface="Times New Roman"/>
                <a:cs typeface="Times New Roman"/>
              </a:rPr>
              <a:t>.</a:t>
            </a:r>
          </a:p>
          <a:p>
            <a:pPr marL="0" marR="7200" lvl="0" indent="0" rtl="1">
              <a:buNone/>
            </a:pPr>
            <a:r>
              <a:rPr lang="ar-JO" dirty="0" smtClean="0">
                <a:latin typeface="Times New Roman"/>
              </a:rPr>
              <a:t>الهاتف الذكي:</a:t>
            </a:r>
            <a:endParaRPr lang="en-US" b="0" i="0" u="none" strike="noStrike" baseline="0" dirty="0" smtClean="0">
              <a:latin typeface="Times New Roman"/>
            </a:endParaRPr>
          </a:p>
          <a:p>
            <a:pPr marR="0" lvl="1" rtl="1"/>
            <a:r>
              <a:rPr lang="ar-SA" b="1" i="0" u="none" strike="noStrike" baseline="0" dirty="0" smtClean="0">
                <a:latin typeface="Times New Roman"/>
                <a:cs typeface="Times New Roman"/>
              </a:rPr>
              <a:t>هاتف نقال متقدم يحتوي على العديد من الخصائص. تختلف قدراته وخصائصه من مصنع إلى آخر، وتحتوي الكثير من هذه الأجهزة على نظم تشغيل تسمح لك بالاتصال الشبكي مع أجهزة أخرى، وكذلك تسمح بتنزيل البرامج التطبيقية، كما تسمح لك بتبادل البريد الإلكتروني واستعراض صفحات الإنترنت. هناك أجهزة مزودة بنظام تحديد المواقع </a:t>
            </a:r>
            <a:r>
              <a:rPr lang="en-US" b="1" i="0" u="none" strike="noStrike" baseline="0" dirty="0" smtClean="0">
                <a:latin typeface="Times New Roman"/>
                <a:cs typeface="Times New Roman"/>
              </a:rPr>
              <a:t>GPS</a:t>
            </a:r>
            <a:r>
              <a:rPr lang="ar-SA" b="1" i="0" u="none" strike="noStrike" baseline="0" dirty="0" smtClean="0">
                <a:latin typeface="Times New Roman"/>
                <a:cs typeface="Times New Roman"/>
              </a:rPr>
              <a:t> للمتصل بك، كما تم تزويد البعض منها بكاميرا.</a:t>
            </a:r>
            <a:r>
              <a:rPr lang="en-US" b="1" i="0" u="none" strike="noStrike" baseline="0" dirty="0" smtClean="0">
                <a:latin typeface="Times New Roman"/>
                <a:cs typeface="Times New Roman"/>
              </a:rPr>
              <a:t> </a:t>
            </a:r>
          </a:p>
        </p:txBody>
      </p:sp>
      <p:pic>
        <p:nvPicPr>
          <p:cNvPr id="4" name="صورة 3"/>
          <p:cNvPicPr/>
          <p:nvPr/>
        </p:nvPicPr>
        <p:blipFill>
          <a:blip r:embed="rId2"/>
          <a:srcRect/>
          <a:stretch>
            <a:fillRect/>
          </a:stretch>
        </p:blipFill>
        <p:spPr bwMode="auto">
          <a:xfrm>
            <a:off x="355935" y="4149100"/>
            <a:ext cx="903605" cy="965835"/>
          </a:xfrm>
          <a:prstGeom prst="rect">
            <a:avLst/>
          </a:prstGeom>
          <a:noFill/>
          <a:ln w="9525">
            <a:noFill/>
            <a:miter lim="800000"/>
            <a:headEnd/>
            <a:tailEnd/>
          </a:ln>
        </p:spPr>
      </p:pic>
    </p:spTree>
    <p:extLst>
      <p:ext uri="{BB962C8B-B14F-4D97-AF65-F5344CB8AC3E}">
        <p14:creationId xmlns="" xmlns:p14="http://schemas.microsoft.com/office/powerpoint/2010/main" val="3144157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أداء الحاسوب</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JO" b="1" i="0" u="none" strike="noStrike" baseline="0" dirty="0" smtClean="0">
                <a:latin typeface="Times New Roman"/>
                <a:cs typeface="Times New Roman"/>
              </a:rPr>
              <a:t> </a:t>
            </a:r>
            <a:r>
              <a:rPr lang="en-US" b="1" i="0" u="none" strike="noStrike" baseline="0" dirty="0" smtClean="0">
                <a:latin typeface="Times New Roman"/>
                <a:cs typeface="Times New Roman"/>
              </a:rPr>
              <a:t>Computer Performance</a:t>
            </a:r>
            <a:endParaRPr lang="ar-SA" b="1" i="0" u="none" strike="noStrike" baseline="0" dirty="0" smtClean="0">
              <a:latin typeface="Times New Roman"/>
              <a:cs typeface="Times New Roman"/>
            </a:endParaRPr>
          </a:p>
        </p:txBody>
      </p:sp>
      <p:sp>
        <p:nvSpPr>
          <p:cNvPr id="3" name="عنصر نائب للنص 2"/>
          <p:cNvSpPr>
            <a:spLocks noGrp="1"/>
          </p:cNvSpPr>
          <p:nvPr>
            <p:ph type="body" idx="1"/>
          </p:nvPr>
        </p:nvSpPr>
        <p:spPr/>
        <p:txBody>
          <a:bodyPr>
            <a:normAutofit fontScale="92500" lnSpcReduction="20000"/>
          </a:bodyPr>
          <a:lstStyle/>
          <a:p>
            <a:pPr marR="7200" lvl="0" rtl="1"/>
            <a:r>
              <a:rPr lang="ar-SA" b="1" i="0" u="none" strike="noStrike" baseline="0" dirty="0" smtClean="0">
                <a:latin typeface="Times New Roman"/>
                <a:cs typeface="Times New Roman"/>
              </a:rPr>
              <a:t>سرعة وحدة المعالجة المركزية </a:t>
            </a:r>
            <a:r>
              <a:rPr lang="en-GB" b="1" i="0" u="none" strike="noStrike" baseline="0" dirty="0" smtClean="0">
                <a:latin typeface="Times New Roman"/>
                <a:cs typeface="Times New Roman"/>
              </a:rPr>
              <a:t>CPU Speed</a:t>
            </a:r>
          </a:p>
          <a:p>
            <a:pPr marR="0" lvl="1" rtl="1"/>
            <a:r>
              <a:rPr lang="ar-JO" b="1" i="0" u="none" strike="noStrike" baseline="0" dirty="0" smtClean="0">
                <a:latin typeface="Times New Roman"/>
                <a:cs typeface="Times New Roman"/>
              </a:rPr>
              <a:t>تُعدّ وحدة المعالجة المركزية المسؤولة عن معالجة البيانات وعن تنفيذ جميع التعليمات والأوامر، لذلك كلما كان تنفيذ الأوامر يتم بشكل أسرع كان أداء جهاز الحاسوب أفضل. وقد تم تطوير سرعة المعالجات منذ ظهورها من </a:t>
            </a:r>
            <a:r>
              <a:rPr lang="en-US" b="1" i="0" u="none" strike="noStrike" baseline="0" dirty="0" smtClean="0">
                <a:latin typeface="Times New Roman"/>
                <a:cs typeface="Times New Roman"/>
              </a:rPr>
              <a:t>MHz 4.77</a:t>
            </a:r>
            <a:r>
              <a:rPr lang="ar-JO" b="1" i="0" u="none" strike="noStrike" baseline="0" dirty="0" smtClean="0">
                <a:latin typeface="Times New Roman"/>
                <a:cs typeface="Times New Roman"/>
              </a:rPr>
              <a:t> إلى حوالي </a:t>
            </a:r>
            <a:r>
              <a:rPr lang="en-US" b="1" i="0" u="none" strike="noStrike" baseline="0" dirty="0" smtClean="0">
                <a:latin typeface="Times New Roman"/>
                <a:cs typeface="Times New Roman"/>
              </a:rPr>
              <a:t>GHz 3.2</a:t>
            </a:r>
            <a:r>
              <a:rPr lang="ar-JO" b="1" i="0" u="none" strike="noStrike" baseline="0" dirty="0" smtClean="0">
                <a:latin typeface="Times New Roman"/>
                <a:cs typeface="Times New Roman"/>
              </a:rPr>
              <a:t> أي ما يقارب </a:t>
            </a:r>
            <a:r>
              <a:rPr lang="en-US" b="1" i="0" u="none" strike="noStrike" baseline="0" dirty="0" smtClean="0">
                <a:latin typeface="Times New Roman"/>
                <a:cs typeface="Times New Roman"/>
              </a:rPr>
              <a:t>MHz 3277</a:t>
            </a:r>
            <a:r>
              <a:rPr lang="ar-JO" b="1" i="0" u="none" strike="noStrike" baseline="0" dirty="0" smtClean="0">
                <a:latin typeface="Times New Roman"/>
                <a:cs typeface="Times New Roman"/>
              </a:rPr>
              <a:t>. والجدير بالذكر بأن بعض المعالجات تحتوي على ذاكرة خاصة تسمى </a:t>
            </a:r>
            <a:r>
              <a:rPr lang="en-US" b="1" i="0" u="none" strike="noStrike" baseline="0" dirty="0" smtClean="0">
                <a:latin typeface="Times New Roman"/>
                <a:cs typeface="Times New Roman"/>
              </a:rPr>
              <a:t> Cache Memory</a:t>
            </a:r>
            <a:r>
              <a:rPr lang="ar-SA" b="1" i="0" u="none" strike="noStrike" baseline="0" dirty="0" smtClean="0">
                <a:latin typeface="Times New Roman"/>
                <a:cs typeface="Times New Roman"/>
              </a:rPr>
              <a:t>وهي ذاكرة صغيرة الحجم والسعة حيث </a:t>
            </a:r>
            <a:r>
              <a:rPr lang="ar-JO" b="1" i="0" u="none" strike="noStrike" baseline="0" dirty="0" smtClean="0">
                <a:latin typeface="Times New Roman"/>
                <a:cs typeface="Times New Roman"/>
              </a:rPr>
              <a:t>تزيد من قدرة وحدة المعالجة المركزية على التعامل مع البيانات بشكل كبير.</a:t>
            </a:r>
          </a:p>
          <a:p>
            <a:pPr marR="7200" lvl="0" rtl="1"/>
            <a:r>
              <a:rPr lang="ar-SA" b="1" i="0" u="none" strike="noStrike" baseline="0" dirty="0" smtClean="0">
                <a:latin typeface="Times New Roman"/>
                <a:cs typeface="Times New Roman"/>
              </a:rPr>
              <a:t>سعة ذاكرة الوصول العشوائي</a:t>
            </a:r>
            <a:r>
              <a:rPr lang="en-US" b="1" i="0" u="none" strike="noStrike" baseline="0" dirty="0" smtClean="0">
                <a:latin typeface="Times New Roman"/>
                <a:cs typeface="Times New Roman"/>
              </a:rPr>
              <a:t>RAM Size </a:t>
            </a:r>
          </a:p>
          <a:p>
            <a:pPr marR="0" lvl="1" rtl="1"/>
            <a:r>
              <a:rPr lang="ar-SA" b="1" i="0" u="none" strike="noStrike" baseline="0" dirty="0" smtClean="0">
                <a:latin typeface="Times New Roman"/>
                <a:cs typeface="Times New Roman"/>
              </a:rPr>
              <a:t>كما ذكرنا سابقاً أن ذاكرة الوصول العشوائي هي الذاكرة التي تعمل بشكل متواصل مع وحدة المعالجة المركزية، حيث يتم تخزين البيانات فيها بشكل مؤقت قبل دخولها إلى وحدة المعالجة المركزية، كما أن أي برنامج يتم تشغيله يتم تحميل (نسخ) جزء من ذلك البرنامج إلى الذاكرة. لذلك كلما زادت سعة  ذاكرة الوصول العشوائي زادت قدرة وحدة المعالجة المركزية على معالجة البيانات بشكل أسرع وبالتالي تحسين أداء الحاسوب. </a:t>
            </a:r>
          </a:p>
        </p:txBody>
      </p:sp>
    </p:spTree>
    <p:extLst>
      <p:ext uri="{BB962C8B-B14F-4D97-AF65-F5344CB8AC3E}">
        <p14:creationId xmlns="" xmlns:p14="http://schemas.microsoft.com/office/powerpoint/2010/main" val="1696021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أداء الحاسوب</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JO" b="1" i="0" u="none" strike="noStrike" baseline="0" dirty="0" smtClean="0">
                <a:latin typeface="Times New Roman"/>
                <a:cs typeface="Times New Roman"/>
              </a:rPr>
              <a:t> </a:t>
            </a:r>
            <a:r>
              <a:rPr lang="en-US" b="1" i="0" u="none" strike="noStrike" baseline="0" dirty="0" smtClean="0">
                <a:latin typeface="Times New Roman"/>
                <a:cs typeface="Times New Roman"/>
              </a:rPr>
              <a:t>Computer Performance</a:t>
            </a:r>
            <a:endParaRPr lang="ar-SA" b="1" i="0" u="none" strike="noStrike" baseline="0" dirty="0" smtClean="0">
              <a:latin typeface="Times New Roman"/>
              <a:cs typeface="Times New Roman"/>
            </a:endParaRPr>
          </a:p>
        </p:txBody>
      </p:sp>
      <p:sp>
        <p:nvSpPr>
          <p:cNvPr id="3" name="عنصر نائب للنص 2"/>
          <p:cNvSpPr>
            <a:spLocks noGrp="1"/>
          </p:cNvSpPr>
          <p:nvPr>
            <p:ph type="body" idx="1"/>
          </p:nvPr>
        </p:nvSpPr>
        <p:spPr/>
        <p:txBody>
          <a:bodyPr>
            <a:normAutofit fontScale="92500"/>
          </a:bodyPr>
          <a:lstStyle/>
          <a:p>
            <a:r>
              <a:rPr lang="ar-SA" b="1" i="0" u="none" strike="noStrike" baseline="0" dirty="0" smtClean="0">
                <a:latin typeface="Times New Roman"/>
                <a:cs typeface="Times New Roman"/>
              </a:rPr>
              <a:t>سعة القرص الصلب وسرعته</a:t>
            </a:r>
            <a:r>
              <a:rPr lang="en-US" b="1" i="0" u="none" strike="noStrike" baseline="0" dirty="0" smtClean="0">
                <a:latin typeface="Times New Roman"/>
                <a:cs typeface="Times New Roman"/>
              </a:rPr>
              <a:t>Hard Disk Capacity and Speed </a:t>
            </a:r>
          </a:p>
          <a:p>
            <a:pPr marR="0" lvl="1" rtl="1"/>
            <a:r>
              <a:rPr lang="ar-SA" b="1" i="0" u="none" strike="noStrike" baseline="0" dirty="0" smtClean="0">
                <a:latin typeface="Times New Roman"/>
                <a:cs typeface="Times New Roman"/>
              </a:rPr>
              <a:t>يتم تخزين جميع البرامج والملفات على القرص الصلب، ومن أهمها برنامج نظام التشغيل</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عند تشغيل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جهاز</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يتم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تحميل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جزء</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برنامج</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نظام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التشغيل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إلى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الذاكرة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العشوائية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وبعد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ذلك</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يتم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تحميل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الملفات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وبقية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البرامج</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المراد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تشغيلها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بمساعدة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نظام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التشغيل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إلى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الذاكرة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العشوائية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لذلك</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لا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بد</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توافر</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مساحة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فارغة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يستطيع</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فيها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نظام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التشغيل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العمل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على</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نقل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الملفات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بسهولة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من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القرص</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الصلب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وإليه،</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وتخزينها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في</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الذاكرة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العشوائية،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وكلما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زادت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سعة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القرص</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الصلب</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كلما</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كانت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عملية</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نقل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الملفات</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تتم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بشكل</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أسرع</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وبالتالي</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يتم</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تحسين</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أداء</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جهاز</a:t>
            </a:r>
            <a:r>
              <a:rPr lang="en-US" b="1" i="0" u="none" strike="noStrike" baseline="0" dirty="0" smtClean="0">
                <a:latin typeface="Times New Roman"/>
                <a:cs typeface="Times New Roman"/>
              </a:rPr>
              <a:t> </a:t>
            </a:r>
            <a:r>
              <a:rPr lang="ar-JO" b="1" i="0" u="none" strike="noStrike" baseline="0" dirty="0" smtClean="0">
                <a:latin typeface="Times New Roman"/>
                <a:cs typeface="Times New Roman"/>
              </a:rPr>
              <a:t>الحاسوب</a:t>
            </a:r>
            <a:r>
              <a:rPr lang="en-US" b="1" i="0" u="none" strike="noStrike" baseline="0" dirty="0" smtClean="0">
                <a:latin typeface="Times New Roman"/>
                <a:cs typeface="Times New Roman"/>
              </a:rPr>
              <a:t>.</a:t>
            </a:r>
          </a:p>
          <a:p>
            <a:pPr marR="0" lvl="1" rtl="1"/>
            <a:r>
              <a:rPr lang="ar-JO" b="1" i="0" u="none" strike="noStrike" baseline="0" dirty="0" smtClean="0">
                <a:latin typeface="Times New Roman"/>
                <a:cs typeface="Times New Roman"/>
              </a:rPr>
              <a:t>وهنا لا بد من الإشارة إلى أن سرعة القرص الصلب بنقل البيانات له دورٌ كبير في أداء الحاسوب، حيث تُقاس سرعة القرص الصلب بسرعة دوران القرص حول المحور </a:t>
            </a:r>
            <a:r>
              <a:rPr lang="en-GB" b="1" i="0" u="none" strike="noStrike" baseline="0" dirty="0" smtClean="0">
                <a:latin typeface="Times New Roman"/>
                <a:cs typeface="Times New Roman"/>
              </a:rPr>
              <a:t> </a:t>
            </a:r>
            <a:r>
              <a:rPr lang="en-US" b="1" i="0" u="none" strike="noStrike" baseline="0" dirty="0" smtClean="0">
                <a:latin typeface="Times New Roman"/>
                <a:cs typeface="Times New Roman"/>
              </a:rPr>
              <a:t>Revolution Per Minute</a:t>
            </a:r>
            <a:r>
              <a:rPr lang="en-GB" b="1" i="0" u="none" strike="noStrike" baseline="0" dirty="0" smtClean="0">
                <a:latin typeface="Times New Roman"/>
                <a:cs typeface="Times New Roman"/>
              </a:rPr>
              <a:t> (RPM)</a:t>
            </a:r>
            <a:r>
              <a:rPr lang="ar-JO" b="1" i="0" u="none" strike="noStrike" baseline="0" dirty="0" smtClean="0">
                <a:latin typeface="Times New Roman"/>
                <a:cs typeface="Times New Roman"/>
              </a:rPr>
              <a:t>والتي تعادل أجزاءً من الثانية </a:t>
            </a:r>
            <a:r>
              <a:rPr lang="en-GB" b="1" i="0" u="none" strike="noStrike" baseline="0" dirty="0" smtClean="0">
                <a:latin typeface="Times New Roman"/>
                <a:cs typeface="Times New Roman"/>
              </a:rPr>
              <a:t>Milliseconds</a:t>
            </a:r>
            <a:r>
              <a:rPr lang="ar-JO" b="1" i="0" u="none" strike="noStrike" baseline="0" dirty="0" smtClean="0">
                <a:latin typeface="Times New Roman"/>
                <a:cs typeface="Times New Roman"/>
              </a:rPr>
              <a:t>.  </a:t>
            </a:r>
          </a:p>
        </p:txBody>
      </p:sp>
    </p:spTree>
    <p:extLst>
      <p:ext uri="{BB962C8B-B14F-4D97-AF65-F5344CB8AC3E}">
        <p14:creationId xmlns="" xmlns:p14="http://schemas.microsoft.com/office/powerpoint/2010/main" val="16960212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أداء الحاسوب</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ar-JO" b="1" i="0" u="none" strike="noStrike" baseline="0" dirty="0" smtClean="0">
                <a:latin typeface="Times New Roman"/>
                <a:cs typeface="Times New Roman"/>
              </a:rPr>
              <a:t> </a:t>
            </a:r>
            <a:r>
              <a:rPr lang="en-US" b="1" i="0" u="none" strike="noStrike" baseline="0" dirty="0" smtClean="0">
                <a:latin typeface="Times New Roman"/>
                <a:cs typeface="Times New Roman"/>
              </a:rPr>
              <a:t>Computer Performance</a:t>
            </a:r>
            <a:endParaRPr lang="ar-SA" b="1" i="0" u="none" strike="noStrike" baseline="0" dirty="0" smtClean="0">
              <a:latin typeface="Times New Roman"/>
              <a:cs typeface="Times New Roman"/>
            </a:endParaRPr>
          </a:p>
        </p:txBody>
      </p:sp>
      <p:sp>
        <p:nvSpPr>
          <p:cNvPr id="3" name="عنصر نائب للنص 2"/>
          <p:cNvSpPr>
            <a:spLocks noGrp="1"/>
          </p:cNvSpPr>
          <p:nvPr>
            <p:ph type="body" idx="1"/>
          </p:nvPr>
        </p:nvSpPr>
        <p:spPr/>
        <p:txBody>
          <a:bodyPr>
            <a:normAutofit lnSpcReduction="10000"/>
          </a:bodyPr>
          <a:lstStyle/>
          <a:p>
            <a:pPr marR="7200" lvl="0" rtl="1"/>
            <a:r>
              <a:rPr lang="ar-SA" b="1" i="0" u="none" strike="noStrike" baseline="0" dirty="0" smtClean="0">
                <a:latin typeface="Times New Roman"/>
                <a:cs typeface="Times New Roman"/>
              </a:rPr>
              <a:t>معالجة بطاقة الشاشة </a:t>
            </a:r>
            <a:r>
              <a:rPr lang="en-US" b="1" i="0" u="none" strike="noStrike" baseline="0" dirty="0" smtClean="0">
                <a:latin typeface="Times New Roman"/>
                <a:cs typeface="Times New Roman"/>
              </a:rPr>
              <a:t>Monitor Card Processor</a:t>
            </a:r>
            <a:r>
              <a:rPr lang="ar-JO" b="1" i="0" u="none" strike="noStrike" baseline="0" dirty="0" smtClean="0">
                <a:latin typeface="Times New Roman"/>
                <a:cs typeface="Times New Roman"/>
              </a:rPr>
              <a:t> </a:t>
            </a:r>
          </a:p>
          <a:p>
            <a:pPr marR="0" lvl="1" rtl="1"/>
            <a:r>
              <a:rPr lang="ar-SA" b="1" i="0" u="none" strike="noStrike" baseline="0" dirty="0" smtClean="0">
                <a:latin typeface="Times New Roman"/>
                <a:cs typeface="Times New Roman"/>
              </a:rPr>
              <a:t>تتطلب عملية إظهار الرسومات والصور على شاشة الحاسوب تتطلب معالجاً سريعاً، له القدرة على معالجة الصور بسرعة عالية دون أن يلاحظ المستخدم أي انقطاع في عملية العرض، لذلك يتم استخدام بطاقة الشاشة وهي بطاقة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إلكترونية</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يتم تثبيتها على اللوحة الأم، وتتكون من معالج وذاكرة،</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يؤثر حجمها في زيادة سرعة أداء الحاسوب،</a:t>
            </a:r>
            <a:r>
              <a:rPr lang="ar-JO" b="1" i="0" u="none" strike="noStrike" baseline="0" dirty="0" smtClean="0">
                <a:latin typeface="Times New Roman"/>
                <a:cs typeface="Times New Roman"/>
              </a:rPr>
              <a:t> </a:t>
            </a:r>
            <a:r>
              <a:rPr lang="ar-SA" b="1" i="0" u="none" strike="noStrike" baseline="0" dirty="0" smtClean="0">
                <a:latin typeface="Times New Roman"/>
                <a:cs typeface="Times New Roman"/>
              </a:rPr>
              <a:t>حيث يقلان من العبء الحاصل على وحدة المعالجة المركزية.</a:t>
            </a:r>
          </a:p>
          <a:p>
            <a:pPr marR="7200" lvl="0" rtl="1"/>
            <a:r>
              <a:rPr lang="ar-SA" b="1" i="0" u="none" strike="noStrike" baseline="0" dirty="0" smtClean="0">
                <a:latin typeface="Times New Roman"/>
                <a:cs typeface="Times New Roman"/>
              </a:rPr>
              <a:t>عدد البرمجيات التي يتم تشغيلها في آن واحد</a:t>
            </a:r>
            <a:r>
              <a:rPr lang="en-US" b="1" i="0" u="none" strike="noStrike" baseline="0" dirty="0" smtClean="0">
                <a:latin typeface="Times New Roman"/>
                <a:cs typeface="Times New Roman"/>
              </a:rPr>
              <a:t>Number of Running Applications </a:t>
            </a:r>
          </a:p>
          <a:p>
            <a:pPr marR="0" lvl="1" rtl="1"/>
            <a:r>
              <a:rPr lang="ar-JO" b="1" i="0" u="none" strike="noStrike" baseline="0" dirty="0" smtClean="0">
                <a:latin typeface="Times New Roman"/>
                <a:cs typeface="Times New Roman"/>
              </a:rPr>
              <a:t>أي تطبيق يقوم المستخدم بتشغيله سيستخدم جزءاً من موارد الحاسوب، مثل الذاكرة وقدرة المعالج، لذلك يُفضل أن يقوم المستخدم بتشغيل البرامج التي يحتاجها فقط وذلك لتخفيف العبء عن جهاز الحاسوب وتحسين أداءه.</a:t>
            </a:r>
          </a:p>
        </p:txBody>
      </p:sp>
    </p:spTree>
    <p:extLst>
      <p:ext uri="{BB962C8B-B14F-4D97-AF65-F5344CB8AC3E}">
        <p14:creationId xmlns="" xmlns:p14="http://schemas.microsoft.com/office/powerpoint/2010/main" val="1696021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lstStyle/>
          <a:p>
            <a:pPr marR="0" rtl="1"/>
            <a:r>
              <a:rPr lang="ar-SA" b="1" i="0" u="none" strike="noStrike" baseline="0" dirty="0" smtClean="0">
                <a:latin typeface="Times New Roman"/>
                <a:cs typeface="Times New Roman"/>
              </a:rPr>
              <a:t>أجزاء</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الرئيسية</a:t>
            </a:r>
            <a:endParaRPr lang="en-GB" b="1" i="0" u="none" strike="noStrike" baseline="0" dirty="0" smtClean="0">
              <a:latin typeface="Times New Roman"/>
              <a:cs typeface="Times New Roman"/>
            </a:endParaRPr>
          </a:p>
        </p:txBody>
      </p:sp>
      <p:sp>
        <p:nvSpPr>
          <p:cNvPr id="5" name="عنصر نائب للنص 2"/>
          <p:cNvSpPr>
            <a:spLocks noGrp="1"/>
          </p:cNvSpPr>
          <p:nvPr>
            <p:ph type="body" idx="1"/>
          </p:nvPr>
        </p:nvSpPr>
        <p:spPr/>
        <p:txBody>
          <a:bodyPr>
            <a:normAutofit/>
          </a:bodyPr>
          <a:lstStyle/>
          <a:p>
            <a:pPr marR="0" lvl="0" rtl="1"/>
            <a:r>
              <a:rPr lang="ar-SA" b="1" i="0" u="none" strike="noStrike" baseline="0" dirty="0" smtClean="0">
                <a:latin typeface="Times New Roman"/>
                <a:cs typeface="Times New Roman"/>
              </a:rPr>
              <a:t>تختلف أجهزة الحاسوب كثيراً من حيث الشكل والحجم والشركة المصنعة، ولكنها جميعاً تشترك في التركيب الأساسي نفسه؛ فهي تحتوي وحدات لإدخال البيانات، وأخرى لتخزينها، وأخرى لمعالجتها ووحدات لإخراج نتائج عمليات المعالجة. ويمثل الشكل أدناه العمليات الأساسية التي تتم باستخدام الحاسوب:</a:t>
            </a:r>
          </a:p>
          <a:p>
            <a:pPr marR="0" lvl="0" rtl="1"/>
            <a:endParaRPr lang="ar-JO" b="1" i="0" u="none" strike="noStrike" baseline="0" dirty="0" smtClean="0">
              <a:latin typeface="Times New Roman"/>
              <a:cs typeface="Times New Roman"/>
            </a:endParaRPr>
          </a:p>
          <a:p>
            <a:pPr marR="0" lvl="0" rtl="1"/>
            <a:endParaRPr lang="ar-JO" b="1" dirty="0">
              <a:latin typeface="Times New Roman"/>
              <a:cs typeface="Times New Roman"/>
            </a:endParaRPr>
          </a:p>
          <a:p>
            <a:pPr marR="0" lvl="0" rtl="1"/>
            <a:endParaRPr lang="ar-JO" b="1" i="0" u="none" strike="noStrike" baseline="0" dirty="0" smtClean="0">
              <a:latin typeface="Times New Roman"/>
              <a:cs typeface="Times New Roman"/>
            </a:endParaRPr>
          </a:p>
        </p:txBody>
      </p:sp>
      <p:pic>
        <p:nvPicPr>
          <p:cNvPr id="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55470" y="4653170"/>
            <a:ext cx="7566142" cy="14708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35488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a:latin typeface="Times New Roman"/>
                <a:cs typeface="Times New Roman"/>
              </a:rPr>
              <a:t>أجزاء</a:t>
            </a:r>
            <a:r>
              <a:rPr lang="en-US" b="1" dirty="0">
                <a:latin typeface="Times New Roman"/>
                <a:cs typeface="Times New Roman"/>
              </a:rPr>
              <a:t> </a:t>
            </a:r>
            <a:r>
              <a:rPr lang="ar-SA" b="1" dirty="0">
                <a:latin typeface="Times New Roman"/>
                <a:cs typeface="Times New Roman"/>
              </a:rPr>
              <a:t>الحاسوب</a:t>
            </a:r>
            <a:r>
              <a:rPr lang="en-US" b="1" dirty="0">
                <a:latin typeface="Times New Roman"/>
                <a:cs typeface="Times New Roman"/>
              </a:rPr>
              <a:t> </a:t>
            </a:r>
            <a:r>
              <a:rPr lang="ar-SA" b="1" dirty="0" smtClean="0">
                <a:latin typeface="Times New Roman"/>
                <a:cs typeface="Times New Roman"/>
              </a:rPr>
              <a:t>الرئيسية</a:t>
            </a:r>
            <a:endParaRPr lang="en-US" dirty="0"/>
          </a:p>
        </p:txBody>
      </p:sp>
      <p:sp>
        <p:nvSpPr>
          <p:cNvPr id="3" name="Text Placeholder 2"/>
          <p:cNvSpPr>
            <a:spLocks noGrp="1"/>
          </p:cNvSpPr>
          <p:nvPr>
            <p:ph type="body" idx="1"/>
          </p:nvPr>
        </p:nvSpPr>
        <p:spPr/>
        <p:txBody>
          <a:bodyPr/>
          <a:lstStyle/>
          <a:p>
            <a:pPr lvl="0"/>
            <a:r>
              <a:rPr lang="ar-SA" b="1" dirty="0">
                <a:latin typeface="Times New Roman"/>
                <a:cs typeface="Times New Roman"/>
              </a:rPr>
              <a:t>يتكون الحاسوب من الأجزاء الرئيسية التالية:</a:t>
            </a:r>
          </a:p>
          <a:p>
            <a:pPr marR="7200" lvl="1"/>
            <a:r>
              <a:rPr lang="ar-SA" b="1" dirty="0">
                <a:latin typeface="Times New Roman"/>
                <a:cs typeface="Times New Roman"/>
              </a:rPr>
              <a:t>شاشة العرض </a:t>
            </a:r>
            <a:r>
              <a:rPr lang="en-US" b="1" dirty="0">
                <a:latin typeface="Times New Roman"/>
                <a:cs typeface="Times New Roman"/>
              </a:rPr>
              <a:t>Monitor</a:t>
            </a:r>
          </a:p>
          <a:p>
            <a:pPr lvl="1"/>
            <a:r>
              <a:rPr lang="ar-SA" b="1" dirty="0">
                <a:latin typeface="Times New Roman"/>
                <a:cs typeface="Times New Roman"/>
              </a:rPr>
              <a:t>لوحة المفاتيح </a:t>
            </a:r>
            <a:r>
              <a:rPr lang="en-US" b="1" dirty="0">
                <a:latin typeface="Times New Roman"/>
                <a:cs typeface="Times New Roman"/>
              </a:rPr>
              <a:t>Keyboard</a:t>
            </a:r>
          </a:p>
          <a:p>
            <a:pPr lvl="1"/>
            <a:r>
              <a:rPr lang="ar-SA" b="1" dirty="0">
                <a:latin typeface="Times New Roman"/>
                <a:cs typeface="Times New Roman"/>
              </a:rPr>
              <a:t>الفأرة </a:t>
            </a:r>
            <a:r>
              <a:rPr lang="en-US" b="1" dirty="0">
                <a:latin typeface="Times New Roman"/>
                <a:cs typeface="Times New Roman"/>
              </a:rPr>
              <a:t>Mouse</a:t>
            </a:r>
          </a:p>
          <a:p>
            <a:pPr lvl="1"/>
            <a:r>
              <a:rPr lang="ar-SA" b="1" dirty="0">
                <a:latin typeface="Times New Roman"/>
                <a:cs typeface="Times New Roman"/>
              </a:rPr>
              <a:t>قارئ (مشغل) القرص المرن </a:t>
            </a:r>
            <a:r>
              <a:rPr lang="en-GB" b="1" dirty="0">
                <a:latin typeface="Times New Roman"/>
                <a:cs typeface="Times New Roman"/>
              </a:rPr>
              <a:t>Floppy Disk Drive</a:t>
            </a:r>
          </a:p>
          <a:p>
            <a:pPr lvl="1"/>
            <a:r>
              <a:rPr lang="ar-SA" b="1" dirty="0">
                <a:latin typeface="Times New Roman"/>
                <a:cs typeface="Times New Roman"/>
              </a:rPr>
              <a:t>قارئ (مشغل) الاسطوانة المدمجة </a:t>
            </a:r>
            <a:r>
              <a:rPr lang="en-US" b="1" dirty="0">
                <a:latin typeface="Times New Roman"/>
                <a:cs typeface="Times New Roman"/>
              </a:rPr>
              <a:t>CD ROM Drive</a:t>
            </a:r>
          </a:p>
          <a:p>
            <a:pPr lvl="1"/>
            <a:r>
              <a:rPr lang="ar-JO" b="1" dirty="0">
                <a:latin typeface="Times New Roman"/>
                <a:cs typeface="Times New Roman"/>
              </a:rPr>
              <a:t>السماعات</a:t>
            </a:r>
            <a:r>
              <a:rPr lang="en-GB" b="1" dirty="0">
                <a:latin typeface="Times New Roman"/>
                <a:cs typeface="Times New Roman"/>
              </a:rPr>
              <a:t>Speakers </a:t>
            </a:r>
          </a:p>
          <a:p>
            <a:pPr lvl="1"/>
            <a:r>
              <a:rPr lang="ar-JO" b="1" dirty="0">
                <a:latin typeface="Times New Roman"/>
                <a:cs typeface="Times New Roman"/>
              </a:rPr>
              <a:t>صندوق النظام </a:t>
            </a:r>
            <a:r>
              <a:rPr lang="en-US" b="1" dirty="0">
                <a:latin typeface="Times New Roman"/>
                <a:cs typeface="Times New Roman"/>
              </a:rPr>
              <a:t>Computer Case or System Unit </a:t>
            </a:r>
          </a:p>
          <a:p>
            <a:endParaRPr lang="en-US" dirty="0"/>
          </a:p>
        </p:txBody>
      </p:sp>
      <p:sp>
        <p:nvSpPr>
          <p:cNvPr id="4" name="عنوان 1"/>
          <p:cNvSpPr txBox="1">
            <a:spLocks/>
          </p:cNvSpPr>
          <p:nvPr/>
        </p:nvSpPr>
        <p:spPr>
          <a:xfrm>
            <a:off x="467430" y="274638"/>
            <a:ext cx="8219369" cy="1066072"/>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3200" kern="1200">
                <a:solidFill>
                  <a:schemeClr val="tx1"/>
                </a:solidFill>
                <a:latin typeface="Monotype Koufi" pitchFamily="2" charset="-78"/>
                <a:ea typeface="Monotype Koufi" pitchFamily="2" charset="-78"/>
                <a:cs typeface="Monotype Koufi" pitchFamily="2" charset="-78"/>
              </a:defRPr>
            </a:lvl1pPr>
          </a:lstStyle>
          <a:p>
            <a:endParaRPr lang="en-GB" b="1" dirty="0" smtClean="0">
              <a:latin typeface="Times New Roman"/>
              <a:cs typeface="Times New Roman"/>
            </a:endParaRPr>
          </a:p>
        </p:txBody>
      </p:sp>
    </p:spTree>
    <p:extLst>
      <p:ext uri="{BB962C8B-B14F-4D97-AF65-F5344CB8AC3E}">
        <p14:creationId xmlns="" xmlns:p14="http://schemas.microsoft.com/office/powerpoint/2010/main" val="1116505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SA" b="1" i="0" u="none" strike="noStrike" baseline="0" dirty="0" smtClean="0">
                <a:latin typeface="Times New Roman"/>
                <a:cs typeface="Times New Roman"/>
              </a:rPr>
              <a:t>أجزاء</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الحاسوب</a:t>
            </a:r>
            <a:r>
              <a:rPr lang="en-US" b="1" i="0" u="none" strike="noStrike" baseline="0" dirty="0" smtClean="0">
                <a:latin typeface="Times New Roman"/>
                <a:cs typeface="Times New Roman"/>
              </a:rPr>
              <a:t> </a:t>
            </a:r>
            <a:r>
              <a:rPr lang="ar-SA" b="1" i="0" u="none" strike="noStrike" baseline="0" dirty="0" smtClean="0">
                <a:latin typeface="Times New Roman"/>
                <a:cs typeface="Times New Roman"/>
              </a:rPr>
              <a:t>الرئيسية</a:t>
            </a:r>
            <a:endParaRPr lang="en-GB" b="1" i="0" u="none" strike="noStrike" baseline="0" dirty="0" smtClean="0">
              <a:latin typeface="Times New Roman"/>
              <a:cs typeface="Times New Roman"/>
            </a:endParaRPr>
          </a:p>
        </p:txBody>
      </p:sp>
      <p:sp>
        <p:nvSpPr>
          <p:cNvPr id="3" name="عنصر نائب للنص 2"/>
          <p:cNvSpPr>
            <a:spLocks noGrp="1"/>
          </p:cNvSpPr>
          <p:nvPr>
            <p:ph type="body" idx="1"/>
          </p:nvPr>
        </p:nvSpPr>
        <p:spPr/>
        <p:txBody>
          <a:bodyPr>
            <a:normAutofit/>
          </a:bodyPr>
          <a:lstStyle/>
          <a:p>
            <a:pPr marR="0" lvl="0" rtl="1"/>
            <a:r>
              <a:rPr lang="ar-SA" b="1" i="0" u="none" strike="noStrike" baseline="0" dirty="0" smtClean="0">
                <a:latin typeface="Times New Roman"/>
                <a:cs typeface="Times New Roman"/>
              </a:rPr>
              <a:t>يتم تصنيف المكونات المادية على النحو الآتي:</a:t>
            </a:r>
          </a:p>
          <a:p>
            <a:pPr marR="7200" lvl="1" rtl="1"/>
            <a:r>
              <a:rPr lang="ar-SA" b="1" i="0" u="none" strike="noStrike" baseline="0" dirty="0" smtClean="0">
                <a:solidFill>
                  <a:srgbClr val="0070C0"/>
                </a:solidFill>
                <a:latin typeface="Times New Roman"/>
                <a:cs typeface="Times New Roman"/>
              </a:rPr>
              <a:t>وحدات الإدخال</a:t>
            </a:r>
            <a:r>
              <a:rPr lang="en-GB" b="1" i="0" u="none" strike="noStrike" baseline="0" dirty="0" smtClean="0">
                <a:solidFill>
                  <a:srgbClr val="0070C0"/>
                </a:solidFill>
                <a:latin typeface="Times New Roman"/>
                <a:cs typeface="Times New Roman"/>
              </a:rPr>
              <a:t>Input Devices </a:t>
            </a:r>
          </a:p>
          <a:p>
            <a:pPr marR="0" lvl="1" rtl="1"/>
            <a:r>
              <a:rPr lang="ar-SA" b="1" i="0" u="none" strike="noStrike" baseline="0" dirty="0" smtClean="0">
                <a:solidFill>
                  <a:srgbClr val="0070C0"/>
                </a:solidFill>
                <a:latin typeface="Times New Roman"/>
                <a:cs typeface="Times New Roman"/>
              </a:rPr>
              <a:t>وحدات الإخراج</a:t>
            </a:r>
            <a:r>
              <a:rPr lang="en-GB" b="1" i="0" u="none" strike="noStrike" baseline="0" dirty="0" smtClean="0">
                <a:solidFill>
                  <a:srgbClr val="0070C0"/>
                </a:solidFill>
                <a:latin typeface="Times New Roman"/>
                <a:cs typeface="Times New Roman"/>
              </a:rPr>
              <a:t>Output Devices </a:t>
            </a:r>
          </a:p>
          <a:p>
            <a:pPr marR="0" lvl="1" rtl="1"/>
            <a:r>
              <a:rPr lang="ar-SA" b="1" i="0" u="none" strike="noStrike" baseline="0" dirty="0" smtClean="0">
                <a:solidFill>
                  <a:srgbClr val="0070C0"/>
                </a:solidFill>
                <a:latin typeface="Times New Roman"/>
                <a:cs typeface="Times New Roman"/>
              </a:rPr>
              <a:t>وحدات الإدخال والإخراج</a:t>
            </a:r>
            <a:r>
              <a:rPr lang="en-GB" b="1" i="0" u="none" strike="noStrike" baseline="0" dirty="0" smtClean="0">
                <a:solidFill>
                  <a:srgbClr val="0070C0"/>
                </a:solidFill>
                <a:latin typeface="Times New Roman"/>
                <a:cs typeface="Times New Roman"/>
              </a:rPr>
              <a:t>Input and Output Devices </a:t>
            </a:r>
          </a:p>
          <a:p>
            <a:pPr marR="0" lvl="1" rtl="1"/>
            <a:r>
              <a:rPr lang="ar-SA" b="1" i="0" u="none" strike="noStrike" baseline="0" dirty="0" smtClean="0">
                <a:solidFill>
                  <a:srgbClr val="0070C0"/>
                </a:solidFill>
                <a:latin typeface="Times New Roman"/>
                <a:cs typeface="Times New Roman"/>
              </a:rPr>
              <a:t>وحدة النظام ولوحة النظام</a:t>
            </a:r>
            <a:r>
              <a:rPr lang="ar-JO" b="1" i="0" u="none" strike="noStrike" baseline="0" dirty="0" smtClean="0">
                <a:solidFill>
                  <a:srgbClr val="0070C0"/>
                </a:solidFill>
                <a:latin typeface="Times New Roman"/>
                <a:cs typeface="Times New Roman"/>
              </a:rPr>
              <a:t> </a:t>
            </a:r>
            <a:r>
              <a:rPr lang="en-GB" b="1" i="0" u="none" strike="noStrike" baseline="0" dirty="0" smtClean="0">
                <a:solidFill>
                  <a:srgbClr val="0070C0"/>
                </a:solidFill>
                <a:latin typeface="Times New Roman"/>
                <a:cs typeface="Times New Roman"/>
              </a:rPr>
              <a:t>System Unit and System</a:t>
            </a:r>
            <a:r>
              <a:rPr lang="ar-JO" b="1" i="0" u="none" strike="noStrike" baseline="0" dirty="0" smtClean="0">
                <a:solidFill>
                  <a:srgbClr val="0070C0"/>
                </a:solidFill>
                <a:latin typeface="Times New Roman"/>
                <a:cs typeface="Times New Roman"/>
              </a:rPr>
              <a:t> </a:t>
            </a:r>
            <a:r>
              <a:rPr lang="en-GB" b="1" i="0" u="none" strike="noStrike" baseline="0" dirty="0" smtClean="0">
                <a:solidFill>
                  <a:srgbClr val="0070C0"/>
                </a:solidFill>
                <a:latin typeface="Times New Roman"/>
                <a:cs typeface="Times New Roman"/>
              </a:rPr>
              <a:t>(Motherboard)</a:t>
            </a:r>
          </a:p>
          <a:p>
            <a:pPr marR="0" lvl="1" rtl="1"/>
            <a:r>
              <a:rPr lang="ar-SA" b="1" i="0" u="none" strike="noStrike" baseline="0" dirty="0" smtClean="0">
                <a:solidFill>
                  <a:srgbClr val="0070C0"/>
                </a:solidFill>
                <a:latin typeface="Times New Roman"/>
                <a:cs typeface="Times New Roman"/>
              </a:rPr>
              <a:t>وحدة المعالجة المركزية</a:t>
            </a:r>
            <a:r>
              <a:rPr lang="en-GB" b="1" i="0" u="none" strike="noStrike" baseline="0" dirty="0" smtClean="0">
                <a:solidFill>
                  <a:srgbClr val="0070C0"/>
                </a:solidFill>
                <a:latin typeface="Times New Roman"/>
                <a:cs typeface="Times New Roman"/>
              </a:rPr>
              <a:t>Central Processing Unit </a:t>
            </a:r>
          </a:p>
          <a:p>
            <a:pPr marR="0" lvl="1" rtl="1"/>
            <a:r>
              <a:rPr lang="ar-SA" b="1" i="0" u="none" strike="noStrike" baseline="0" dirty="0" smtClean="0">
                <a:solidFill>
                  <a:srgbClr val="0070C0"/>
                </a:solidFill>
                <a:latin typeface="Times New Roman"/>
                <a:cs typeface="Times New Roman"/>
              </a:rPr>
              <a:t>الذاكرة</a:t>
            </a:r>
            <a:r>
              <a:rPr lang="en-GB" b="1" i="0" u="none" strike="noStrike" baseline="0" dirty="0" smtClean="0">
                <a:solidFill>
                  <a:srgbClr val="0070C0"/>
                </a:solidFill>
                <a:latin typeface="Times New Roman"/>
                <a:cs typeface="Times New Roman"/>
              </a:rPr>
              <a:t> Memory </a:t>
            </a:r>
          </a:p>
          <a:p>
            <a:pPr marR="0" lvl="1" rtl="1"/>
            <a:r>
              <a:rPr lang="ar-SA" b="1" i="0" u="none" strike="noStrike" baseline="0" dirty="0" smtClean="0">
                <a:solidFill>
                  <a:srgbClr val="0070C0"/>
                </a:solidFill>
                <a:latin typeface="Times New Roman"/>
                <a:cs typeface="Times New Roman"/>
              </a:rPr>
              <a:t>وحدات التخزين</a:t>
            </a:r>
            <a:r>
              <a:rPr lang="en-GB" b="1" i="0" u="none" strike="noStrike" baseline="0" dirty="0" smtClean="0">
                <a:solidFill>
                  <a:srgbClr val="0070C0"/>
                </a:solidFill>
                <a:latin typeface="Times New Roman"/>
                <a:cs typeface="Times New Roman"/>
              </a:rPr>
              <a:t>Storage Devices </a:t>
            </a:r>
          </a:p>
          <a:p>
            <a:pPr marR="0" lvl="1" rtl="1"/>
            <a:r>
              <a:rPr lang="ar-SA" b="1" i="0" u="none" strike="noStrike" baseline="0" dirty="0" smtClean="0">
                <a:solidFill>
                  <a:srgbClr val="0070C0"/>
                </a:solidFill>
                <a:latin typeface="Times New Roman"/>
                <a:cs typeface="Times New Roman"/>
              </a:rPr>
              <a:t>المنافذ</a:t>
            </a:r>
            <a:r>
              <a:rPr lang="en-GB" b="1" i="0" u="none" strike="noStrike" baseline="0" dirty="0" smtClean="0">
                <a:solidFill>
                  <a:srgbClr val="0070C0"/>
                </a:solidFill>
                <a:latin typeface="Times New Roman"/>
                <a:cs typeface="Times New Roman"/>
              </a:rPr>
              <a:t> Ports </a:t>
            </a:r>
            <a:endParaRPr lang="en-US" b="1" i="0" u="none" strike="noStrike" baseline="0" dirty="0" smtClean="0">
              <a:solidFill>
                <a:srgbClr val="0070C0"/>
              </a:solidFill>
              <a:latin typeface="Times New Roman"/>
              <a:cs typeface="Times New Roman"/>
            </a:endParaRPr>
          </a:p>
        </p:txBody>
      </p:sp>
    </p:spTree>
    <p:extLst>
      <p:ext uri="{BB962C8B-B14F-4D97-AF65-F5344CB8AC3E}">
        <p14:creationId xmlns="" xmlns:p14="http://schemas.microsoft.com/office/powerpoint/2010/main" val="268061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الإدخال</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en-GB" b="1" i="0" u="none" strike="noStrike" baseline="0" dirty="0" smtClean="0">
                <a:latin typeface="Times New Roman"/>
                <a:cs typeface="Times New Roman"/>
              </a:rPr>
              <a:t>Input Devices </a:t>
            </a:r>
          </a:p>
        </p:txBody>
      </p:sp>
      <p:sp>
        <p:nvSpPr>
          <p:cNvPr id="3" name="عنصر نائب للنص 2"/>
          <p:cNvSpPr>
            <a:spLocks noGrp="1"/>
          </p:cNvSpPr>
          <p:nvPr>
            <p:ph type="body" idx="1"/>
          </p:nvPr>
        </p:nvSpPr>
        <p:spPr>
          <a:xfrm>
            <a:off x="1187530" y="1600200"/>
            <a:ext cx="7355250" cy="4525963"/>
          </a:xfrm>
        </p:spPr>
        <p:txBody>
          <a:bodyPr>
            <a:normAutofit fontScale="77500" lnSpcReduction="20000"/>
          </a:bodyPr>
          <a:lstStyle/>
          <a:p>
            <a:pPr marR="0" lvl="0" rtl="1"/>
            <a:r>
              <a:rPr lang="ar-SA" b="1" u="none" strike="noStrike" baseline="0" dirty="0" smtClean="0">
                <a:latin typeface="Times New Roman"/>
                <a:cs typeface="Times New Roman"/>
              </a:rPr>
              <a:t>يطلق مصطلح الإدخال على كل الأجزاء التي تسمح للمستخدم بإدخال البيانات إلى جهاز الحاسوب. </a:t>
            </a:r>
          </a:p>
          <a:p>
            <a:pPr marR="0" lvl="0" rtl="1"/>
            <a:r>
              <a:rPr lang="ar-SA" b="1" u="none" strike="noStrike" baseline="0" dirty="0" smtClean="0">
                <a:latin typeface="Times New Roman"/>
                <a:cs typeface="Times New Roman"/>
              </a:rPr>
              <a:t>أهم وحدات الإدخال هي:</a:t>
            </a:r>
          </a:p>
          <a:p>
            <a:pPr marR="7200" lvl="1" rtl="1"/>
            <a:r>
              <a:rPr lang="ar-SA" b="1" u="none" strike="noStrike" baseline="0" dirty="0" smtClean="0">
                <a:solidFill>
                  <a:srgbClr val="0070C0"/>
                </a:solidFill>
                <a:latin typeface="Times New Roman"/>
                <a:cs typeface="Times New Roman"/>
              </a:rPr>
              <a:t>لوحة المفاتيح</a:t>
            </a:r>
            <a:r>
              <a:rPr lang="en-GB" b="1" u="none" strike="noStrike" baseline="0" dirty="0" smtClean="0">
                <a:solidFill>
                  <a:srgbClr val="0070C0"/>
                </a:solidFill>
                <a:latin typeface="Times New Roman"/>
                <a:cs typeface="Times New Roman"/>
              </a:rPr>
              <a:t>Keyboard </a:t>
            </a:r>
            <a:r>
              <a:rPr lang="ar-SA" b="1" u="none" strike="noStrike" baseline="0" dirty="0" smtClean="0">
                <a:solidFill>
                  <a:srgbClr val="0070C0"/>
                </a:solidFill>
                <a:latin typeface="Times New Roman"/>
                <a:cs typeface="Times New Roman"/>
              </a:rPr>
              <a:t> </a:t>
            </a:r>
          </a:p>
          <a:p>
            <a:pPr marR="0" lvl="2" rtl="1"/>
            <a:r>
              <a:rPr lang="ar-JO" b="1" u="none" strike="noStrike" baseline="0" dirty="0" smtClean="0">
                <a:latin typeface="Times New Roman"/>
                <a:cs typeface="Times New Roman"/>
              </a:rPr>
              <a:t>تُعدّ لوحة المفاتيح من وحدات الإدخال حيث يستطيع المستخدم من خلالها إدخال الأوامر والنصوص الى جهاز الحاسوب.</a:t>
            </a:r>
          </a:p>
          <a:p>
            <a:pPr marR="7200" lvl="1" rtl="1"/>
            <a:r>
              <a:rPr lang="ar-SA" b="1" u="none" strike="noStrike" baseline="0" dirty="0" smtClean="0">
                <a:solidFill>
                  <a:srgbClr val="0070C0"/>
                </a:solidFill>
                <a:latin typeface="Times New Roman"/>
                <a:cs typeface="Times New Roman"/>
              </a:rPr>
              <a:t>الفأرة</a:t>
            </a:r>
            <a:r>
              <a:rPr lang="en-US" b="1" u="none" strike="noStrike" baseline="0" dirty="0" smtClean="0">
                <a:solidFill>
                  <a:srgbClr val="0070C0"/>
                </a:solidFill>
                <a:latin typeface="Times New Roman"/>
                <a:cs typeface="Times New Roman"/>
              </a:rPr>
              <a:t>Mouse </a:t>
            </a:r>
          </a:p>
          <a:p>
            <a:pPr marR="0" lvl="2" rtl="1"/>
            <a:r>
              <a:rPr lang="ar-JO" b="1" u="none" strike="noStrike" baseline="0" dirty="0" smtClean="0">
                <a:latin typeface="Times New Roman"/>
                <a:cs typeface="Times New Roman"/>
              </a:rPr>
              <a:t>أداة توفر سهولة التحكم بالحاسوب وذلك من خلال تحريكها بالاتجاه المطلوب على شاشة الحاسوب والنقر على الأيقونات و الأوامر، وذلك من خلال ما يُعرف بواجهة المستخدم الرسومية </a:t>
            </a:r>
            <a:r>
              <a:rPr lang="en-GB" b="1" u="none" strike="noStrike" baseline="0" dirty="0" smtClean="0">
                <a:latin typeface="Times New Roman"/>
                <a:cs typeface="Times New Roman"/>
              </a:rPr>
              <a:t>GUI</a:t>
            </a:r>
            <a:r>
              <a:rPr lang="ar-JO" b="1" u="none" strike="noStrike" baseline="0" dirty="0" smtClean="0">
                <a:latin typeface="Times New Roman"/>
                <a:cs typeface="Times New Roman"/>
              </a:rPr>
              <a:t>.</a:t>
            </a:r>
            <a:r>
              <a:rPr lang="en-US" b="1" u="none" strike="noStrike" baseline="0" dirty="0" smtClean="0">
                <a:latin typeface="Times New Roman"/>
                <a:cs typeface="Times New Roman"/>
              </a:rPr>
              <a:t> </a:t>
            </a:r>
          </a:p>
          <a:p>
            <a:pPr marR="7200" lvl="1" rtl="1"/>
            <a:r>
              <a:rPr lang="ar-SA" b="1" u="none" strike="noStrike" baseline="0" dirty="0" smtClean="0">
                <a:solidFill>
                  <a:srgbClr val="0070C0"/>
                </a:solidFill>
                <a:latin typeface="Times New Roman"/>
                <a:cs typeface="Times New Roman"/>
              </a:rPr>
              <a:t>كرة المسار</a:t>
            </a:r>
            <a:r>
              <a:rPr lang="en-GB" b="1" u="none" strike="noStrike" baseline="0" dirty="0" smtClean="0">
                <a:solidFill>
                  <a:srgbClr val="0070C0"/>
                </a:solidFill>
                <a:latin typeface="Times New Roman"/>
                <a:cs typeface="Times New Roman"/>
              </a:rPr>
              <a:t>Track Ball </a:t>
            </a:r>
          </a:p>
          <a:p>
            <a:pPr marR="0" lvl="2" rtl="1"/>
            <a:r>
              <a:rPr lang="ar-SA" b="1" u="none" strike="noStrike" baseline="0" dirty="0" smtClean="0">
                <a:latin typeface="Times New Roman"/>
                <a:cs typeface="Times New Roman"/>
              </a:rPr>
              <a:t>تُعدّ</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كرة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المسار</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بديلاً</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للفأرة،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حيث</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يتم</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استخدامها</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عادة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من</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قبل</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المصممين</a:t>
            </a:r>
            <a:r>
              <a:rPr lang="ar-JO" b="1" u="none" strike="noStrike" baseline="0" dirty="0" smtClean="0">
                <a:latin typeface="Times New Roman"/>
                <a:cs typeface="Times New Roman"/>
              </a:rPr>
              <a:t>،</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لأنها</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توفر</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سهولة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التحكم</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بالرسومات</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على</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شاشة</a:t>
            </a:r>
            <a:r>
              <a:rPr lang="en-US" b="1" u="none" strike="noStrike" baseline="0" dirty="0" smtClean="0">
                <a:latin typeface="Times New Roman"/>
                <a:cs typeface="Times New Roman"/>
              </a:rPr>
              <a:t> </a:t>
            </a:r>
            <a:r>
              <a:rPr lang="ar-SA" b="1" u="none" strike="noStrike" baseline="0" dirty="0" smtClean="0">
                <a:latin typeface="Times New Roman"/>
                <a:cs typeface="Times New Roman"/>
              </a:rPr>
              <a:t>الحاسوب</a:t>
            </a:r>
            <a:r>
              <a:rPr lang="en-US" b="1" u="none" strike="noStrike" baseline="0" dirty="0" smtClean="0">
                <a:latin typeface="Times New Roman"/>
                <a:cs typeface="Times New Roman"/>
              </a:rPr>
              <a:t>.</a:t>
            </a:r>
            <a:r>
              <a:rPr lang="en-GB" b="1" u="none" strike="noStrike" baseline="0" dirty="0" smtClean="0">
                <a:latin typeface="Times New Roman"/>
                <a:cs typeface="Times New Roman"/>
              </a:rPr>
              <a:t> </a:t>
            </a:r>
          </a:p>
          <a:p>
            <a:pPr marR="7200" lvl="1" rtl="1"/>
            <a:r>
              <a:rPr lang="ar-SA" b="1" u="none" strike="noStrike" baseline="0" dirty="0" smtClean="0">
                <a:solidFill>
                  <a:srgbClr val="0070C0"/>
                </a:solidFill>
                <a:latin typeface="Times New Roman"/>
                <a:cs typeface="Times New Roman"/>
              </a:rPr>
              <a:t>لوحة اللمس </a:t>
            </a:r>
            <a:r>
              <a:rPr lang="en-GB" b="1" u="none" strike="noStrike" baseline="0" dirty="0" smtClean="0">
                <a:solidFill>
                  <a:srgbClr val="0070C0"/>
                </a:solidFill>
                <a:latin typeface="Times New Roman"/>
                <a:cs typeface="Times New Roman"/>
              </a:rPr>
              <a:t>Touch Pad</a:t>
            </a:r>
          </a:p>
          <a:p>
            <a:pPr marR="0" lvl="2" rtl="1"/>
            <a:r>
              <a:rPr lang="ar-SA" b="1" u="none" strike="noStrike" baseline="0" dirty="0" smtClean="0">
                <a:latin typeface="Times New Roman"/>
                <a:cs typeface="Times New Roman"/>
              </a:rPr>
              <a:t>لوحة تستجيب للضغط الناتج من تحريك الأصابع عليها. وتُعدّ لوحة اللمس بديلاً عن الفأرة في الأجهزة المحمولة</a:t>
            </a:r>
            <a:r>
              <a:rPr lang="en-GB" b="1" u="none" strike="noStrike" baseline="0" dirty="0" smtClean="0">
                <a:latin typeface="Times New Roman"/>
                <a:cs typeface="Times New Roman"/>
              </a:rPr>
              <a:t>Laptops.</a:t>
            </a:r>
            <a:endParaRPr lang="ar-SA" b="1" u="none" strike="noStrike" baseline="0" dirty="0" smtClean="0">
              <a:latin typeface="Times New Roman"/>
              <a:cs typeface="Times New Roman"/>
            </a:endParaRPr>
          </a:p>
        </p:txBody>
      </p:sp>
      <p:pic>
        <p:nvPicPr>
          <p:cNvPr id="4" name="صورة 3"/>
          <p:cNvPicPr/>
          <p:nvPr/>
        </p:nvPicPr>
        <p:blipFill>
          <a:blip r:embed="rId2"/>
          <a:srcRect/>
          <a:stretch>
            <a:fillRect/>
          </a:stretch>
        </p:blipFill>
        <p:spPr bwMode="auto">
          <a:xfrm>
            <a:off x="526545" y="3473532"/>
            <a:ext cx="670560" cy="612140"/>
          </a:xfrm>
          <a:prstGeom prst="rect">
            <a:avLst/>
          </a:prstGeom>
          <a:noFill/>
          <a:ln w="9525">
            <a:noFill/>
            <a:miter lim="800000"/>
            <a:headEnd/>
            <a:tailEnd/>
          </a:ln>
        </p:spPr>
      </p:pic>
      <p:pic>
        <p:nvPicPr>
          <p:cNvPr id="5" name="صورة 4"/>
          <p:cNvPicPr/>
          <p:nvPr/>
        </p:nvPicPr>
        <p:blipFill>
          <a:blip r:embed="rId3"/>
          <a:srcRect/>
          <a:stretch>
            <a:fillRect/>
          </a:stretch>
        </p:blipFill>
        <p:spPr bwMode="auto">
          <a:xfrm>
            <a:off x="543690" y="4365130"/>
            <a:ext cx="636270" cy="638175"/>
          </a:xfrm>
          <a:prstGeom prst="rect">
            <a:avLst/>
          </a:prstGeom>
          <a:noFill/>
          <a:ln w="9525">
            <a:noFill/>
            <a:miter lim="800000"/>
            <a:headEnd/>
            <a:tailEnd/>
          </a:ln>
        </p:spPr>
      </p:pic>
    </p:spTree>
    <p:extLst>
      <p:ext uri="{BB962C8B-B14F-4D97-AF65-F5344CB8AC3E}">
        <p14:creationId xmlns="" xmlns:p14="http://schemas.microsoft.com/office/powerpoint/2010/main" val="1195693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الإدخال</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en-GB" b="1" i="0" u="none" strike="noStrike" baseline="0" dirty="0" smtClean="0">
                <a:latin typeface="Times New Roman"/>
                <a:cs typeface="Times New Roman"/>
              </a:rPr>
              <a:t>Input Devices </a:t>
            </a:r>
          </a:p>
        </p:txBody>
      </p:sp>
      <p:sp>
        <p:nvSpPr>
          <p:cNvPr id="3" name="عنصر نائب للنص 2"/>
          <p:cNvSpPr>
            <a:spLocks noGrp="1"/>
          </p:cNvSpPr>
          <p:nvPr>
            <p:ph type="body" idx="1"/>
          </p:nvPr>
        </p:nvSpPr>
        <p:spPr>
          <a:xfrm>
            <a:off x="1403560" y="1600200"/>
            <a:ext cx="7283240" cy="4997240"/>
          </a:xfrm>
        </p:spPr>
        <p:txBody>
          <a:bodyPr>
            <a:normAutofit fontScale="85000" lnSpcReduction="20000"/>
          </a:bodyPr>
          <a:lstStyle/>
          <a:p>
            <a:pPr marR="7200" lvl="1" rtl="1"/>
            <a:r>
              <a:rPr lang="ar-SA" b="1" u="none" strike="noStrike" baseline="0" dirty="0" smtClean="0">
                <a:solidFill>
                  <a:srgbClr val="0070C0"/>
                </a:solidFill>
                <a:latin typeface="Times New Roman"/>
                <a:cs typeface="Times New Roman"/>
              </a:rPr>
              <a:t>عصا التحكم</a:t>
            </a:r>
            <a:r>
              <a:rPr lang="en-GB" b="1" u="none" strike="noStrike" baseline="0" dirty="0" smtClean="0">
                <a:solidFill>
                  <a:srgbClr val="0070C0"/>
                </a:solidFill>
                <a:latin typeface="Times New Roman"/>
                <a:cs typeface="Times New Roman"/>
              </a:rPr>
              <a:t>Joy Stick </a:t>
            </a:r>
          </a:p>
          <a:p>
            <a:pPr marR="0" lvl="2" rtl="1"/>
            <a:r>
              <a:rPr lang="ar-SA" b="1" u="none" strike="noStrike" baseline="0" dirty="0" smtClean="0">
                <a:latin typeface="Times New Roman"/>
                <a:cs typeface="Times New Roman"/>
              </a:rPr>
              <a:t>تحتاج الكثير من الألعاب إلى جهاز يسمح للمستخدم بالتحكم والتوجيه بسهولة وهذا ما توفره عصا التحكم.</a:t>
            </a:r>
            <a:r>
              <a:rPr lang="en-US" b="1" u="none" strike="noStrike" baseline="0" dirty="0" smtClean="0">
                <a:latin typeface="Times New Roman"/>
                <a:cs typeface="Times New Roman"/>
              </a:rPr>
              <a:t> </a:t>
            </a:r>
          </a:p>
          <a:p>
            <a:pPr marR="7200" lvl="1" rtl="1"/>
            <a:r>
              <a:rPr lang="ar-SA" b="1" u="none" strike="noStrike" baseline="0" dirty="0" smtClean="0">
                <a:solidFill>
                  <a:srgbClr val="0070C0"/>
                </a:solidFill>
                <a:latin typeface="Times New Roman"/>
                <a:cs typeface="Times New Roman"/>
              </a:rPr>
              <a:t>ميكروفون</a:t>
            </a:r>
            <a:r>
              <a:rPr lang="en-GB" b="1" u="none" strike="noStrike" baseline="0" dirty="0" smtClean="0">
                <a:solidFill>
                  <a:srgbClr val="0070C0"/>
                </a:solidFill>
                <a:latin typeface="Times New Roman"/>
                <a:cs typeface="Times New Roman"/>
              </a:rPr>
              <a:t>Microphone </a:t>
            </a:r>
          </a:p>
          <a:p>
            <a:pPr marR="0" lvl="2" rtl="1"/>
            <a:r>
              <a:rPr lang="ar-SA" b="1" u="none" strike="noStrike" baseline="0" dirty="0" smtClean="0">
                <a:latin typeface="Times New Roman"/>
                <a:cs typeface="Times New Roman"/>
              </a:rPr>
              <a:t>هو جهاز يسمح للمستخدم بإدخال الأصوات إلى جهاز الحاسوب، ويستطيع المستخدم بعد ذلك معالجتها باستخدام برامج معينة.</a:t>
            </a:r>
          </a:p>
          <a:p>
            <a:pPr marR="7200" lvl="1" rtl="1"/>
            <a:r>
              <a:rPr lang="ar-SA" b="1" u="none" strike="noStrike" baseline="0" dirty="0" smtClean="0">
                <a:solidFill>
                  <a:srgbClr val="0070C0"/>
                </a:solidFill>
                <a:latin typeface="Times New Roman"/>
                <a:cs typeface="Times New Roman"/>
              </a:rPr>
              <a:t>الماسح الضوئي</a:t>
            </a:r>
            <a:r>
              <a:rPr lang="en-GB" b="1" u="none" strike="noStrike" baseline="0" dirty="0" smtClean="0">
                <a:solidFill>
                  <a:srgbClr val="0070C0"/>
                </a:solidFill>
                <a:latin typeface="Times New Roman"/>
                <a:cs typeface="Times New Roman"/>
              </a:rPr>
              <a:t>Scanner </a:t>
            </a:r>
          </a:p>
          <a:p>
            <a:pPr lvl="2"/>
            <a:r>
              <a:rPr lang="ar-JO" dirty="0">
                <a:latin typeface="Times New Roman"/>
              </a:rPr>
              <a:t>هو جهاز يقوم بتحويل (مسح) مادة مطبوعة (وثيقة أو صورة) إلى ملف إلكتروني يتم حفظه على جهاز الحاسوب</a:t>
            </a:r>
            <a:endParaRPr lang="ar-JO" b="0" u="none" strike="noStrike" baseline="0" dirty="0" smtClean="0">
              <a:latin typeface="Times New Roman"/>
            </a:endParaRPr>
          </a:p>
          <a:p>
            <a:pPr marR="7200" lvl="1" rtl="1"/>
            <a:r>
              <a:rPr lang="ar-SA" b="1" u="none" strike="noStrike" baseline="0" dirty="0" smtClean="0">
                <a:solidFill>
                  <a:srgbClr val="0070C0"/>
                </a:solidFill>
                <a:latin typeface="Times New Roman"/>
                <a:cs typeface="Times New Roman"/>
              </a:rPr>
              <a:t>القلم الضوئي</a:t>
            </a:r>
            <a:r>
              <a:rPr lang="en-GB" b="1" u="none" strike="noStrike" baseline="0" dirty="0" smtClean="0">
                <a:solidFill>
                  <a:srgbClr val="0070C0"/>
                </a:solidFill>
                <a:latin typeface="Times New Roman"/>
                <a:cs typeface="Times New Roman"/>
              </a:rPr>
              <a:t>Light Pen </a:t>
            </a:r>
          </a:p>
          <a:p>
            <a:pPr marR="0" lvl="2" rtl="1"/>
            <a:r>
              <a:rPr lang="ar-SA" b="1" u="none" strike="noStrike" baseline="0" dirty="0" smtClean="0">
                <a:latin typeface="Times New Roman"/>
                <a:cs typeface="Times New Roman"/>
              </a:rPr>
              <a:t>قلم يعمل عمل الفأرة لكنه أسهل من حيث الاستخدام، فهو يسمح للمستخدم بإدخال الأوامر والنصوص عن طريق شاشة خاصة.</a:t>
            </a:r>
            <a:r>
              <a:rPr lang="ar-JO" b="1" u="none" strike="noStrike" baseline="0" dirty="0" smtClean="0">
                <a:latin typeface="Times New Roman"/>
                <a:cs typeface="Times New Roman"/>
              </a:rPr>
              <a:t> </a:t>
            </a:r>
          </a:p>
          <a:p>
            <a:pPr marR="7200" lvl="1" rtl="1"/>
            <a:r>
              <a:rPr lang="ar-SA" b="1" u="none" strike="noStrike" baseline="0" dirty="0" smtClean="0">
                <a:solidFill>
                  <a:srgbClr val="0070C0"/>
                </a:solidFill>
                <a:latin typeface="Times New Roman"/>
                <a:cs typeface="Times New Roman"/>
              </a:rPr>
              <a:t>الكاميرا الرقمية</a:t>
            </a:r>
            <a:r>
              <a:rPr lang="en-GB" b="1" u="none" strike="noStrike" baseline="0" dirty="0" smtClean="0">
                <a:solidFill>
                  <a:srgbClr val="0070C0"/>
                </a:solidFill>
                <a:latin typeface="Times New Roman"/>
                <a:cs typeface="Times New Roman"/>
              </a:rPr>
              <a:t>Digital Camera </a:t>
            </a:r>
          </a:p>
          <a:p>
            <a:pPr marR="0" lvl="2" rtl="1"/>
            <a:r>
              <a:rPr lang="ar-SA" b="1" u="none" strike="noStrike" baseline="0" dirty="0" smtClean="0">
                <a:latin typeface="Times New Roman"/>
                <a:cs typeface="Times New Roman"/>
              </a:rPr>
              <a:t>الكاميرا الرقمية تشبه من حيث الشكل الكاميرا التقليدية لكنها تختلف، حيث أنها تحتوي على ذاكرة تتيح للمستخدم بتخزين الصور فيها، ويُمكن نقل الصور من الكاميرا إلى جهاز الحاسوب، ثم معالجة هذه الصور باستخدام برامج  خاصة.</a:t>
            </a:r>
            <a:r>
              <a:rPr lang="ar-JO" b="1" u="none" strike="noStrike" baseline="0" dirty="0" smtClean="0">
                <a:latin typeface="Times New Roman"/>
                <a:cs typeface="Times New Roman"/>
              </a:rPr>
              <a:t> </a:t>
            </a:r>
          </a:p>
        </p:txBody>
      </p:sp>
      <p:pic>
        <p:nvPicPr>
          <p:cNvPr id="4" name="صورة 3"/>
          <p:cNvPicPr/>
          <p:nvPr/>
        </p:nvPicPr>
        <p:blipFill>
          <a:blip r:embed="rId2"/>
          <a:srcRect/>
          <a:stretch>
            <a:fillRect/>
          </a:stretch>
        </p:blipFill>
        <p:spPr bwMode="auto">
          <a:xfrm>
            <a:off x="581740" y="1837550"/>
            <a:ext cx="605790" cy="655320"/>
          </a:xfrm>
          <a:prstGeom prst="rect">
            <a:avLst/>
          </a:prstGeom>
          <a:noFill/>
          <a:ln w="9525">
            <a:noFill/>
            <a:miter lim="800000"/>
            <a:headEnd/>
            <a:tailEnd/>
          </a:ln>
        </p:spPr>
      </p:pic>
      <p:pic>
        <p:nvPicPr>
          <p:cNvPr id="5" name="صورة 4" descr="G:\SEl5 بعد إدخال التعديلات\unit 1 بعد التعديل\Unit 1 Pic\الشكل (1-10).png"/>
          <p:cNvPicPr/>
          <p:nvPr/>
        </p:nvPicPr>
        <p:blipFill>
          <a:blip r:embed="rId3"/>
          <a:srcRect/>
          <a:stretch>
            <a:fillRect/>
          </a:stretch>
        </p:blipFill>
        <p:spPr bwMode="auto">
          <a:xfrm>
            <a:off x="423671" y="3496065"/>
            <a:ext cx="886460" cy="581025"/>
          </a:xfrm>
          <a:prstGeom prst="rect">
            <a:avLst/>
          </a:prstGeom>
          <a:noFill/>
          <a:ln w="9525">
            <a:noFill/>
            <a:miter lim="800000"/>
            <a:headEnd/>
            <a:tailEnd/>
          </a:ln>
        </p:spPr>
      </p:pic>
      <p:pic>
        <p:nvPicPr>
          <p:cNvPr id="6" name="صورة 5"/>
          <p:cNvPicPr/>
          <p:nvPr/>
        </p:nvPicPr>
        <p:blipFill>
          <a:blip r:embed="rId4"/>
          <a:srcRect/>
          <a:stretch>
            <a:fillRect/>
          </a:stretch>
        </p:blipFill>
        <p:spPr bwMode="auto">
          <a:xfrm>
            <a:off x="516970" y="4383935"/>
            <a:ext cx="670560" cy="629285"/>
          </a:xfrm>
          <a:prstGeom prst="rect">
            <a:avLst/>
          </a:prstGeom>
          <a:noFill/>
          <a:ln w="9525">
            <a:noFill/>
            <a:miter lim="800000"/>
            <a:headEnd/>
            <a:tailEnd/>
          </a:ln>
        </p:spPr>
      </p:pic>
      <p:pic>
        <p:nvPicPr>
          <p:cNvPr id="7" name="صورة 6"/>
          <p:cNvPicPr/>
          <p:nvPr/>
        </p:nvPicPr>
        <p:blipFill>
          <a:blip r:embed="rId5"/>
          <a:srcRect/>
          <a:stretch>
            <a:fillRect/>
          </a:stretch>
        </p:blipFill>
        <p:spPr bwMode="auto">
          <a:xfrm>
            <a:off x="539440" y="5481230"/>
            <a:ext cx="636270" cy="612140"/>
          </a:xfrm>
          <a:prstGeom prst="rect">
            <a:avLst/>
          </a:prstGeom>
          <a:noFill/>
          <a:ln w="9525">
            <a:noFill/>
            <a:miter lim="800000"/>
            <a:headEnd/>
            <a:tailEnd/>
          </a:ln>
        </p:spPr>
      </p:pic>
    </p:spTree>
    <p:extLst>
      <p:ext uri="{BB962C8B-B14F-4D97-AF65-F5344CB8AC3E}">
        <p14:creationId xmlns="" xmlns:p14="http://schemas.microsoft.com/office/powerpoint/2010/main" val="1195693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1" i="0" u="none" strike="noStrike" baseline="0" dirty="0" smtClean="0">
                <a:latin typeface="Times New Roman"/>
                <a:cs typeface="Times New Roman"/>
              </a:rPr>
              <a:t>وحدات الإدخال</a:t>
            </a:r>
            <a:r>
              <a:rPr lang="ar-JO" b="1" i="0" u="none" strike="noStrike" baseline="0" dirty="0" smtClean="0">
                <a:latin typeface="Times New Roman"/>
                <a:cs typeface="Times New Roman"/>
              </a:rPr>
              <a:t/>
            </a:r>
            <a:br>
              <a:rPr lang="ar-JO" b="1" i="0" u="none" strike="noStrike" baseline="0" dirty="0" smtClean="0">
                <a:latin typeface="Times New Roman"/>
                <a:cs typeface="Times New Roman"/>
              </a:rPr>
            </a:br>
            <a:r>
              <a:rPr lang="en-GB" b="1" i="0" u="none" strike="noStrike" baseline="0" dirty="0" smtClean="0">
                <a:latin typeface="Times New Roman"/>
                <a:cs typeface="Times New Roman"/>
              </a:rPr>
              <a:t>Input Devices </a:t>
            </a:r>
          </a:p>
        </p:txBody>
      </p:sp>
      <p:sp>
        <p:nvSpPr>
          <p:cNvPr id="3" name="عنصر نائب للنص 2"/>
          <p:cNvSpPr>
            <a:spLocks noGrp="1"/>
          </p:cNvSpPr>
          <p:nvPr>
            <p:ph type="body" idx="1"/>
          </p:nvPr>
        </p:nvSpPr>
        <p:spPr>
          <a:xfrm>
            <a:off x="1222950" y="1600200"/>
            <a:ext cx="7463850" cy="4997240"/>
          </a:xfrm>
        </p:spPr>
        <p:txBody>
          <a:bodyPr>
            <a:normAutofit/>
          </a:bodyPr>
          <a:lstStyle/>
          <a:p>
            <a:pPr lvl="1"/>
            <a:r>
              <a:rPr lang="ar-EG" b="1" dirty="0">
                <a:solidFill>
                  <a:srgbClr val="0070C0"/>
                </a:solidFill>
                <a:latin typeface="Times New Roman"/>
                <a:cs typeface="Times New Roman"/>
              </a:rPr>
              <a:t>القلم الرقمي </a:t>
            </a:r>
            <a:r>
              <a:rPr lang="en-GB" b="1" dirty="0">
                <a:solidFill>
                  <a:srgbClr val="0070C0"/>
                </a:solidFill>
                <a:latin typeface="Times New Roman"/>
                <a:cs typeface="Times New Roman"/>
              </a:rPr>
              <a:t>Stylus</a:t>
            </a:r>
            <a:r>
              <a:rPr lang="ar-EG" b="1" dirty="0">
                <a:solidFill>
                  <a:srgbClr val="0070C0"/>
                </a:solidFill>
                <a:latin typeface="Times New Roman"/>
                <a:cs typeface="Times New Roman"/>
              </a:rPr>
              <a:t> </a:t>
            </a:r>
          </a:p>
          <a:p>
            <a:pPr marR="0" lvl="2" rtl="1"/>
            <a:r>
              <a:rPr lang="ar-SA" b="1" u="none" strike="noStrike" baseline="0" dirty="0" smtClean="0">
                <a:latin typeface="Times New Roman"/>
                <a:cs typeface="Times New Roman"/>
              </a:rPr>
              <a:t>جهاز على شكل قلم يستخدم للتأشير والرسم والكتابة على لوحة الكترونية رقمية أو على شاشات اللمس، وعادة ما يُستخدم في أجهزة المساعد الشخصي الرقمي </a:t>
            </a:r>
            <a:r>
              <a:rPr lang="en-GB" b="1" u="none" strike="noStrike" baseline="0" dirty="0" smtClean="0">
                <a:latin typeface="Times New Roman"/>
                <a:cs typeface="Times New Roman"/>
              </a:rPr>
              <a:t>PDA</a:t>
            </a:r>
            <a:r>
              <a:rPr lang="ar-SA" b="1" u="none" strike="noStrike" baseline="0" dirty="0" smtClean="0">
                <a:latin typeface="Times New Roman"/>
                <a:cs typeface="Times New Roman"/>
              </a:rPr>
              <a:t>.</a:t>
            </a:r>
            <a:r>
              <a:rPr lang="en-US" b="1" u="none" strike="noStrike" baseline="0" dirty="0" smtClean="0">
                <a:latin typeface="Times New Roman"/>
                <a:cs typeface="Times New Roman"/>
              </a:rPr>
              <a:t> </a:t>
            </a:r>
          </a:p>
          <a:p>
            <a:pPr marR="7200" lvl="1" rtl="1"/>
            <a:r>
              <a:rPr lang="ar-SA" b="1" u="none" strike="noStrike" baseline="0" dirty="0" smtClean="0">
                <a:solidFill>
                  <a:srgbClr val="0070C0"/>
                </a:solidFill>
                <a:latin typeface="Times New Roman"/>
                <a:cs typeface="Times New Roman"/>
              </a:rPr>
              <a:t>كاميرا الويب</a:t>
            </a:r>
            <a:r>
              <a:rPr lang="en-GB" b="1" u="none" strike="noStrike" baseline="0" dirty="0" smtClean="0">
                <a:solidFill>
                  <a:srgbClr val="0070C0"/>
                </a:solidFill>
                <a:latin typeface="Times New Roman"/>
                <a:cs typeface="Times New Roman"/>
              </a:rPr>
              <a:t>Web Cam </a:t>
            </a:r>
          </a:p>
          <a:p>
            <a:pPr marR="0" lvl="2" rtl="1"/>
            <a:r>
              <a:rPr lang="ar-SA" b="1" u="none" strike="noStrike" baseline="0" dirty="0" smtClean="0">
                <a:latin typeface="Times New Roman"/>
                <a:cs typeface="Times New Roman"/>
              </a:rPr>
              <a:t>كاميرا صغيرة تُستخدم لنقل الصوت والصورة عبر الانترنت.</a:t>
            </a:r>
            <a:r>
              <a:rPr lang="en-US" b="1" u="none" strike="noStrike" baseline="0" dirty="0" smtClean="0">
                <a:latin typeface="Times New Roman"/>
                <a:cs typeface="Times New Roman"/>
              </a:rPr>
              <a:t> </a:t>
            </a:r>
          </a:p>
        </p:txBody>
      </p:sp>
      <p:pic>
        <p:nvPicPr>
          <p:cNvPr id="4" name="صورة 3"/>
          <p:cNvPicPr/>
          <p:nvPr/>
        </p:nvPicPr>
        <p:blipFill>
          <a:blip r:embed="rId2"/>
          <a:srcRect/>
          <a:stretch>
            <a:fillRect/>
          </a:stretch>
        </p:blipFill>
        <p:spPr bwMode="auto">
          <a:xfrm>
            <a:off x="541989" y="2107670"/>
            <a:ext cx="670560" cy="525780"/>
          </a:xfrm>
          <a:prstGeom prst="rect">
            <a:avLst/>
          </a:prstGeom>
          <a:noFill/>
          <a:ln w="9525">
            <a:noFill/>
            <a:miter lim="800000"/>
            <a:headEnd/>
            <a:tailEnd/>
          </a:ln>
        </p:spPr>
      </p:pic>
      <p:pic>
        <p:nvPicPr>
          <p:cNvPr id="5" name="صورة 4"/>
          <p:cNvPicPr/>
          <p:nvPr/>
        </p:nvPicPr>
        <p:blipFill>
          <a:blip r:embed="rId3"/>
          <a:srcRect/>
          <a:stretch>
            <a:fillRect/>
          </a:stretch>
        </p:blipFill>
        <p:spPr bwMode="auto">
          <a:xfrm>
            <a:off x="586680" y="3429000"/>
            <a:ext cx="636270" cy="646430"/>
          </a:xfrm>
          <a:prstGeom prst="rect">
            <a:avLst/>
          </a:prstGeom>
          <a:noFill/>
          <a:ln w="9525">
            <a:noFill/>
            <a:miter lim="800000"/>
            <a:headEnd/>
            <a:tailEnd/>
          </a:ln>
        </p:spPr>
      </p:pic>
    </p:spTree>
    <p:extLst>
      <p:ext uri="{BB962C8B-B14F-4D97-AF65-F5344CB8AC3E}">
        <p14:creationId xmlns="" xmlns:p14="http://schemas.microsoft.com/office/powerpoint/2010/main" val="1195693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latin typeface="Times New Roman"/>
              </a:rPr>
              <a:t>وحدات </a:t>
            </a:r>
            <a:r>
              <a:rPr lang="ar-SA" b="1" dirty="0" smtClean="0">
                <a:latin typeface="Times New Roman"/>
              </a:rPr>
              <a:t>الإخراج</a:t>
            </a:r>
            <a:r>
              <a:rPr lang="ar-JO" b="1" dirty="0" smtClean="0">
                <a:latin typeface="Times New Roman"/>
              </a:rPr>
              <a:t/>
            </a:r>
            <a:br>
              <a:rPr lang="ar-JO" b="1" dirty="0" smtClean="0">
                <a:latin typeface="Times New Roman"/>
              </a:rPr>
            </a:br>
            <a:r>
              <a:rPr lang="ar-SA" b="1" dirty="0" smtClean="0">
                <a:latin typeface="Times New Roman"/>
              </a:rPr>
              <a:t> </a:t>
            </a:r>
            <a:r>
              <a:rPr lang="en-US" b="1" dirty="0">
                <a:latin typeface="Times New Roman"/>
              </a:rPr>
              <a:t>Output </a:t>
            </a:r>
            <a:r>
              <a:rPr lang="en-US" b="1" dirty="0" smtClean="0">
                <a:latin typeface="Times New Roman"/>
              </a:rPr>
              <a:t>Devices</a:t>
            </a:r>
            <a:r>
              <a:rPr lang="ar-JO" b="1" dirty="0" smtClean="0">
                <a:latin typeface="Times New Roman"/>
              </a:rPr>
              <a:t> </a:t>
            </a:r>
            <a:endParaRPr lang="en-US" b="1" dirty="0">
              <a:latin typeface="Times New Roman"/>
            </a:endParaRPr>
          </a:p>
        </p:txBody>
      </p:sp>
      <p:sp>
        <p:nvSpPr>
          <p:cNvPr id="3" name="عنصر نائب للنص 2"/>
          <p:cNvSpPr>
            <a:spLocks noGrp="1"/>
          </p:cNvSpPr>
          <p:nvPr>
            <p:ph type="body" idx="1"/>
          </p:nvPr>
        </p:nvSpPr>
        <p:spPr>
          <a:xfrm>
            <a:off x="611450" y="1600200"/>
            <a:ext cx="8075350" cy="5141260"/>
          </a:xfrm>
        </p:spPr>
        <p:txBody>
          <a:bodyPr>
            <a:normAutofit fontScale="92500" lnSpcReduction="20000"/>
          </a:bodyPr>
          <a:lstStyle/>
          <a:p>
            <a:pPr lvl="0"/>
            <a:r>
              <a:rPr lang="ar-SA" b="1" dirty="0" smtClean="0">
                <a:latin typeface="Times New Roman"/>
                <a:cs typeface="Times New Roman"/>
              </a:rPr>
              <a:t>يُطلق </a:t>
            </a:r>
            <a:r>
              <a:rPr lang="ar-SA" b="1" dirty="0">
                <a:latin typeface="Times New Roman"/>
                <a:cs typeface="Times New Roman"/>
              </a:rPr>
              <a:t>مصطلح وحدات الإخراج على الأجهزة المستخدمة في إخراج أو </a:t>
            </a:r>
            <a:r>
              <a:rPr lang="ar-SA" b="1" dirty="0" smtClean="0">
                <a:latin typeface="Times New Roman"/>
                <a:cs typeface="Times New Roman"/>
              </a:rPr>
              <a:t>إظهار</a:t>
            </a:r>
            <a:r>
              <a:rPr lang="ar-JO" b="1" dirty="0" smtClean="0">
                <a:latin typeface="Times New Roman"/>
                <a:cs typeface="Times New Roman"/>
              </a:rPr>
              <a:t> </a:t>
            </a:r>
            <a:r>
              <a:rPr lang="ar-SA" b="1" dirty="0" smtClean="0">
                <a:latin typeface="Times New Roman"/>
                <a:cs typeface="Times New Roman"/>
              </a:rPr>
              <a:t>المعلومات </a:t>
            </a:r>
            <a:r>
              <a:rPr lang="ar-SA" b="1" dirty="0">
                <a:latin typeface="Times New Roman"/>
                <a:cs typeface="Times New Roman"/>
              </a:rPr>
              <a:t>المخزنة في الحاسوب بعد معالجتها إما بشكل مرئي أو صوتي أو مطبوع.</a:t>
            </a:r>
          </a:p>
          <a:p>
            <a:pPr lvl="0"/>
            <a:r>
              <a:rPr lang="ar-SA" b="1" dirty="0">
                <a:latin typeface="Times New Roman"/>
                <a:cs typeface="Times New Roman"/>
              </a:rPr>
              <a:t>أهم وحدات الإخراج هي:</a:t>
            </a:r>
          </a:p>
          <a:p>
            <a:pPr marR="7200" lvl="1"/>
            <a:r>
              <a:rPr lang="ar-SA" b="1" dirty="0">
                <a:solidFill>
                  <a:srgbClr val="0070C0"/>
                </a:solidFill>
                <a:latin typeface="Times New Roman"/>
                <a:cs typeface="Times New Roman"/>
              </a:rPr>
              <a:t>الشاشة </a:t>
            </a:r>
            <a:r>
              <a:rPr lang="en-GB" b="1" dirty="0">
                <a:solidFill>
                  <a:srgbClr val="0070C0"/>
                </a:solidFill>
                <a:latin typeface="Times New Roman"/>
                <a:cs typeface="Times New Roman"/>
              </a:rPr>
              <a:t>Monitor or Screen</a:t>
            </a:r>
          </a:p>
          <a:p>
            <a:pPr lvl="2"/>
            <a:r>
              <a:rPr lang="ar-SA" b="1" dirty="0">
                <a:latin typeface="Times New Roman"/>
                <a:cs typeface="Times New Roman"/>
              </a:rPr>
              <a:t>تُعدّ الشاشة من أهم وحدات الإخراج، فهي تستخدم لإظهار المعلومات والنتائج بشكل مرئي. وبما أن الشاشة تُستخدم لإظهار نتائج مرئية فهي تسمى وحدة العرض المرئي</a:t>
            </a:r>
            <a:r>
              <a:rPr lang="en-GB" b="1" dirty="0">
                <a:latin typeface="Times New Roman"/>
                <a:cs typeface="Times New Roman"/>
              </a:rPr>
              <a:t>Visual Display Unit (VDU</a:t>
            </a:r>
            <a:r>
              <a:rPr lang="en-GB" b="1" dirty="0" smtClean="0">
                <a:latin typeface="Times New Roman"/>
                <a:cs typeface="Times New Roman"/>
              </a:rPr>
              <a:t>).</a:t>
            </a:r>
            <a:endParaRPr lang="ar-SA" b="1" dirty="0">
              <a:latin typeface="Times New Roman"/>
              <a:cs typeface="Times New Roman"/>
            </a:endParaRPr>
          </a:p>
          <a:p>
            <a:pPr lvl="1"/>
            <a:r>
              <a:rPr lang="ar-SA" b="1" dirty="0">
                <a:solidFill>
                  <a:srgbClr val="0070C0"/>
                </a:solidFill>
                <a:latin typeface="Times New Roman"/>
                <a:cs typeface="Times New Roman"/>
              </a:rPr>
              <a:t>يوجد نوعان من الشاشة:</a:t>
            </a:r>
          </a:p>
          <a:p>
            <a:pPr marR="7200" lvl="2"/>
            <a:r>
              <a:rPr lang="ar-SA" b="1" dirty="0">
                <a:latin typeface="Times New Roman"/>
                <a:cs typeface="Times New Roman"/>
              </a:rPr>
              <a:t>شاشة أنبوبة أشعة كاثود (</a:t>
            </a:r>
            <a:r>
              <a:rPr lang="en-GB" b="1" dirty="0">
                <a:latin typeface="Times New Roman"/>
                <a:cs typeface="Times New Roman"/>
              </a:rPr>
              <a:t>Cathode Ray Tube (CRT</a:t>
            </a:r>
            <a:endParaRPr lang="en-US" b="1" u="none" strike="noStrike" baseline="0" dirty="0" smtClean="0">
              <a:latin typeface="Times New Roman"/>
              <a:cs typeface="Times New Roman"/>
            </a:endParaRPr>
          </a:p>
          <a:p>
            <a:pPr marR="0" lvl="2" rtl="1"/>
            <a:r>
              <a:rPr lang="ar-SA" b="1" u="none" strike="noStrike" baseline="0" dirty="0" smtClean="0">
                <a:latin typeface="Times New Roman"/>
                <a:cs typeface="Times New Roman"/>
              </a:rPr>
              <a:t>شاشة السائل البلوري أو شاشات العرض المسطحة </a:t>
            </a:r>
            <a:r>
              <a:rPr lang="en-GB" b="1" u="none" strike="noStrike" baseline="0" dirty="0" smtClean="0">
                <a:latin typeface="Times New Roman"/>
                <a:cs typeface="Times New Roman"/>
              </a:rPr>
              <a:t>Liquid Crystal Display (LCD)</a:t>
            </a:r>
          </a:p>
          <a:p>
            <a:pPr lvl="1"/>
            <a:r>
              <a:rPr lang="ar-SA" b="1" u="none" strike="noStrike" baseline="0" dirty="0" smtClean="0">
                <a:solidFill>
                  <a:srgbClr val="0070C0"/>
                </a:solidFill>
                <a:latin typeface="Times New Roman"/>
                <a:cs typeface="Times New Roman"/>
              </a:rPr>
              <a:t>من أهم العوامل التي تؤثر على جودة الشاشة هي دقة وضوح الشاشة </a:t>
            </a:r>
            <a:r>
              <a:rPr lang="en-GB" b="1" u="none" strike="noStrike" baseline="0" dirty="0" smtClean="0">
                <a:solidFill>
                  <a:srgbClr val="0070C0"/>
                </a:solidFill>
                <a:latin typeface="Times New Roman"/>
                <a:cs typeface="Times New Roman"/>
              </a:rPr>
              <a:t>Resolution</a:t>
            </a:r>
            <a:r>
              <a:rPr lang="ar-SA" b="1" u="none" strike="noStrike" baseline="0" dirty="0" smtClean="0">
                <a:solidFill>
                  <a:srgbClr val="0070C0"/>
                </a:solidFill>
                <a:latin typeface="Times New Roman"/>
                <a:cs typeface="Times New Roman"/>
              </a:rPr>
              <a:t> المتمثلة بعدد النقاط المكوّنة للصورة </a:t>
            </a:r>
            <a:r>
              <a:rPr lang="en-GB" b="1" u="none" strike="noStrike" baseline="0" dirty="0" smtClean="0">
                <a:solidFill>
                  <a:srgbClr val="0070C0"/>
                </a:solidFill>
                <a:latin typeface="Times New Roman"/>
                <a:cs typeface="Times New Roman"/>
              </a:rPr>
              <a:t>Pixels</a:t>
            </a:r>
            <a:r>
              <a:rPr lang="ar-SA" b="1" u="none" strike="noStrike" baseline="0" dirty="0" smtClean="0">
                <a:solidFill>
                  <a:srgbClr val="0070C0"/>
                </a:solidFill>
                <a:latin typeface="Times New Roman"/>
                <a:cs typeface="Times New Roman"/>
              </a:rPr>
              <a:t>، ويجب مراعاة حجم الشاشة عند شرائها حيث يُقاس حجم الشاشة اعتماداً على طول قطر الشاشة من الداخل، ويقاس بوحدة البوصة</a:t>
            </a:r>
            <a:r>
              <a:rPr lang="en-GB" b="1" u="none" strike="noStrike" baseline="0" dirty="0" smtClean="0">
                <a:solidFill>
                  <a:srgbClr val="0070C0"/>
                </a:solidFill>
                <a:latin typeface="Times New Roman"/>
                <a:cs typeface="Times New Roman"/>
              </a:rPr>
              <a:t>Inch.</a:t>
            </a:r>
            <a:endParaRPr lang="ar-SA" b="1" u="none" strike="noStrike" baseline="0" dirty="0" smtClean="0">
              <a:solidFill>
                <a:srgbClr val="0070C0"/>
              </a:solidFill>
              <a:latin typeface="Times New Roman"/>
              <a:cs typeface="Times New Roman"/>
            </a:endParaRPr>
          </a:p>
        </p:txBody>
      </p:sp>
    </p:spTree>
    <p:extLst>
      <p:ext uri="{BB962C8B-B14F-4D97-AF65-F5344CB8AC3E}">
        <p14:creationId xmlns="" xmlns:p14="http://schemas.microsoft.com/office/powerpoint/2010/main" val="11956936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267</TotalTime>
  <Words>2885</Words>
  <Application>Microsoft Office PowerPoint</Application>
  <PresentationFormat>On-screen Show (4:3)</PresentationFormat>
  <Paragraphs>175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Apex</vt:lpstr>
      <vt:lpstr>Slide 1</vt:lpstr>
      <vt:lpstr>المكونات المادية (المعدات)   Hardware</vt:lpstr>
      <vt:lpstr>أجزاء الحاسوب الرئيسية</vt:lpstr>
      <vt:lpstr>أجزاء الحاسوب الرئيسية</vt:lpstr>
      <vt:lpstr>أجزاء الحاسوب الرئيسية</vt:lpstr>
      <vt:lpstr>وحدات الإدخال Input Devices </vt:lpstr>
      <vt:lpstr>وحدات الإدخال Input Devices </vt:lpstr>
      <vt:lpstr>وحدات الإدخال Input Devices </vt:lpstr>
      <vt:lpstr>وحدات الإخراج  Output Devices </vt:lpstr>
      <vt:lpstr>وحدات الإخراج  Output Devices </vt:lpstr>
      <vt:lpstr>وحدات الإدخال والإخراج  Input &amp; Output Devices</vt:lpstr>
      <vt:lpstr>وحدة النظام ولوحة النظام System Unit and System (Mother Board)</vt:lpstr>
      <vt:lpstr>وحدة المعالجة المركزية  Central Processing Unit (CPU)</vt:lpstr>
      <vt:lpstr>وحدات قياس الذاكرة Memory Measurements </vt:lpstr>
      <vt:lpstr>الذاكرة  Memory</vt:lpstr>
      <vt:lpstr>وحدات التخزين  Storage Devices</vt:lpstr>
      <vt:lpstr>وحدات التخزين  Storage Devices</vt:lpstr>
      <vt:lpstr>وحدات التخزين  Storage Devices</vt:lpstr>
      <vt:lpstr>وحدات التخزين  Storage Devices</vt:lpstr>
      <vt:lpstr>منافذ التوصيل  Computers Ports </vt:lpstr>
      <vt:lpstr>منافذ التوصيل  Computers Ports </vt:lpstr>
      <vt:lpstr>أنواع الحواسيب Types of Computers </vt:lpstr>
      <vt:lpstr>أنواع الحواسيب Types of Computers </vt:lpstr>
      <vt:lpstr>الأجهزة الرقمية المحمولة باليد  Handheld Portable Digital Devices</vt:lpstr>
      <vt:lpstr>الأجهزة الرقمية المحمولة باليد  Handheld Portable Digital Devices</vt:lpstr>
      <vt:lpstr>أداء الحاسوب  Computer Performance</vt:lpstr>
      <vt:lpstr>أداء الحاسوب  Computer Performance</vt:lpstr>
      <vt:lpstr>أداء الحاسوب  Computer Performance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الرخصة الدولية لقيادة الحاسوب -  الإصدار الخامس</dc:title>
  <dc:creator>arafat</dc:creator>
  <cp:lastModifiedBy>Elaraby</cp:lastModifiedBy>
  <cp:revision>56</cp:revision>
  <dcterms:created xsi:type="dcterms:W3CDTF">2011-04-08T18:23:23Z</dcterms:created>
  <dcterms:modified xsi:type="dcterms:W3CDTF">2020-03-17T15:29:57Z</dcterms:modified>
</cp:coreProperties>
</file>