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5" r:id="rId16"/>
    <p:sldId id="316" r:id="rId17"/>
    <p:sldId id="317" r:id="rId18"/>
    <p:sldId id="318" r:id="rId19"/>
    <p:sldId id="295" r:id="rId20"/>
    <p:sldId id="319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9216"/>
    <p:restoredTop sz="95304"/>
  </p:normalViewPr>
  <p:slideViewPr>
    <p:cSldViewPr snapToGrid="0" snapToObjects="1">
      <p:cViewPr varScale="1">
        <p:scale>
          <a:sx n="76" d="100"/>
          <a:sy n="76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91AFB9-F71D-B544-B6B1-F015629EE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3BE8DC6-30A0-3143-A2FB-E5BE877C4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3EDA7C-C121-8D45-AEEC-D6F68DB6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61D9A1-BF77-8E4C-9367-7F75D693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C396BF-1AA2-B940-BBBC-C756427E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409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E02B6F-39FE-764E-A487-A1A35AD42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2F78739-5C2B-964D-B4EB-8FB880E7F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CD0F92-2596-BD49-B75A-C7E87F39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9A09CE6-8360-CB49-919B-97DD427C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AA8549-8244-5842-96F7-CC687091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451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3605105-4137-9449-83B1-3258AF01F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8A9723-994C-7E40-9726-8998E0F62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1952B1-B565-3542-A8B4-3B9D96DE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1FBA07-6DA2-0041-A8AC-B3493A82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D77E40-FF92-EF40-ADC0-91581579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973E6-482E-4843-B292-6100CA6D4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531C634-C390-3743-B8EF-B2B65A6C9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BBAF73-F989-8E4F-B21D-0BFCFB936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E5A1DA-CCF6-E44B-9D5A-F47EB3281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1DAAC3-AFA3-AD44-85AF-0F353DB9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91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8C6742-C997-864C-AB53-BD54E4AA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69E2E8-62EA-4349-B292-1C485A2A7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9DBDB4-15BC-654A-8D5E-6492C15D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48C632-919B-C84C-92D5-CBDD63D6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4F47C9-9149-A14C-9B76-48B3B6DE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8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310F39-DDD9-664B-8F63-9DA0546C7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A55F653-8B31-8A43-8523-71AB013A9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A0AEBCD-09EA-6849-86FF-AA8AE15A8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223AA9-217A-AE45-87DA-38F25E16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218E0BD-B3DA-884D-B29C-23AB5DBB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C0CBB6-329B-704B-BADF-1957CE59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8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CC7955-23AF-664B-A60F-1A75E4881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EAB68B-4241-9E4C-986F-E8D14D0B0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180D13E-6AFB-BE4C-AC72-99D859F4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974DC1-E855-C344-BC7E-360EB13AA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E242321-61B6-4F4C-867E-C35742393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A0ECA91-FB4F-4B4A-9BBA-CE2B5A42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FF1B49D-E9F2-3E43-9B32-A8755D1F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6A626D7-2135-C34A-A6F9-125544F6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703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EB73A1-84D0-8B43-9078-FAB4C10E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665CE0B-4958-3E46-ADC1-64CCF8A8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4662741-2C97-714E-9C47-1BA7F6F3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1506786-EBCF-0742-A1D6-61146F35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414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8A35870-CCD1-E949-B931-354E0A41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CCFFE4C-D9C4-8B40-A654-F45E3112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C6FF44-528B-3C45-A086-1BD89152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767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15E4E7-4DA8-DA4F-8DB9-69CB4B14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2A5749-CFBE-0B40-AF69-975B175B8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80AE05-0517-2347-A636-87D8196AA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E9A2BBC-CC8A-4249-98E8-25D28EED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446E62A-F525-9446-ACBE-FF36E805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4A5A5C2-A52D-AF44-AF40-0216B9BF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783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FD9C42-45F2-3346-A465-E5D7D182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6925A45-6AE8-5B46-9CCE-0AB49D749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DF5ED74-F2E4-6646-AE82-A7D93FEA3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C8249CF-B27D-5648-8E48-77D9283E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1B6322-3904-524B-9CCC-476BFEA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2FFA189-B45A-CF4E-B2AA-3F4B4DE7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799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066206E-B64C-7146-A26D-FC905BE1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AEFDF8E-A4E5-AE4F-8940-7FEC8E261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0A1F35-F0AC-DE4F-A722-E98D0A095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936C-002F-1C46-B1DF-7904569BA57E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8B4E31-5559-494B-B1D1-C84D59F46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93BF99-DC6F-C24A-9A52-4E0BE3D89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E73D6-9AC9-EF46-9A6F-412AA3F42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541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iene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Polyene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en.wikipedia.org/wiki/Double_bond" TargetMode="External"/><Relationship Id="rId5" Type="http://schemas.openxmlformats.org/officeDocument/2006/relationships/hyperlink" Target="https://en.wikipedia.org/wiki/Carbon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en.wikipedia.org/wiki/Chemical_compound" TargetMode="Externa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hyperlink" Target="https://en.wikipedia.org/wiki/Conjugated_system" TargetMode="External"/><Relationship Id="rId4" Type="http://schemas.openxmlformats.org/officeDocument/2006/relationships/hyperlink" Target="https://en.wikipedia.org/wiki/Allen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hyperlink" Target="https://en.wikipedia.org/wiki/Isomer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media18.m4a"/><Relationship Id="rId7" Type="http://schemas.openxmlformats.org/officeDocument/2006/relationships/oleObject" Target="../embeddings/oleObject8.bin"/><Relationship Id="rId2" Type="http://schemas.microsoft.com/office/2007/relationships/media" Target="../media/media18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19.m4a"/><Relationship Id="rId7" Type="http://schemas.openxmlformats.org/officeDocument/2006/relationships/oleObject" Target="../embeddings/oleObject10.bin"/><Relationship Id="rId2" Type="http://schemas.microsoft.com/office/2007/relationships/media" Target="../media/media19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e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7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Covalent_bond" TargetMode="External"/><Relationship Id="rId4" Type="http://schemas.openxmlformats.org/officeDocument/2006/relationships/hyperlink" Target="https://en.wikipedia.org/wiki/Stereoisom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6BF05156-BF1C-F240-9820-6B31F42FAE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ar-SA"/>
              <a:t>Stereoisomerism 2</a:t>
            </a:r>
            <a:endParaRPr lang="ar-EG" alt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C1CEB-3433-6741-89BD-6E10409BB6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Dr/ </a:t>
            </a:r>
            <a:r>
              <a:rPr lang="en-US" dirty="0" err="1"/>
              <a:t>omniya</a:t>
            </a:r>
            <a:r>
              <a:rPr lang="en-US" dirty="0"/>
              <a:t> </a:t>
            </a:r>
            <a:r>
              <a:rPr lang="en-US" dirty="0" err="1"/>
              <a:t>sayed</a:t>
            </a:r>
            <a:r>
              <a:rPr lang="en-US" dirty="0"/>
              <a:t> </a:t>
            </a:r>
            <a:r>
              <a:rPr lang="en-US" dirty="0" err="1"/>
              <a:t>zaky</a:t>
            </a:r>
            <a:r>
              <a:rPr lang="en-US" dirty="0"/>
              <a:t> </a:t>
            </a:r>
            <a:endParaRPr lang="ar-EG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38BBC0EE-FB3A-FA49-A028-65EA0A087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725"/>
      </p:ext>
    </p:extLst>
  </p:cSld>
  <p:clrMapOvr>
    <a:masterClrMapping/>
  </p:clrMapOvr>
  <p:transition spd="slow" advTm="13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FD0EF6DB-79A3-AD4F-89ED-92A279610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ar-SA" u="sng"/>
              <a:t>Example</a:t>
            </a:r>
            <a:r>
              <a:rPr lang="en-US" altLang="ar-SA"/>
              <a:t> </a:t>
            </a:r>
            <a:endParaRPr lang="ar-EG" alt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815-32B8-FB4E-9E3F-DC684EF4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505200"/>
            <a:ext cx="8229600" cy="2971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If R = fluorine atom ( 1.39A° radius )</a:t>
            </a:r>
          </a:p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 +F = 1.39+1.39= 2.7 ˂ 2.90 </a:t>
            </a:r>
          </a:p>
          <a:p>
            <a:pPr>
              <a:defRPr/>
            </a:pPr>
            <a:r>
              <a:rPr lang="en-US" dirty="0"/>
              <a:t>So the compound is optically inactive </a:t>
            </a:r>
          </a:p>
          <a:p>
            <a:pPr>
              <a:defRPr/>
            </a:pPr>
            <a:r>
              <a:rPr lang="en-US" dirty="0"/>
              <a:t>Because the </a:t>
            </a:r>
            <a:r>
              <a:rPr lang="en-US" dirty="0" err="1"/>
              <a:t>fluore</a:t>
            </a:r>
            <a:r>
              <a:rPr lang="en-US" dirty="0"/>
              <a:t> atom not bulk enough to prevent the rotation about single bond </a:t>
            </a:r>
            <a:endParaRPr lang="ar-EG" dirty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AB5ED18-B0B9-E44E-A499-8C75BF66E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ar-SA" sz="1800"/>
          </a:p>
        </p:txBody>
      </p:sp>
      <p:graphicFrame>
        <p:nvGraphicFramePr>
          <p:cNvPr id="23556" name="Object 1">
            <a:extLst>
              <a:ext uri="{FF2B5EF4-FFF2-40B4-BE49-F238E27FC236}">
                <a16:creationId xmlns:a16="http://schemas.microsoft.com/office/drawing/2014/main" id="{47DB4A42-75FC-6941-8A12-5E805D26A3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1143000"/>
          <a:ext cx="363378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CS ChemDraw Drawing" r:id="rId5" imgW="1854200" imgH="1130300" progId="ChemDraw.Document.6.0">
                  <p:embed/>
                </p:oleObj>
              </mc:Choice>
              <mc:Fallback>
                <p:oleObj name="CS ChemDraw Drawing" r:id="rId5" imgW="1854200" imgH="1130300" progId="ChemDraw.Document.6.0">
                  <p:embed/>
                  <p:pic>
                    <p:nvPicPr>
                      <p:cNvPr id="23556" name="Object 1">
                        <a:extLst>
                          <a:ext uri="{FF2B5EF4-FFF2-40B4-BE49-F238E27FC236}">
                            <a16:creationId xmlns:a16="http://schemas.microsoft.com/office/drawing/2014/main" id="{47DB4A42-75FC-6941-8A12-5E805D26A3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43000"/>
                        <a:ext cx="3633788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7EC61A52-9062-5E4D-A602-69D0F16044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65336"/>
      </p:ext>
    </p:extLst>
  </p:cSld>
  <p:clrMapOvr>
    <a:masterClrMapping/>
  </p:clrMapOvr>
  <p:transition spd="slow" advTm="42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8199DA9-62BA-9C46-BD48-CE8DD4AB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ar-SA"/>
              <a:t>example</a:t>
            </a:r>
            <a:endParaRPr lang="ar-EG" alt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D760B-5821-9A44-89D9-2FA9B890C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276600"/>
            <a:ext cx="8229600" cy="3276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If R= OCH3 group (1.45 A°)</a:t>
            </a:r>
          </a:p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OCH3 +OCH3 = 1.45+1.45 = 2.90 </a:t>
            </a:r>
          </a:p>
          <a:p>
            <a:pPr>
              <a:defRPr/>
            </a:pPr>
            <a:r>
              <a:rPr lang="en-US" dirty="0"/>
              <a:t>So the compound is optically active </a:t>
            </a:r>
          </a:p>
          <a:p>
            <a:pPr>
              <a:defRPr/>
            </a:pPr>
            <a:r>
              <a:rPr lang="en-US" dirty="0"/>
              <a:t>If R= </a:t>
            </a:r>
            <a:r>
              <a:rPr lang="en-US" dirty="0" err="1"/>
              <a:t>Cl</a:t>
            </a:r>
            <a:r>
              <a:rPr lang="en-US" dirty="0"/>
              <a:t> atom (1.69 A°)</a:t>
            </a:r>
          </a:p>
          <a:p>
            <a:pPr>
              <a:defRPr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+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=1.69 +1.69 = 3.30 ˃ 2.90 </a:t>
            </a:r>
          </a:p>
          <a:p>
            <a:pPr>
              <a:defRPr/>
            </a:pPr>
            <a:r>
              <a:rPr lang="en-US" dirty="0"/>
              <a:t>So the compound is optically active</a:t>
            </a:r>
            <a:endParaRPr lang="ar-EG" dirty="0"/>
          </a:p>
        </p:txBody>
      </p:sp>
      <p:graphicFrame>
        <p:nvGraphicFramePr>
          <p:cNvPr id="24579" name="Object 1">
            <a:extLst>
              <a:ext uri="{FF2B5EF4-FFF2-40B4-BE49-F238E27FC236}">
                <a16:creationId xmlns:a16="http://schemas.microsoft.com/office/drawing/2014/main" id="{10A49797-1B4C-4743-BC49-4E325C9424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1066800"/>
          <a:ext cx="363378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CS ChemDraw Drawing" r:id="rId5" imgW="1854200" imgH="1130300" progId="ChemDraw.Document.6.0">
                  <p:embed/>
                </p:oleObj>
              </mc:Choice>
              <mc:Fallback>
                <p:oleObj name="CS ChemDraw Drawing" r:id="rId5" imgW="1854200" imgH="1130300" progId="ChemDraw.Document.6.0">
                  <p:embed/>
                  <p:pic>
                    <p:nvPicPr>
                      <p:cNvPr id="24579" name="Object 1">
                        <a:extLst>
                          <a:ext uri="{FF2B5EF4-FFF2-40B4-BE49-F238E27FC236}">
                            <a16:creationId xmlns:a16="http://schemas.microsoft.com/office/drawing/2014/main" id="{10A49797-1B4C-4743-BC49-4E325C9424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066800"/>
                        <a:ext cx="3633788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EF925400-3335-7143-AD37-73DE6B73F4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44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A188492E-419E-DE4B-B4C9-36D6F994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/>
              <a:t>Note </a:t>
            </a:r>
            <a:endParaRPr lang="ar-EG" altLang="ar-SA"/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90B61E8-DA7B-8240-8369-0105F8A8C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ar-SA"/>
              <a:t>Optical active compound must not contain three or four substituent to prevent the rotation in O- position </a:t>
            </a:r>
          </a:p>
          <a:p>
            <a:pPr eaLnBrk="1" hangingPunct="1"/>
            <a:r>
              <a:rPr lang="en-US" altLang="ar-SA"/>
              <a:t>But if two or one substituent is bulk enough and  even hydrogen in the ortho position prevent him from rotation we can obtain  " atropisomerism  "</a:t>
            </a:r>
          </a:p>
          <a:p>
            <a:pPr eaLnBrk="1" hangingPunct="1"/>
            <a:endParaRPr lang="ar-EG" altLang="ar-SA"/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id="{43AD212F-440B-AB4F-9E85-F53B0BD4F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65972"/>
      </p:ext>
    </p:extLst>
  </p:cSld>
  <p:clrMapOvr>
    <a:masterClrMapping/>
  </p:clrMapOvr>
  <p:transition spd="slow" advTm="41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3DA03-E0FD-084E-A5AB-E61B6F15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u="sng" dirty="0"/>
              <a:t>Example</a:t>
            </a:r>
            <a:br>
              <a:rPr lang="en-US" dirty="0"/>
            </a:br>
            <a:r>
              <a:rPr lang="en-US" dirty="0"/>
              <a:t>But easily </a:t>
            </a:r>
            <a:r>
              <a:rPr lang="en-US" dirty="0" err="1"/>
              <a:t>racemised</a:t>
            </a:r>
            <a:r>
              <a:rPr lang="en-US" dirty="0"/>
              <a:t> ( mirror image ) </a:t>
            </a:r>
            <a:endParaRPr lang="ar-EG" dirty="0"/>
          </a:p>
        </p:txBody>
      </p:sp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AF3557EA-C388-274B-B666-2042214345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1981201"/>
          <a:ext cx="4495800" cy="448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CS ChemDraw Drawing" r:id="rId5" imgW="1917700" imgH="1930400" progId="ChemDraw.Document.6.0">
                  <p:embed/>
                </p:oleObj>
              </mc:Choice>
              <mc:Fallback>
                <p:oleObj name="CS ChemDraw Drawing" r:id="rId5" imgW="1917700" imgH="1930400" progId="ChemDraw.Document.6.0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AF3557EA-C388-274B-B666-2042214345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981201"/>
                        <a:ext cx="4495800" cy="448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2A815B12-0F40-D24F-817B-E00F5A48F1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12138"/>
      </p:ext>
    </p:extLst>
  </p:cSld>
  <p:clrMapOvr>
    <a:masterClrMapping/>
  </p:clrMapOvr>
  <p:transition spd="slow" advTm="42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945D5444-E9BA-5E42-8822-F21126D0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/>
              <a:t>Example </a:t>
            </a:r>
            <a:endParaRPr lang="ar-EG" alt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48D08-B16D-534A-B9AD-58F98AF02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0" y="1600200"/>
            <a:ext cx="4191000" cy="495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b="1" dirty="0"/>
              <a:t>3-bromodiphenyl-2-trimethyl </a:t>
            </a:r>
            <a:r>
              <a:rPr lang="en-US" b="1" dirty="0" err="1"/>
              <a:t>arsonium</a:t>
            </a:r>
            <a:r>
              <a:rPr lang="en-US" b="1" dirty="0"/>
              <a:t> iodide </a:t>
            </a:r>
          </a:p>
          <a:p>
            <a:pPr>
              <a:defRPr/>
            </a:pPr>
            <a:r>
              <a:rPr lang="en-US" dirty="0"/>
              <a:t>The restriction of rotation is enough so it optical activity but less for optical stability                                                   ( because the </a:t>
            </a:r>
            <a:r>
              <a:rPr lang="en-US" dirty="0" err="1"/>
              <a:t>trimethyl</a:t>
            </a:r>
            <a:r>
              <a:rPr lang="en-US" dirty="0"/>
              <a:t> </a:t>
            </a:r>
            <a:r>
              <a:rPr lang="en-US" dirty="0" err="1"/>
              <a:t>arsonium</a:t>
            </a:r>
            <a:r>
              <a:rPr lang="en-US" dirty="0"/>
              <a:t> group is large enough so it is optically </a:t>
            </a:r>
            <a:r>
              <a:rPr lang="en-US" dirty="0" err="1"/>
              <a:t>acive</a:t>
            </a:r>
            <a:r>
              <a:rPr lang="en-US" dirty="0"/>
              <a:t> but </a:t>
            </a:r>
            <a:r>
              <a:rPr lang="en-US" dirty="0" err="1"/>
              <a:t>racemised</a:t>
            </a:r>
            <a:r>
              <a:rPr lang="en-US" dirty="0"/>
              <a:t> readily )</a:t>
            </a:r>
            <a:r>
              <a:rPr lang="ar-EG" dirty="0"/>
              <a:t>     </a:t>
            </a:r>
          </a:p>
        </p:txBody>
      </p:sp>
      <p:graphicFrame>
        <p:nvGraphicFramePr>
          <p:cNvPr id="27651" name="Object 2">
            <a:extLst>
              <a:ext uri="{FF2B5EF4-FFF2-40B4-BE49-F238E27FC236}">
                <a16:creationId xmlns:a16="http://schemas.microsoft.com/office/drawing/2014/main" id="{96BB98F2-22BA-AE41-8A1D-3CFA36D135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2133600"/>
          <a:ext cx="438467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CS ChemDraw Drawing" r:id="rId5" imgW="3898900" imgH="2692400" progId="ChemDraw.Document.6.0">
                  <p:embed/>
                </p:oleObj>
              </mc:Choice>
              <mc:Fallback>
                <p:oleObj name="CS ChemDraw Drawing" r:id="rId5" imgW="3898900" imgH="2692400" progId="ChemDraw.Document.6.0">
                  <p:embed/>
                  <p:pic>
                    <p:nvPicPr>
                      <p:cNvPr id="27651" name="Object 2">
                        <a:extLst>
                          <a:ext uri="{FF2B5EF4-FFF2-40B4-BE49-F238E27FC236}">
                            <a16:creationId xmlns:a16="http://schemas.microsoft.com/office/drawing/2014/main" id="{96BB98F2-22BA-AE41-8A1D-3CFA36D135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2133600"/>
                        <a:ext cx="4384675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6A130344-64EB-F341-8ED3-2EBE5A0C78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32469"/>
      </p:ext>
    </p:extLst>
  </p:cSld>
  <p:clrMapOvr>
    <a:masterClrMapping/>
  </p:clrMapOvr>
  <p:transition spd="slow" advTm="40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60F99DF-01D1-E241-A07B-2004561F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b="1" u="sng"/>
              <a:t>Allene</a:t>
            </a:r>
            <a:endParaRPr lang="ar-EG" alt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8BE7-FBDE-B146-AA6F-96515D0E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19812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An </a:t>
            </a:r>
            <a:r>
              <a:rPr lang="en-US" dirty="0" err="1"/>
              <a:t>allene</a:t>
            </a:r>
            <a:r>
              <a:rPr lang="en-US" dirty="0"/>
              <a:t> is a </a:t>
            </a:r>
            <a:r>
              <a:rPr lang="en-US" dirty="0">
                <a:hlinkClick r:id="rId4" tooltip="Chemical compound"/>
              </a:rPr>
              <a:t>compound</a:t>
            </a:r>
            <a:r>
              <a:rPr lang="en-US" dirty="0"/>
              <a:t> in which one </a:t>
            </a:r>
            <a:r>
              <a:rPr lang="en-US" dirty="0">
                <a:hlinkClick r:id="rId5" tooltip="Carbon"/>
              </a:rPr>
              <a:t>carbon</a:t>
            </a:r>
            <a:r>
              <a:rPr lang="en-US" dirty="0"/>
              <a:t> atom has </a:t>
            </a:r>
            <a:r>
              <a:rPr lang="en-US" dirty="0">
                <a:hlinkClick r:id="rId6" tooltip="Double bond"/>
              </a:rPr>
              <a:t>double bonds</a:t>
            </a:r>
            <a:r>
              <a:rPr lang="en-US" dirty="0"/>
              <a:t> with each of its two adjacent carbon </a:t>
            </a:r>
            <a:r>
              <a:rPr lang="en-US" dirty="0" err="1"/>
              <a:t>centres</a:t>
            </a:r>
            <a:r>
              <a:rPr lang="en-US" dirty="0"/>
              <a:t>. </a:t>
            </a:r>
            <a:r>
              <a:rPr lang="en-US" dirty="0" err="1"/>
              <a:t>Allenes</a:t>
            </a:r>
            <a:r>
              <a:rPr lang="en-US" dirty="0"/>
              <a:t> are classified as </a:t>
            </a:r>
            <a:r>
              <a:rPr lang="en-US" dirty="0" err="1">
                <a:hlinkClick r:id="rId7" tooltip="Polyene"/>
              </a:rPr>
              <a:t>polyenes</a:t>
            </a:r>
            <a:r>
              <a:rPr lang="en-US" dirty="0"/>
              <a:t> with </a:t>
            </a:r>
            <a:r>
              <a:rPr lang="en-US" dirty="0">
                <a:hlinkClick r:id="rId8"/>
              </a:rPr>
              <a:t>cumulated </a:t>
            </a:r>
            <a:r>
              <a:rPr lang="en-US" dirty="0" err="1">
                <a:hlinkClick r:id="rId8"/>
              </a:rPr>
              <a:t>dienes</a:t>
            </a:r>
            <a:endParaRPr lang="ar-EG" dirty="0"/>
          </a:p>
        </p:txBody>
      </p:sp>
      <p:pic>
        <p:nvPicPr>
          <p:cNvPr id="28675" name="Picture 1" descr="150px-1%2C3-butadiene">
            <a:extLst>
              <a:ext uri="{FF2B5EF4-FFF2-40B4-BE49-F238E27FC236}">
                <a16:creationId xmlns:a16="http://schemas.microsoft.com/office/drawing/2014/main" id="{E83E734E-4452-D34D-AA2F-1DD5936B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23622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3CAF6D7B-56DA-D04E-BF3D-645E14973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3654"/>
      </p:ext>
    </p:extLst>
  </p:cSld>
  <p:clrMapOvr>
    <a:masterClrMapping/>
  </p:clrMapOvr>
  <p:transition spd="slow" advTm="33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3F69ABB5-DAC8-CB43-A725-D7BB20AD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533401"/>
            <a:ext cx="7772400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ar-SA" sz="3200" b="1" u="sng"/>
              <a:t>Dienes can be divided into three classes, depending on the relative location of the double bonds</a:t>
            </a:r>
            <a:endParaRPr lang="ar-EG" altLang="ar-SA" sz="3200"/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9DA8F7BA-2EB4-FA43-A9C1-1E48ECAEA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648200"/>
          </a:xfrm>
        </p:spPr>
        <p:txBody>
          <a:bodyPr/>
          <a:lstStyle/>
          <a:p>
            <a:pPr eaLnBrk="1" hangingPunct="1"/>
            <a:r>
              <a:rPr lang="en-US" altLang="ar-SA"/>
              <a:t>Cumulated dienes have the double bonds sharing a common atom. The result is more specifically called an </a:t>
            </a:r>
            <a:r>
              <a:rPr lang="en-US" altLang="ar-SA">
                <a:hlinkClick r:id="rId4" tooltip="Allene"/>
              </a:rPr>
              <a:t>allene</a:t>
            </a:r>
            <a:r>
              <a:rPr lang="en-US" altLang="ar-SA"/>
              <a:t>.</a:t>
            </a:r>
          </a:p>
          <a:p>
            <a:pPr eaLnBrk="1" hangingPunct="1"/>
            <a:r>
              <a:rPr lang="en-US" altLang="ar-SA"/>
              <a:t>Conjugated dienes have </a:t>
            </a:r>
            <a:r>
              <a:rPr lang="en-US" altLang="ar-SA">
                <a:hlinkClick r:id="rId5" tooltip="Conjugated system"/>
              </a:rPr>
              <a:t>conjugated</a:t>
            </a:r>
            <a:r>
              <a:rPr lang="en-US" altLang="ar-SA"/>
              <a:t> double bonds separated by one single bond. Conjugated dienes are more stable than other dienes because of resonance.</a:t>
            </a: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id="{388BF1DA-BB5A-4F4E-A635-0FD5596F6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18976"/>
      </p:ext>
    </p:extLst>
  </p:cSld>
  <p:clrMapOvr>
    <a:masterClrMapping/>
  </p:clrMapOvr>
  <p:transition spd="slow" advTm="56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>
            <a:extLst>
              <a:ext uri="{FF2B5EF4-FFF2-40B4-BE49-F238E27FC236}">
                <a16:creationId xmlns:a16="http://schemas.microsoft.com/office/drawing/2014/main" id="{2C2A685E-B84F-7849-9BD0-FF0D1E267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228600"/>
            <a:ext cx="8229600" cy="2971800"/>
          </a:xfrm>
        </p:spPr>
        <p:txBody>
          <a:bodyPr/>
          <a:lstStyle/>
          <a:p>
            <a:pPr eaLnBrk="1" hangingPunct="1"/>
            <a:r>
              <a:rPr lang="en-US" altLang="ar-SA"/>
              <a:t>Unconjugated dienes have the double bonds separated by two or more single bonds. They are usually less stable  than </a:t>
            </a:r>
            <a:r>
              <a:rPr lang="en-US" altLang="ar-SA">
                <a:hlinkClick r:id="rId4" tooltip="Isomer"/>
              </a:rPr>
              <a:t>isomeric</a:t>
            </a:r>
            <a:r>
              <a:rPr lang="en-US" altLang="ar-SA"/>
              <a:t> conjugated dienes. This can also be known as an isolated diene. </a:t>
            </a:r>
            <a:endParaRPr lang="ar-EG" altLang="ar-SA"/>
          </a:p>
          <a:p>
            <a:pPr eaLnBrk="1" hangingPunct="1">
              <a:buFont typeface="Arial" panose="020B0604020202020204" pitchFamily="34" charset="0"/>
              <a:buNone/>
            </a:pPr>
            <a:endParaRPr lang="ar-EG" altLang="ar-SA"/>
          </a:p>
        </p:txBody>
      </p:sp>
      <p:pic>
        <p:nvPicPr>
          <p:cNvPr id="30722" name="Picture 1" descr="650px-Alkadienes">
            <a:extLst>
              <a:ext uri="{FF2B5EF4-FFF2-40B4-BE49-F238E27FC236}">
                <a16:creationId xmlns:a16="http://schemas.microsoft.com/office/drawing/2014/main" id="{15E78D32-F81D-524E-A33C-F6B26F04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41726"/>
            <a:ext cx="8610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id="{F9BC5EC5-EBF3-6740-B518-62629DFC7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4395"/>
      </p:ext>
    </p:extLst>
  </p:cSld>
  <p:clrMapOvr>
    <a:masterClrMapping/>
  </p:clrMapOvr>
  <p:transition spd="slow" advTm="44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7B7F-7DF8-FF46-9C8E-16D5580A1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u="sng" dirty="0"/>
              <a:t>Stereoisomer in </a:t>
            </a:r>
            <a:r>
              <a:rPr lang="en-US" b="1" u="sng" dirty="0" err="1"/>
              <a:t>allenes</a:t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7FA0E-B3DC-B341-8032-6BED4837E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Each carbon atom connected with two different  group  So it consider    optically active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Each carbon connected with the same group  So it consider    optically inactive</a:t>
            </a:r>
            <a:endParaRPr lang="ar-EG" dirty="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FE90143D-82A9-BE46-82CE-4B41CD23D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ar-SA" sz="1800"/>
          </a:p>
        </p:txBody>
      </p:sp>
      <p:graphicFrame>
        <p:nvGraphicFramePr>
          <p:cNvPr id="31748" name="Object 1">
            <a:extLst>
              <a:ext uri="{FF2B5EF4-FFF2-40B4-BE49-F238E27FC236}">
                <a16:creationId xmlns:a16="http://schemas.microsoft.com/office/drawing/2014/main" id="{A4903DCB-785E-D84F-A5DE-B75B72F94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1371601"/>
          <a:ext cx="19812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CS ChemDraw Drawing" r:id="rId5" imgW="1104900" imgH="711200" progId="ChemDraw.Document.6.0">
                  <p:embed/>
                </p:oleObj>
              </mc:Choice>
              <mc:Fallback>
                <p:oleObj name="CS ChemDraw Drawing" r:id="rId5" imgW="1104900" imgH="711200" progId="ChemDraw.Document.6.0">
                  <p:embed/>
                  <p:pic>
                    <p:nvPicPr>
                      <p:cNvPr id="31748" name="Object 1">
                        <a:extLst>
                          <a:ext uri="{FF2B5EF4-FFF2-40B4-BE49-F238E27FC236}">
                            <a16:creationId xmlns:a16="http://schemas.microsoft.com/office/drawing/2014/main" id="{A4903DCB-785E-D84F-A5DE-B75B72F943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371601"/>
                        <a:ext cx="1981200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Rectangle 4">
            <a:extLst>
              <a:ext uri="{FF2B5EF4-FFF2-40B4-BE49-F238E27FC236}">
                <a16:creationId xmlns:a16="http://schemas.microsoft.com/office/drawing/2014/main" id="{6B8F2387-42CD-8644-9F51-99D503A5F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ar-SA" sz="1800"/>
          </a:p>
        </p:txBody>
      </p:sp>
      <p:graphicFrame>
        <p:nvGraphicFramePr>
          <p:cNvPr id="31750" name="Object 3">
            <a:extLst>
              <a:ext uri="{FF2B5EF4-FFF2-40B4-BE49-F238E27FC236}">
                <a16:creationId xmlns:a16="http://schemas.microsoft.com/office/drawing/2014/main" id="{95605901-3671-3143-8340-27867AD27C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3657600"/>
          <a:ext cx="205740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CS ChemDraw Drawing" r:id="rId7" imgW="1054100" imgH="685800" progId="ChemDraw.Document.6.0">
                  <p:embed/>
                </p:oleObj>
              </mc:Choice>
              <mc:Fallback>
                <p:oleObj name="CS ChemDraw Drawing" r:id="rId7" imgW="1054100" imgH="685800" progId="ChemDraw.Document.6.0">
                  <p:embed/>
                  <p:pic>
                    <p:nvPicPr>
                      <p:cNvPr id="31750" name="Object 3">
                        <a:extLst>
                          <a:ext uri="{FF2B5EF4-FFF2-40B4-BE49-F238E27FC236}">
                            <a16:creationId xmlns:a16="http://schemas.microsoft.com/office/drawing/2014/main" id="{95605901-3671-3143-8340-27867AD27C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657600"/>
                        <a:ext cx="2057400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id="{8F9C880D-3011-8941-947E-169FCB1286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04311"/>
      </p:ext>
    </p:extLst>
  </p:cSld>
  <p:clrMapOvr>
    <a:masterClrMapping/>
  </p:clrMapOvr>
  <p:transition spd="slow" advTm="48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17947AD0-3A4A-AB4C-8317-77E2BEFC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ar-SA"/>
              <a:t>example</a:t>
            </a:r>
            <a:endParaRPr lang="ar-EG" alt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8CEFE-CFE1-2942-9C2E-417FDF5A8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295400"/>
            <a:ext cx="9144000" cy="4038600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1,3-diphenylallene                1,3-ditetrabutylallene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2,3-pentadiene         1,3-diphenyl-1,3-dinaphthylallene</a:t>
            </a:r>
          </a:p>
          <a:p>
            <a:pPr>
              <a:buNone/>
              <a:defRPr/>
            </a:pPr>
            <a:r>
              <a:rPr lang="en-US" dirty="0"/>
              <a:t> </a:t>
            </a:r>
            <a:endParaRPr lang="ar-EG" dirty="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0B73D6FA-F367-9F49-8716-A7E47BEDA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ar-SA" sz="1800"/>
          </a:p>
        </p:txBody>
      </p:sp>
      <p:graphicFrame>
        <p:nvGraphicFramePr>
          <p:cNvPr id="32772" name="Object 1">
            <a:extLst>
              <a:ext uri="{FF2B5EF4-FFF2-40B4-BE49-F238E27FC236}">
                <a16:creationId xmlns:a16="http://schemas.microsoft.com/office/drawing/2014/main" id="{9855AAE7-5CA4-C04F-9556-04D79D3112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2209800"/>
          <a:ext cx="23241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CS ChemDraw Drawing" r:id="rId5" imgW="1257300" imgH="711200" progId="ChemDraw.Document.6.0">
                  <p:embed/>
                </p:oleObj>
              </mc:Choice>
              <mc:Fallback>
                <p:oleObj name="CS ChemDraw Drawing" r:id="rId5" imgW="1257300" imgH="711200" progId="ChemDraw.Document.6.0">
                  <p:embed/>
                  <p:pic>
                    <p:nvPicPr>
                      <p:cNvPr id="32772" name="Object 1">
                        <a:extLst>
                          <a:ext uri="{FF2B5EF4-FFF2-40B4-BE49-F238E27FC236}">
                            <a16:creationId xmlns:a16="http://schemas.microsoft.com/office/drawing/2014/main" id="{9855AAE7-5CA4-C04F-9556-04D79D3112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09800"/>
                        <a:ext cx="23241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Rectangle 4">
            <a:extLst>
              <a:ext uri="{FF2B5EF4-FFF2-40B4-BE49-F238E27FC236}">
                <a16:creationId xmlns:a16="http://schemas.microsoft.com/office/drawing/2014/main" id="{AF3E989E-D9B8-5743-91AE-860AC1737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ar-SA" sz="1800"/>
          </a:p>
        </p:txBody>
      </p:sp>
      <p:graphicFrame>
        <p:nvGraphicFramePr>
          <p:cNvPr id="32774" name="Object 3">
            <a:extLst>
              <a:ext uri="{FF2B5EF4-FFF2-40B4-BE49-F238E27FC236}">
                <a16:creationId xmlns:a16="http://schemas.microsoft.com/office/drawing/2014/main" id="{1E4E8ED2-637E-024D-A4AB-EC0736DFCD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2057400"/>
          <a:ext cx="2667000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CS ChemDraw Drawing" r:id="rId7" imgW="1765300" imgH="1054100" progId="ChemDraw.Document.6.0">
                  <p:embed/>
                </p:oleObj>
              </mc:Choice>
              <mc:Fallback>
                <p:oleObj name="CS ChemDraw Drawing" r:id="rId7" imgW="1765300" imgH="1054100" progId="ChemDraw.Document.6.0">
                  <p:embed/>
                  <p:pic>
                    <p:nvPicPr>
                      <p:cNvPr id="32774" name="Object 3">
                        <a:extLst>
                          <a:ext uri="{FF2B5EF4-FFF2-40B4-BE49-F238E27FC236}">
                            <a16:creationId xmlns:a16="http://schemas.microsoft.com/office/drawing/2014/main" id="{1E4E8ED2-637E-024D-A4AB-EC0736DFC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057400"/>
                        <a:ext cx="2667000" cy="15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Rectangle 6">
            <a:extLst>
              <a:ext uri="{FF2B5EF4-FFF2-40B4-BE49-F238E27FC236}">
                <a16:creationId xmlns:a16="http://schemas.microsoft.com/office/drawing/2014/main" id="{A7D5DDB6-92A0-7144-B63F-DABE27E51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ar-SA" sz="1800"/>
          </a:p>
        </p:txBody>
      </p:sp>
      <p:graphicFrame>
        <p:nvGraphicFramePr>
          <p:cNvPr id="32776" name="Object 5">
            <a:extLst>
              <a:ext uri="{FF2B5EF4-FFF2-40B4-BE49-F238E27FC236}">
                <a16:creationId xmlns:a16="http://schemas.microsoft.com/office/drawing/2014/main" id="{CC77357C-D5DC-DE45-9CE4-5E38CC536E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4600" y="4778376"/>
          <a:ext cx="6172200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CS ChemDraw Drawing" r:id="rId9" imgW="4533900" imgH="1536700" progId="ChemDraw.Document.6.0">
                  <p:embed/>
                </p:oleObj>
              </mc:Choice>
              <mc:Fallback>
                <p:oleObj name="CS ChemDraw Drawing" r:id="rId9" imgW="4533900" imgH="1536700" progId="ChemDraw.Document.6.0">
                  <p:embed/>
                  <p:pic>
                    <p:nvPicPr>
                      <p:cNvPr id="32776" name="Object 5">
                        <a:extLst>
                          <a:ext uri="{FF2B5EF4-FFF2-40B4-BE49-F238E27FC236}">
                            <a16:creationId xmlns:a16="http://schemas.microsoft.com/office/drawing/2014/main" id="{CC77357C-D5DC-DE45-9CE4-5E38CC536E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778376"/>
                        <a:ext cx="6172200" cy="207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239A21F2-8594-2F40-8470-E62342F030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2229"/>
      </p:ext>
    </p:extLst>
  </p:cSld>
  <p:clrMapOvr>
    <a:masterClrMapping/>
  </p:clrMapOvr>
  <p:transition spd="slow" advTm="93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5F56F-3B0C-3541-BE5A-EEF4E5EDA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000" b="1" u="sng" dirty="0"/>
              <a:t>Molecule asymmetry without  the presence of asymmetry carbon atom</a:t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6AE37-493A-9744-B079-F7889D619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u="sng" dirty="0"/>
              <a:t>1-biphenyl derivatives :- </a:t>
            </a:r>
            <a:endParaRPr lang="en-US" dirty="0"/>
          </a:p>
          <a:p>
            <a:pPr>
              <a:defRPr/>
            </a:pPr>
            <a:r>
              <a:rPr lang="en-US" dirty="0"/>
              <a:t>These compound own their asymmetry to restricted rotation about single bond </a:t>
            </a:r>
          </a:p>
          <a:p>
            <a:pPr>
              <a:buNone/>
              <a:defRPr/>
            </a:pPr>
            <a:r>
              <a:rPr lang="en-US" b="1" dirty="0"/>
              <a:t> </a:t>
            </a:r>
            <a:endParaRPr lang="en-US" dirty="0"/>
          </a:p>
          <a:p>
            <a:pPr>
              <a:defRPr/>
            </a:pPr>
            <a:r>
              <a:rPr lang="en-US" b="1" u="sng" dirty="0"/>
              <a:t>2-allenes :-   C=C=C </a:t>
            </a:r>
            <a:endParaRPr lang="en-US" dirty="0"/>
          </a:p>
          <a:p>
            <a:pPr>
              <a:defRPr/>
            </a:pPr>
            <a:r>
              <a:rPr lang="en-US" dirty="0"/>
              <a:t>Asymmetry due to the presence of cumulated </a:t>
            </a:r>
            <a:r>
              <a:rPr lang="ar-EG" dirty="0"/>
              <a:t>تكدس </a:t>
            </a:r>
            <a:r>
              <a:rPr lang="en-US" dirty="0"/>
              <a:t> double bond  </a:t>
            </a:r>
          </a:p>
          <a:p>
            <a:pPr>
              <a:defRPr/>
            </a:pPr>
            <a:r>
              <a:rPr lang="en-US" b="1" u="sng" dirty="0"/>
              <a:t>3-Spirans :- </a:t>
            </a:r>
          </a:p>
          <a:p>
            <a:pPr>
              <a:defRPr/>
            </a:pPr>
            <a:r>
              <a:rPr lang="en-US" b="1" dirty="0"/>
              <a:t> </a:t>
            </a:r>
            <a:r>
              <a:rPr lang="en-US" b="1" dirty="0" err="1"/>
              <a:t>Spiranes</a:t>
            </a:r>
            <a:r>
              <a:rPr lang="en-US" b="1" dirty="0"/>
              <a:t> owe their asymmetry to the presence of the </a:t>
            </a:r>
            <a:r>
              <a:rPr lang="en-US" b="1" dirty="0" err="1"/>
              <a:t>spiran</a:t>
            </a:r>
            <a:r>
              <a:rPr lang="en-US" b="1" dirty="0"/>
              <a:t> type of ring systems</a:t>
            </a:r>
            <a:endParaRPr lang="en-US" dirty="0"/>
          </a:p>
          <a:p>
            <a:pPr>
              <a:defRPr/>
            </a:pPr>
            <a:endParaRPr lang="ar-EG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id="{60658095-74B5-6643-BA27-367D12AE5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3060"/>
      </p:ext>
    </p:extLst>
  </p:cSld>
  <p:clrMapOvr>
    <a:masterClrMapping/>
  </p:clrMapOvr>
  <p:transition spd="slow" advTm="43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307D2C7A-F444-0B42-B76F-88297497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/>
              <a:t>Note </a:t>
            </a:r>
            <a:endParaRPr lang="ar-EG" altLang="ar-SA"/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C1A6F5BA-B12F-EC43-8021-EC7E475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28194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n-US" altLang="ar-SA"/>
          </a:p>
          <a:p>
            <a:pPr eaLnBrk="1" hangingPunct="1"/>
            <a:r>
              <a:rPr lang="en-US" altLang="ar-SA"/>
              <a:t>If the number of double bond is even it consider allene  ( optical isomer )</a:t>
            </a:r>
          </a:p>
          <a:p>
            <a:pPr eaLnBrk="1" hangingPunct="1"/>
            <a:r>
              <a:rPr lang="en-US" altLang="ar-SA"/>
              <a:t>If it is odd it consider ( geometrical isomer )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21D0066-203F-F848-A3A3-2EAF46D78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ar-SA" sz="1800"/>
          </a:p>
        </p:txBody>
      </p:sp>
      <p:graphicFrame>
        <p:nvGraphicFramePr>
          <p:cNvPr id="33796" name="Object 1">
            <a:extLst>
              <a:ext uri="{FF2B5EF4-FFF2-40B4-BE49-F238E27FC236}">
                <a16:creationId xmlns:a16="http://schemas.microsoft.com/office/drawing/2014/main" id="{3287B120-0D88-B34D-9F6C-264F4CAD57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1" y="3886200"/>
          <a:ext cx="828992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CS ChemDraw Drawing" r:id="rId5" imgW="5918200" imgH="1308100" progId="ChemDraw.Document.6.0">
                  <p:embed/>
                </p:oleObj>
              </mc:Choice>
              <mc:Fallback>
                <p:oleObj name="CS ChemDraw Drawing" r:id="rId5" imgW="5918200" imgH="1308100" progId="ChemDraw.Document.6.0">
                  <p:embed/>
                  <p:pic>
                    <p:nvPicPr>
                      <p:cNvPr id="33796" name="Object 1">
                        <a:extLst>
                          <a:ext uri="{FF2B5EF4-FFF2-40B4-BE49-F238E27FC236}">
                            <a16:creationId xmlns:a16="http://schemas.microsoft.com/office/drawing/2014/main" id="{3287B120-0D88-B34D-9F6C-264F4CAD57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3886200"/>
                        <a:ext cx="828992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id="{DA45EFE4-CE3B-1E44-B5E1-1D707890F0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73744"/>
      </p:ext>
    </p:extLst>
  </p:cSld>
  <p:clrMapOvr>
    <a:masterClrMapping/>
  </p:clrMapOvr>
  <p:transition spd="slow" advTm="62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4CB0-5EB8-9F4E-99CE-53C21F22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u="sng" dirty="0"/>
              <a:t>1-biphenyl derivatives</a:t>
            </a:r>
            <a:br>
              <a:rPr lang="en-US" dirty="0"/>
            </a:br>
            <a:endParaRPr lang="ar-EG" dirty="0"/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C1912437-BA72-234C-87FC-2D3C62A84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0"/>
            <a:ext cx="8229600" cy="2057400"/>
          </a:xfrm>
        </p:spPr>
        <p:txBody>
          <a:bodyPr/>
          <a:lstStyle/>
          <a:p>
            <a:pPr eaLnBrk="1" hangingPunct="1"/>
            <a:r>
              <a:rPr lang="en-US" altLang="ar-SA"/>
              <a:t>Atropisomers are </a:t>
            </a:r>
            <a:r>
              <a:rPr lang="en-US" altLang="ar-SA">
                <a:hlinkClick r:id="rId4" tooltip="Stereoisomer"/>
              </a:rPr>
              <a:t>stereoisomers</a:t>
            </a:r>
            <a:r>
              <a:rPr lang="en-US" altLang="ar-SA"/>
              <a:t> arising because of hindered rotation about a </a:t>
            </a:r>
            <a:r>
              <a:rPr lang="en-US" altLang="ar-SA">
                <a:hlinkClick r:id="rId5" tooltip="Covalent bond"/>
              </a:rPr>
              <a:t>single bond</a:t>
            </a:r>
            <a:r>
              <a:rPr lang="en-US" altLang="ar-SA"/>
              <a:t>.  The word atropisomer ( meaning "without turn" </a:t>
            </a:r>
          </a:p>
          <a:p>
            <a:pPr eaLnBrk="1" hangingPunct="1"/>
            <a:endParaRPr lang="ar-EG" altLang="ar-SA"/>
          </a:p>
        </p:txBody>
      </p:sp>
      <p:pic>
        <p:nvPicPr>
          <p:cNvPr id="16387" name="Picture 2" descr="atropisomers">
            <a:extLst>
              <a:ext uri="{FF2B5EF4-FFF2-40B4-BE49-F238E27FC236}">
                <a16:creationId xmlns:a16="http://schemas.microsoft.com/office/drawing/2014/main" id="{E5EEED23-5256-8947-A501-71539AB8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200400"/>
            <a:ext cx="85439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8A08F68B-4213-0941-95BD-ACB293C17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11010"/>
      </p:ext>
    </p:extLst>
  </p:cSld>
  <p:clrMapOvr>
    <a:masterClrMapping/>
  </p:clrMapOvr>
  <p:transition spd="slow" advTm="67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1A55C-1430-9A4B-BB75-1527CB05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u="sng" dirty="0"/>
              <a:t>Optical activity in biphenyl derivatives</a:t>
            </a:r>
            <a:endParaRPr lang="ar-EG" dirty="0"/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D4B269F6-9AF7-6C4E-A605-AAA88487E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ar-SA"/>
              <a:t>Optical activity cannot be explain in the basis of planer molecule </a:t>
            </a:r>
          </a:p>
          <a:p>
            <a:pPr eaLnBrk="1" hangingPunct="1"/>
            <a:r>
              <a:rPr lang="en-US" altLang="ar-SA"/>
              <a:t>The interference of ortho substituent prevent the planarity of the molecule by prevent free rotation of nuclei about the C-C bond </a:t>
            </a:r>
            <a:endParaRPr lang="ar-EG" altLang="ar-SA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9E75C7E1-2237-2C40-AFE2-BC19BB5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160"/>
      </p:ext>
    </p:extLst>
  </p:cSld>
  <p:clrMapOvr>
    <a:masterClrMapping/>
  </p:clrMapOvr>
  <p:transition spd="slow" advTm="32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5D2E-43F7-024B-97BD-A811669B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u="sng" dirty="0"/>
              <a:t>So there are two reason to become biphenyl optically active :</a:t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FF94-B6A4-DB49-BCE9-B02824749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35052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1-The presence of O-</a:t>
            </a:r>
            <a:r>
              <a:rPr lang="en-US" dirty="0" err="1"/>
              <a:t>substituents</a:t>
            </a:r>
            <a:r>
              <a:rPr lang="en-US" dirty="0"/>
              <a:t> bulk enough to restrict free rotation and stabilize the non-planer conformation </a:t>
            </a:r>
          </a:p>
          <a:p>
            <a:pPr>
              <a:defRPr/>
            </a:pPr>
            <a:r>
              <a:rPr lang="en-US" dirty="0"/>
              <a:t>2-Each phenyl group should be unsymmetrical substituted , So the result  isomer </a:t>
            </a:r>
            <a:r>
              <a:rPr lang="en-US" dirty="0" err="1"/>
              <a:t>willl</a:t>
            </a:r>
            <a:r>
              <a:rPr lang="en-US" dirty="0"/>
              <a:t>  be mirror image and have equal and opposite optical rotation </a:t>
            </a:r>
          </a:p>
          <a:p>
            <a:pPr>
              <a:defRPr/>
            </a:pPr>
            <a:endParaRPr lang="ar-EG" dirty="0"/>
          </a:p>
        </p:txBody>
      </p:sp>
      <p:pic>
        <p:nvPicPr>
          <p:cNvPr id="18435" name="Picture 2" descr="ÙØªÙØ¬Ø© Ø¨Ø­Ø« Ø§ÙØµÙØ± Ø¹Ù âªoptical activity in biphenylsâ¬â">
            <a:extLst>
              <a:ext uri="{FF2B5EF4-FFF2-40B4-BE49-F238E27FC236}">
                <a16:creationId xmlns:a16="http://schemas.microsoft.com/office/drawing/2014/main" id="{30005687-FF1B-7749-BEFD-FDB22A182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019550"/>
            <a:ext cx="51149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id="{B65A0356-38E3-044D-97AF-143EEDB15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18790"/>
      </p:ext>
    </p:extLst>
  </p:cSld>
  <p:clrMapOvr>
    <a:masterClrMapping/>
  </p:clrMapOvr>
  <p:transition spd="slow" advTm="70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04DAABE-DEB8-2842-983E-19D75641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0"/>
            <a:ext cx="8077200" cy="914400"/>
          </a:xfrm>
        </p:spPr>
        <p:txBody>
          <a:bodyPr/>
          <a:lstStyle/>
          <a:p>
            <a:pPr eaLnBrk="1" hangingPunct="1"/>
            <a:r>
              <a:rPr lang="en-US" altLang="ar-SA"/>
              <a:t>Example</a:t>
            </a:r>
            <a:endParaRPr lang="ar-EG" alt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40065-0C7A-0641-AC63-D87D28FA4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914400"/>
            <a:ext cx="8229600" cy="5638800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en-US" b="1" dirty="0"/>
              <a:t>* 6</a:t>
            </a:r>
            <a:r>
              <a:rPr lang="en-US" dirty="0"/>
              <a:t>,</a:t>
            </a:r>
            <a:r>
              <a:rPr lang="en-US" b="1" dirty="0"/>
              <a:t>6</a:t>
            </a:r>
            <a:r>
              <a:rPr lang="en-US" dirty="0"/>
              <a:t>'-Dinitrodiphenic </a:t>
            </a:r>
            <a:r>
              <a:rPr lang="en-US" b="1" dirty="0"/>
              <a:t>acid</a:t>
            </a:r>
            <a:r>
              <a:rPr lang="en-US" dirty="0"/>
              <a:t>  </a:t>
            </a:r>
          </a:p>
          <a:p>
            <a:pPr>
              <a:buNone/>
              <a:defRPr/>
            </a:pPr>
            <a:r>
              <a:rPr lang="en-US" dirty="0"/>
              <a:t> </a:t>
            </a:r>
          </a:p>
          <a:p>
            <a:pPr>
              <a:buNone/>
              <a:defRPr/>
            </a:pPr>
            <a:r>
              <a:rPr lang="en-US" dirty="0"/>
              <a:t> </a:t>
            </a:r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compound is optically active and rotation is restricted about single bond and non-planar conformation </a:t>
            </a:r>
          </a:p>
          <a:p>
            <a:pPr>
              <a:defRPr/>
            </a:pPr>
            <a:endParaRPr lang="ar-EG" dirty="0"/>
          </a:p>
        </p:txBody>
      </p:sp>
      <p:pic>
        <p:nvPicPr>
          <p:cNvPr id="19459" name="Picture 2" descr="ÙØªÙØ¬Ø© Ø¨Ø­Ø« Ø§ÙØµÙØ± Ø¹Ù âª6-nitro diphenic acidâ¬â">
            <a:extLst>
              <a:ext uri="{FF2B5EF4-FFF2-40B4-BE49-F238E27FC236}">
                <a16:creationId xmlns:a16="http://schemas.microsoft.com/office/drawing/2014/main" id="{A716A2A5-E8C6-C94A-B648-3E207F85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53228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FBA43F83-CC7C-9F4D-9D34-1C55D8B3F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85924"/>
      </p:ext>
    </p:extLst>
  </p:cSld>
  <p:clrMapOvr>
    <a:masterClrMapping/>
  </p:clrMapOvr>
  <p:transition spd="slow" advTm="27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30159309-D9A0-AE44-90E1-964FCA46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/>
              <a:t>example</a:t>
            </a:r>
            <a:endParaRPr lang="ar-EG" altLang="ar-SA"/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518B8D42-4F0F-6648-B103-097BC58DF1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1" y="1905000"/>
          <a:ext cx="610076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CS ChemDraw Drawing" r:id="rId5" imgW="2654300" imgH="1905000" progId="ChemDraw.Document.6.0">
                  <p:embed/>
                </p:oleObj>
              </mc:Choice>
              <mc:Fallback>
                <p:oleObj name="CS ChemDraw Drawing" r:id="rId5" imgW="2654300" imgH="1905000" progId="ChemDraw.Document.6.0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518B8D42-4F0F-6648-B103-097BC58DF1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1" y="1905000"/>
                        <a:ext cx="6100763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id="{7A9EB0EF-2367-A244-9943-7B55B6AE12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8295"/>
      </p:ext>
    </p:extLst>
  </p:cSld>
  <p:clrMapOvr>
    <a:masterClrMapping/>
  </p:clrMapOvr>
  <p:transition spd="slow" advTm="25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64D2AA5-1C65-B847-AF3E-0D7BC8BD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/>
              <a:t>example</a:t>
            </a:r>
            <a:endParaRPr lang="ar-EG" altLang="ar-SA"/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2E989761-AFB0-CD45-96FB-BC26D63D3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ar-SA"/>
              <a:t>2,2-diphenic acid</a:t>
            </a:r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r>
              <a:rPr lang="en-US" altLang="ar-SA"/>
              <a:t> It is unsymmetrical substituent ,but rotation not restricted due to small hydrogen so :- It is Optically inactive </a:t>
            </a:r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/>
            <a:endParaRPr lang="en-US" altLang="ar-SA"/>
          </a:p>
          <a:p>
            <a:pPr eaLnBrk="1" hangingPunct="1">
              <a:buFont typeface="Arial" panose="020B0604020202020204" pitchFamily="34" charset="0"/>
              <a:buNone/>
            </a:pPr>
            <a:endParaRPr lang="ar-EG" altLang="ar-SA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E907EA55-222E-024C-9AF3-CDFBE05A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125788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id="{F9779816-F303-D847-A590-4276F13E4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98469"/>
      </p:ext>
    </p:extLst>
  </p:cSld>
  <p:clrMapOvr>
    <a:masterClrMapping/>
  </p:clrMapOvr>
  <p:transition spd="slow" advTm="34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54AF2BB-1C17-B04D-944D-D93A6748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ar-SA" b="1" u="sng"/>
              <a:t>The rotation to be restricted </a:t>
            </a:r>
            <a:endParaRPr lang="ar-EG" alt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094E9-E479-5040-B708-C07A0D7C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791200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en-US" b="1" dirty="0"/>
              <a:t>** </a:t>
            </a:r>
            <a:r>
              <a:rPr lang="en-US" dirty="0"/>
              <a:t>the substituent must bulky enough with one another and this happen when it have definite size </a:t>
            </a:r>
          </a:p>
          <a:p>
            <a:pPr>
              <a:buNone/>
              <a:defRPr/>
            </a:pPr>
            <a:r>
              <a:rPr lang="en-US" dirty="0"/>
              <a:t> </a:t>
            </a:r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So the ability of compound to exist in non-planer optically active must be displayed in </a:t>
            </a:r>
            <a:r>
              <a:rPr lang="en-US" dirty="0" err="1"/>
              <a:t>diphenyl</a:t>
            </a:r>
            <a:r>
              <a:rPr lang="en-US" dirty="0"/>
              <a:t> derivative in with the sum of van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waals</a:t>
            </a:r>
            <a:r>
              <a:rPr lang="en-US" dirty="0"/>
              <a:t> radii of o-substituted not less than 2.90 A</a:t>
            </a:r>
          </a:p>
          <a:p>
            <a:pPr>
              <a:defRPr/>
            </a:pPr>
            <a:endParaRPr lang="ar-EG" dirty="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4D62FC6A-BA96-034A-814F-16961D0F0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EG" altLang="ar-SA" sz="1800"/>
          </a:p>
        </p:txBody>
      </p:sp>
      <p:graphicFrame>
        <p:nvGraphicFramePr>
          <p:cNvPr id="22532" name="Object 1">
            <a:extLst>
              <a:ext uri="{FF2B5EF4-FFF2-40B4-BE49-F238E27FC236}">
                <a16:creationId xmlns:a16="http://schemas.microsoft.com/office/drawing/2014/main" id="{196E8CCF-07B2-0C43-AEA0-6F7F5CBB40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2286000"/>
          <a:ext cx="2362200" cy="233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CS ChemDraw Drawing" r:id="rId5" imgW="1854200" imgH="1841500" progId="ChemDraw.Document.6.0">
                  <p:embed/>
                </p:oleObj>
              </mc:Choice>
              <mc:Fallback>
                <p:oleObj name="CS ChemDraw Drawing" r:id="rId5" imgW="1854200" imgH="1841500" progId="ChemDraw.Document.6.0">
                  <p:embed/>
                  <p:pic>
                    <p:nvPicPr>
                      <p:cNvPr id="22532" name="Object 1">
                        <a:extLst>
                          <a:ext uri="{FF2B5EF4-FFF2-40B4-BE49-F238E27FC236}">
                            <a16:creationId xmlns:a16="http://schemas.microsoft.com/office/drawing/2014/main" id="{196E8CCF-07B2-0C43-AEA0-6F7F5CBB40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286000"/>
                        <a:ext cx="2362200" cy="233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AA647E8E-EAB5-A343-9CD6-A2B56CDBB0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07406"/>
      </p:ext>
    </p:extLst>
  </p:cSld>
  <p:clrMapOvr>
    <a:masterClrMapping/>
  </p:clrMapOvr>
  <p:transition spd="slow" advTm="39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648</Words>
  <Application>Microsoft Macintosh PowerPoint</Application>
  <PresentationFormat>شاشة عريضة</PresentationFormat>
  <Paragraphs>97</Paragraphs>
  <Slides>20</Slides>
  <Notes>0</Notes>
  <HiddenSlides>0</HiddenSlides>
  <MMClips>20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نسق Office</vt:lpstr>
      <vt:lpstr>CS ChemDraw Drawing</vt:lpstr>
      <vt:lpstr>Stereoisomerism 2</vt:lpstr>
      <vt:lpstr>Molecule asymmetry without  the presence of asymmetry carbon atom </vt:lpstr>
      <vt:lpstr>1-biphenyl derivatives </vt:lpstr>
      <vt:lpstr>Optical activity in biphenyl derivatives</vt:lpstr>
      <vt:lpstr>So there are two reason to become biphenyl optically active : </vt:lpstr>
      <vt:lpstr>Example</vt:lpstr>
      <vt:lpstr>example</vt:lpstr>
      <vt:lpstr>example</vt:lpstr>
      <vt:lpstr>The rotation to be restricted </vt:lpstr>
      <vt:lpstr>Example </vt:lpstr>
      <vt:lpstr>example</vt:lpstr>
      <vt:lpstr>Note </vt:lpstr>
      <vt:lpstr>Example But easily racemised ( mirror image ) </vt:lpstr>
      <vt:lpstr>Example </vt:lpstr>
      <vt:lpstr>Allene</vt:lpstr>
      <vt:lpstr>Dienes can be divided into three classes, depending on the relative location of the double bonds</vt:lpstr>
      <vt:lpstr>عرض تقديمي في PowerPoint</vt:lpstr>
      <vt:lpstr>Stereoisomer in allenes </vt:lpstr>
      <vt:lpstr>example</vt:lpstr>
      <vt:lpstr>Note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Stereoisomerism 2</dc:title>
  <dc:creator>testlkkfmw9275@hotmail.com</dc:creator>
  <cp:lastModifiedBy>testlkkfmw9275@hotmail.com</cp:lastModifiedBy>
  <cp:revision>1</cp:revision>
  <dcterms:created xsi:type="dcterms:W3CDTF">2020-03-20T17:40:38Z</dcterms:created>
  <dcterms:modified xsi:type="dcterms:W3CDTF">2020-03-20T17:59:24Z</dcterms:modified>
</cp:coreProperties>
</file>