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516BD-57A8-4167-85FC-707939242B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3BD087-D890-4A77-9509-BF903C7653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AC0466-3E6E-4DDF-A05E-AC2CDAD170B1}"/>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5" name="Footer Placeholder 4">
            <a:extLst>
              <a:ext uri="{FF2B5EF4-FFF2-40B4-BE49-F238E27FC236}">
                <a16:creationId xmlns:a16="http://schemas.microsoft.com/office/drawing/2014/main" id="{B7517A57-A4E4-47B7-BC0E-F498559611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B8F8DF-A247-4BC6-B8B8-9C370439155D}"/>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352270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5C8E-460A-44E8-9B13-7480EFBDBC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0E0A60-734A-45B8-908D-3856B1A5AE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73807-8D4E-4A9B-9A02-BBB45310F24B}"/>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5" name="Footer Placeholder 4">
            <a:extLst>
              <a:ext uri="{FF2B5EF4-FFF2-40B4-BE49-F238E27FC236}">
                <a16:creationId xmlns:a16="http://schemas.microsoft.com/office/drawing/2014/main" id="{D37D1B95-9A29-49F1-9029-A27A8D9C5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34F23F-1267-4A18-9151-A0105496789C}"/>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4099078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106123-3F51-4EDB-A30F-284086D540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ACFC5E-925A-476A-A5D0-F5F4ADC99F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07EA76-4A12-4C3F-BEE4-2B85411024BB}"/>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5" name="Footer Placeholder 4">
            <a:extLst>
              <a:ext uri="{FF2B5EF4-FFF2-40B4-BE49-F238E27FC236}">
                <a16:creationId xmlns:a16="http://schemas.microsoft.com/office/drawing/2014/main" id="{C5C3EE1E-D758-4F68-9A94-C96B096F4E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A45D6C-ACB4-4E0C-95E7-135F32E44536}"/>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3340309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EEBEB-C450-4EB6-BDB6-70615F6062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B1F968-B362-416F-B53E-B941B64408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68686B-53F4-42AC-B5FB-61B3A808E57D}"/>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5" name="Footer Placeholder 4">
            <a:extLst>
              <a:ext uri="{FF2B5EF4-FFF2-40B4-BE49-F238E27FC236}">
                <a16:creationId xmlns:a16="http://schemas.microsoft.com/office/drawing/2014/main" id="{D2A8D4A1-F5BA-425C-9543-BDA5261F0B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02055-5FBD-4642-BF1A-18A71BC7398F}"/>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406471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9FAB8-177B-4323-8307-EE2E3D3B58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461397-049A-4031-AA17-43F62626A1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8B98DD-7FE2-455A-94DF-0BFD8B905BA6}"/>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5" name="Footer Placeholder 4">
            <a:extLst>
              <a:ext uri="{FF2B5EF4-FFF2-40B4-BE49-F238E27FC236}">
                <a16:creationId xmlns:a16="http://schemas.microsoft.com/office/drawing/2014/main" id="{F9964A01-FA47-4A8E-91C3-75101528A0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77D41D-80C7-4D75-8B1E-DAE2543A4547}"/>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753739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D759-9686-4DCD-9330-9EAA91B71F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08A102-A06C-441B-8591-7C3ECCDAC1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5EFEF1-2509-4A94-96B9-151067A821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0F1D3E-F713-468C-AABC-3292E2252834}"/>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6" name="Footer Placeholder 5">
            <a:extLst>
              <a:ext uri="{FF2B5EF4-FFF2-40B4-BE49-F238E27FC236}">
                <a16:creationId xmlns:a16="http://schemas.microsoft.com/office/drawing/2014/main" id="{7DD753DB-765B-40BA-B619-77BFC11800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CDBF07-D9B8-4543-A8AE-560743B4439D}"/>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2383728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52BD1-1451-4573-AB2B-8F5BE6354D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558C8B-48DD-40B2-B377-6191B53C5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3C4897-9B96-4CBE-8E2F-969754F459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2AB5CB8-28C6-4CD7-9126-509AC52809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2477E4-CD78-461C-95C3-10F5D8F404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09E4B4-41A3-4414-B441-A682027649D1}"/>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8" name="Footer Placeholder 7">
            <a:extLst>
              <a:ext uri="{FF2B5EF4-FFF2-40B4-BE49-F238E27FC236}">
                <a16:creationId xmlns:a16="http://schemas.microsoft.com/office/drawing/2014/main" id="{290CD47B-E796-40EC-9AC9-0BC8CF5CA0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BCED08-85A9-4C87-B51B-AEA14076B4C7}"/>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1891860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61836-8754-43C8-9CC5-0F4720CEB7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B2AC26-005D-435F-AE23-88A95ED6D40E}"/>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4" name="Footer Placeholder 3">
            <a:extLst>
              <a:ext uri="{FF2B5EF4-FFF2-40B4-BE49-F238E27FC236}">
                <a16:creationId xmlns:a16="http://schemas.microsoft.com/office/drawing/2014/main" id="{E4AE4873-7B83-4729-B13E-3AA14BD39A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831496-80FE-4695-B2C1-7415786EF97A}"/>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1752143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A4CB18-0BCC-4238-BA31-7A1F7953E7DC}"/>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3" name="Footer Placeholder 2">
            <a:extLst>
              <a:ext uri="{FF2B5EF4-FFF2-40B4-BE49-F238E27FC236}">
                <a16:creationId xmlns:a16="http://schemas.microsoft.com/office/drawing/2014/main" id="{22B7F293-E802-4E0B-B537-9A78355DCC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8E9968-5A97-4B42-9454-97D8F7AFE7D1}"/>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538951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AA5B6-810C-42CB-A43D-9C21EDEF2E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369102-0A54-4384-AC3F-D86B40CF36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42CAFC-E848-425A-8AE1-9BD2CCE4BD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68BF95-3238-484E-8D62-CE7B2C9F88E5}"/>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6" name="Footer Placeholder 5">
            <a:extLst>
              <a:ext uri="{FF2B5EF4-FFF2-40B4-BE49-F238E27FC236}">
                <a16:creationId xmlns:a16="http://schemas.microsoft.com/office/drawing/2014/main" id="{6B43F79B-F5CD-4F8A-B541-8AC0E1A066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D1A558-6EBC-4CE3-89A7-77C418BF7788}"/>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375844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8CA3-A564-4E40-B82B-DF6772FDF2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FC0A9E-4E4B-4699-80A0-F661E473DD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C08282-367A-40B3-BD74-D12127DA2F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C81D4E-350D-406B-995E-BB83B225535E}"/>
              </a:ext>
            </a:extLst>
          </p:cNvPr>
          <p:cNvSpPr>
            <a:spLocks noGrp="1"/>
          </p:cNvSpPr>
          <p:nvPr>
            <p:ph type="dt" sz="half" idx="10"/>
          </p:nvPr>
        </p:nvSpPr>
        <p:spPr/>
        <p:txBody>
          <a:bodyPr/>
          <a:lstStyle/>
          <a:p>
            <a:fld id="{82A5E12C-F929-4E2F-8152-E9E850CC5AAD}" type="datetimeFigureOut">
              <a:rPr lang="en-US" smtClean="0"/>
              <a:t>3/17/2020</a:t>
            </a:fld>
            <a:endParaRPr lang="en-US"/>
          </a:p>
        </p:txBody>
      </p:sp>
      <p:sp>
        <p:nvSpPr>
          <p:cNvPr id="6" name="Footer Placeholder 5">
            <a:extLst>
              <a:ext uri="{FF2B5EF4-FFF2-40B4-BE49-F238E27FC236}">
                <a16:creationId xmlns:a16="http://schemas.microsoft.com/office/drawing/2014/main" id="{F4322886-320C-4533-B2F6-885E9540EF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2FC9E7-E940-443E-9709-C6BCE3C331A7}"/>
              </a:ext>
            </a:extLst>
          </p:cNvPr>
          <p:cNvSpPr>
            <a:spLocks noGrp="1"/>
          </p:cNvSpPr>
          <p:nvPr>
            <p:ph type="sldNum" sz="quarter" idx="12"/>
          </p:nvPr>
        </p:nvSpPr>
        <p:spPr/>
        <p:txBody>
          <a:bodyPr/>
          <a:lstStyle/>
          <a:p>
            <a:fld id="{09320FB7-E333-4FB9-AF7C-DA7B98C60CF5}" type="slidenum">
              <a:rPr lang="en-US" smtClean="0"/>
              <a:t>‹#›</a:t>
            </a:fld>
            <a:endParaRPr lang="en-US"/>
          </a:p>
        </p:txBody>
      </p:sp>
    </p:spTree>
    <p:extLst>
      <p:ext uri="{BB962C8B-B14F-4D97-AF65-F5344CB8AC3E}">
        <p14:creationId xmlns:p14="http://schemas.microsoft.com/office/powerpoint/2010/main" val="24784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613E13-4827-4DBA-B948-58728105B8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5D4A2A-262C-45EA-85D2-0ADD7F55A1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F13C69-BBF3-4854-9C62-D86B12E9AE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5E12C-F929-4E2F-8152-E9E850CC5AAD}" type="datetimeFigureOut">
              <a:rPr lang="en-US" smtClean="0"/>
              <a:t>3/17/2020</a:t>
            </a:fld>
            <a:endParaRPr lang="en-US"/>
          </a:p>
        </p:txBody>
      </p:sp>
      <p:sp>
        <p:nvSpPr>
          <p:cNvPr id="5" name="Footer Placeholder 4">
            <a:extLst>
              <a:ext uri="{FF2B5EF4-FFF2-40B4-BE49-F238E27FC236}">
                <a16:creationId xmlns:a16="http://schemas.microsoft.com/office/drawing/2014/main" id="{9AE777B1-3B91-48C0-88F9-83D59381AC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99885D-9815-4EF1-8E96-68B118C5C9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20FB7-E333-4FB9-AF7C-DA7B98C60CF5}" type="slidenum">
              <a:rPr lang="en-US" smtClean="0"/>
              <a:t>‹#›</a:t>
            </a:fld>
            <a:endParaRPr lang="en-US"/>
          </a:p>
        </p:txBody>
      </p:sp>
    </p:spTree>
    <p:extLst>
      <p:ext uri="{BB962C8B-B14F-4D97-AF65-F5344CB8AC3E}">
        <p14:creationId xmlns:p14="http://schemas.microsoft.com/office/powerpoint/2010/main" val="206558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5" Type="http://schemas.openxmlformats.org/officeDocument/2006/relationships/image" Target="../media/image20.jpeg"/><Relationship Id="rId4" Type="http://schemas.openxmlformats.org/officeDocument/2006/relationships/image" Target="../media/image19.gif"/></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271749-C082-4677-9982-292EDE51AA0B}"/>
              </a:ext>
            </a:extLst>
          </p:cNvPr>
          <p:cNvSpPr/>
          <p:nvPr/>
        </p:nvSpPr>
        <p:spPr>
          <a:xfrm>
            <a:off x="2398643" y="1192696"/>
            <a:ext cx="7487479" cy="4817537"/>
          </a:xfrm>
          <a:prstGeom prst="rect">
            <a:avLst/>
          </a:prstGeom>
        </p:spPr>
        <p:txBody>
          <a:bodyPr wrap="square">
            <a:spAutoFit/>
          </a:bodyPr>
          <a:lstStyle/>
          <a:p>
            <a:pPr algn="ctr">
              <a:lnSpc>
                <a:spcPct val="107000"/>
              </a:lnSpc>
              <a:spcAft>
                <a:spcPts val="800"/>
              </a:spcAft>
            </a:pP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Geomagnetic method</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3</a:t>
            </a:r>
            <a:r>
              <a:rPr lang="en-US" sz="4400" baseline="30000" dirty="0">
                <a:solidFill>
                  <a:srgbClr val="FF0000"/>
                </a:solidFill>
                <a:latin typeface="Calibri" panose="020F0502020204030204" pitchFamily="34" charset="0"/>
                <a:ea typeface="Calibri" panose="020F0502020204030204" pitchFamily="34" charset="0"/>
                <a:cs typeface="Arial" panose="020B0604020202020204" pitchFamily="34" charset="0"/>
              </a:rPr>
              <a:t>rd</a:t>
            </a: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 year geophysical students</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Course: Applied Geophysics G344</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5-6 Lectures</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Dr. </a:t>
            </a:r>
            <a:r>
              <a:rPr lang="en-US" sz="4400" dirty="0" err="1">
                <a:solidFill>
                  <a:srgbClr val="FF0000"/>
                </a:solidFill>
                <a:latin typeface="Calibri" panose="020F0502020204030204" pitchFamily="34" charset="0"/>
                <a:ea typeface="Calibri" panose="020F0502020204030204" pitchFamily="34" charset="0"/>
                <a:cs typeface="Arial" panose="020B0604020202020204" pitchFamily="34" charset="0"/>
              </a:rPr>
              <a:t>Abdelhady</a:t>
            </a: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en-US" sz="4400" dirty="0" err="1">
                <a:solidFill>
                  <a:srgbClr val="FF0000"/>
                </a:solidFill>
                <a:latin typeface="Calibri" panose="020F0502020204030204" pitchFamily="34" charset="0"/>
                <a:ea typeface="Calibri" panose="020F0502020204030204" pitchFamily="34" charset="0"/>
                <a:cs typeface="Arial" panose="020B0604020202020204" pitchFamily="34" charset="0"/>
              </a:rPr>
              <a:t>Elakrby</a:t>
            </a:r>
            <a:endParaRPr lang="en-US" sz="4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11350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983B19-E433-4F02-89D2-5AF27FE05704}"/>
              </a:ext>
            </a:extLst>
          </p:cNvPr>
          <p:cNvSpPr/>
          <p:nvPr/>
        </p:nvSpPr>
        <p:spPr>
          <a:xfrm>
            <a:off x="1643270" y="330847"/>
            <a:ext cx="8375374" cy="6898940"/>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Magnetic Domains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Unmagnetized Domains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8000"/>
                </a:solidFill>
                <a:latin typeface="Arial" panose="020B0604020202020204" pitchFamily="34" charset="0"/>
                <a:ea typeface="Times New Roman" panose="02020603050405020304" pitchFamily="18" charset="0"/>
                <a:cs typeface="Arial" panose="020B0604020202020204" pitchFamily="34" charset="0"/>
              </a:rPr>
              <a:t>Each domain possesses a random magnetic field orientation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r>
              <a:rPr lang="en-US" dirty="0"/>
              <a:t>Induced Non-Permanent Ferromagnetism</a:t>
            </a:r>
          </a:p>
          <a:p>
            <a:pPr lvl="0"/>
            <a:r>
              <a:rPr lang="en-US" dirty="0"/>
              <a:t>Domains aligned with external field grow at expense of others as external magnetic field increases.</a:t>
            </a:r>
          </a:p>
          <a:p>
            <a:pPr lvl="0">
              <a:lnSpc>
                <a:spcPct val="115000"/>
              </a:lnSpc>
              <a:buSzPts val="1000"/>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r>
              <a:rPr lang="en-US" dirty="0"/>
              <a:t>Induced Permanent Ferromagnetism</a:t>
            </a:r>
          </a:p>
          <a:p>
            <a:pPr lvl="0"/>
            <a:r>
              <a:rPr lang="en-US" dirty="0"/>
              <a:t>Electrons in domains rotate to align with external field as it increases.</a:t>
            </a:r>
          </a:p>
          <a:p>
            <a:pPr lvl="0">
              <a:lnSpc>
                <a:spcPct val="115000"/>
              </a:lnSpc>
              <a:buSzPts val="1000"/>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lnSpc>
                <a:spcPct val="115000"/>
              </a:lnSpc>
              <a:buSzPts val="1000"/>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lvl="0">
              <a:lnSpc>
                <a:spcPct val="115000"/>
              </a:lnSpc>
              <a:buSzPts val="1000"/>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10">
            <a:extLst>
              <a:ext uri="{FF2B5EF4-FFF2-40B4-BE49-F238E27FC236}">
                <a16:creationId xmlns:a16="http://schemas.microsoft.com/office/drawing/2014/main" id="{E57CB274-A790-41AF-B757-173B06E71900}"/>
              </a:ext>
            </a:extLst>
          </p:cNvPr>
          <p:cNvPicPr/>
          <p:nvPr/>
        </p:nvPicPr>
        <p:blipFill>
          <a:blip r:embed="rId2"/>
          <a:srcRect/>
          <a:stretch>
            <a:fillRect/>
          </a:stretch>
        </p:blipFill>
        <p:spPr bwMode="auto">
          <a:xfrm>
            <a:off x="3154017" y="2138569"/>
            <a:ext cx="5780433" cy="1597510"/>
          </a:xfrm>
          <a:prstGeom prst="rect">
            <a:avLst/>
          </a:prstGeom>
          <a:noFill/>
          <a:ln w="9525">
            <a:noFill/>
            <a:miter lim="800000"/>
            <a:headEnd/>
            <a:tailEnd/>
          </a:ln>
        </p:spPr>
      </p:pic>
      <p:pic>
        <p:nvPicPr>
          <p:cNvPr id="4" name="صورة 11">
            <a:extLst>
              <a:ext uri="{FF2B5EF4-FFF2-40B4-BE49-F238E27FC236}">
                <a16:creationId xmlns:a16="http://schemas.microsoft.com/office/drawing/2014/main" id="{93085B73-9DC1-4473-BC9D-6CAC1F11D14C}"/>
              </a:ext>
            </a:extLst>
          </p:cNvPr>
          <p:cNvPicPr/>
          <p:nvPr/>
        </p:nvPicPr>
        <p:blipFill>
          <a:blip r:embed="rId3"/>
          <a:srcRect/>
          <a:stretch>
            <a:fillRect/>
          </a:stretch>
        </p:blipFill>
        <p:spPr bwMode="auto">
          <a:xfrm>
            <a:off x="3472070" y="4600305"/>
            <a:ext cx="5038932" cy="1597510"/>
          </a:xfrm>
          <a:prstGeom prst="rect">
            <a:avLst/>
          </a:prstGeom>
          <a:noFill/>
          <a:ln w="9525">
            <a:noFill/>
            <a:miter lim="800000"/>
            <a:headEnd/>
            <a:tailEnd/>
          </a:ln>
        </p:spPr>
      </p:pic>
    </p:spTree>
    <p:extLst>
      <p:ext uri="{BB962C8B-B14F-4D97-AF65-F5344CB8AC3E}">
        <p14:creationId xmlns:p14="http://schemas.microsoft.com/office/powerpoint/2010/main" val="1009876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1C0333D-8826-4B5A-A64D-8DC2661E2C08}"/>
              </a:ext>
            </a:extLst>
          </p:cNvPr>
          <p:cNvSpPr/>
          <p:nvPr/>
        </p:nvSpPr>
        <p:spPr>
          <a:xfrm>
            <a:off x="357809" y="304343"/>
            <a:ext cx="11516139" cy="7505260"/>
          </a:xfrm>
          <a:prstGeom prst="rect">
            <a:avLst/>
          </a:prstGeom>
        </p:spPr>
        <p:txBody>
          <a:bodyPr wrap="square">
            <a:spAutoFit/>
          </a:bodyPr>
          <a:lstStyle/>
          <a:p>
            <a:pPr>
              <a:lnSpc>
                <a:spcPct val="115000"/>
              </a:lnSpc>
            </a:pPr>
            <a:r>
              <a:rPr lang="en-US" dirty="0" err="1">
                <a:solidFill>
                  <a:srgbClr val="FF0000"/>
                </a:solidFill>
                <a:latin typeface="Arial" panose="020B0604020202020204" pitchFamily="34" charset="0"/>
                <a:ea typeface="Arial Unicode MS"/>
                <a:cs typeface="Arial" panose="020B0604020202020204" pitchFamily="34" charset="0"/>
              </a:rPr>
              <a:t>Antiferromagnetism</a:t>
            </a:r>
            <a:r>
              <a:rPr lang="en-US" dirty="0">
                <a:solidFill>
                  <a:srgbClr val="FF0000"/>
                </a:solidFill>
                <a:latin typeface="Arial" panose="020B0604020202020204" pitchFamily="34" charset="0"/>
                <a:ea typeface="Arial Unicode MS"/>
                <a:cs typeface="Arial" panose="020B0604020202020204" pitchFamily="34" charset="0"/>
              </a:rPr>
              <a:t> and Ferrimagnetism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err="1">
                <a:solidFill>
                  <a:srgbClr val="0000FF"/>
                </a:solidFill>
                <a:latin typeface="Arial" panose="020B0604020202020204" pitchFamily="34" charset="0"/>
                <a:ea typeface="Arial Unicode MS"/>
                <a:cs typeface="Arial" panose="020B0604020202020204" pitchFamily="34" charset="0"/>
              </a:rPr>
              <a:t>Antiferromagnetism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 minerals such as </a:t>
            </a:r>
            <a:r>
              <a:rPr lang="en-US" dirty="0">
                <a:solidFill>
                  <a:srgbClr val="FF00FF"/>
                </a:solidFill>
                <a:latin typeface="Arial" panose="020B0604020202020204" pitchFamily="34" charset="0"/>
                <a:ea typeface="Times New Roman" panose="02020603050405020304" pitchFamily="18" charset="0"/>
                <a:cs typeface="Arial" panose="020B0604020202020204" pitchFamily="34" charset="0"/>
              </a:rPr>
              <a:t>hematite</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magnetic domains form, but are aligned in antiparallel fashion.</a:t>
            </a:r>
          </a:p>
          <a:p>
            <a:pPr lvl="0">
              <a:lnSpc>
                <a:spcPct val="115000"/>
              </a:lnSpc>
              <a:buSzPts val="1000"/>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lvl="0"/>
            <a:r>
              <a:rPr lang="en-US" dirty="0"/>
              <a:t>* Magnetic fields cancel out, but crystal lattice defects cause small net field in response to applied external field.</a:t>
            </a:r>
          </a:p>
          <a:p>
            <a:pPr lvl="0"/>
            <a:r>
              <a:rPr lang="en-US" dirty="0"/>
              <a:t>* Magnetic susceptibilities are large and positive.</a:t>
            </a:r>
          </a:p>
          <a:p>
            <a:pPr lvl="0">
              <a:lnSpc>
                <a:spcPct val="115000"/>
              </a:lnSpc>
              <a:buSzPts val="1000"/>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en-US" dirty="0"/>
              <a:t>Ferrimagnetism</a:t>
            </a:r>
          </a:p>
          <a:p>
            <a:pPr lvl="0"/>
            <a:r>
              <a:rPr lang="en-US" dirty="0"/>
              <a:t>In minerals such as magnetite, titanomagnetite, and ilmenite, magnetic domains are antiparallel, but of unequal magnitude.</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lvl="0"/>
            <a:r>
              <a:rPr lang="en-US" dirty="0"/>
              <a:t>* Net magnetization produced with applied external field.</a:t>
            </a:r>
          </a:p>
          <a:p>
            <a:pPr lvl="0"/>
            <a:r>
              <a:rPr lang="en-US" dirty="0"/>
              <a:t>* Magnetic susceptibilities are very large and positive.</a:t>
            </a:r>
          </a:p>
          <a:p>
            <a:pPr lvl="0"/>
            <a:r>
              <a:rPr lang="en-US" dirty="0"/>
              <a:t>* Domains can be permanently aligned, producing spontaneous </a:t>
            </a:r>
            <a:r>
              <a:rPr lang="en-US" dirty="0" err="1"/>
              <a:t>magnetisation</a:t>
            </a:r>
            <a:r>
              <a:rPr lang="en-US" dirty="0"/>
              <a:t> that exists after removal of external field.</a:t>
            </a:r>
          </a:p>
          <a:p>
            <a:pPr lvl="0"/>
            <a:r>
              <a:rPr lang="en-US" dirty="0"/>
              <a:t>* Ferrimagnetism disappears above Cure temperature.</a:t>
            </a:r>
          </a:p>
          <a:p>
            <a:pPr lvl="0">
              <a:lnSpc>
                <a:spcPct val="115000"/>
              </a:lnSpc>
              <a:buSzPts val="1000"/>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lnSpc>
                <a:spcPct val="115000"/>
              </a:lnSpc>
              <a:buSzPts val="1000"/>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12">
            <a:extLst>
              <a:ext uri="{FF2B5EF4-FFF2-40B4-BE49-F238E27FC236}">
                <a16:creationId xmlns:a16="http://schemas.microsoft.com/office/drawing/2014/main" id="{C245F049-DAC4-4EB3-A9B6-566A7C3A74A4}"/>
              </a:ext>
            </a:extLst>
          </p:cNvPr>
          <p:cNvPicPr/>
          <p:nvPr/>
        </p:nvPicPr>
        <p:blipFill>
          <a:blip r:embed="rId2"/>
          <a:srcRect/>
          <a:stretch>
            <a:fillRect/>
          </a:stretch>
        </p:blipFill>
        <p:spPr bwMode="auto">
          <a:xfrm>
            <a:off x="4004641" y="1226860"/>
            <a:ext cx="3467100" cy="1647825"/>
          </a:xfrm>
          <a:prstGeom prst="rect">
            <a:avLst/>
          </a:prstGeom>
          <a:noFill/>
          <a:ln w="9525">
            <a:noFill/>
            <a:miter lim="800000"/>
            <a:headEnd/>
            <a:tailEnd/>
          </a:ln>
        </p:spPr>
      </p:pic>
      <p:pic>
        <p:nvPicPr>
          <p:cNvPr id="4" name="صورة 13">
            <a:extLst>
              <a:ext uri="{FF2B5EF4-FFF2-40B4-BE49-F238E27FC236}">
                <a16:creationId xmlns:a16="http://schemas.microsoft.com/office/drawing/2014/main" id="{FFDF3D13-02C3-4B8C-ACE0-6D89D4BDA53C}"/>
              </a:ext>
            </a:extLst>
          </p:cNvPr>
          <p:cNvPicPr/>
          <p:nvPr/>
        </p:nvPicPr>
        <p:blipFill>
          <a:blip r:embed="rId3"/>
          <a:srcRect/>
          <a:stretch>
            <a:fillRect/>
          </a:stretch>
        </p:blipFill>
        <p:spPr bwMode="auto">
          <a:xfrm>
            <a:off x="4004641" y="4097746"/>
            <a:ext cx="3467100" cy="1189871"/>
          </a:xfrm>
          <a:prstGeom prst="rect">
            <a:avLst/>
          </a:prstGeom>
          <a:noFill/>
          <a:ln w="9525">
            <a:noFill/>
            <a:miter lim="800000"/>
            <a:headEnd/>
            <a:tailEnd/>
          </a:ln>
        </p:spPr>
      </p:pic>
    </p:spTree>
    <p:extLst>
      <p:ext uri="{BB962C8B-B14F-4D97-AF65-F5344CB8AC3E}">
        <p14:creationId xmlns:p14="http://schemas.microsoft.com/office/powerpoint/2010/main" val="3525690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E5BB33-7E23-4BBC-B0C8-8D9FCB65B9B3}"/>
              </a:ext>
            </a:extLst>
          </p:cNvPr>
          <p:cNvSpPr/>
          <p:nvPr/>
        </p:nvSpPr>
        <p:spPr>
          <a:xfrm>
            <a:off x="914401" y="156832"/>
            <a:ext cx="10548730" cy="6398803"/>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Magnetization of Ferromagnetic Materials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Magnetization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For an unmagnetized material with magnetic domains in absence of external magnetic field </a:t>
            </a: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H</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domain orientation related to crystal axes and magnetization cancels out.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When external field </a:t>
            </a: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H</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is applied, domains reorient themselves in discrete steps to parallel </a:t>
            </a: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H</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Point is reached where no further increase in magnetization, as all domains aligned with external field </a:t>
            </a: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H</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Material is </a:t>
            </a:r>
            <a:r>
              <a:rPr lang="en-US" u="sng" dirty="0">
                <a:solidFill>
                  <a:srgbClr val="808000"/>
                </a:solidFill>
                <a:latin typeface="Arial" panose="020B0604020202020204" pitchFamily="34" charset="0"/>
                <a:ea typeface="Times New Roman" panose="02020603050405020304" pitchFamily="18" charset="0"/>
                <a:cs typeface="Arial" panose="020B0604020202020204" pitchFamily="34" charset="0"/>
              </a:rPr>
              <a:t>saturated</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lvl="0">
              <a:lnSpc>
                <a:spcPct val="115000"/>
              </a:lnSpc>
              <a:buSzPts val="1000"/>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lnSpc>
                <a:spcPct val="115000"/>
              </a:lnSpc>
              <a:buSzPts val="1000"/>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14">
            <a:extLst>
              <a:ext uri="{FF2B5EF4-FFF2-40B4-BE49-F238E27FC236}">
                <a16:creationId xmlns:a16="http://schemas.microsoft.com/office/drawing/2014/main" id="{650A6465-FBE5-4B3D-9FBA-5FE25C77433D}"/>
              </a:ext>
            </a:extLst>
          </p:cNvPr>
          <p:cNvPicPr/>
          <p:nvPr/>
        </p:nvPicPr>
        <p:blipFill>
          <a:blip r:embed="rId2"/>
          <a:srcRect/>
          <a:stretch>
            <a:fillRect/>
          </a:stretch>
        </p:blipFill>
        <p:spPr bwMode="auto">
          <a:xfrm>
            <a:off x="3737113" y="2732433"/>
            <a:ext cx="4844912" cy="3376819"/>
          </a:xfrm>
          <a:prstGeom prst="rect">
            <a:avLst/>
          </a:prstGeom>
          <a:noFill/>
          <a:ln w="9525">
            <a:noFill/>
            <a:miter lim="800000"/>
            <a:headEnd/>
            <a:tailEnd/>
          </a:ln>
        </p:spPr>
      </p:pic>
    </p:spTree>
    <p:extLst>
      <p:ext uri="{BB962C8B-B14F-4D97-AF65-F5344CB8AC3E}">
        <p14:creationId xmlns:p14="http://schemas.microsoft.com/office/powerpoint/2010/main" val="394122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5AEB56-E899-4947-A8B4-89D47139C72C}"/>
              </a:ext>
            </a:extLst>
          </p:cNvPr>
          <p:cNvSpPr/>
          <p:nvPr/>
        </p:nvSpPr>
        <p:spPr>
          <a:xfrm>
            <a:off x="1033669" y="103575"/>
            <a:ext cx="10124661" cy="6994351"/>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Hysteresis Loop in </a:t>
            </a:r>
            <a:r>
              <a:rPr lang="en-US" dirty="0" err="1">
                <a:solidFill>
                  <a:srgbClr val="FF0000"/>
                </a:solidFill>
                <a:latin typeface="Arial" panose="020B0604020202020204" pitchFamily="34" charset="0"/>
                <a:ea typeface="Arial Unicode MS"/>
                <a:cs typeface="Arial" panose="020B0604020202020204" pitchFamily="34" charset="0"/>
              </a:rPr>
              <a:t>Magnetisation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After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magnetisation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ferro/</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ferri</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-magnetic material retains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magnetisation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when </a:t>
            </a: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H</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decreased to zero,</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Remnant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magnetisation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can be removed by external reversing magnetic field.</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Magnitude of reversed magnetic field </a:t>
            </a: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H</a:t>
            </a:r>
            <a:r>
              <a:rPr lang="en-US" baseline="-25000" dirty="0">
                <a:solidFill>
                  <a:srgbClr val="000000"/>
                </a:solidFill>
                <a:latin typeface="Arial" panose="020B0604020202020204" pitchFamily="34" charset="0"/>
                <a:ea typeface="Times New Roman" panose="02020603050405020304" pitchFamily="18" charset="0"/>
                <a:cs typeface="Arial" panose="020B0604020202020204" pitchFamily="34" charset="0"/>
              </a:rPr>
              <a:t>C </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the </a:t>
            </a:r>
            <a:r>
              <a:rPr lang="en-US" u="sng" dirty="0">
                <a:solidFill>
                  <a:srgbClr val="808000"/>
                </a:solidFill>
                <a:latin typeface="Arial" panose="020B0604020202020204" pitchFamily="34" charset="0"/>
                <a:ea typeface="Times New Roman" panose="02020603050405020304" pitchFamily="18" charset="0"/>
                <a:cs typeface="Arial" panose="020B0604020202020204" pitchFamily="34" charset="0"/>
              </a:rPr>
              <a:t>coercivity</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needed to eliminate remnant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magnetisation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is measure of its "hardness" or permanence.</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Same process can be applied in reverse to return to full positive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magnetisation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This process is called a </a:t>
            </a:r>
            <a:r>
              <a:rPr lang="en-US" u="sng" dirty="0">
                <a:solidFill>
                  <a:srgbClr val="808000"/>
                </a:solidFill>
                <a:latin typeface="Arial" panose="020B0604020202020204" pitchFamily="34" charset="0"/>
                <a:ea typeface="Times New Roman" panose="02020603050405020304" pitchFamily="18" charset="0"/>
                <a:cs typeface="Arial" panose="020B0604020202020204" pitchFamily="34" charset="0"/>
              </a:rPr>
              <a:t>hysteresis loop</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lnSpc>
                <a:spcPct val="115000"/>
              </a:lnSpc>
              <a:buSzPts val="1000"/>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indent="-342900">
              <a:lnSpc>
                <a:spcPct val="115000"/>
              </a:lnSpc>
              <a:buSzPts val="1000"/>
              <a:buFont typeface="Symbol" panose="05050102010706020507" pitchFamily="18" charset="2"/>
              <a:buChar char=""/>
              <a:tabLst>
                <a:tab pos="457200" algn="l"/>
              </a:tabLst>
            </a:pPr>
            <a:r>
              <a:rPr lang="en-US" dirty="0"/>
              <a:t>Note: Small loop is hysteresis without saturation.</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15">
            <a:extLst>
              <a:ext uri="{FF2B5EF4-FFF2-40B4-BE49-F238E27FC236}">
                <a16:creationId xmlns:a16="http://schemas.microsoft.com/office/drawing/2014/main" id="{E861A749-47A4-447F-BED7-DB2165ABD657}"/>
              </a:ext>
            </a:extLst>
          </p:cNvPr>
          <p:cNvPicPr/>
          <p:nvPr/>
        </p:nvPicPr>
        <p:blipFill>
          <a:blip r:embed="rId2"/>
          <a:srcRect/>
          <a:stretch>
            <a:fillRect/>
          </a:stretch>
        </p:blipFill>
        <p:spPr bwMode="auto">
          <a:xfrm>
            <a:off x="4010025" y="2451652"/>
            <a:ext cx="3848514" cy="3315735"/>
          </a:xfrm>
          <a:prstGeom prst="rect">
            <a:avLst/>
          </a:prstGeom>
          <a:noFill/>
          <a:ln w="9525">
            <a:noFill/>
            <a:miter lim="800000"/>
            <a:headEnd/>
            <a:tailEnd/>
          </a:ln>
        </p:spPr>
      </p:pic>
    </p:spTree>
    <p:extLst>
      <p:ext uri="{BB962C8B-B14F-4D97-AF65-F5344CB8AC3E}">
        <p14:creationId xmlns:p14="http://schemas.microsoft.com/office/powerpoint/2010/main" val="1193842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A968E6-FFB2-436F-BBFF-EBEB851B2894}"/>
              </a:ext>
            </a:extLst>
          </p:cNvPr>
          <p:cNvSpPr/>
          <p:nvPr/>
        </p:nvSpPr>
        <p:spPr>
          <a:xfrm>
            <a:off x="1086678" y="207606"/>
            <a:ext cx="8984974" cy="5487143"/>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Curie Temperature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Cure temperature is temperature at which mineral loses its ferromagnetic </a:t>
            </a:r>
            <a:r>
              <a:rPr lang="en-US" dirty="0" err="1">
                <a:solidFill>
                  <a:srgbClr val="000000"/>
                </a:solidFill>
                <a:latin typeface="Arial" panose="020B0604020202020204" pitchFamily="34" charset="0"/>
                <a:ea typeface="Arial Unicode MS"/>
                <a:cs typeface="Arial" panose="020B0604020202020204" pitchFamily="34" charset="0"/>
              </a:rPr>
              <a:t>behaviour</a:t>
            </a:r>
            <a:r>
              <a:rPr lang="en-US" dirty="0">
                <a:solidFill>
                  <a:srgbClr val="000000"/>
                </a:solidFill>
                <a:latin typeface="Arial" panose="020B0604020202020204" pitchFamily="34" charset="0"/>
                <a:ea typeface="Arial Unicode MS"/>
                <a:cs typeface="Arial" panose="020B0604020202020204" pitchFamily="34" charset="0"/>
              </a:rPr>
              <a:t>, and any permanent </a:t>
            </a:r>
            <a:r>
              <a:rPr lang="en-US" dirty="0" err="1">
                <a:solidFill>
                  <a:srgbClr val="000000"/>
                </a:solidFill>
                <a:latin typeface="Arial" panose="020B0604020202020204" pitchFamily="34" charset="0"/>
                <a:ea typeface="Arial Unicode MS"/>
                <a:cs typeface="Arial" panose="020B0604020202020204" pitchFamily="34" charset="0"/>
              </a:rPr>
              <a:t>magnetisation</a:t>
            </a:r>
            <a:r>
              <a:rPr lang="en-US" dirty="0">
                <a:solidFill>
                  <a:srgbClr val="000000"/>
                </a:solidFill>
                <a:latin typeface="Arial" panose="020B0604020202020204" pitchFamily="34" charset="0"/>
                <a:ea typeface="Arial Unicode MS"/>
                <a:cs typeface="Arial" panose="020B0604020202020204" pitchFamily="34" charset="0"/>
              </a:rPr>
              <a:t> is lost.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Cure temperature varies with mineral:</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Titanomagnetite 100-200</a:t>
            </a:r>
            <a:r>
              <a:rPr lang="en-US" baseline="30000" dirty="0">
                <a:solidFill>
                  <a:srgbClr val="000000"/>
                </a:solidFill>
                <a:latin typeface="Arial" panose="020B0604020202020204" pitchFamily="34" charset="0"/>
                <a:ea typeface="Arial Unicode MS"/>
                <a:cs typeface="Arial" panose="020B0604020202020204" pitchFamily="34" charset="0"/>
              </a:rPr>
              <a:t>o</a:t>
            </a:r>
            <a:r>
              <a:rPr lang="en-US" dirty="0">
                <a:solidFill>
                  <a:srgbClr val="000000"/>
                </a:solidFill>
                <a:latin typeface="Arial" panose="020B0604020202020204" pitchFamily="34" charset="0"/>
                <a:ea typeface="Arial Unicode MS"/>
                <a:cs typeface="Arial" panose="020B0604020202020204" pitchFamily="34" charset="0"/>
              </a:rPr>
              <a:t> C</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err="1">
                <a:solidFill>
                  <a:srgbClr val="000000"/>
                </a:solidFill>
                <a:latin typeface="Arial" panose="020B0604020202020204" pitchFamily="34" charset="0"/>
                <a:ea typeface="Arial Unicode MS"/>
                <a:cs typeface="Arial" panose="020B0604020202020204" pitchFamily="34" charset="0"/>
              </a:rPr>
              <a:t>Titanomaghemite</a:t>
            </a:r>
            <a:r>
              <a:rPr lang="en-US" dirty="0">
                <a:solidFill>
                  <a:srgbClr val="000000"/>
                </a:solidFill>
                <a:latin typeface="Arial" panose="020B0604020202020204" pitchFamily="34" charset="0"/>
                <a:ea typeface="Arial Unicode MS"/>
                <a:cs typeface="Arial" panose="020B0604020202020204" pitchFamily="34" charset="0"/>
              </a:rPr>
              <a:t> 150-450</a:t>
            </a:r>
            <a:r>
              <a:rPr lang="en-US" baseline="30000" dirty="0">
                <a:solidFill>
                  <a:srgbClr val="000000"/>
                </a:solidFill>
                <a:latin typeface="Arial" panose="020B0604020202020204" pitchFamily="34" charset="0"/>
                <a:ea typeface="Arial Unicode MS"/>
                <a:cs typeface="Arial" panose="020B0604020202020204" pitchFamily="34" charset="0"/>
              </a:rPr>
              <a:t>o</a:t>
            </a:r>
            <a:r>
              <a:rPr lang="en-US" dirty="0">
                <a:solidFill>
                  <a:srgbClr val="000000"/>
                </a:solidFill>
                <a:latin typeface="Arial" panose="020B0604020202020204" pitchFamily="34" charset="0"/>
                <a:ea typeface="Arial Unicode MS"/>
                <a:cs typeface="Arial" panose="020B0604020202020204" pitchFamily="34" charset="0"/>
              </a:rPr>
              <a:t> C</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Magnetite 550-580</a:t>
            </a:r>
            <a:r>
              <a:rPr lang="en-US" baseline="30000" dirty="0">
                <a:solidFill>
                  <a:srgbClr val="000000"/>
                </a:solidFill>
                <a:latin typeface="Arial" panose="020B0604020202020204" pitchFamily="34" charset="0"/>
                <a:ea typeface="Arial Unicode MS"/>
                <a:cs typeface="Arial" panose="020B0604020202020204" pitchFamily="34" charset="0"/>
              </a:rPr>
              <a:t>o</a:t>
            </a:r>
            <a:r>
              <a:rPr lang="en-US" dirty="0">
                <a:solidFill>
                  <a:srgbClr val="000000"/>
                </a:solidFill>
                <a:latin typeface="Arial" panose="020B0604020202020204" pitchFamily="34" charset="0"/>
                <a:ea typeface="Arial Unicode MS"/>
                <a:cs typeface="Arial" panose="020B0604020202020204" pitchFamily="34" charset="0"/>
              </a:rPr>
              <a:t> C</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Hematite 650-680</a:t>
            </a:r>
            <a:r>
              <a:rPr lang="en-US" baseline="30000" dirty="0">
                <a:solidFill>
                  <a:srgbClr val="000000"/>
                </a:solidFill>
                <a:latin typeface="Arial" panose="020B0604020202020204" pitchFamily="34" charset="0"/>
                <a:ea typeface="Arial Unicode MS"/>
                <a:cs typeface="Arial" panose="020B0604020202020204" pitchFamily="34" charset="0"/>
              </a:rPr>
              <a:t>o</a:t>
            </a:r>
            <a:r>
              <a:rPr lang="en-US" dirty="0">
                <a:solidFill>
                  <a:srgbClr val="000000"/>
                </a:solidFill>
                <a:latin typeface="Arial" panose="020B0604020202020204" pitchFamily="34" charset="0"/>
                <a:ea typeface="Arial Unicode MS"/>
                <a:cs typeface="Arial" panose="020B0604020202020204" pitchFamily="34" charset="0"/>
              </a:rPr>
              <a:t> C</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Curie temperature is </a:t>
            </a:r>
            <a:r>
              <a:rPr lang="en-US" b="1" dirty="0">
                <a:solidFill>
                  <a:srgbClr val="FF0000"/>
                </a:solidFill>
                <a:latin typeface="Arial" panose="020B0604020202020204" pitchFamily="34" charset="0"/>
                <a:ea typeface="Times New Roman" panose="02020603050405020304" pitchFamily="18" charset="0"/>
                <a:cs typeface="Arial" panose="020B0604020202020204" pitchFamily="34" charset="0"/>
              </a:rPr>
              <a:t>below</a:t>
            </a: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 melting point of rock.</a:t>
            </a:r>
            <a:endParaRPr lang="en-US" sz="1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 rock such as granite, there will be multiple Curie temperatures for the different minerals present.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Low-Temperature Oxidation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Oxidation at less than 300</a:t>
            </a:r>
            <a:r>
              <a:rPr lang="en-US" baseline="30000" dirty="0">
                <a:solidFill>
                  <a:srgbClr val="000000"/>
                </a:solidFill>
                <a:latin typeface="Arial" panose="020B0604020202020204" pitchFamily="34" charset="0"/>
                <a:ea typeface="Times New Roman" panose="02020603050405020304" pitchFamily="18" charset="0"/>
                <a:cs typeface="Arial" panose="020B0604020202020204" pitchFamily="34" charset="0"/>
              </a:rPr>
              <a:t>o</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C, tends to increase Curie temperature, as titanomagnetite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oxidese</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towards hematite.</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Intensity of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magnetisation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also reduced.</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Oxidation can affect expected magnetic response of certain rocks.</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39828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4C3289-B891-47B0-AAF4-F467AC61A031}"/>
              </a:ext>
            </a:extLst>
          </p:cNvPr>
          <p:cNvSpPr/>
          <p:nvPr/>
        </p:nvSpPr>
        <p:spPr>
          <a:xfrm>
            <a:off x="636103" y="0"/>
            <a:ext cx="11025809" cy="5549340"/>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Magnetic Susceptibilities of Rocks and Minerals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u="sng" dirty="0">
                <a:solidFill>
                  <a:srgbClr val="808000"/>
                </a:solidFill>
                <a:latin typeface="Arial" panose="020B0604020202020204" pitchFamily="34" charset="0"/>
                <a:ea typeface="Arial Unicode MS"/>
                <a:cs typeface="Arial" panose="020B0604020202020204" pitchFamily="34" charset="0"/>
              </a:rPr>
              <a:t>Magnetic susceptibility </a:t>
            </a:r>
            <a:r>
              <a:rPr lang="en-US" u="sng" dirty="0">
                <a:solidFill>
                  <a:srgbClr val="808000"/>
                </a:solidFill>
                <a:latin typeface="Symbol" panose="05050102010706020507" pitchFamily="18" charset="2"/>
                <a:ea typeface="Arial Unicode MS"/>
                <a:cs typeface="Arial Unicode MS"/>
              </a:rPr>
              <a:t>k</a:t>
            </a:r>
            <a:r>
              <a:rPr lang="en-US" dirty="0">
                <a:solidFill>
                  <a:srgbClr val="000000"/>
                </a:solidFill>
                <a:latin typeface="Arial" panose="020B0604020202020204" pitchFamily="34" charset="0"/>
                <a:ea typeface="Arial Unicode MS"/>
                <a:cs typeface="Arial" panose="020B0604020202020204" pitchFamily="34" charset="0"/>
              </a:rPr>
              <a:t> is the physical parameter of magnetics surveying (equivalent to density in gravity).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Rocks with significant concentrations of </a:t>
            </a:r>
            <a:r>
              <a:rPr lang="en-US" dirty="0" err="1">
                <a:solidFill>
                  <a:srgbClr val="000000"/>
                </a:solidFill>
                <a:latin typeface="Arial" panose="020B0604020202020204" pitchFamily="34" charset="0"/>
                <a:ea typeface="Arial Unicode MS"/>
                <a:cs typeface="Arial" panose="020B0604020202020204" pitchFamily="34" charset="0"/>
              </a:rPr>
              <a:t>ferri</a:t>
            </a:r>
            <a:r>
              <a:rPr lang="en-US" dirty="0">
                <a:solidFill>
                  <a:srgbClr val="000000"/>
                </a:solidFill>
                <a:latin typeface="Arial" panose="020B0604020202020204" pitchFamily="34" charset="0"/>
                <a:ea typeface="Arial Unicode MS"/>
                <a:cs typeface="Arial" panose="020B0604020202020204" pitchFamily="34" charset="0"/>
              </a:rPr>
              <a:t>/ferro-magnetic minerals have highest susceptibilities: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Ultramafic rocks highest 95,000 – 200,000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Mafic rocks high 550 – 122,000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Felsic rocks low 40-52,000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Metamorphic low 0-73,000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Sedimentary very low 0-360</a:t>
            </a: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16">
            <a:extLst>
              <a:ext uri="{FF2B5EF4-FFF2-40B4-BE49-F238E27FC236}">
                <a16:creationId xmlns:a16="http://schemas.microsoft.com/office/drawing/2014/main" id="{3082851D-247E-4771-BFD6-BB2E5DAF824A}"/>
              </a:ext>
            </a:extLst>
          </p:cNvPr>
          <p:cNvPicPr/>
          <p:nvPr/>
        </p:nvPicPr>
        <p:blipFill>
          <a:blip r:embed="rId2"/>
          <a:srcRect/>
          <a:stretch>
            <a:fillRect/>
          </a:stretch>
        </p:blipFill>
        <p:spPr bwMode="auto">
          <a:xfrm>
            <a:off x="3506960" y="2774670"/>
            <a:ext cx="5178080" cy="3597965"/>
          </a:xfrm>
          <a:prstGeom prst="rect">
            <a:avLst/>
          </a:prstGeom>
          <a:noFill/>
          <a:ln w="9525">
            <a:noFill/>
            <a:miter lim="800000"/>
            <a:headEnd/>
            <a:tailEnd/>
          </a:ln>
        </p:spPr>
      </p:pic>
    </p:spTree>
    <p:extLst>
      <p:ext uri="{BB962C8B-B14F-4D97-AF65-F5344CB8AC3E}">
        <p14:creationId xmlns:p14="http://schemas.microsoft.com/office/powerpoint/2010/main" val="3205137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DCC2C5-D905-4968-816F-8E94C3E0AC24}"/>
              </a:ext>
            </a:extLst>
          </p:cNvPr>
          <p:cNvSpPr/>
          <p:nvPr/>
        </p:nvSpPr>
        <p:spPr>
          <a:xfrm>
            <a:off x="715617" y="139855"/>
            <a:ext cx="11118574" cy="5805692"/>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Primary Remnant Magnetization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Rocks can become permanently magnetized in the Earth’s magnetic field,.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It is this that permits tracing past plate motions and locating magnetic ores.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FF00FF"/>
                </a:solidFill>
                <a:latin typeface="Arial" panose="020B0604020202020204" pitchFamily="34" charset="0"/>
                <a:ea typeface="Arial Unicode MS"/>
                <a:cs typeface="Arial" panose="020B0604020202020204" pitchFamily="34" charset="0"/>
              </a:rPr>
              <a:t>Primary remnant magnetization</a:t>
            </a:r>
            <a:r>
              <a:rPr lang="en-US" dirty="0">
                <a:solidFill>
                  <a:srgbClr val="000000"/>
                </a:solidFill>
                <a:latin typeface="Arial" panose="020B0604020202020204" pitchFamily="34" charset="0"/>
                <a:ea typeface="Arial Unicode MS"/>
                <a:cs typeface="Arial" panose="020B0604020202020204" pitchFamily="34" charset="0"/>
              </a:rPr>
              <a:t> refers to permanent magnetization created during formation of a rock.</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Thermal Remnant </a:t>
            </a:r>
            <a:r>
              <a:rPr lang="en-US" dirty="0" err="1">
                <a:solidFill>
                  <a:srgbClr val="0000FF"/>
                </a:solidFill>
                <a:latin typeface="Arial" panose="020B0604020202020204" pitchFamily="34" charset="0"/>
                <a:ea typeface="Arial Unicode MS"/>
                <a:cs typeface="Arial" panose="020B0604020202020204" pitchFamily="34" charset="0"/>
              </a:rPr>
              <a:t>Magnetisation</a:t>
            </a:r>
            <a:r>
              <a:rPr lang="en-US" dirty="0">
                <a:solidFill>
                  <a:srgbClr val="0000FF"/>
                </a:solidFill>
                <a:latin typeface="Arial" panose="020B0604020202020204" pitchFamily="34" charset="0"/>
                <a:ea typeface="Arial Unicode MS"/>
                <a:cs typeface="Arial" panose="020B0604020202020204" pitchFamily="34" charset="0"/>
              </a:rPr>
              <a:t> (TRM)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TRM acquired when a rock cools through the Curie temperature, e.g.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colling</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of volcanic rock.</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At Curie temperature, ferro/</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ferri</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-magnetic minerals become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magnetised</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in direction of Earth’s magnetic field </a:t>
            </a: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at that time</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TRM usually greater than induced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magnetisation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from present day field.</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Detrital Remnant </a:t>
            </a:r>
            <a:r>
              <a:rPr lang="en-US" dirty="0" err="1">
                <a:solidFill>
                  <a:srgbClr val="0000FF"/>
                </a:solidFill>
                <a:latin typeface="Arial" panose="020B0604020202020204" pitchFamily="34" charset="0"/>
                <a:ea typeface="Arial Unicode MS"/>
                <a:cs typeface="Arial" panose="020B0604020202020204" pitchFamily="34" charset="0"/>
              </a:rPr>
              <a:t>Magnetisation</a:t>
            </a:r>
            <a:r>
              <a:rPr lang="en-US" dirty="0">
                <a:solidFill>
                  <a:srgbClr val="0000FF"/>
                </a:solidFill>
                <a:latin typeface="Arial" panose="020B0604020202020204" pitchFamily="34" charset="0"/>
                <a:ea typeface="Arial Unicode MS"/>
                <a:cs typeface="Arial" panose="020B0604020202020204" pitchFamily="34" charset="0"/>
              </a:rPr>
              <a:t> (DRM)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DRM acquired when fine magnetic particles settle during formation of sedimentary rock, e.g. formation of clays</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Settling particles are oriented by Earth’s magnetic field </a:t>
            </a: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at that time</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DRM &lt;&lt; TRM</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81816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E3BD209-B37C-460C-89C3-A5DDE90F5191}"/>
              </a:ext>
            </a:extLst>
          </p:cNvPr>
          <p:cNvSpPr/>
          <p:nvPr/>
        </p:nvSpPr>
        <p:spPr>
          <a:xfrm>
            <a:off x="1325216" y="844703"/>
            <a:ext cx="9700593" cy="4531497"/>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Secondary Remnant Magnetization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FF00FF"/>
                </a:solidFill>
                <a:latin typeface="Arial" panose="020B0604020202020204" pitchFamily="34" charset="0"/>
                <a:ea typeface="Arial Unicode MS"/>
                <a:cs typeface="Arial" panose="020B0604020202020204" pitchFamily="34" charset="0"/>
              </a:rPr>
              <a:t>Secondary remnant magnetization</a:t>
            </a:r>
            <a:r>
              <a:rPr lang="en-US" dirty="0">
                <a:solidFill>
                  <a:srgbClr val="000000"/>
                </a:solidFill>
                <a:latin typeface="Arial" panose="020B0604020202020204" pitchFamily="34" charset="0"/>
                <a:ea typeface="Arial Unicode MS"/>
                <a:cs typeface="Arial" panose="020B0604020202020204" pitchFamily="34" charset="0"/>
              </a:rPr>
              <a:t> refers to magnetization acquired later in a rock’s history by alteration processes.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Chemical Remnant Magnetization (CRM)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CRM acquired in situ when magnetic minerals grow or are chemically altered to another form below Curie temperature, e.g. growth of iron oxide in sandstone.</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Most common in sedimentary and metamorphic rocks.</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Viscous Remnant Magnetization (VRM)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VRM produced by long exposure to ambient field in uniform environment.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Buildup of VRM logarithmic with time.</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20463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681FBAC-6198-411D-99C2-A0F864F34A37}"/>
              </a:ext>
            </a:extLst>
          </p:cNvPr>
          <p:cNvSpPr/>
          <p:nvPr/>
        </p:nvSpPr>
        <p:spPr>
          <a:xfrm>
            <a:off x="874643" y="980661"/>
            <a:ext cx="10734261" cy="7474482"/>
          </a:xfrm>
          <a:prstGeom prst="rect">
            <a:avLst/>
          </a:prstGeom>
        </p:spPr>
        <p:txBody>
          <a:bodyPr wrap="square">
            <a:spAutoFit/>
          </a:bodyPr>
          <a:lstStyle/>
          <a:p>
            <a:pPr>
              <a:lnSpc>
                <a:spcPct val="115000"/>
              </a:lnSpc>
            </a:pPr>
            <a:r>
              <a:rPr lang="en-US" dirty="0" err="1">
                <a:solidFill>
                  <a:srgbClr val="FF0000"/>
                </a:solidFill>
                <a:latin typeface="Arial" panose="020B0604020202020204" pitchFamily="34" charset="0"/>
                <a:ea typeface="Arial Unicode MS"/>
                <a:cs typeface="Arial" panose="020B0604020202020204" pitchFamily="34" charset="0"/>
              </a:rPr>
              <a:t>Königsberger</a:t>
            </a:r>
            <a:r>
              <a:rPr lang="en-US" dirty="0">
                <a:solidFill>
                  <a:srgbClr val="FF0000"/>
                </a:solidFill>
                <a:latin typeface="Arial" panose="020B0604020202020204" pitchFamily="34" charset="0"/>
                <a:ea typeface="Arial Unicode MS"/>
                <a:cs typeface="Arial" panose="020B0604020202020204" pitchFamily="34" charset="0"/>
              </a:rPr>
              <a:t> Ratio</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200000"/>
              </a:lnSpc>
            </a:pPr>
            <a:r>
              <a:rPr lang="en-US" dirty="0">
                <a:solidFill>
                  <a:srgbClr val="000000"/>
                </a:solidFill>
                <a:latin typeface="Arial" panose="020B0604020202020204" pitchFamily="34" charset="0"/>
                <a:ea typeface="Arial Unicode MS"/>
                <a:cs typeface="Arial" panose="020B0604020202020204" pitchFamily="34" charset="0"/>
              </a:rPr>
              <a:t>Remnant magnetization (J</a:t>
            </a:r>
            <a:r>
              <a:rPr lang="en-US" sz="1600" dirty="0">
                <a:solidFill>
                  <a:srgbClr val="000000"/>
                </a:solidFill>
                <a:latin typeface="Arial" panose="020B0604020202020204" pitchFamily="34" charset="0"/>
                <a:ea typeface="Arial Unicode MS"/>
                <a:cs typeface="Arial" panose="020B0604020202020204" pitchFamily="34" charset="0"/>
              </a:rPr>
              <a:t>r</a:t>
            </a:r>
            <a:r>
              <a:rPr lang="en-US" dirty="0">
                <a:solidFill>
                  <a:srgbClr val="000000"/>
                </a:solidFill>
                <a:latin typeface="Arial" panose="020B0604020202020204" pitchFamily="34" charset="0"/>
                <a:ea typeface="Arial Unicode MS"/>
                <a:cs typeface="Arial" panose="020B0604020202020204" pitchFamily="34" charset="0"/>
              </a:rPr>
              <a:t>)may be much greater than that induced by Earth’s field today (J</a:t>
            </a:r>
            <a:r>
              <a:rPr lang="en-US" sz="1600" dirty="0">
                <a:solidFill>
                  <a:srgbClr val="000000"/>
                </a:solidFill>
                <a:latin typeface="Arial" panose="020B0604020202020204" pitchFamily="34" charset="0"/>
                <a:ea typeface="Arial Unicode MS"/>
                <a:cs typeface="Arial" panose="020B0604020202020204" pitchFamily="34" charset="0"/>
              </a:rPr>
              <a:t>i</a:t>
            </a:r>
            <a:r>
              <a:rPr lang="en-US" dirty="0">
                <a:solidFill>
                  <a:srgbClr val="000000"/>
                </a:solidFill>
                <a:latin typeface="Arial" panose="020B0604020202020204" pitchFamily="34" charset="0"/>
                <a:ea typeface="Arial Unicode MS"/>
                <a:cs typeface="Arial" panose="020B0604020202020204" pitchFamily="34" charset="0"/>
              </a:rPr>
              <a:t>), e.g. with TRM.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200000"/>
              </a:lnSpc>
            </a:pPr>
            <a:r>
              <a:rPr lang="en-US" dirty="0" err="1">
                <a:solidFill>
                  <a:srgbClr val="000000"/>
                </a:solidFill>
                <a:latin typeface="Arial" panose="020B0604020202020204" pitchFamily="34" charset="0"/>
                <a:ea typeface="Arial Unicode MS"/>
                <a:cs typeface="Arial" panose="020B0604020202020204" pitchFamily="34" charset="0"/>
              </a:rPr>
              <a:t>Königsberger</a:t>
            </a:r>
            <a:r>
              <a:rPr lang="en-US" dirty="0">
                <a:solidFill>
                  <a:srgbClr val="000000"/>
                </a:solidFill>
                <a:latin typeface="Arial" panose="020B0604020202020204" pitchFamily="34" charset="0"/>
                <a:ea typeface="Arial Unicode MS"/>
                <a:cs typeface="Arial" panose="020B0604020202020204" pitchFamily="34" charset="0"/>
              </a:rPr>
              <a:t> Ratio Q is measure of ratio of intensity of remnant to induced magnetization:</a:t>
            </a: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endParaRPr lang="en-US" dirty="0"/>
          </a:p>
          <a:p>
            <a:pPr lvl="0">
              <a:lnSpc>
                <a:spcPct val="200000"/>
              </a:lnSpc>
            </a:pPr>
            <a:r>
              <a:rPr lang="en-US" dirty="0"/>
              <a:t>Q ~ 30-50 for rapidly quenched volcanic rocks</a:t>
            </a:r>
          </a:p>
          <a:p>
            <a:pPr lvl="0">
              <a:lnSpc>
                <a:spcPct val="200000"/>
              </a:lnSpc>
            </a:pPr>
            <a:r>
              <a:rPr lang="en-US" dirty="0"/>
              <a:t>Q ~10 for volcanic rocks in general</a:t>
            </a:r>
          </a:p>
          <a:p>
            <a:pPr lvl="0">
              <a:lnSpc>
                <a:spcPct val="200000"/>
              </a:lnSpc>
            </a:pPr>
            <a:r>
              <a:rPr lang="en-US" dirty="0"/>
              <a:t>Q~1 for slowly </a:t>
            </a:r>
            <a:r>
              <a:rPr lang="en-US" dirty="0" err="1"/>
              <a:t>crystallised</a:t>
            </a:r>
            <a:r>
              <a:rPr lang="en-US" dirty="0"/>
              <a:t> igneous </a:t>
            </a:r>
            <a:r>
              <a:rPr lang="en-US" dirty="0" err="1"/>
              <a:t>anmd</a:t>
            </a:r>
            <a:r>
              <a:rPr lang="en-US" dirty="0"/>
              <a:t> thermally metamorphosed continental rocks</a:t>
            </a:r>
          </a:p>
          <a:p>
            <a:pPr lvl="0">
              <a:lnSpc>
                <a:spcPct val="200000"/>
              </a:lnSpc>
            </a:pPr>
            <a:r>
              <a:rPr lang="en-US" dirty="0"/>
              <a:t>Q&lt;1 in sedimentary and metamorphic rocks when iron not present</a:t>
            </a: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صورة 18">
            <a:extLst>
              <a:ext uri="{FF2B5EF4-FFF2-40B4-BE49-F238E27FC236}">
                <a16:creationId xmlns:a16="http://schemas.microsoft.com/office/drawing/2014/main" id="{987E3AB9-18ED-4335-97FB-8B02752C6CF1}"/>
              </a:ext>
            </a:extLst>
          </p:cNvPr>
          <p:cNvPicPr/>
          <p:nvPr/>
        </p:nvPicPr>
        <p:blipFill>
          <a:blip r:embed="rId2"/>
          <a:srcRect/>
          <a:stretch>
            <a:fillRect/>
          </a:stretch>
        </p:blipFill>
        <p:spPr bwMode="auto">
          <a:xfrm>
            <a:off x="5138323" y="2609436"/>
            <a:ext cx="1103450" cy="819564"/>
          </a:xfrm>
          <a:prstGeom prst="rect">
            <a:avLst/>
          </a:prstGeom>
          <a:noFill/>
          <a:ln w="9525">
            <a:noFill/>
            <a:miter lim="800000"/>
            <a:headEnd/>
            <a:tailEnd/>
          </a:ln>
        </p:spPr>
      </p:pic>
    </p:spTree>
    <p:extLst>
      <p:ext uri="{BB962C8B-B14F-4D97-AF65-F5344CB8AC3E}">
        <p14:creationId xmlns:p14="http://schemas.microsoft.com/office/powerpoint/2010/main" val="1867849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80C90D-F21B-4594-AD81-98A0B5C4E6D9}"/>
              </a:ext>
            </a:extLst>
          </p:cNvPr>
          <p:cNvSpPr/>
          <p:nvPr/>
        </p:nvSpPr>
        <p:spPr>
          <a:xfrm>
            <a:off x="1099930" y="265044"/>
            <a:ext cx="10455966" cy="6033960"/>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Earth’s Distant Magnetic Field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Near the Earth’s surface:</a:t>
            </a:r>
            <a:r>
              <a:rPr lang="en-US" dirty="0">
                <a:solidFill>
                  <a:srgbClr val="000000"/>
                </a:solidFill>
                <a:latin typeface="Arial" panose="020B0604020202020204" pitchFamily="34" charset="0"/>
                <a:ea typeface="Arial Unicode MS"/>
                <a:cs typeface="Arial" panose="020B0604020202020204" pitchFamily="34" charset="0"/>
              </a:rPr>
              <a:t> magnetic field originates largely from currents flowing in the liquid outer core, and the magnetization of surface rocks.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r>
              <a:rPr lang="en-US" dirty="0">
                <a:solidFill>
                  <a:srgbClr val="0000FF"/>
                </a:solidFill>
                <a:latin typeface="Arial" panose="020B0604020202020204" pitchFamily="34" charset="0"/>
                <a:ea typeface="Arial Unicode MS"/>
              </a:rPr>
              <a:t>Away from the surface:</a:t>
            </a:r>
            <a:r>
              <a:rPr lang="en-US" dirty="0">
                <a:solidFill>
                  <a:srgbClr val="000000"/>
                </a:solidFill>
                <a:latin typeface="Arial" panose="020B0604020202020204" pitchFamily="34" charset="0"/>
                <a:ea typeface="Arial Unicode MS"/>
              </a:rPr>
              <a:t> magnetic field is affected by currents caused by the movement of charged particles associated with Van Allen radiation b</a:t>
            </a:r>
            <a:r>
              <a:rPr lang="en-US" dirty="0"/>
              <a:t>elts.</a:t>
            </a:r>
            <a:endParaRPr lang="en-US" dirty="0">
              <a:solidFill>
                <a:srgbClr val="000000"/>
              </a:solidFill>
              <a:latin typeface="Arial" panose="020B0604020202020204" pitchFamily="34" charset="0"/>
              <a:ea typeface="Arial Unicode MS"/>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r>
              <a:rPr lang="en-US" dirty="0"/>
              <a:t>Some of these charged particles are responsible for the Aurora Borealis near the poles.</a:t>
            </a:r>
          </a:p>
          <a:p>
            <a:r>
              <a:rPr lang="en-US" dirty="0"/>
              <a:t>At great distance: the magnetic field is due to charged particles from the sun, the solar wind.</a:t>
            </a:r>
          </a:p>
        </p:txBody>
      </p:sp>
      <p:pic>
        <p:nvPicPr>
          <p:cNvPr id="3" name="صورة 19">
            <a:extLst>
              <a:ext uri="{FF2B5EF4-FFF2-40B4-BE49-F238E27FC236}">
                <a16:creationId xmlns:a16="http://schemas.microsoft.com/office/drawing/2014/main" id="{F5115AD2-8BE7-4B9E-B336-1468D86A5837}"/>
              </a:ext>
            </a:extLst>
          </p:cNvPr>
          <p:cNvPicPr/>
          <p:nvPr/>
        </p:nvPicPr>
        <p:blipFill>
          <a:blip r:embed="rId2"/>
          <a:srcRect/>
          <a:stretch>
            <a:fillRect/>
          </a:stretch>
        </p:blipFill>
        <p:spPr bwMode="auto">
          <a:xfrm>
            <a:off x="3553860" y="1842053"/>
            <a:ext cx="4702244" cy="3886200"/>
          </a:xfrm>
          <a:prstGeom prst="rect">
            <a:avLst/>
          </a:prstGeom>
          <a:noFill/>
          <a:ln w="9525">
            <a:noFill/>
            <a:miter lim="800000"/>
            <a:headEnd/>
            <a:tailEnd/>
          </a:ln>
        </p:spPr>
      </p:pic>
    </p:spTree>
    <p:extLst>
      <p:ext uri="{BB962C8B-B14F-4D97-AF65-F5344CB8AC3E}">
        <p14:creationId xmlns:p14="http://schemas.microsoft.com/office/powerpoint/2010/main" val="321206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A1CD9D-717E-4214-B5B1-08810C1648A2}"/>
              </a:ext>
            </a:extLst>
          </p:cNvPr>
          <p:cNvSpPr/>
          <p:nvPr/>
        </p:nvSpPr>
        <p:spPr>
          <a:xfrm>
            <a:off x="1802297" y="366880"/>
            <a:ext cx="7341704" cy="5487143"/>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History of Magnetics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2</a:t>
            </a:r>
            <a:r>
              <a:rPr lang="en-US" baseline="30000" dirty="0">
                <a:solidFill>
                  <a:srgbClr val="0000FF"/>
                </a:solidFill>
                <a:latin typeface="Arial" panose="020B0604020202020204" pitchFamily="34" charset="0"/>
                <a:ea typeface="Times New Roman" panose="02020603050405020304" pitchFamily="18" charset="0"/>
                <a:cs typeface="Arial" panose="020B0604020202020204" pitchFamily="34" charset="0"/>
              </a:rPr>
              <a:t>nd</a:t>
            </a: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 Century BC:</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Chinese used lodestone (rock rich in magnetite) for direction finding.</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12</a:t>
            </a:r>
            <a:r>
              <a:rPr lang="en-US" baseline="30000" dirty="0">
                <a:solidFill>
                  <a:srgbClr val="0000FF"/>
                </a:solidFill>
                <a:latin typeface="Arial" panose="020B0604020202020204" pitchFamily="34" charset="0"/>
                <a:ea typeface="Times New Roman" panose="02020603050405020304" pitchFamily="18" charset="0"/>
                <a:cs typeface="Arial" panose="020B0604020202020204" pitchFamily="34" charset="0"/>
              </a:rPr>
              <a:t>th</a:t>
            </a: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 Century AD:</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Magnetic compass in use in Europe.</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1600:</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First scientific analysis of Earth’s magnetic field by William Gilbert in book De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Magnete</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1640:</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First use of magnetic measurements to locate iron ore deposits in Sweden.</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1870:</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Development of instrumentation for rapid, accurate measurement of magnetic field by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Thalén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and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Tiberg</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1915:</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Development of balance magnetometer by Adolf Schmidt.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WWII:</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Rapid development of magnetic surveying technology for mine and submarine detection.</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1960s:</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Sensitive optical absorption magnetometers allow airborne magnetics surveying.</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1970s:</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Development of magnetic gradiometers to measure field difference between two sensors.</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4510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EF679A-AB3A-4ECF-AEC7-0A76213E2582}"/>
              </a:ext>
            </a:extLst>
          </p:cNvPr>
          <p:cNvSpPr/>
          <p:nvPr/>
        </p:nvSpPr>
        <p:spPr>
          <a:xfrm>
            <a:off x="596349" y="278296"/>
            <a:ext cx="11224590" cy="5708614"/>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Earth’s Dipole Field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Earth’s magnetic field roughly appears as if it originated from a large bar magnet located at the center of the Earth oriented at 11.5</a:t>
            </a:r>
            <a:r>
              <a:rPr lang="en-US" baseline="30000" dirty="0">
                <a:solidFill>
                  <a:srgbClr val="000000"/>
                </a:solidFill>
                <a:latin typeface="Arial" panose="020B0604020202020204" pitchFamily="34" charset="0"/>
                <a:ea typeface="Arial Unicode MS"/>
                <a:cs typeface="Arial" panose="020B0604020202020204" pitchFamily="34" charset="0"/>
              </a:rPr>
              <a:t>o</a:t>
            </a:r>
            <a:r>
              <a:rPr lang="en-US" dirty="0">
                <a:solidFill>
                  <a:srgbClr val="000000"/>
                </a:solidFill>
                <a:latin typeface="Arial" panose="020B0604020202020204" pitchFamily="34" charset="0"/>
                <a:ea typeface="Arial Unicode MS"/>
                <a:cs typeface="Arial" panose="020B0604020202020204" pitchFamily="34" charset="0"/>
              </a:rPr>
              <a:t> to the axis of rotation.</a:t>
            </a: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20">
            <a:extLst>
              <a:ext uri="{FF2B5EF4-FFF2-40B4-BE49-F238E27FC236}">
                <a16:creationId xmlns:a16="http://schemas.microsoft.com/office/drawing/2014/main" id="{EF5B64CF-BD74-4CF4-8889-F1D3170B739C}"/>
              </a:ext>
            </a:extLst>
          </p:cNvPr>
          <p:cNvPicPr/>
          <p:nvPr/>
        </p:nvPicPr>
        <p:blipFill>
          <a:blip r:embed="rId2"/>
          <a:srcRect/>
          <a:stretch>
            <a:fillRect/>
          </a:stretch>
        </p:blipFill>
        <p:spPr bwMode="auto">
          <a:xfrm>
            <a:off x="3565868" y="1541186"/>
            <a:ext cx="5510834" cy="3775627"/>
          </a:xfrm>
          <a:prstGeom prst="rect">
            <a:avLst/>
          </a:prstGeom>
          <a:noFill/>
          <a:ln w="9525">
            <a:noFill/>
            <a:miter lim="800000"/>
            <a:headEnd/>
            <a:tailEnd/>
          </a:ln>
        </p:spPr>
      </p:pic>
    </p:spTree>
    <p:extLst>
      <p:ext uri="{BB962C8B-B14F-4D97-AF65-F5344CB8AC3E}">
        <p14:creationId xmlns:p14="http://schemas.microsoft.com/office/powerpoint/2010/main" val="1126275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C9B5136-3586-44DA-A962-69D2F69A48A2}"/>
              </a:ext>
            </a:extLst>
          </p:cNvPr>
          <p:cNvSpPr/>
          <p:nvPr/>
        </p:nvSpPr>
        <p:spPr>
          <a:xfrm>
            <a:off x="569843" y="185530"/>
            <a:ext cx="11224591" cy="8232382"/>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Earth’s Magnetic Field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Geomagnetic Pole:</a:t>
            </a:r>
            <a:r>
              <a:rPr lang="en-US" dirty="0">
                <a:solidFill>
                  <a:srgbClr val="000000"/>
                </a:solidFill>
                <a:latin typeface="Arial" panose="020B0604020202020204" pitchFamily="34" charset="0"/>
                <a:ea typeface="Arial Unicode MS"/>
                <a:cs typeface="Arial" panose="020B0604020202020204" pitchFamily="34" charset="0"/>
              </a:rPr>
              <a:t> the position on Earth’s surface intersected by the axis of the dipole that fits best the Earth’s magnetic field.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1828800" indent="-228600">
              <a:lnSpc>
                <a:spcPct val="115000"/>
              </a:lnSpc>
            </a:pPr>
            <a:r>
              <a:rPr lang="en-US" sz="1000" dirty="0">
                <a:solidFill>
                  <a:srgbClr val="FF0000"/>
                </a:solidFill>
                <a:effectLst/>
                <a:latin typeface="Courier New" panose="02070309020205020404" pitchFamily="49" charset="0"/>
                <a:ea typeface="Times New Roman" panose="02020603050405020304" pitchFamily="18" charset="0"/>
                <a:cs typeface="Arial" panose="020B0604020202020204" pitchFamily="34" charset="0"/>
              </a:rPr>
              <a:t>o</a:t>
            </a:r>
            <a:r>
              <a:rPr lang="en-US" sz="7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North:</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Hayes Peninsula in northern Greenland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1828800" indent="-228600">
              <a:lnSpc>
                <a:spcPct val="115000"/>
              </a:lnSpc>
            </a:pPr>
            <a:r>
              <a:rPr lang="en-US" sz="1000" dirty="0">
                <a:solidFill>
                  <a:srgbClr val="000000"/>
                </a:solidFill>
                <a:effectLst/>
                <a:latin typeface="Courier New" panose="02070309020205020404" pitchFamily="49" charset="0"/>
                <a:ea typeface="Times New Roman" panose="02020603050405020304" pitchFamily="18" charset="0"/>
                <a:cs typeface="Arial" panose="020B0604020202020204" pitchFamily="34" charset="0"/>
              </a:rPr>
              <a:t>o</a:t>
            </a:r>
            <a:r>
              <a:rPr lang="en-US" sz="7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South:</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Vostok research station in Antarctica</a:t>
            </a: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r>
              <a:rPr lang="en-US" dirty="0"/>
              <a:t>Magnetic Pole (or Dip Pole): the position where the magnetic field is vertical</a:t>
            </a:r>
          </a:p>
          <a:p>
            <a:r>
              <a:rPr lang="en-US" dirty="0"/>
              <a:t>o        North: North of Bathurst Island in Canadian Arctic</a:t>
            </a:r>
          </a:p>
          <a:p>
            <a:r>
              <a:rPr lang="en-US" dirty="0"/>
              <a:t>o        South: 150 km offshore off </a:t>
            </a:r>
            <a:r>
              <a:rPr lang="en-US" dirty="0" err="1"/>
              <a:t>Adelie</a:t>
            </a:r>
            <a:r>
              <a:rPr lang="en-US" dirty="0"/>
              <a:t> coast of Antarctica</a:t>
            </a:r>
          </a:p>
          <a:p>
            <a:r>
              <a:rPr lang="en-US" dirty="0"/>
              <a:t>Geomagnetic and Magnetic Poles differ slightly because Earth’s magnetic field is not quite a dipole.</a:t>
            </a: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828800" indent="-228600">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21">
            <a:extLst>
              <a:ext uri="{FF2B5EF4-FFF2-40B4-BE49-F238E27FC236}">
                <a16:creationId xmlns:a16="http://schemas.microsoft.com/office/drawing/2014/main" id="{E55670CF-41EA-40D2-95B9-42D7872AFA81}"/>
              </a:ext>
            </a:extLst>
          </p:cNvPr>
          <p:cNvPicPr/>
          <p:nvPr/>
        </p:nvPicPr>
        <p:blipFill>
          <a:blip r:embed="rId2"/>
          <a:srcRect/>
          <a:stretch>
            <a:fillRect/>
          </a:stretch>
        </p:blipFill>
        <p:spPr bwMode="auto">
          <a:xfrm>
            <a:off x="4572000" y="2001078"/>
            <a:ext cx="2968487" cy="3104322"/>
          </a:xfrm>
          <a:prstGeom prst="rect">
            <a:avLst/>
          </a:prstGeom>
          <a:noFill/>
          <a:ln w="9525">
            <a:noFill/>
            <a:miter lim="800000"/>
            <a:headEnd/>
            <a:tailEnd/>
          </a:ln>
        </p:spPr>
      </p:pic>
    </p:spTree>
    <p:extLst>
      <p:ext uri="{BB962C8B-B14F-4D97-AF65-F5344CB8AC3E}">
        <p14:creationId xmlns:p14="http://schemas.microsoft.com/office/powerpoint/2010/main" val="626696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498F314-CD51-402C-9290-E00AD9B28C41}"/>
              </a:ext>
            </a:extLst>
          </p:cNvPr>
          <p:cNvSpPr/>
          <p:nvPr/>
        </p:nvSpPr>
        <p:spPr>
          <a:xfrm>
            <a:off x="874643" y="132522"/>
            <a:ext cx="11039061" cy="6540380"/>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Generation of Earth’s Magnetic Field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Exact mechanism responsible for generation of Earth’s magnetic field is not known.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Believed to be associated with electrical eddy currents induced within the liquid outer core by its slow internal convection.</a:t>
            </a: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n-US" dirty="0"/>
              <a:t>Secular Variation: Magnetic field is slowly changing due to core processes, e.g. location of south magnetic pole:</a:t>
            </a: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22">
            <a:extLst>
              <a:ext uri="{FF2B5EF4-FFF2-40B4-BE49-F238E27FC236}">
                <a16:creationId xmlns:a16="http://schemas.microsoft.com/office/drawing/2014/main" id="{AEB0C93C-06B2-44C0-B5B3-AD31026BC942}"/>
              </a:ext>
            </a:extLst>
          </p:cNvPr>
          <p:cNvPicPr/>
          <p:nvPr/>
        </p:nvPicPr>
        <p:blipFill>
          <a:blip r:embed="rId2"/>
          <a:srcRect/>
          <a:stretch>
            <a:fillRect/>
          </a:stretch>
        </p:blipFill>
        <p:spPr bwMode="auto">
          <a:xfrm>
            <a:off x="4412973" y="1197674"/>
            <a:ext cx="2637183" cy="2483540"/>
          </a:xfrm>
          <a:prstGeom prst="rect">
            <a:avLst/>
          </a:prstGeom>
          <a:noFill/>
          <a:ln w="9525">
            <a:noFill/>
            <a:miter lim="800000"/>
            <a:headEnd/>
            <a:tailEnd/>
          </a:ln>
        </p:spPr>
      </p:pic>
      <p:pic>
        <p:nvPicPr>
          <p:cNvPr id="4" name="صورة 23">
            <a:extLst>
              <a:ext uri="{FF2B5EF4-FFF2-40B4-BE49-F238E27FC236}">
                <a16:creationId xmlns:a16="http://schemas.microsoft.com/office/drawing/2014/main" id="{A93FCB41-2396-438E-ADEB-37B9C8DCAD45}"/>
              </a:ext>
            </a:extLst>
          </p:cNvPr>
          <p:cNvPicPr/>
          <p:nvPr/>
        </p:nvPicPr>
        <p:blipFill>
          <a:blip r:embed="rId3"/>
          <a:srcRect/>
          <a:stretch>
            <a:fillRect/>
          </a:stretch>
        </p:blipFill>
        <p:spPr bwMode="auto">
          <a:xfrm>
            <a:off x="4362450" y="3986718"/>
            <a:ext cx="3467100" cy="2619375"/>
          </a:xfrm>
          <a:prstGeom prst="rect">
            <a:avLst/>
          </a:prstGeom>
          <a:noFill/>
          <a:ln w="9525">
            <a:noFill/>
            <a:miter lim="800000"/>
            <a:headEnd/>
            <a:tailEnd/>
          </a:ln>
        </p:spPr>
      </p:pic>
    </p:spTree>
    <p:extLst>
      <p:ext uri="{BB962C8B-B14F-4D97-AF65-F5344CB8AC3E}">
        <p14:creationId xmlns:p14="http://schemas.microsoft.com/office/powerpoint/2010/main" val="2445950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AF43DA-D4C4-440C-9922-27676B04BCF9}"/>
              </a:ext>
            </a:extLst>
          </p:cNvPr>
          <p:cNvSpPr/>
          <p:nvPr/>
        </p:nvSpPr>
        <p:spPr>
          <a:xfrm>
            <a:off x="689113" y="198783"/>
            <a:ext cx="11025809" cy="8817157"/>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Description of Earth’s Magnetic Field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A compass needle free to move in 3-D will point along the magnetic field, i.e. it will point down where field points into Earth.</a:t>
            </a: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n-US" dirty="0"/>
              <a:t>Geomagnetic field can be described by the declination D, the inclination I, and total field vector </a:t>
            </a:r>
            <a:r>
              <a:rPr lang="en-US" b="1" dirty="0"/>
              <a:t>F</a:t>
            </a:r>
            <a:r>
              <a:rPr lang="en-US" dirty="0"/>
              <a:t>.</a:t>
            </a: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n-US" dirty="0"/>
              <a:t>Can calculate (magnetic) latitude, l, from inclination:</a:t>
            </a: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en-US" sz="2000" dirty="0">
                <a:solidFill>
                  <a:srgbClr val="FF0000"/>
                </a:solidFill>
              </a:rPr>
              <a:t>Earth’s Non-Dipolar Field</a:t>
            </a:r>
          </a:p>
          <a:p>
            <a:r>
              <a:rPr lang="en-US" dirty="0"/>
              <a:t>90% of Earth’s magnetic field can be represented by a dipole.</a:t>
            </a:r>
          </a:p>
          <a:p>
            <a:r>
              <a:rPr lang="en-US" dirty="0"/>
              <a:t>Difference between the actual magnetic field and that of the best-fitting dipole is called the non-dipolar field.</a:t>
            </a:r>
          </a:p>
          <a:p>
            <a:r>
              <a:rPr lang="en-US" dirty="0"/>
              <a:t>Features in non-dipolar field with magnitudes of 20,000 </a:t>
            </a:r>
            <a:r>
              <a:rPr lang="en-US" dirty="0" err="1"/>
              <a:t>nT</a:t>
            </a:r>
            <a:r>
              <a:rPr lang="en-US" dirty="0"/>
              <a:t> extending for 1000s km.</a:t>
            </a:r>
          </a:p>
          <a:p>
            <a:r>
              <a:rPr lang="en-US" dirty="0"/>
              <a:t>Non-dipolar field can be represented as 8-12 small dipoles locate radially close to liquid core, simulate cores eddy currents.</a:t>
            </a: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24">
            <a:extLst>
              <a:ext uri="{FF2B5EF4-FFF2-40B4-BE49-F238E27FC236}">
                <a16:creationId xmlns:a16="http://schemas.microsoft.com/office/drawing/2014/main" id="{BFC603DC-DE58-418B-AEE2-1085DEEB0065}"/>
              </a:ext>
            </a:extLst>
          </p:cNvPr>
          <p:cNvPicPr/>
          <p:nvPr/>
        </p:nvPicPr>
        <p:blipFill>
          <a:blip r:embed="rId2"/>
          <a:srcRect/>
          <a:stretch>
            <a:fillRect/>
          </a:stretch>
        </p:blipFill>
        <p:spPr bwMode="auto">
          <a:xfrm>
            <a:off x="2981739" y="1085850"/>
            <a:ext cx="3920779" cy="2147680"/>
          </a:xfrm>
          <a:prstGeom prst="rect">
            <a:avLst/>
          </a:prstGeom>
          <a:noFill/>
          <a:ln w="9525">
            <a:noFill/>
            <a:miter lim="800000"/>
            <a:headEnd/>
            <a:tailEnd/>
          </a:ln>
        </p:spPr>
      </p:pic>
      <p:pic>
        <p:nvPicPr>
          <p:cNvPr id="4" name="صورة 25">
            <a:extLst>
              <a:ext uri="{FF2B5EF4-FFF2-40B4-BE49-F238E27FC236}">
                <a16:creationId xmlns:a16="http://schemas.microsoft.com/office/drawing/2014/main" id="{436D2D56-1AC9-4759-9D6B-86E36B78C76D}"/>
              </a:ext>
            </a:extLst>
          </p:cNvPr>
          <p:cNvPicPr/>
          <p:nvPr/>
        </p:nvPicPr>
        <p:blipFill>
          <a:blip r:embed="rId3"/>
          <a:srcRect/>
          <a:stretch>
            <a:fillRect/>
          </a:stretch>
        </p:blipFill>
        <p:spPr bwMode="auto">
          <a:xfrm>
            <a:off x="8447328" y="1085850"/>
            <a:ext cx="1584568" cy="1710360"/>
          </a:xfrm>
          <a:prstGeom prst="rect">
            <a:avLst/>
          </a:prstGeom>
          <a:noFill/>
          <a:ln w="9525">
            <a:noFill/>
            <a:miter lim="800000"/>
            <a:headEnd/>
            <a:tailEnd/>
          </a:ln>
        </p:spPr>
      </p:pic>
      <p:pic>
        <p:nvPicPr>
          <p:cNvPr id="5" name="صورة 26">
            <a:extLst>
              <a:ext uri="{FF2B5EF4-FFF2-40B4-BE49-F238E27FC236}">
                <a16:creationId xmlns:a16="http://schemas.microsoft.com/office/drawing/2014/main" id="{5FC82639-EE74-4B84-B9C4-175535E40324}"/>
              </a:ext>
            </a:extLst>
          </p:cNvPr>
          <p:cNvPicPr/>
          <p:nvPr/>
        </p:nvPicPr>
        <p:blipFill>
          <a:blip r:embed="rId4"/>
          <a:srcRect/>
          <a:stretch>
            <a:fillRect/>
          </a:stretch>
        </p:blipFill>
        <p:spPr bwMode="auto">
          <a:xfrm>
            <a:off x="5788093" y="3777697"/>
            <a:ext cx="1914525" cy="342900"/>
          </a:xfrm>
          <a:prstGeom prst="rect">
            <a:avLst/>
          </a:prstGeom>
          <a:noFill/>
          <a:ln w="9525">
            <a:noFill/>
            <a:miter lim="800000"/>
            <a:headEnd/>
            <a:tailEnd/>
          </a:ln>
        </p:spPr>
      </p:pic>
      <p:pic>
        <p:nvPicPr>
          <p:cNvPr id="6" name="صورة 27">
            <a:extLst>
              <a:ext uri="{FF2B5EF4-FFF2-40B4-BE49-F238E27FC236}">
                <a16:creationId xmlns:a16="http://schemas.microsoft.com/office/drawing/2014/main" id="{602FCC68-BBB1-4123-A6A5-17E5FD836007}"/>
              </a:ext>
            </a:extLst>
          </p:cNvPr>
          <p:cNvPicPr/>
          <p:nvPr/>
        </p:nvPicPr>
        <p:blipFill>
          <a:blip r:embed="rId5"/>
          <a:srcRect/>
          <a:stretch>
            <a:fillRect/>
          </a:stretch>
        </p:blipFill>
        <p:spPr bwMode="auto">
          <a:xfrm>
            <a:off x="8447328" y="3602935"/>
            <a:ext cx="2896533" cy="1710360"/>
          </a:xfrm>
          <a:prstGeom prst="rect">
            <a:avLst/>
          </a:prstGeom>
          <a:noFill/>
          <a:ln w="9525">
            <a:noFill/>
            <a:miter lim="800000"/>
            <a:headEnd/>
            <a:tailEnd/>
          </a:ln>
        </p:spPr>
      </p:pic>
    </p:spTree>
    <p:extLst>
      <p:ext uri="{BB962C8B-B14F-4D97-AF65-F5344CB8AC3E}">
        <p14:creationId xmlns:p14="http://schemas.microsoft.com/office/powerpoint/2010/main" val="969596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AFF35B6-C66F-4858-9765-BF483EA00180}"/>
              </a:ext>
            </a:extLst>
          </p:cNvPr>
          <p:cNvSpPr/>
          <p:nvPr/>
        </p:nvSpPr>
        <p:spPr>
          <a:xfrm>
            <a:off x="848139" y="145774"/>
            <a:ext cx="10681252" cy="5768630"/>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International Geomagnetic Reference Field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dirty="0">
                <a:solidFill>
                  <a:srgbClr val="000000"/>
                </a:solidFill>
                <a:latin typeface="Arial" panose="020B0604020202020204" pitchFamily="34" charset="0"/>
                <a:ea typeface="Arial Unicode MS"/>
                <a:cs typeface="Arial" panose="020B0604020202020204" pitchFamily="34" charset="0"/>
              </a:rPr>
              <a:t>Geomagnetic field can be represented mathematically, and international standard is called </a:t>
            </a:r>
            <a:r>
              <a:rPr lang="en-US" dirty="0">
                <a:solidFill>
                  <a:srgbClr val="0000FF"/>
                </a:solidFill>
                <a:latin typeface="Arial" panose="020B0604020202020204" pitchFamily="34" charset="0"/>
                <a:ea typeface="Arial Unicode MS"/>
                <a:cs typeface="Arial" panose="020B0604020202020204" pitchFamily="34" charset="0"/>
              </a:rPr>
              <a:t>International Geomagnetic Reference Field (IGRF)</a:t>
            </a:r>
            <a:r>
              <a:rPr lang="en-US" dirty="0">
                <a:solidFill>
                  <a:srgbClr val="000000"/>
                </a:solidFill>
                <a:latin typeface="Arial" panose="020B0604020202020204" pitchFamily="34" charset="0"/>
                <a:ea typeface="Arial Unicode MS"/>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Total field is recalculated every 5 years because of secular variation. Year of calculation is called the </a:t>
            </a:r>
            <a:r>
              <a:rPr lang="en-US" dirty="0">
                <a:solidFill>
                  <a:srgbClr val="0000FF"/>
                </a:solidFill>
                <a:latin typeface="Arial" panose="020B0604020202020204" pitchFamily="34" charset="0"/>
                <a:ea typeface="Arial Unicode MS"/>
                <a:cs typeface="Arial" panose="020B0604020202020204" pitchFamily="34" charset="0"/>
              </a:rPr>
              <a:t>epoch</a:t>
            </a:r>
            <a:r>
              <a:rPr lang="en-US" dirty="0">
                <a:solidFill>
                  <a:srgbClr val="000000"/>
                </a:solidFill>
                <a:latin typeface="Arial" panose="020B0604020202020204" pitchFamily="34" charset="0"/>
                <a:ea typeface="Arial Unicode MS"/>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FF00FF"/>
                </a:solidFill>
                <a:latin typeface="Arial" panose="020B0604020202020204" pitchFamily="34" charset="0"/>
                <a:ea typeface="Arial Unicode MS"/>
                <a:cs typeface="Arial" panose="020B0604020202020204" pitchFamily="34" charset="0"/>
              </a:rPr>
              <a:t>Total field intensity of the IGRF epoch 1980:</a:t>
            </a:r>
          </a:p>
          <a:p>
            <a:pPr>
              <a:lnSpc>
                <a:spcPct val="115000"/>
              </a:lnSpc>
            </a:pPr>
            <a:endParaRPr lang="en-US" sz="1100" dirty="0">
              <a:solidFill>
                <a:srgbClr val="FF00FF"/>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FF00FF"/>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FF00FF"/>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FF00FF"/>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FF00FF"/>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FF00FF"/>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FF00FF"/>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FF00FF"/>
              </a:solidFill>
              <a:latin typeface="Arial" panose="020B0604020202020204" pitchFamily="34" charset="0"/>
              <a:ea typeface="Calibri" panose="020F0502020204030204" pitchFamily="34" charset="0"/>
              <a:cs typeface="Arial" panose="020B0604020202020204" pitchFamily="34" charset="0"/>
            </a:endParaRPr>
          </a:p>
          <a:p>
            <a:pPr lvl="0">
              <a:lnSpc>
                <a:spcPct val="150000"/>
              </a:lnSpc>
            </a:pPr>
            <a:r>
              <a:rPr lang="en-US" dirty="0"/>
              <a:t>* A true dipole field would have two maxima, </a:t>
            </a:r>
          </a:p>
          <a:p>
            <a:pPr lvl="0">
              <a:lnSpc>
                <a:spcPct val="150000"/>
              </a:lnSpc>
            </a:pPr>
            <a:r>
              <a:rPr lang="en-US" dirty="0"/>
              <a:t>     but Earth’s magnetic field actually has four.</a:t>
            </a:r>
          </a:p>
          <a:p>
            <a:pPr lvl="0">
              <a:lnSpc>
                <a:spcPct val="150000"/>
              </a:lnSpc>
            </a:pPr>
            <a:r>
              <a:rPr lang="en-US" dirty="0"/>
              <a:t>* IGRF excludes effects of near-surface rocks.</a:t>
            </a:r>
          </a:p>
          <a:p>
            <a:pPr>
              <a:lnSpc>
                <a:spcPct val="115000"/>
              </a:lnSpc>
            </a:pPr>
            <a:endParaRPr lang="en-US" sz="1100" dirty="0">
              <a:solidFill>
                <a:srgbClr val="FF00FF"/>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FF00FF"/>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FF00FF"/>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28">
            <a:extLst>
              <a:ext uri="{FF2B5EF4-FFF2-40B4-BE49-F238E27FC236}">
                <a16:creationId xmlns:a16="http://schemas.microsoft.com/office/drawing/2014/main" id="{2F836522-0939-4FB9-B93C-ABA80C382D65}"/>
              </a:ext>
            </a:extLst>
          </p:cNvPr>
          <p:cNvPicPr/>
          <p:nvPr/>
        </p:nvPicPr>
        <p:blipFill>
          <a:blip r:embed="rId2"/>
          <a:srcRect/>
          <a:stretch>
            <a:fillRect/>
          </a:stretch>
        </p:blipFill>
        <p:spPr bwMode="auto">
          <a:xfrm>
            <a:off x="6202017" y="1683026"/>
            <a:ext cx="3551583" cy="2897912"/>
          </a:xfrm>
          <a:prstGeom prst="rect">
            <a:avLst/>
          </a:prstGeom>
          <a:noFill/>
          <a:ln w="9525">
            <a:noFill/>
            <a:miter lim="800000"/>
            <a:headEnd/>
            <a:tailEnd/>
          </a:ln>
        </p:spPr>
      </p:pic>
    </p:spTree>
    <p:extLst>
      <p:ext uri="{BB962C8B-B14F-4D97-AF65-F5344CB8AC3E}">
        <p14:creationId xmlns:p14="http://schemas.microsoft.com/office/powerpoint/2010/main" val="1208100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2D894E-EDC1-436D-AAAA-3162DCC7286C}"/>
              </a:ext>
            </a:extLst>
          </p:cNvPr>
          <p:cNvSpPr/>
          <p:nvPr/>
        </p:nvSpPr>
        <p:spPr>
          <a:xfrm>
            <a:off x="954157" y="172278"/>
            <a:ext cx="10548730" cy="8457828"/>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Variations in Earth’s Magnetic Field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Geomagnetic Reversals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Earth’s magnetic field flips polarity unpredictably on geological time scale due to sudden changes in fluid motions in core.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Secular Variations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Observations of Earth’s magnetic field made over 400 years show a</a:t>
            </a:r>
          </a:p>
          <a:p>
            <a:pPr lvl="0">
              <a:lnSpc>
                <a:spcPct val="115000"/>
              </a:lnSpc>
              <a:buSzPts val="1000"/>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gradual change in position of the magnetic pole.</a:t>
            </a:r>
          </a:p>
          <a:p>
            <a:pPr marL="342900" indent="-342900">
              <a:lnSpc>
                <a:spcPct val="115000"/>
              </a:lnSpc>
              <a:buSzPts val="1000"/>
              <a:buFont typeface="Symbol" panose="05050102010706020507" pitchFamily="18" charset="2"/>
              <a:buChar char=""/>
              <a:tabLst>
                <a:tab pos="457200" algn="l"/>
              </a:tabLst>
            </a:pPr>
            <a:r>
              <a:rPr lang="en-US" dirty="0"/>
              <a:t>Due to slow movement of eddy currents in Earth’s core.</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50000"/>
              </a:lnSpc>
            </a:pPr>
            <a:r>
              <a:rPr lang="en-US" dirty="0">
                <a:solidFill>
                  <a:srgbClr val="0000CC"/>
                </a:solidFill>
                <a:latin typeface="Arial" panose="020B0604020202020204" pitchFamily="34" charset="0"/>
                <a:cs typeface="Arial" panose="020B0604020202020204" pitchFamily="34" charset="0"/>
              </a:rPr>
              <a:t>Diurnal Variations</a:t>
            </a:r>
          </a:p>
          <a:p>
            <a:pPr lvl="0">
              <a:lnSpc>
                <a:spcPct val="150000"/>
              </a:lnSpc>
            </a:pPr>
            <a:r>
              <a:rPr lang="en-US" dirty="0">
                <a:latin typeface="Arial" panose="020B0604020202020204" pitchFamily="34" charset="0"/>
                <a:cs typeface="Arial" panose="020B0604020202020204" pitchFamily="34" charset="0"/>
              </a:rPr>
              <a:t>Daily changes in field due to changes in currents of charged particles in ionosphere.</a:t>
            </a:r>
          </a:p>
          <a:p>
            <a:pPr lvl="0">
              <a:lnSpc>
                <a:spcPct val="150000"/>
              </a:lnSpc>
            </a:pPr>
            <a:r>
              <a:rPr lang="en-US" dirty="0">
                <a:latin typeface="Arial" panose="020B0604020202020204" pitchFamily="34" charset="0"/>
                <a:cs typeface="Arial" panose="020B0604020202020204" pitchFamily="34" charset="0"/>
              </a:rPr>
              <a:t>Changes are smooth and average around 50 </a:t>
            </a:r>
            <a:r>
              <a:rPr lang="en-US" dirty="0" err="1">
                <a:latin typeface="Arial" panose="020B0604020202020204" pitchFamily="34" charset="0"/>
                <a:cs typeface="Arial" panose="020B0604020202020204" pitchFamily="34" charset="0"/>
              </a:rPr>
              <a:t>nT.</a:t>
            </a:r>
            <a:endParaRPr lang="en-US" dirty="0">
              <a:latin typeface="Arial" panose="020B0604020202020204" pitchFamily="34" charset="0"/>
              <a:cs typeface="Arial" panose="020B0604020202020204" pitchFamily="34" charset="0"/>
            </a:endParaRPr>
          </a:p>
          <a:p>
            <a:pPr>
              <a:lnSpc>
                <a:spcPct val="150000"/>
              </a:lnSpc>
            </a:pPr>
            <a:r>
              <a:rPr lang="en-US" dirty="0">
                <a:latin typeface="Arial" panose="020B0604020202020204" pitchFamily="34" charset="0"/>
                <a:cs typeface="Arial" panose="020B0604020202020204" pitchFamily="34" charset="0"/>
              </a:rPr>
              <a:t>Magnetic Storms</a:t>
            </a:r>
          </a:p>
          <a:p>
            <a:pPr lvl="0">
              <a:lnSpc>
                <a:spcPct val="150000"/>
              </a:lnSpc>
            </a:pPr>
            <a:r>
              <a:rPr lang="en-US" dirty="0">
                <a:latin typeface="Arial" panose="020B0604020202020204" pitchFamily="34" charset="0"/>
                <a:cs typeface="Arial" panose="020B0604020202020204" pitchFamily="34" charset="0"/>
              </a:rPr>
              <a:t>Short term disturbances in magnetic field associated with sun spot activity and streams of charged particles from sun.</a:t>
            </a:r>
          </a:p>
          <a:p>
            <a:pPr lvl="0">
              <a:lnSpc>
                <a:spcPct val="150000"/>
              </a:lnSpc>
            </a:pPr>
            <a:r>
              <a:rPr lang="en-US" dirty="0">
                <a:latin typeface="Arial" panose="020B0604020202020204" pitchFamily="34" charset="0"/>
                <a:cs typeface="Arial" panose="020B0604020202020204" pitchFamily="34" charset="0"/>
              </a:rPr>
              <a:t>Can be up to 1000 </a:t>
            </a:r>
            <a:r>
              <a:rPr lang="en-US" dirty="0" err="1">
                <a:latin typeface="Arial" panose="020B0604020202020204" pitchFamily="34" charset="0"/>
                <a:cs typeface="Arial" panose="020B0604020202020204" pitchFamily="34" charset="0"/>
              </a:rPr>
              <a:t>nT</a:t>
            </a:r>
            <a:r>
              <a:rPr lang="en-US" dirty="0">
                <a:latin typeface="Arial" panose="020B0604020202020204" pitchFamily="34" charset="0"/>
                <a:cs typeface="Arial" panose="020B0604020202020204" pitchFamily="34" charset="0"/>
              </a:rPr>
              <a:t> in magnitude, and make magnetic surveying impossible.</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29">
            <a:extLst>
              <a:ext uri="{FF2B5EF4-FFF2-40B4-BE49-F238E27FC236}">
                <a16:creationId xmlns:a16="http://schemas.microsoft.com/office/drawing/2014/main" id="{FB74BC30-C929-40F3-A522-ECC55C450E58}"/>
              </a:ext>
            </a:extLst>
          </p:cNvPr>
          <p:cNvPicPr/>
          <p:nvPr/>
        </p:nvPicPr>
        <p:blipFill>
          <a:blip r:embed="rId2"/>
          <a:srcRect/>
          <a:stretch>
            <a:fillRect/>
          </a:stretch>
        </p:blipFill>
        <p:spPr bwMode="auto">
          <a:xfrm>
            <a:off x="9639714" y="1260262"/>
            <a:ext cx="1452355" cy="2481884"/>
          </a:xfrm>
          <a:prstGeom prst="rect">
            <a:avLst/>
          </a:prstGeom>
          <a:noFill/>
          <a:ln w="9525">
            <a:noFill/>
            <a:miter lim="800000"/>
            <a:headEnd/>
            <a:tailEnd/>
          </a:ln>
        </p:spPr>
      </p:pic>
    </p:spTree>
    <p:extLst>
      <p:ext uri="{BB962C8B-B14F-4D97-AF65-F5344CB8AC3E}">
        <p14:creationId xmlns:p14="http://schemas.microsoft.com/office/powerpoint/2010/main" val="3338227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93B96C-A49F-485A-8CA9-72E2DC439079}"/>
              </a:ext>
            </a:extLst>
          </p:cNvPr>
          <p:cNvSpPr/>
          <p:nvPr/>
        </p:nvSpPr>
        <p:spPr>
          <a:xfrm>
            <a:off x="755373" y="198783"/>
            <a:ext cx="10721010" cy="8812669"/>
          </a:xfrm>
          <a:prstGeom prst="rect">
            <a:avLst/>
          </a:prstGeom>
        </p:spPr>
        <p:txBody>
          <a:bodyPr wrap="square">
            <a:spAutoFit/>
          </a:bodyPr>
          <a:lstStyle/>
          <a:p>
            <a:pPr>
              <a:lnSpc>
                <a:spcPts val="1560"/>
              </a:lnSpc>
              <a:spcBef>
                <a:spcPts val="1560"/>
              </a:spcBef>
              <a:spcAft>
                <a:spcPts val="1560"/>
              </a:spcAft>
            </a:pPr>
            <a:r>
              <a:rPr lang="en-US"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Instrumentation</a:t>
            </a:r>
            <a:endParaRPr lang="en-US" sz="24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algn="just"/>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There are many different types of magnetometers in use today for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varrying</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purposes. For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enviromental</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and engineering investigations the current standards are generally proton procession and cesium vapor. The magnetometer type reflects the physical process by which the magnetic field is measured.</a:t>
            </a:r>
          </a:p>
          <a:p>
            <a:pPr algn="just"/>
            <a:endParaRPr lang="en-US" dirty="0">
              <a:solidFill>
                <a:srgbClr val="000000"/>
              </a:solidFill>
              <a:latin typeface="Arial" panose="020B0604020202020204" pitchFamily="34" charset="0"/>
              <a:cs typeface="Arial" panose="020B0604020202020204" pitchFamily="34" charset="0"/>
            </a:endParaRPr>
          </a:p>
          <a:p>
            <a:r>
              <a:rPr lang="en-US" dirty="0">
                <a:solidFill>
                  <a:srgbClr val="FF0000"/>
                </a:solidFill>
                <a:latin typeface="Arial" panose="020B0604020202020204" pitchFamily="34" charset="0"/>
                <a:cs typeface="Arial" panose="020B0604020202020204" pitchFamily="34" charset="0"/>
              </a:rPr>
              <a:t>Torsion and Balance Magnetometers (Obsolete)</a:t>
            </a:r>
            <a:endParaRPr lang="en-US" sz="1100" dirty="0">
              <a:solidFill>
                <a:srgbClr val="FF0000"/>
              </a:solidFill>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Magnetometers measure the total magnetic field F</a:t>
            </a:r>
            <a:r>
              <a:rPr lang="en-US" baseline="-25000" dirty="0">
                <a:latin typeface="Arial" panose="020B0604020202020204" pitchFamily="34" charset="0"/>
                <a:cs typeface="Arial" panose="020B0604020202020204" pitchFamily="34" charset="0"/>
              </a:rPr>
              <a:t>T</a:t>
            </a:r>
            <a:r>
              <a:rPr lang="en-US" dirty="0">
                <a:latin typeface="Arial" panose="020B0604020202020204" pitchFamily="34" charset="0"/>
                <a:cs typeface="Arial" panose="020B0604020202020204" pitchFamily="34" charset="0"/>
              </a:rPr>
              <a:t> or the horizontal and/or vertical components of magnetic field, F</a:t>
            </a:r>
            <a:r>
              <a:rPr lang="en-US" baseline="-25000" dirty="0">
                <a:latin typeface="Arial" panose="020B0604020202020204" pitchFamily="34" charset="0"/>
                <a:cs typeface="Arial" panose="020B0604020202020204" pitchFamily="34" charset="0"/>
              </a:rPr>
              <a:t>H</a:t>
            </a:r>
            <a:r>
              <a:rPr lang="en-US" dirty="0">
                <a:latin typeface="Arial" panose="020B0604020202020204" pitchFamily="34" charset="0"/>
                <a:cs typeface="Arial" panose="020B0604020202020204" pitchFamily="34" charset="0"/>
              </a:rPr>
              <a:t> and F</a:t>
            </a:r>
            <a:r>
              <a:rPr lang="en-US" baseline="-25000" dirty="0">
                <a:latin typeface="Arial" panose="020B0604020202020204" pitchFamily="34" charset="0"/>
                <a:cs typeface="Arial" panose="020B0604020202020204" pitchFamily="34" charset="0"/>
              </a:rPr>
              <a:t>Z </a:t>
            </a:r>
            <a:r>
              <a:rPr lang="en-US" dirty="0">
                <a:latin typeface="Arial" panose="020B0604020202020204" pitchFamily="34" charset="0"/>
                <a:cs typeface="Arial" panose="020B0604020202020204" pitchFamily="34" charset="0"/>
              </a:rPr>
              <a:t>respectively.</a:t>
            </a:r>
            <a:endParaRPr lang="en-US" sz="11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First magnetometers devised in1640 essentially comprised:</a:t>
            </a:r>
            <a:endParaRPr lang="en-US" sz="11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a magnetic needle suspended on a wire (Torsion type), or</a:t>
            </a:r>
            <a:endParaRPr lang="en-US" sz="11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a magnetic needle balanced on a pivot (Balance type)</a:t>
            </a:r>
            <a:endParaRPr lang="en-US" sz="11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Needle oriented in direction of magnetic field at station location.</a:t>
            </a:r>
            <a:endParaRPr lang="en-US" sz="1100" dirty="0">
              <a:latin typeface="Arial" panose="020B0604020202020204" pitchFamily="34" charset="0"/>
              <a:cs typeface="Arial" panose="020B0604020202020204" pitchFamily="34" charset="0"/>
            </a:endParaRPr>
          </a:p>
          <a:p>
            <a:pPr algn="just"/>
            <a:endParaRPr lang="en-US" dirty="0">
              <a:solidFill>
                <a:srgbClr val="000000"/>
              </a:solidFill>
              <a:latin typeface="Arial" panose="020B0604020202020204" pitchFamily="34" charset="0"/>
              <a:cs typeface="Arial" panose="020B0604020202020204" pitchFamily="34" charset="0"/>
            </a:endParaRPr>
          </a:p>
          <a:p>
            <a:r>
              <a:rPr lang="en-US" dirty="0">
                <a:solidFill>
                  <a:srgbClr val="FF0000"/>
                </a:solidFill>
                <a:latin typeface="Arial" panose="020B0604020202020204" pitchFamily="34" charset="0"/>
                <a:cs typeface="Arial" panose="020B0604020202020204" pitchFamily="34" charset="0"/>
              </a:rPr>
              <a:t>Adolf Schmidt </a:t>
            </a:r>
            <a:r>
              <a:rPr lang="en-US" dirty="0" err="1">
                <a:solidFill>
                  <a:srgbClr val="FF0000"/>
                </a:solidFill>
                <a:latin typeface="Arial" panose="020B0604020202020204" pitchFamily="34" charset="0"/>
                <a:cs typeface="Arial" panose="020B0604020202020204" pitchFamily="34" charset="0"/>
              </a:rPr>
              <a:t>Variometer</a:t>
            </a:r>
            <a:endParaRPr lang="en-US" dirty="0">
              <a:solidFill>
                <a:srgbClr val="FF0000"/>
              </a:solidFill>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Magnetic beam asymmetrically balanced on agate knife edge, and zeroed at base station.</a:t>
            </a:r>
          </a:p>
          <a:p>
            <a:pPr lvl="0"/>
            <a:r>
              <a:rPr lang="en-US" dirty="0">
                <a:latin typeface="Arial" panose="020B0604020202020204" pitchFamily="34" charset="0"/>
                <a:cs typeface="Arial" panose="020B0604020202020204" pitchFamily="34" charset="0"/>
              </a:rPr>
              <a:t>Different magnetic field at another station caused displacement of beam, which was measured using collimating telescope.</a:t>
            </a:r>
          </a:p>
          <a:p>
            <a:pPr algn="just"/>
            <a:endParaRPr lang="en-US" dirty="0">
              <a:solidFill>
                <a:srgbClr val="000000"/>
              </a:solidFill>
              <a:latin typeface="Verdana" panose="020B0604030504040204" pitchFamily="34" charset="0"/>
              <a:cs typeface="Times New Roman" panose="02020603050405020304" pitchFamily="18" charset="0"/>
            </a:endParaRPr>
          </a:p>
          <a:p>
            <a:pPr lvl="0"/>
            <a:r>
              <a:rPr lang="en-US" dirty="0"/>
              <a:t>* Had to be oriented perpendicular to magnetic </a:t>
            </a:r>
            <a:r>
              <a:rPr lang="en-US" dirty="0" err="1"/>
              <a:t>meridien</a:t>
            </a:r>
            <a:r>
              <a:rPr lang="en-US" dirty="0"/>
              <a:t> to remove </a:t>
            </a:r>
          </a:p>
          <a:p>
            <a:pPr lvl="0"/>
            <a:r>
              <a:rPr lang="en-US" dirty="0"/>
              <a:t>    horizontal component of Earth’s field. (Use compass?)</a:t>
            </a:r>
          </a:p>
          <a:p>
            <a:pPr lvl="0"/>
            <a:r>
              <a:rPr lang="en-US" dirty="0"/>
              <a:t>* Calibrated to read vertical magnetic field component.</a:t>
            </a:r>
          </a:p>
          <a:p>
            <a:pPr algn="just"/>
            <a:endParaRPr lang="en-US" dirty="0">
              <a:solidFill>
                <a:srgbClr val="000000"/>
              </a:solidFill>
              <a:latin typeface="Verdana" panose="020B0604030504040204" pitchFamily="34" charset="0"/>
              <a:cs typeface="Times New Roman" panose="02020603050405020304" pitchFamily="18" charset="0"/>
            </a:endParaRPr>
          </a:p>
          <a:p>
            <a:pPr algn="just"/>
            <a:endParaRPr lang="en-US" dirty="0">
              <a:solidFill>
                <a:srgbClr val="000000"/>
              </a:solidFill>
              <a:latin typeface="Verdana" panose="020B0604030504040204" pitchFamily="34" charset="0"/>
              <a:cs typeface="Times New Roman" panose="02020603050405020304" pitchFamily="18" charset="0"/>
            </a:endParaRPr>
          </a:p>
          <a:p>
            <a:pPr algn="just"/>
            <a:endParaRPr lang="en-US" dirty="0">
              <a:solidFill>
                <a:srgbClr val="000000"/>
              </a:solidFill>
              <a:latin typeface="Verdana" panose="020B0604030504040204" pitchFamily="34" charset="0"/>
              <a:cs typeface="Times New Roman" panose="02020603050405020304" pitchFamily="18" charset="0"/>
            </a:endParaRPr>
          </a:p>
          <a:p>
            <a:pPr algn="just"/>
            <a:endParaRPr lang="en-US" dirty="0">
              <a:solidFill>
                <a:srgbClr val="000000"/>
              </a:solidFill>
              <a:latin typeface="Verdana" panose="020B0604030504040204" pitchFamily="34" charset="0"/>
              <a:cs typeface="Times New Roman" panose="02020603050405020304" pitchFamily="18" charset="0"/>
            </a:endParaRPr>
          </a:p>
          <a:p>
            <a:pPr algn="just"/>
            <a:endParaRPr lang="en-US" dirty="0">
              <a:solidFill>
                <a:srgbClr val="000000"/>
              </a:solidFill>
              <a:latin typeface="Verdana" panose="020B0604030504040204" pitchFamily="34" charset="0"/>
              <a:cs typeface="Times New Roman" panose="02020603050405020304" pitchFamily="18" charset="0"/>
            </a:endParaRPr>
          </a:p>
          <a:p>
            <a:pPr algn="just"/>
            <a:endParaRPr lang="en-US" dirty="0">
              <a:solidFill>
                <a:srgbClr val="000000"/>
              </a:solidFill>
              <a:latin typeface="Verdana" panose="020B0604030504040204" pitchFamily="34" charset="0"/>
              <a:cs typeface="Times New Roman" panose="02020603050405020304" pitchFamily="18" charset="0"/>
            </a:endParaRPr>
          </a:p>
          <a:p>
            <a:pPr algn="just"/>
            <a:endParaRPr lang="en-US" dirty="0">
              <a:solidFill>
                <a:srgbClr val="000000"/>
              </a:solidFill>
              <a:latin typeface="Verdana" panose="020B0604030504040204" pitchFamily="34" charset="0"/>
              <a:cs typeface="Times New Roman" panose="02020603050405020304" pitchFamily="18" charset="0"/>
            </a:endParaRPr>
          </a:p>
          <a:p>
            <a:pPr algn="just"/>
            <a:endParaRPr lang="en-US" dirty="0">
              <a:solidFill>
                <a:srgbClr val="000000"/>
              </a:solidFill>
              <a:latin typeface="Verdana" panose="020B0604030504040204" pitchFamily="34" charset="0"/>
              <a:cs typeface="Times New Roman" panose="02020603050405020304" pitchFamily="18" charset="0"/>
            </a:endParaRPr>
          </a:p>
          <a:p>
            <a:pPr algn="just"/>
            <a:endParaRPr lang="en-US" dirty="0">
              <a:solidFill>
                <a:srgbClr val="000000"/>
              </a:solidFill>
              <a:latin typeface="Verdana" panose="020B0604030504040204" pitchFamily="34" charset="0"/>
              <a:cs typeface="Times New Roman" panose="02020603050405020304" pitchFamily="18" charset="0"/>
            </a:endParaRPr>
          </a:p>
          <a:p>
            <a:pPr algn="just"/>
            <a:endParaRPr lang="en-US" dirty="0"/>
          </a:p>
        </p:txBody>
      </p:sp>
      <p:pic>
        <p:nvPicPr>
          <p:cNvPr id="3" name="صورة 30">
            <a:extLst>
              <a:ext uri="{FF2B5EF4-FFF2-40B4-BE49-F238E27FC236}">
                <a16:creationId xmlns:a16="http://schemas.microsoft.com/office/drawing/2014/main" id="{82E7380B-9FC6-4999-8854-0B7E1C50CFA7}"/>
              </a:ext>
            </a:extLst>
          </p:cNvPr>
          <p:cNvPicPr/>
          <p:nvPr/>
        </p:nvPicPr>
        <p:blipFill>
          <a:blip r:embed="rId2"/>
          <a:srcRect/>
          <a:stretch>
            <a:fillRect/>
          </a:stretch>
        </p:blipFill>
        <p:spPr bwMode="auto">
          <a:xfrm>
            <a:off x="7340600" y="4864099"/>
            <a:ext cx="4000500" cy="1663701"/>
          </a:xfrm>
          <a:prstGeom prst="rect">
            <a:avLst/>
          </a:prstGeom>
          <a:noFill/>
          <a:ln w="9525">
            <a:noFill/>
            <a:miter lim="800000"/>
            <a:headEnd/>
            <a:tailEnd/>
          </a:ln>
        </p:spPr>
      </p:pic>
    </p:spTree>
    <p:extLst>
      <p:ext uri="{BB962C8B-B14F-4D97-AF65-F5344CB8AC3E}">
        <p14:creationId xmlns:p14="http://schemas.microsoft.com/office/powerpoint/2010/main" val="2226457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1C16C7-AEBE-4830-A131-D80DFEA3889B}"/>
              </a:ext>
            </a:extLst>
          </p:cNvPr>
          <p:cNvSpPr/>
          <p:nvPr/>
        </p:nvSpPr>
        <p:spPr>
          <a:xfrm>
            <a:off x="571500" y="228600"/>
            <a:ext cx="11112500" cy="9461949"/>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Fluxgate Magnetometer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dirty="0">
                <a:solidFill>
                  <a:srgbClr val="000000"/>
                </a:solidFill>
                <a:latin typeface="Arial" panose="020B0604020202020204" pitchFamily="34" charset="0"/>
                <a:ea typeface="Arial Unicode MS"/>
                <a:cs typeface="Arial" panose="020B0604020202020204" pitchFamily="34" charset="0"/>
              </a:rPr>
              <a:t>Measures component of magnetic field parallel to cores with accuracy of 1-10 </a:t>
            </a:r>
            <a:r>
              <a:rPr lang="en-US" dirty="0" err="1">
                <a:solidFill>
                  <a:srgbClr val="000000"/>
                </a:solidFill>
                <a:latin typeface="Arial" panose="020B0604020202020204" pitchFamily="34" charset="0"/>
                <a:ea typeface="Arial Unicode MS"/>
                <a:cs typeface="Arial" panose="020B0604020202020204" pitchFamily="34" charset="0"/>
              </a:rPr>
              <a:t>nT.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Comprises two parallel cores of high </a:t>
            </a:r>
            <a:r>
              <a:rPr lang="en-US" dirty="0">
                <a:solidFill>
                  <a:srgbClr val="000000"/>
                </a:solidFill>
                <a:latin typeface="Symbol" panose="05050102010706020507" pitchFamily="18" charset="2"/>
                <a:ea typeface="Arial Unicode MS"/>
                <a:cs typeface="Arial Unicode MS"/>
              </a:rPr>
              <a:t>m</a:t>
            </a:r>
            <a:r>
              <a:rPr lang="en-US" dirty="0">
                <a:solidFill>
                  <a:srgbClr val="000000"/>
                </a:solidFill>
                <a:latin typeface="Arial" panose="020B0604020202020204" pitchFamily="34" charset="0"/>
                <a:ea typeface="Arial Unicode MS"/>
                <a:cs typeface="Arial" panose="020B0604020202020204" pitchFamily="34" charset="0"/>
              </a:rPr>
              <a:t> ferromagnetic material.</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dirty="0">
                <a:solidFill>
                  <a:srgbClr val="000000"/>
                </a:solidFill>
                <a:latin typeface="Arial" panose="020B0604020202020204" pitchFamily="34" charset="0"/>
                <a:ea typeface="Arial Unicode MS"/>
                <a:cs typeface="Arial" panose="020B0604020202020204" pitchFamily="34" charset="0"/>
              </a:rPr>
              <a:t>Primary coil wound on two cores in series in opposite directions. Secondary coils also wound, but in opposite direction to primary.</a:t>
            </a:r>
          </a:p>
          <a:p>
            <a:pPr>
              <a:lnSpc>
                <a:spcPct val="150000"/>
              </a:lnSpc>
            </a:pPr>
            <a:r>
              <a:rPr lang="en-US" dirty="0">
                <a:solidFill>
                  <a:srgbClr val="FF0000"/>
                </a:solidFill>
                <a:latin typeface="Arial" panose="020B0604020202020204" pitchFamily="34" charset="0"/>
                <a:cs typeface="Arial" panose="020B0604020202020204" pitchFamily="34" charset="0"/>
              </a:rPr>
              <a:t>Operation of Fluxgate Magnetometer</a:t>
            </a:r>
          </a:p>
          <a:p>
            <a:pPr marL="285750" lvl="0" indent="-285750">
              <a:lnSpc>
                <a:spcPct val="150000"/>
              </a:lnSpc>
              <a:buFont typeface="Arial" panose="020B0604020202020204" pitchFamily="34" charset="0"/>
              <a:buChar char="•"/>
            </a:pPr>
            <a:r>
              <a:rPr lang="en-US" dirty="0">
                <a:latin typeface="Arial" panose="020B0604020202020204" pitchFamily="34" charset="0"/>
                <a:cs typeface="Arial" panose="020B0604020202020204" pitchFamily="34" charset="0"/>
              </a:rPr>
              <a:t>An alternating current at 50-1000 Hz is passed through primary coils, </a:t>
            </a:r>
          </a:p>
          <a:p>
            <a:pPr lvl="0">
              <a:lnSpc>
                <a:spcPct val="150000"/>
              </a:lnSpc>
            </a:pPr>
            <a:r>
              <a:rPr lang="en-US" dirty="0">
                <a:latin typeface="Arial" panose="020B0604020202020204" pitchFamily="34" charset="0"/>
                <a:cs typeface="Arial" panose="020B0604020202020204" pitchFamily="34" charset="0"/>
              </a:rPr>
              <a:t>producing magnetic field that drives each core to saturation through a </a:t>
            </a:r>
          </a:p>
          <a:p>
            <a:pPr lvl="0">
              <a:lnSpc>
                <a:spcPct val="150000"/>
              </a:lnSpc>
            </a:pPr>
            <a:r>
              <a:rPr lang="en-US" dirty="0">
                <a:latin typeface="Arial" panose="020B0604020202020204" pitchFamily="34" charset="0"/>
                <a:cs typeface="Arial" panose="020B0604020202020204" pitchFamily="34" charset="0"/>
              </a:rPr>
              <a:t>Magnetization hysteresis loop.</a:t>
            </a:r>
          </a:p>
          <a:p>
            <a:pPr lvl="0">
              <a:lnSpc>
                <a:spcPct val="150000"/>
              </a:lnSpc>
            </a:pPr>
            <a:r>
              <a:rPr lang="en-US" dirty="0">
                <a:latin typeface="Arial" panose="020B0604020202020204" pitchFamily="34" charset="0"/>
                <a:cs typeface="Arial" panose="020B0604020202020204" pitchFamily="34" charset="0"/>
              </a:rPr>
              <a:t>* With no external magnetic field, cores saturate every half cycle.</a:t>
            </a:r>
          </a:p>
          <a:p>
            <a:pPr marL="285750" lvl="0" indent="-285750">
              <a:lnSpc>
                <a:spcPct val="150000"/>
              </a:lnSpc>
              <a:buFont typeface="Arial" panose="020B0604020202020204" pitchFamily="34" charset="0"/>
              <a:buChar char="•"/>
            </a:pPr>
            <a:r>
              <a:rPr lang="en-US" dirty="0">
                <a:latin typeface="Arial" panose="020B0604020202020204" pitchFamily="34" charset="0"/>
                <a:cs typeface="Arial" panose="020B0604020202020204" pitchFamily="34" charset="0"/>
              </a:rPr>
              <a:t>Voltages induced in secondary coils have opposite polarity as coils </a:t>
            </a:r>
          </a:p>
          <a:p>
            <a:pPr lvl="0">
              <a:lnSpc>
                <a:spcPct val="150000"/>
              </a:lnSpc>
            </a:pPr>
            <a:r>
              <a:rPr lang="en-US" dirty="0">
                <a:latin typeface="Arial" panose="020B0604020202020204" pitchFamily="34" charset="0"/>
                <a:cs typeface="Arial" panose="020B0604020202020204" pitchFamily="34" charset="0"/>
              </a:rPr>
              <a:t>    wound in opposite directions. So zero net voltage.</a:t>
            </a:r>
          </a:p>
          <a:p>
            <a:pPr marL="285750" lvl="0" indent="-285750">
              <a:lnSpc>
                <a:spcPct val="150000"/>
              </a:lnSpc>
              <a:buFont typeface="Arial" panose="020B0604020202020204" pitchFamily="34" charset="0"/>
              <a:buChar char="•"/>
            </a:pPr>
            <a:r>
              <a:rPr lang="en-US" dirty="0">
                <a:latin typeface="Arial" panose="020B0604020202020204" pitchFamily="34" charset="0"/>
                <a:cs typeface="Arial" panose="020B0604020202020204" pitchFamily="34" charset="0"/>
              </a:rPr>
              <a:t>In Earth's magnetic field, component of field parallel to cores causes one core</a:t>
            </a:r>
          </a:p>
          <a:p>
            <a:pPr lvl="0">
              <a:lnSpc>
                <a:spcPct val="150000"/>
              </a:lnSpc>
            </a:pPr>
            <a:r>
              <a:rPr lang="en-US" dirty="0">
                <a:latin typeface="Arial" panose="020B0604020202020204" pitchFamily="34" charset="0"/>
                <a:cs typeface="Arial" panose="020B0604020202020204" pitchFamily="34" charset="0"/>
              </a:rPr>
              <a:t>    to saturate before the other, and voltages in secondary coils do not cancel.</a:t>
            </a:r>
          </a:p>
          <a:p>
            <a:pPr>
              <a:lnSpc>
                <a:spcPct val="150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31">
            <a:extLst>
              <a:ext uri="{FF2B5EF4-FFF2-40B4-BE49-F238E27FC236}">
                <a16:creationId xmlns:a16="http://schemas.microsoft.com/office/drawing/2014/main" id="{E27F4E3A-9588-4000-AE31-0E4CE2ABAFF3}"/>
              </a:ext>
            </a:extLst>
          </p:cNvPr>
          <p:cNvPicPr/>
          <p:nvPr/>
        </p:nvPicPr>
        <p:blipFill>
          <a:blip r:embed="rId2"/>
          <a:srcRect/>
          <a:stretch>
            <a:fillRect/>
          </a:stretch>
        </p:blipFill>
        <p:spPr bwMode="auto">
          <a:xfrm>
            <a:off x="8281988" y="1701800"/>
            <a:ext cx="3338512" cy="3087687"/>
          </a:xfrm>
          <a:prstGeom prst="rect">
            <a:avLst/>
          </a:prstGeom>
          <a:noFill/>
          <a:ln w="9525">
            <a:noFill/>
            <a:miter lim="800000"/>
            <a:headEnd/>
            <a:tailEnd/>
          </a:ln>
        </p:spPr>
      </p:pic>
    </p:spTree>
    <p:extLst>
      <p:ext uri="{BB962C8B-B14F-4D97-AF65-F5344CB8AC3E}">
        <p14:creationId xmlns:p14="http://schemas.microsoft.com/office/powerpoint/2010/main" val="218507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E47066-C91A-40CD-84A1-B1AB39A513A7}"/>
              </a:ext>
            </a:extLst>
          </p:cNvPr>
          <p:cNvSpPr/>
          <p:nvPr/>
        </p:nvSpPr>
        <p:spPr>
          <a:xfrm>
            <a:off x="787400" y="190500"/>
            <a:ext cx="10833100" cy="7000506"/>
          </a:xfrm>
          <a:prstGeom prst="rect">
            <a:avLst/>
          </a:prstGeom>
        </p:spPr>
        <p:txBody>
          <a:bodyPr wrap="square">
            <a:spAutoFit/>
          </a:bodyPr>
          <a:lstStyle/>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Operation of Fluxgate Magnetometer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An alternating current at 50-1000 Hz is passed through primary coils, producing magnetic field that drives each core to saturation through a magnetization hysteresis loop.</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With no external magnetic field, cores saturate every half cycle.</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Voltages induced in secondary coils have opposite polarity as coils wound in opposite directions. So zero net voltage.</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 Earth's magnetic field, component of field parallel to cores causes one core to saturate before the other, and voltages in secondary coils do not cancel.</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Principle of Operation of Fluxgate Magnetometer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Principle behind operation is </a:t>
            </a: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Faraday’s Law of Induction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p>
          <a:p>
            <a:pPr lvl="0">
              <a:lnSpc>
                <a:spcPct val="115000"/>
              </a:lnSpc>
              <a:buSzPts val="1000"/>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(twice) </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Voltage induced in secondary coil proportional to magnetic</a:t>
            </a:r>
          </a:p>
          <a:p>
            <a:pPr lvl="0">
              <a:lnSpc>
                <a:spcPct val="115000"/>
              </a:lnSpc>
              <a:buSzPts val="1000"/>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      field generated in ferromagnetic core.</a:t>
            </a:r>
            <a:endParaRPr lang="en-US" sz="1100" dirty="0">
              <a:solidFill>
                <a:srgbClr val="0000FF"/>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When core saturated, magnetic field does not change, and </a:t>
            </a:r>
          </a:p>
          <a:p>
            <a:pPr lvl="0">
              <a:lnSpc>
                <a:spcPct val="115000"/>
              </a:lnSpc>
              <a:buSzPts val="1000"/>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no voltage is induced in secondary coil.</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lvl="0">
              <a:lnSpc>
                <a:spcPct val="115000"/>
              </a:lnSpc>
              <a:buSzPts val="1000"/>
              <a:tabLst>
                <a:tab pos="457200" algn="l"/>
              </a:tabLst>
            </a:pP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32">
            <a:extLst>
              <a:ext uri="{FF2B5EF4-FFF2-40B4-BE49-F238E27FC236}">
                <a16:creationId xmlns:a16="http://schemas.microsoft.com/office/drawing/2014/main" id="{54AC3E0A-2609-4ACB-BA38-9D1A1120CDAF}"/>
              </a:ext>
            </a:extLst>
          </p:cNvPr>
          <p:cNvPicPr/>
          <p:nvPr/>
        </p:nvPicPr>
        <p:blipFill>
          <a:blip r:embed="rId2"/>
          <a:srcRect/>
          <a:stretch>
            <a:fillRect/>
          </a:stretch>
        </p:blipFill>
        <p:spPr bwMode="auto">
          <a:xfrm>
            <a:off x="7239000" y="2730500"/>
            <a:ext cx="4745037" cy="3798887"/>
          </a:xfrm>
          <a:prstGeom prst="rect">
            <a:avLst/>
          </a:prstGeom>
          <a:noFill/>
          <a:ln w="9525">
            <a:noFill/>
            <a:miter lim="800000"/>
            <a:headEnd/>
            <a:tailEnd/>
          </a:ln>
        </p:spPr>
      </p:pic>
    </p:spTree>
    <p:extLst>
      <p:ext uri="{BB962C8B-B14F-4D97-AF65-F5344CB8AC3E}">
        <p14:creationId xmlns:p14="http://schemas.microsoft.com/office/powerpoint/2010/main" val="30760503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F1A589-DFEA-4A53-9C21-1676A46B6EB8}"/>
              </a:ext>
            </a:extLst>
          </p:cNvPr>
          <p:cNvSpPr/>
          <p:nvPr/>
        </p:nvSpPr>
        <p:spPr>
          <a:xfrm>
            <a:off x="795951" y="207597"/>
            <a:ext cx="11010900" cy="10701391"/>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Proton Precession Magnetometer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Uses sensor consisting of bottle of proton-rich liquid, usually water or kerosene, wrapped with wire coil.</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
            </a:pPr>
            <a:r>
              <a:rPr lang="en-US" dirty="0"/>
              <a:t>Protons have a net magnetic moment, and so are oriented by Earth’s magnetic field or an applied field.</a:t>
            </a:r>
          </a:p>
          <a:p>
            <a:pPr marL="285750" lvl="0" indent="-285750">
              <a:buFont typeface="Wingdings" panose="05000000000000000000" pitchFamily="2" charset="2"/>
              <a:buChar char="§"/>
            </a:pPr>
            <a:r>
              <a:rPr lang="en-US" dirty="0"/>
              <a:t>Measures precession as protons reorient to Earth’s field.</a:t>
            </a:r>
          </a:p>
          <a:p>
            <a:pPr marL="285750" lvl="0" indent="-285750">
              <a:buFont typeface="Wingdings" panose="05000000000000000000" pitchFamily="2" charset="2"/>
              <a:buChar char="§"/>
            </a:pPr>
            <a:r>
              <a:rPr lang="en-US" dirty="0"/>
              <a:t>Precession frequency proportional to total field strength.</a:t>
            </a:r>
          </a:p>
          <a:p>
            <a:pPr marL="285750" lvl="0" indent="-285750">
              <a:buFont typeface="Wingdings" panose="05000000000000000000" pitchFamily="2" charset="2"/>
              <a:buChar char="§"/>
            </a:pPr>
            <a:r>
              <a:rPr lang="en-US" dirty="0"/>
              <a:t>As sensor bottle 15 cm long, accuracy of measurement is reduced in areas of</a:t>
            </a:r>
          </a:p>
          <a:p>
            <a:pPr lvl="0"/>
            <a:r>
              <a:rPr lang="en-US" dirty="0"/>
              <a:t>     high magnetic field gradient.</a:t>
            </a:r>
          </a:p>
          <a:p>
            <a:pPr marL="285750" lvl="0" indent="-285750">
              <a:buFont typeface="Wingdings" panose="05000000000000000000" pitchFamily="2" charset="2"/>
              <a:buChar char="§"/>
            </a:pPr>
            <a:r>
              <a:rPr lang="en-US" dirty="0"/>
              <a:t>Measures total field strength, so instrument orientation not important, unlike fluxgate.</a:t>
            </a:r>
          </a:p>
          <a:p>
            <a:pPr marL="285750" lvl="0" indent="-285750">
              <a:buFont typeface="Wingdings" panose="05000000000000000000" pitchFamily="2" charset="2"/>
              <a:buChar char="§"/>
            </a:pPr>
            <a:r>
              <a:rPr lang="en-US" dirty="0" err="1"/>
              <a:t>Overhauser</a:t>
            </a:r>
            <a:r>
              <a:rPr lang="en-US" dirty="0"/>
              <a:t> Effect adds electron-rich fluid to enhance </a:t>
            </a:r>
            <a:r>
              <a:rPr lang="en-US" dirty="0" err="1"/>
              <a:t>polarisation</a:t>
            </a:r>
            <a:r>
              <a:rPr lang="en-US" dirty="0"/>
              <a:t> effect, and increase </a:t>
            </a:r>
          </a:p>
          <a:p>
            <a:pPr lvl="0"/>
            <a:r>
              <a:rPr lang="en-US" dirty="0"/>
              <a:t>       accuracy.</a:t>
            </a:r>
          </a:p>
          <a:p>
            <a:r>
              <a:rPr lang="en-US" b="1" dirty="0">
                <a:solidFill>
                  <a:srgbClr val="0000FF"/>
                </a:solidFill>
                <a:latin typeface="Arial" panose="020B0604020202020204" pitchFamily="34" charset="0"/>
                <a:ea typeface="Arial Unicode MS"/>
              </a:rPr>
              <a:t>                                                                                                            Two sensors indicate a gradiometer</a:t>
            </a:r>
            <a:endParaRPr lang="en-US" b="1" dirty="0">
              <a:solidFill>
                <a:srgbClr val="0000FF"/>
              </a:solidFill>
              <a:latin typeface="Arial" panose="020B0604020202020204" pitchFamily="34" charset="0"/>
            </a:endParaRPr>
          </a:p>
          <a:p>
            <a:r>
              <a:rPr lang="en-US" dirty="0"/>
              <a:t>Principle of Operation of Proton Magnetometer</a:t>
            </a:r>
          </a:p>
          <a:p>
            <a:r>
              <a:rPr lang="en-US" dirty="0"/>
              <a:t>A. In ambient field, majority of protons aligned parallel to field, remainder </a:t>
            </a:r>
          </a:p>
          <a:p>
            <a:r>
              <a:rPr lang="en-US" dirty="0"/>
              <a:t>       antiparallel.</a:t>
            </a:r>
          </a:p>
          <a:p>
            <a:r>
              <a:rPr lang="en-US" dirty="0"/>
              <a:t>B) Current in coil generates strong magnetic field at right angles to Earth’s</a:t>
            </a:r>
          </a:p>
          <a:p>
            <a:r>
              <a:rPr lang="en-US" dirty="0"/>
              <a:t>      field, causing all protons to align.</a:t>
            </a:r>
          </a:p>
          <a:p>
            <a:r>
              <a:rPr lang="en-US" dirty="0" err="1"/>
              <a:t>C.When</a:t>
            </a:r>
            <a:r>
              <a:rPr lang="en-US" dirty="0"/>
              <a:t> current turned off protons </a:t>
            </a:r>
            <a:r>
              <a:rPr lang="en-US" dirty="0" err="1"/>
              <a:t>precess</a:t>
            </a:r>
            <a:r>
              <a:rPr lang="en-US" dirty="0"/>
              <a:t> back to orientation of Earth’s </a:t>
            </a:r>
          </a:p>
          <a:p>
            <a:r>
              <a:rPr lang="en-US" dirty="0"/>
              <a:t>     field.</a:t>
            </a:r>
          </a:p>
          <a:p>
            <a:pPr marL="285750" lvl="0" indent="-285750">
              <a:buFont typeface="Arial" panose="020B0604020202020204" pitchFamily="34" charset="0"/>
              <a:buChar char="•"/>
            </a:pPr>
            <a:r>
              <a:rPr lang="en-US" dirty="0"/>
              <a:t>Protons are charged particles, and create magnetic field, which alternates</a:t>
            </a:r>
          </a:p>
          <a:p>
            <a:pPr lvl="0"/>
            <a:r>
              <a:rPr lang="en-US" dirty="0"/>
              <a:t>       as proton </a:t>
            </a:r>
            <a:r>
              <a:rPr lang="en-US" dirty="0" err="1"/>
              <a:t>precesses</a:t>
            </a:r>
            <a:r>
              <a:rPr lang="en-US" dirty="0"/>
              <a:t>.</a:t>
            </a:r>
          </a:p>
          <a:p>
            <a:pPr marL="285750" lvl="0" indent="-285750">
              <a:buFont typeface="Arial" panose="020B0604020202020204" pitchFamily="34" charset="0"/>
              <a:buChar char="•"/>
            </a:pPr>
            <a:r>
              <a:rPr lang="en-US" dirty="0"/>
              <a:t>Current induces alternating voltage in coil at precession frequency.</a:t>
            </a:r>
          </a:p>
          <a:p>
            <a:r>
              <a:rPr lang="en-US" dirty="0" err="1"/>
              <a:t>C.Measuring</a:t>
            </a:r>
            <a:r>
              <a:rPr lang="en-US" dirty="0"/>
              <a:t> frequency of current in coil gives magnitude of Earth’s total magnetic field as it is proportional to      </a:t>
            </a:r>
          </a:p>
          <a:p>
            <a:r>
              <a:rPr lang="en-US" dirty="0"/>
              <a:t>      precession frequency.</a:t>
            </a:r>
          </a:p>
          <a:p>
            <a:r>
              <a:rPr lang="en-US" dirty="0"/>
              <a:t>Measuring current frequency to 0.004 Hz gives field to ±0.1nT.</a:t>
            </a: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b="1" dirty="0">
              <a:solidFill>
                <a:srgbClr val="0000FF"/>
              </a:solidFill>
              <a:latin typeface="Arial" panose="020B0604020202020204" pitchFamily="34" charset="0"/>
            </a:endParaRPr>
          </a:p>
          <a:p>
            <a:endParaRPr lang="en-US" dirty="0"/>
          </a:p>
        </p:txBody>
      </p:sp>
      <p:pic>
        <p:nvPicPr>
          <p:cNvPr id="3" name="صورة 4">
            <a:extLst>
              <a:ext uri="{FF2B5EF4-FFF2-40B4-BE49-F238E27FC236}">
                <a16:creationId xmlns:a16="http://schemas.microsoft.com/office/drawing/2014/main" id="{57626D0E-0B4C-427C-94D4-7085B7930C52}"/>
              </a:ext>
            </a:extLst>
          </p:cNvPr>
          <p:cNvPicPr/>
          <p:nvPr/>
        </p:nvPicPr>
        <p:blipFill>
          <a:blip r:embed="rId2"/>
          <a:srcRect/>
          <a:stretch>
            <a:fillRect/>
          </a:stretch>
        </p:blipFill>
        <p:spPr bwMode="auto">
          <a:xfrm>
            <a:off x="9316269" y="1408210"/>
            <a:ext cx="2212782" cy="1812069"/>
          </a:xfrm>
          <a:prstGeom prst="rect">
            <a:avLst/>
          </a:prstGeom>
          <a:noFill/>
          <a:ln w="9525">
            <a:noFill/>
            <a:miter lim="800000"/>
            <a:headEnd/>
            <a:tailEnd/>
          </a:ln>
        </p:spPr>
      </p:pic>
      <p:pic>
        <p:nvPicPr>
          <p:cNvPr id="4" name="صورة 34">
            <a:extLst>
              <a:ext uri="{FF2B5EF4-FFF2-40B4-BE49-F238E27FC236}">
                <a16:creationId xmlns:a16="http://schemas.microsoft.com/office/drawing/2014/main" id="{BC4BA2A8-34EB-4ED5-A227-31601F5FA16E}"/>
              </a:ext>
            </a:extLst>
          </p:cNvPr>
          <p:cNvPicPr/>
          <p:nvPr/>
        </p:nvPicPr>
        <p:blipFill>
          <a:blip r:embed="rId3"/>
          <a:srcRect/>
          <a:stretch>
            <a:fillRect/>
          </a:stretch>
        </p:blipFill>
        <p:spPr bwMode="auto">
          <a:xfrm>
            <a:off x="7792278" y="3746224"/>
            <a:ext cx="3988069" cy="1812069"/>
          </a:xfrm>
          <a:prstGeom prst="rect">
            <a:avLst/>
          </a:prstGeom>
          <a:noFill/>
          <a:ln w="9525">
            <a:noFill/>
            <a:miter lim="800000"/>
            <a:headEnd/>
            <a:tailEnd/>
          </a:ln>
        </p:spPr>
      </p:pic>
    </p:spTree>
    <p:extLst>
      <p:ext uri="{BB962C8B-B14F-4D97-AF65-F5344CB8AC3E}">
        <p14:creationId xmlns:p14="http://schemas.microsoft.com/office/powerpoint/2010/main" val="493286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F545EE-8B36-4100-BD2C-C12D7D40D11F}"/>
              </a:ext>
            </a:extLst>
          </p:cNvPr>
          <p:cNvSpPr/>
          <p:nvPr/>
        </p:nvSpPr>
        <p:spPr>
          <a:xfrm>
            <a:off x="1590261" y="1490777"/>
            <a:ext cx="7553739" cy="3557897"/>
          </a:xfrm>
          <a:prstGeom prst="rect">
            <a:avLst/>
          </a:prstGeom>
        </p:spPr>
        <p:txBody>
          <a:bodyPr wrap="square">
            <a:spAutoFit/>
          </a:bodyPr>
          <a:lstStyle/>
          <a:p>
            <a:pPr algn="ctr">
              <a:lnSpc>
                <a:spcPct val="115000"/>
              </a:lnSpc>
              <a:spcAft>
                <a:spcPts val="1000"/>
              </a:spcAft>
            </a:pPr>
            <a:r>
              <a:rPr lang="en-US" sz="2400" b="1" dirty="0">
                <a:solidFill>
                  <a:srgbClr val="FF0000"/>
                </a:solidFill>
                <a:effectLst/>
                <a:latin typeface="Arial" panose="020B0604020202020204" pitchFamily="34" charset="0"/>
                <a:ea typeface="Arial Unicode MS"/>
                <a:cs typeface="Arial" panose="020B0604020202020204" pitchFamily="34" charset="0"/>
              </a:rPr>
              <a:t>Magnetics Surveying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dirty="0">
                <a:solidFill>
                  <a:srgbClr val="FF0000"/>
                </a:solidFill>
                <a:latin typeface="Arial" panose="020B0604020202020204" pitchFamily="34" charset="0"/>
                <a:ea typeface="Arial Unicode MS"/>
                <a:cs typeface="Arial" panose="020B0604020202020204" pitchFamily="34" charset="0"/>
              </a:rPr>
              <a:t>Introduction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dirty="0">
                <a:solidFill>
                  <a:srgbClr val="000000"/>
                </a:solidFill>
                <a:latin typeface="Arial" panose="020B0604020202020204" pitchFamily="34" charset="0"/>
                <a:ea typeface="Arial Unicode MS"/>
                <a:cs typeface="Arial" panose="020B0604020202020204" pitchFamily="34" charset="0"/>
              </a:rPr>
              <a:t>Magnetics surveys measure </a:t>
            </a:r>
            <a:r>
              <a:rPr lang="en-US" u="sng" dirty="0">
                <a:solidFill>
                  <a:srgbClr val="808000"/>
                </a:solidFill>
                <a:latin typeface="Arial" panose="020B0604020202020204" pitchFamily="34" charset="0"/>
                <a:ea typeface="Arial Unicode MS"/>
                <a:cs typeface="Arial" panose="020B0604020202020204" pitchFamily="34" charset="0"/>
              </a:rPr>
              <a:t>the magnitude and orientation of the Earth’s magnetic field</a:t>
            </a:r>
            <a:r>
              <a:rPr lang="en-US" dirty="0">
                <a:solidFill>
                  <a:srgbClr val="000000"/>
                </a:solidFill>
                <a:latin typeface="Arial" panose="020B0604020202020204" pitchFamily="34" charset="0"/>
                <a:ea typeface="Arial Unicode MS"/>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dirty="0">
                <a:solidFill>
                  <a:srgbClr val="000000"/>
                </a:solidFill>
                <a:latin typeface="Arial" panose="020B0604020202020204" pitchFamily="34" charset="0"/>
                <a:ea typeface="Arial Unicode MS"/>
                <a:cs typeface="Arial" panose="020B0604020202020204" pitchFamily="34" charset="0"/>
              </a:rPr>
              <a:t>Magnetic field at Earth’s surface depends on field generated in Earth’s core, magnetic mineral content of surface materials, and remnant magnetization of surface rocks.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dirty="0">
                <a:solidFill>
                  <a:srgbClr val="000000"/>
                </a:solidFill>
                <a:latin typeface="Arial" panose="020B0604020202020204" pitchFamily="34" charset="0"/>
                <a:ea typeface="Arial Unicode MS"/>
                <a:cs typeface="Arial" panose="020B0604020202020204" pitchFamily="34" charset="0"/>
              </a:rPr>
              <a:t>Magnetic susceptibility, </a:t>
            </a:r>
            <a:r>
              <a:rPr lang="en-US" dirty="0">
                <a:solidFill>
                  <a:srgbClr val="000000"/>
                </a:solidFill>
                <a:latin typeface="Symbol" panose="05050102010706020507" pitchFamily="18" charset="2"/>
                <a:ea typeface="Arial Unicode MS"/>
                <a:cs typeface="Arial Unicode MS"/>
              </a:rPr>
              <a:t>k</a:t>
            </a:r>
            <a:r>
              <a:rPr lang="en-US" dirty="0">
                <a:solidFill>
                  <a:srgbClr val="000000"/>
                </a:solidFill>
                <a:latin typeface="Arial" panose="020B0604020202020204" pitchFamily="34" charset="0"/>
                <a:ea typeface="Arial Unicode MS"/>
                <a:cs typeface="Arial" panose="020B0604020202020204" pitchFamily="34" charset="0"/>
              </a:rPr>
              <a:t>, is physical parameter to which magnetic surveys are sensitive.</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3154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7632E1-A08D-4B4F-B885-36D8250551AE}"/>
              </a:ext>
            </a:extLst>
          </p:cNvPr>
          <p:cNvSpPr/>
          <p:nvPr/>
        </p:nvSpPr>
        <p:spPr>
          <a:xfrm>
            <a:off x="834886" y="145774"/>
            <a:ext cx="11025809" cy="7652223"/>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Airborne and Seaborne Magnetometers</a:t>
            </a:r>
            <a:endParaRPr lang="en-US" sz="1100" dirty="0">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Proton precession magnetometers are used extensively in marine and airborne surveys:</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At sea: </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sensor bottle is towed in a "fish" 2-3 ship’s length astern to remove it from magnetic field of ship</a:t>
            </a:r>
            <a:endParaRPr lang="en-US" sz="11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In air:</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sensor is towed 30 m behind aircraft or placed in a "stinger" on nose, tail or </a:t>
            </a:r>
          </a:p>
          <a:p>
            <a:pPr lvl="0">
              <a:lnSpc>
                <a:spcPct val="115000"/>
              </a:lnSpc>
              <a:buSzPts val="1000"/>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wingtip.</a:t>
            </a:r>
          </a:p>
          <a:p>
            <a:pPr marL="342900" lvl="0" indent="-342900">
              <a:lnSpc>
                <a:spcPct val="115000"/>
              </a:lnSpc>
              <a:buSzPts val="1000"/>
              <a:buFont typeface="Symbol" panose="05050102010706020507" pitchFamily="18" charset="2"/>
              <a:buChar char=""/>
              <a:tabLst>
                <a:tab pos="457200" algn="l"/>
              </a:tabLst>
            </a:pPr>
            <a:r>
              <a:rPr lang="en-US" dirty="0"/>
              <a:t>Often active compensation for magnetic effect of aircraft is calculated. </a:t>
            </a:r>
          </a:p>
          <a:p>
            <a:pPr marL="285750" indent="-285750">
              <a:buFont typeface="Arial" panose="020B0604020202020204" pitchFamily="34" charset="0"/>
              <a:buChar char="•"/>
            </a:pPr>
            <a:r>
              <a:rPr lang="en-US" dirty="0"/>
              <a:t>Advantage: </a:t>
            </a:r>
            <a:r>
              <a:rPr lang="en-US" dirty="0" err="1"/>
              <a:t>Aeromag</a:t>
            </a:r>
            <a:r>
              <a:rPr lang="en-US" dirty="0"/>
              <a:t> is rapid, cost-effective method for covering large areas.</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r>
              <a:rPr lang="en-US" dirty="0">
                <a:solidFill>
                  <a:srgbClr val="FF0000"/>
                </a:solidFill>
              </a:rPr>
              <a:t>Magnetic Gradiometers</a:t>
            </a:r>
          </a:p>
          <a:p>
            <a:r>
              <a:rPr lang="en-US" dirty="0"/>
              <a:t>Gradiometers use two sensors separated by fixed distance to measure gradient of the Earth’s </a:t>
            </a:r>
          </a:p>
          <a:p>
            <a:r>
              <a:rPr lang="en-US" dirty="0"/>
              <a:t>    magnetic field:</a:t>
            </a:r>
          </a:p>
          <a:p>
            <a:pPr lvl="0"/>
            <a:r>
              <a:rPr lang="en-US" dirty="0"/>
              <a:t>In airborne work, separation is 2-5 m for stinger, up to 30 m for bird.</a:t>
            </a:r>
          </a:p>
          <a:p>
            <a:pPr lvl="0"/>
            <a:r>
              <a:rPr lang="en-US" dirty="0"/>
              <a:t>In ground work, separations of 0.5 m are common.</a:t>
            </a:r>
          </a:p>
          <a:p>
            <a:r>
              <a:rPr lang="en-US" dirty="0"/>
              <a:t>                                                                          Example of 3-axis gradiometer system:</a:t>
            </a:r>
          </a:p>
          <a:p>
            <a:pPr lvl="0">
              <a:lnSpc>
                <a:spcPct val="115000"/>
              </a:lnSpc>
              <a:buSzPts val="1000"/>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en-US" dirty="0"/>
              <a:t>Advantages:</a:t>
            </a:r>
          </a:p>
          <a:p>
            <a:pPr marL="285750" lvl="0" indent="-285750">
              <a:buFont typeface="Arial" panose="020B0604020202020204" pitchFamily="34" charset="0"/>
              <a:buChar char="•"/>
            </a:pPr>
            <a:r>
              <a:rPr lang="en-US" dirty="0"/>
              <a:t>No correction for diurnal variation required as measurement is difference off two     </a:t>
            </a:r>
          </a:p>
          <a:p>
            <a:pPr lvl="0"/>
            <a:r>
              <a:rPr lang="en-US" dirty="0"/>
              <a:t>     magnetic sensors.</a:t>
            </a:r>
          </a:p>
          <a:p>
            <a:pPr marL="285750" lvl="0" indent="-285750">
              <a:buFont typeface="Arial" panose="020B0604020202020204" pitchFamily="34" charset="0"/>
              <a:buChar char="•"/>
            </a:pPr>
            <a:r>
              <a:rPr lang="en-US" dirty="0"/>
              <a:t>Vertical gradient measurements </a:t>
            </a:r>
            <a:r>
              <a:rPr lang="en-US" dirty="0" err="1"/>
              <a:t>emphasise</a:t>
            </a:r>
            <a:r>
              <a:rPr lang="en-US" dirty="0"/>
              <a:t> shallow anomalies and suppress long </a:t>
            </a:r>
          </a:p>
          <a:p>
            <a:pPr lvl="0"/>
            <a:r>
              <a:rPr lang="en-US" dirty="0"/>
              <a:t>       wavelength features.</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35">
            <a:extLst>
              <a:ext uri="{FF2B5EF4-FFF2-40B4-BE49-F238E27FC236}">
                <a16:creationId xmlns:a16="http://schemas.microsoft.com/office/drawing/2014/main" id="{70D0875D-8C16-4C61-B239-7E9BF78F4845}"/>
              </a:ext>
            </a:extLst>
          </p:cNvPr>
          <p:cNvPicPr/>
          <p:nvPr/>
        </p:nvPicPr>
        <p:blipFill>
          <a:blip r:embed="rId2"/>
          <a:srcRect/>
          <a:stretch>
            <a:fillRect/>
          </a:stretch>
        </p:blipFill>
        <p:spPr bwMode="auto">
          <a:xfrm>
            <a:off x="9700589" y="1352550"/>
            <a:ext cx="1897127" cy="1973746"/>
          </a:xfrm>
          <a:prstGeom prst="rect">
            <a:avLst/>
          </a:prstGeom>
          <a:noFill/>
          <a:ln w="9525">
            <a:noFill/>
            <a:miter lim="800000"/>
            <a:headEnd/>
            <a:tailEnd/>
          </a:ln>
        </p:spPr>
      </p:pic>
      <p:pic>
        <p:nvPicPr>
          <p:cNvPr id="4" name="صورة 36">
            <a:extLst>
              <a:ext uri="{FF2B5EF4-FFF2-40B4-BE49-F238E27FC236}">
                <a16:creationId xmlns:a16="http://schemas.microsoft.com/office/drawing/2014/main" id="{BC2CE61B-D82F-444F-A439-31AC81A91A7D}"/>
              </a:ext>
            </a:extLst>
          </p:cNvPr>
          <p:cNvPicPr/>
          <p:nvPr/>
        </p:nvPicPr>
        <p:blipFill>
          <a:blip r:embed="rId3"/>
          <a:srcRect/>
          <a:stretch>
            <a:fillRect/>
          </a:stretch>
        </p:blipFill>
        <p:spPr bwMode="auto">
          <a:xfrm>
            <a:off x="8958469" y="3531705"/>
            <a:ext cx="3022737" cy="2378765"/>
          </a:xfrm>
          <a:prstGeom prst="rect">
            <a:avLst/>
          </a:prstGeom>
          <a:noFill/>
          <a:ln w="9525">
            <a:noFill/>
            <a:miter lim="800000"/>
            <a:headEnd/>
            <a:tailEnd/>
          </a:ln>
        </p:spPr>
      </p:pic>
    </p:spTree>
    <p:extLst>
      <p:ext uri="{BB962C8B-B14F-4D97-AF65-F5344CB8AC3E}">
        <p14:creationId xmlns:p14="http://schemas.microsoft.com/office/powerpoint/2010/main" val="1246074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CFD4BE-5834-4B41-9E86-A50863C05D31}"/>
              </a:ext>
            </a:extLst>
          </p:cNvPr>
          <p:cNvSpPr/>
          <p:nvPr/>
        </p:nvSpPr>
        <p:spPr>
          <a:xfrm>
            <a:off x="172278" y="781879"/>
            <a:ext cx="11741426" cy="6482672"/>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Magnetic Surveying - </a:t>
            </a:r>
            <a:r>
              <a:rPr lang="en-US" b="1" dirty="0"/>
              <a:t>Data Acquisition</a:t>
            </a:r>
            <a:endParaRPr lang="en-US" dirty="0"/>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Ground Surveys   </a:t>
            </a:r>
          </a:p>
          <a:p>
            <a:pPr>
              <a:lnSpc>
                <a:spcPct val="150000"/>
              </a:lnSpc>
            </a:pPr>
            <a:r>
              <a:rPr lang="en-US" dirty="0"/>
              <a:t>Ground magnetic measurements are usually made with portable instruments at regular intervals along more or less straight and parallel lines that cover the survey area.  Often the interval between measurement locations (stations) along the lines is less than the spacing between lines.</a:t>
            </a:r>
          </a:p>
          <a:p>
            <a:pPr marL="285750" lvl="0" indent="-285750">
              <a:lnSpc>
                <a:spcPct val="150000"/>
              </a:lnSpc>
              <a:buFont typeface="Arial" panose="020B0604020202020204" pitchFamily="34" charset="0"/>
              <a:buChar char="•"/>
            </a:pPr>
            <a:r>
              <a:rPr lang="en-US" dirty="0"/>
              <a:t>Ideally lines should be perpendicular to strike, with a few along strike tie-lines.</a:t>
            </a:r>
          </a:p>
          <a:p>
            <a:pPr marL="285750" lvl="0" indent="-285750">
              <a:lnSpc>
                <a:spcPct val="150000"/>
              </a:lnSpc>
              <a:buFont typeface="Arial" panose="020B0604020202020204" pitchFamily="34" charset="0"/>
              <a:buChar char="•"/>
            </a:pPr>
            <a:r>
              <a:rPr lang="en-US" dirty="0"/>
              <a:t>Establish base-station to monitor diurnal variations every 0.5-1.0 hours.</a:t>
            </a:r>
          </a:p>
          <a:p>
            <a:pPr marL="285750" lvl="0" indent="-285750">
              <a:lnSpc>
                <a:spcPct val="150000"/>
              </a:lnSpc>
              <a:buFont typeface="Arial" panose="020B0604020202020204" pitchFamily="34" charset="0"/>
              <a:buChar char="•"/>
            </a:pPr>
            <a:r>
              <a:rPr lang="en-US" dirty="0"/>
              <a:t>Avoid readings near metal objects such as railway tracks, cars...</a:t>
            </a:r>
          </a:p>
          <a:p>
            <a:pPr marL="285750" lvl="0" indent="-285750">
              <a:lnSpc>
                <a:spcPct val="150000"/>
              </a:lnSpc>
              <a:buFont typeface="Arial" panose="020B0604020202020204" pitchFamily="34" charset="0"/>
              <a:buChar char="•"/>
            </a:pPr>
            <a:r>
              <a:rPr lang="en-US" dirty="0"/>
              <a:t>Avoid wearing metal objects, such as watch, geological hammer.</a:t>
            </a:r>
          </a:p>
          <a:p>
            <a:pPr>
              <a:lnSpc>
                <a:spcPct val="115000"/>
              </a:lnSpc>
            </a:pPr>
            <a:endParaRPr lang="en-US" sz="11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a:lnSpc>
                <a:spcPct val="150000"/>
              </a:lnSpc>
            </a:pPr>
            <a:r>
              <a:rPr lang="en-US" dirty="0"/>
              <a:t>Data recording methods will vary with the purpose of the survey and the amount of noise present.  Methods include taking three readings and averaging the results, taking three readings within a meter of the station and either recording each or recording the average.  Some magnetometers can apply either of these methods and even do the averaging internally.  An experienced field geophysicist will specify which technique is required for a given survey. In either case, the time of the reading is also recorded unless the magnetometer stores the readings and times internally.</a:t>
            </a:r>
          </a:p>
          <a:p>
            <a:pPr>
              <a:lnSpc>
                <a:spcPct val="115000"/>
              </a:lnSpc>
            </a:pPr>
            <a:endParaRPr lang="en-US" sz="1100" dirty="0">
              <a:solidFill>
                <a:srgbClr val="0000FF"/>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30366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A341099-0BCB-4006-AD7E-4290502AB813}"/>
              </a:ext>
            </a:extLst>
          </p:cNvPr>
          <p:cNvSpPr/>
          <p:nvPr/>
        </p:nvSpPr>
        <p:spPr>
          <a:xfrm>
            <a:off x="437322" y="384994"/>
            <a:ext cx="11622155" cy="7038273"/>
          </a:xfrm>
          <a:prstGeom prst="rect">
            <a:avLst/>
          </a:prstGeom>
        </p:spPr>
        <p:txBody>
          <a:bodyPr wrap="square">
            <a:spAutoFit/>
          </a:bodyPr>
          <a:lstStyle/>
          <a:p>
            <a:pPr>
              <a:lnSpc>
                <a:spcPts val="1560"/>
              </a:lnSpc>
              <a:spcBef>
                <a:spcPts val="1560"/>
              </a:spcBef>
              <a:spcAft>
                <a:spcPts val="1560"/>
              </a:spcAft>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Items to be recorded in the field book for magnetics include:</a:t>
            </a:r>
            <a:endParaRPr lang="en-US" sz="2800" dirty="0">
              <a:latin typeface="Calibri" panose="020F0502020204030204" pitchFamily="34" charset="0"/>
              <a:ea typeface="Calibri" panose="020F0502020204030204" pitchFamily="34" charset="0"/>
              <a:cs typeface="Arial" panose="020B0604020202020204" pitchFamily="34" charset="0"/>
            </a:endParaRPr>
          </a:p>
          <a:p>
            <a:pPr marL="1066800" indent="-228600">
              <a:lnSpc>
                <a:spcPct val="150000"/>
              </a:lnSpc>
              <a:spcBef>
                <a:spcPts val="600"/>
              </a:spcBef>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a)</a:t>
            </a:r>
            <a:r>
              <a:rPr lang="en-US" sz="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Station location, including locations of lines with respect to permanent landmarks or        surveyed points.</a:t>
            </a:r>
            <a:endParaRPr lang="en-US" sz="2800" dirty="0">
              <a:latin typeface="Calibri" panose="020F0502020204030204" pitchFamily="34" charset="0"/>
              <a:ea typeface="Calibri" panose="020F0502020204030204" pitchFamily="34" charset="0"/>
              <a:cs typeface="Arial" panose="020B0604020202020204" pitchFamily="34" charset="0"/>
            </a:endParaRPr>
          </a:p>
          <a:p>
            <a:pPr marL="1066800" indent="-228600">
              <a:lnSpc>
                <a:spcPct val="150000"/>
              </a:lnSpc>
              <a:spcBef>
                <a:spcPts val="600"/>
              </a:spcBef>
            </a:pPr>
            <a:r>
              <a:rPr lang="en-US" spc="-1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b)</a:t>
            </a:r>
            <a:r>
              <a:rPr lang="en-US" sz="800" spc="-1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en-US" spc="-1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Magnetic field and/or gradient reading.</a:t>
            </a:r>
            <a:endParaRPr lang="en-US" sz="2800" dirty="0">
              <a:latin typeface="Calibri" panose="020F0502020204030204" pitchFamily="34" charset="0"/>
              <a:ea typeface="Calibri" panose="020F0502020204030204" pitchFamily="34" charset="0"/>
              <a:cs typeface="Arial" panose="020B0604020202020204" pitchFamily="34" charset="0"/>
            </a:endParaRPr>
          </a:p>
          <a:p>
            <a:pPr marL="1066800" indent="-228600">
              <a:lnSpc>
                <a:spcPct val="150000"/>
              </a:lnSpc>
              <a:spcBef>
                <a:spcPts val="600"/>
              </a:spcBef>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c)</a:t>
            </a:r>
            <a:r>
              <a:rPr lang="en-US" sz="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Time.</a:t>
            </a:r>
            <a:endParaRPr lang="en-US" sz="2800" dirty="0">
              <a:latin typeface="Calibri" panose="020F0502020204030204" pitchFamily="34" charset="0"/>
              <a:ea typeface="Calibri" panose="020F0502020204030204" pitchFamily="34" charset="0"/>
              <a:cs typeface="Arial" panose="020B0604020202020204" pitchFamily="34" charset="0"/>
            </a:endParaRPr>
          </a:p>
          <a:p>
            <a:pPr marL="1066800" indent="-228600">
              <a:lnSpc>
                <a:spcPct val="150000"/>
              </a:lnSpc>
              <a:spcBef>
                <a:spcPts val="600"/>
              </a:spcBef>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d)</a:t>
            </a:r>
            <a:r>
              <a:rPr lang="en-US" sz="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Nearby sources of potential interference.</a:t>
            </a:r>
          </a:p>
          <a:p>
            <a:pPr marL="1066800" indent="-228600">
              <a:lnSpc>
                <a:spcPts val="1560"/>
              </a:lnSpc>
              <a:spcBef>
                <a:spcPts val="600"/>
              </a:spcBef>
            </a:pPr>
            <a:endParaRPr lang="en-US" sz="2800" dirty="0">
              <a:latin typeface="Calibri" panose="020F0502020204030204" pitchFamily="34" charset="0"/>
              <a:ea typeface="Calibri" panose="020F0502020204030204" pitchFamily="34" charset="0"/>
              <a:cs typeface="Arial" panose="020B0604020202020204" pitchFamily="34" charset="0"/>
            </a:endParaRPr>
          </a:p>
          <a:p>
            <a:pPr>
              <a:lnSpc>
                <a:spcPts val="1200"/>
              </a:lnSpc>
              <a:spcBef>
                <a:spcPts val="600"/>
              </a:spcBef>
              <a:spcAft>
                <a:spcPts val="1560"/>
              </a:spcAft>
            </a:pPr>
            <a:r>
              <a:rPr lang="en-US" spc="-1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The experienced magnetics operator will be alert for the possible occurrence of the following:</a:t>
            </a:r>
            <a:endParaRPr lang="en-US" sz="2800" dirty="0">
              <a:latin typeface="Calibri" panose="020F0502020204030204" pitchFamily="34" charset="0"/>
              <a:ea typeface="Calibri" panose="020F0502020204030204" pitchFamily="34" charset="0"/>
              <a:cs typeface="Arial" panose="020B0604020202020204" pitchFamily="34" charset="0"/>
            </a:endParaRPr>
          </a:p>
          <a:p>
            <a:pPr marL="1066800" indent="-228600" algn="just">
              <a:lnSpc>
                <a:spcPct val="150000"/>
              </a:lnSpc>
              <a:spcBef>
                <a:spcPts val="600"/>
              </a:spcBef>
            </a:pPr>
            <a:r>
              <a:rPr lang="en-US" spc="-1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1.</a:t>
            </a:r>
            <a:r>
              <a:rPr lang="en-US" sz="800" spc="-1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en-US" spc="-1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Excessive gradients may be beyond the magnetometer's ability to make a stable measurement.  Modern magnetometers give a quality factor for the reading.  Multiple measurements at a station, minor adjustments of the station location and other adjustments of technique may be necessary to produce repeatable, representative data.</a:t>
            </a:r>
            <a:endParaRPr lang="en-US" sz="2800" dirty="0">
              <a:latin typeface="Calibri" panose="020F0502020204030204" pitchFamily="34" charset="0"/>
              <a:ea typeface="Calibri" panose="020F0502020204030204" pitchFamily="34" charset="0"/>
              <a:cs typeface="Arial" panose="020B0604020202020204" pitchFamily="34" charset="0"/>
            </a:endParaRPr>
          </a:p>
          <a:p>
            <a:pPr marL="1066800" indent="-228600" algn="just">
              <a:lnSpc>
                <a:spcPct val="150000"/>
              </a:lnSpc>
              <a:spcBef>
                <a:spcPts val="600"/>
              </a:spcBef>
            </a:pPr>
            <a:r>
              <a:rPr lang="en-US" spc="-1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2.</a:t>
            </a:r>
            <a:r>
              <a:rPr lang="en-US" sz="800" spc="-1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en-US" spc="-1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Nearby metal objects may cause interference.  Some items, such as automobiles, are obvious, but some subtle interference will be recognized only by the imaginative and observant magnetics operator.  Old buried curbs and foundations, buried cans and bottles, power lines, fences, and other hidden factors can greatly affect magnetic readings.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47911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3853B8B-D07A-49C2-95A0-F5D7C900E5E7}"/>
              </a:ext>
            </a:extLst>
          </p:cNvPr>
          <p:cNvSpPr/>
          <p:nvPr/>
        </p:nvSpPr>
        <p:spPr>
          <a:xfrm>
            <a:off x="702365" y="145774"/>
            <a:ext cx="10853531" cy="6471130"/>
          </a:xfrm>
          <a:prstGeom prst="rect">
            <a:avLst/>
          </a:prstGeom>
        </p:spPr>
        <p:txBody>
          <a:bodyPr wrap="square">
            <a:spAutoFit/>
          </a:bodyPr>
          <a:lstStyle/>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Airborne Surveys</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Estimate line spacing to avoid significant signal aliasing for aircraft height.</a:t>
            </a:r>
            <a:endParaRPr lang="en-US" sz="11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Approximate rule of thumb for maximum line spacing for particular application:</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indent="-342900">
              <a:lnSpc>
                <a:spcPct val="115000"/>
              </a:lnSpc>
              <a:buSzPts val="1000"/>
              <a:buFont typeface="Symbol" panose="05050102010706020507" pitchFamily="18" charset="2"/>
              <a:buChar char=""/>
              <a:tabLst>
                <a:tab pos="457200" algn="l"/>
              </a:tabLst>
            </a:pPr>
            <a:r>
              <a:rPr lang="en-US" dirty="0"/>
              <a:t>Note that h is flight height above magnetic basement, not Earth’s surface.</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en-US" sz="2400" dirty="0">
                <a:solidFill>
                  <a:srgbClr val="FF0000"/>
                </a:solidFill>
              </a:rPr>
              <a:t>Reduction of Magnetic Survey Data </a:t>
            </a:r>
          </a:p>
          <a:p>
            <a:r>
              <a:rPr lang="en-US" dirty="0"/>
              <a:t>Magnetics data reduction is usually simpler than with gravity, comprising:</a:t>
            </a:r>
          </a:p>
          <a:p>
            <a:r>
              <a:rPr lang="en-US" dirty="0"/>
              <a:t>1.  Diurnal Correction</a:t>
            </a:r>
          </a:p>
          <a:p>
            <a:r>
              <a:rPr lang="en-US" dirty="0"/>
              <a:t>2.  Geomagnetic Correction</a:t>
            </a:r>
          </a:p>
          <a:p>
            <a:r>
              <a:rPr lang="en-US" dirty="0"/>
              <a:t>3.  Elevation/Terrain Correction (occasionally)</a:t>
            </a:r>
          </a:p>
          <a:p>
            <a:r>
              <a:rPr lang="en-US" dirty="0"/>
              <a:t> </a:t>
            </a:r>
          </a:p>
          <a:p>
            <a:r>
              <a:rPr lang="en-US" dirty="0">
                <a:solidFill>
                  <a:srgbClr val="FF0000"/>
                </a:solidFill>
              </a:rPr>
              <a:t>Diurnal Variation</a:t>
            </a:r>
          </a:p>
          <a:p>
            <a:pPr lvl="0"/>
            <a:r>
              <a:rPr lang="en-US" dirty="0"/>
              <a:t>Similar to tidal correction in gravity</a:t>
            </a:r>
          </a:p>
          <a:p>
            <a:pPr lvl="0"/>
            <a:r>
              <a:rPr lang="en-US" dirty="0"/>
              <a:t>Reading is recorded at base station during survey, and then corrections applied to survey data.</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6" name="صورة 37">
            <a:extLst>
              <a:ext uri="{FF2B5EF4-FFF2-40B4-BE49-F238E27FC236}">
                <a16:creationId xmlns:a16="http://schemas.microsoft.com/office/drawing/2014/main" id="{FC0398CA-18E0-4E3F-A2A4-19FF10B3BC81}"/>
              </a:ext>
            </a:extLst>
          </p:cNvPr>
          <p:cNvPicPr/>
          <p:nvPr/>
        </p:nvPicPr>
        <p:blipFill>
          <a:blip r:embed="rId2"/>
          <a:srcRect/>
          <a:stretch>
            <a:fillRect/>
          </a:stretch>
        </p:blipFill>
        <p:spPr bwMode="auto">
          <a:xfrm>
            <a:off x="1355449" y="1132025"/>
            <a:ext cx="6115050" cy="1704975"/>
          </a:xfrm>
          <a:prstGeom prst="rect">
            <a:avLst/>
          </a:prstGeom>
          <a:noFill/>
          <a:ln w="9525">
            <a:noFill/>
            <a:miter lim="800000"/>
            <a:headEnd/>
            <a:tailEnd/>
          </a:ln>
        </p:spPr>
      </p:pic>
    </p:spTree>
    <p:extLst>
      <p:ext uri="{BB962C8B-B14F-4D97-AF65-F5344CB8AC3E}">
        <p14:creationId xmlns:p14="http://schemas.microsoft.com/office/powerpoint/2010/main" val="848717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564DD1-EAAD-40A8-91A9-D683AA108AFC}"/>
              </a:ext>
            </a:extLst>
          </p:cNvPr>
          <p:cNvSpPr/>
          <p:nvPr/>
        </p:nvSpPr>
        <p:spPr>
          <a:xfrm>
            <a:off x="477077" y="278296"/>
            <a:ext cx="11184835" cy="8209812"/>
          </a:xfrm>
          <a:prstGeom prst="rect">
            <a:avLst/>
          </a:prstGeom>
        </p:spPr>
        <p:txBody>
          <a:bodyPr wrap="square">
            <a:spAutoFit/>
          </a:bodyPr>
          <a:lstStyle/>
          <a:p>
            <a:pPr marL="285750" indent="-285750">
              <a:lnSpc>
                <a:spcPct val="150000"/>
              </a:lnSpc>
              <a:buFont typeface="Arial" panose="020B0604020202020204" pitchFamily="34" charset="0"/>
              <a:buChar char="•"/>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The base-station memory magnetometer, when used, is set up every </a:t>
            </a:r>
          </a:p>
          <a:p>
            <a:pPr>
              <a:lnSpc>
                <a:spcPct val="150000"/>
              </a:lnSpc>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day prior to collection of the magnetic data.  Ideally the base station</a:t>
            </a:r>
          </a:p>
          <a:p>
            <a:pPr>
              <a:lnSpc>
                <a:spcPct val="150000"/>
              </a:lnSpc>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is placed at least 100 m from any large metal objects or traveled</a:t>
            </a:r>
          </a:p>
          <a:p>
            <a:pPr>
              <a:lnSpc>
                <a:spcPct val="150000"/>
              </a:lnSpc>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roads and at least 500 m from any power lines when feasible.  The </a:t>
            </a:r>
          </a:p>
          <a:p>
            <a:pPr>
              <a:lnSpc>
                <a:spcPct val="150000"/>
              </a:lnSpc>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base station location must be very well described in the field book, </a:t>
            </a:r>
          </a:p>
          <a:p>
            <a:pPr>
              <a:lnSpc>
                <a:spcPct val="150000"/>
              </a:lnSpc>
            </a:pPr>
            <a:r>
              <a:rPr lang="en-US"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as others may have to later locate it based on the written description. </a:t>
            </a:r>
          </a:p>
          <a:p>
            <a:pPr>
              <a:lnSpc>
                <a:spcPct val="150000"/>
              </a:lnSpc>
            </a:pPr>
            <a:endParaRPr lang="en-US" dirty="0"/>
          </a:p>
          <a:p>
            <a:pPr>
              <a:lnSpc>
                <a:spcPct val="150000"/>
              </a:lnSpc>
            </a:pPr>
            <a:r>
              <a:rPr lang="en-US" dirty="0"/>
              <a:t>As the base may vary by 10 to 25 </a:t>
            </a:r>
            <a:r>
              <a:rPr lang="en-US" dirty="0" err="1"/>
              <a:t>nT</a:t>
            </a:r>
            <a:r>
              <a:rPr lang="en-US" dirty="0"/>
              <a:t> or more from day to day, this correction ensures that another person using the same base station and the same asserted value will get the same readings at a field point to within the accuracy of the instrument.  This procedure is always good technique but is often neglected by persons interested in only very large anomalies (&gt; 500 </a:t>
            </a:r>
            <a:r>
              <a:rPr lang="en-US" dirty="0" err="1"/>
              <a:t>nT</a:t>
            </a:r>
            <a:r>
              <a:rPr lang="en-US" dirty="0"/>
              <a:t>, etc.).</a:t>
            </a:r>
          </a:p>
          <a:p>
            <a:pPr>
              <a:lnSpc>
                <a:spcPct val="150000"/>
              </a:lnSpc>
            </a:pPr>
            <a:endParaRPr lang="en-US" dirty="0"/>
          </a:p>
          <a:p>
            <a:pPr marL="285750" indent="-285750">
              <a:lnSpc>
                <a:spcPct val="150000"/>
              </a:lnSpc>
              <a:buFont typeface="Arial" panose="020B0604020202020204" pitchFamily="34" charset="0"/>
              <a:buChar char="•"/>
            </a:pPr>
            <a:r>
              <a:rPr lang="en-US" dirty="0"/>
              <a:t>Difficult to return to base station in airborne work: possible to estimate diurnal</a:t>
            </a:r>
          </a:p>
          <a:p>
            <a:pPr>
              <a:lnSpc>
                <a:spcPct val="150000"/>
              </a:lnSpc>
            </a:pPr>
            <a:r>
              <a:rPr lang="en-US" dirty="0"/>
              <a:t>     correction from line intersections especially with additional tie lines</a:t>
            </a:r>
          </a:p>
          <a:p>
            <a:pPr>
              <a:lnSpc>
                <a:spcPts val="1560"/>
              </a:lnSpc>
              <a:spcBef>
                <a:spcPts val="1560"/>
              </a:spcBef>
              <a:spcAft>
                <a:spcPts val="1560"/>
              </a:spcAft>
            </a:pPr>
            <a:endParaRPr lang="en-US" sz="28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nSpc>
                <a:spcPts val="1560"/>
              </a:lnSpc>
              <a:spcBef>
                <a:spcPts val="1560"/>
              </a:spcBef>
              <a:spcAft>
                <a:spcPts val="1560"/>
              </a:spcAft>
            </a:pPr>
            <a:endParaRPr lang="en-US" sz="28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nSpc>
                <a:spcPts val="1560"/>
              </a:lnSpc>
              <a:spcBef>
                <a:spcPts val="1560"/>
              </a:spcBef>
              <a:spcAft>
                <a:spcPts val="1560"/>
              </a:spcAft>
            </a:pPr>
            <a:endParaRPr lang="en-US" sz="28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nSpc>
                <a:spcPts val="1560"/>
              </a:lnSpc>
              <a:spcBef>
                <a:spcPts val="1560"/>
              </a:spcBef>
              <a:spcAft>
                <a:spcPts val="1560"/>
              </a:spcAft>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صورة 38">
            <a:extLst>
              <a:ext uri="{FF2B5EF4-FFF2-40B4-BE49-F238E27FC236}">
                <a16:creationId xmlns:a16="http://schemas.microsoft.com/office/drawing/2014/main" id="{1D47AC35-3064-45B1-9525-1E6A073A0826}"/>
              </a:ext>
            </a:extLst>
          </p:cNvPr>
          <p:cNvPicPr/>
          <p:nvPr/>
        </p:nvPicPr>
        <p:blipFill>
          <a:blip r:embed="rId2"/>
          <a:srcRect/>
          <a:stretch>
            <a:fillRect/>
          </a:stretch>
        </p:blipFill>
        <p:spPr bwMode="auto">
          <a:xfrm>
            <a:off x="8680173" y="196240"/>
            <a:ext cx="2786683" cy="1894026"/>
          </a:xfrm>
          <a:prstGeom prst="rect">
            <a:avLst/>
          </a:prstGeom>
          <a:noFill/>
          <a:ln w="9525">
            <a:noFill/>
            <a:miter lim="800000"/>
            <a:headEnd/>
            <a:tailEnd/>
          </a:ln>
        </p:spPr>
      </p:pic>
      <p:pic>
        <p:nvPicPr>
          <p:cNvPr id="4" name="صورة 39">
            <a:extLst>
              <a:ext uri="{FF2B5EF4-FFF2-40B4-BE49-F238E27FC236}">
                <a16:creationId xmlns:a16="http://schemas.microsoft.com/office/drawing/2014/main" id="{FF640288-4434-485A-93EE-816AFA1ECBCD}"/>
              </a:ext>
            </a:extLst>
          </p:cNvPr>
          <p:cNvPicPr/>
          <p:nvPr/>
        </p:nvPicPr>
        <p:blipFill>
          <a:blip r:embed="rId3"/>
          <a:srcRect/>
          <a:stretch>
            <a:fillRect/>
          </a:stretch>
        </p:blipFill>
        <p:spPr bwMode="auto">
          <a:xfrm>
            <a:off x="8949564" y="4608029"/>
            <a:ext cx="2247900" cy="1971675"/>
          </a:xfrm>
          <a:prstGeom prst="rect">
            <a:avLst/>
          </a:prstGeom>
          <a:noFill/>
          <a:ln w="9525">
            <a:noFill/>
            <a:miter lim="800000"/>
            <a:headEnd/>
            <a:tailEnd/>
          </a:ln>
        </p:spPr>
      </p:pic>
    </p:spTree>
    <p:extLst>
      <p:ext uri="{BB962C8B-B14F-4D97-AF65-F5344CB8AC3E}">
        <p14:creationId xmlns:p14="http://schemas.microsoft.com/office/powerpoint/2010/main" val="836270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A4900B-C6A4-4C59-9B1B-58957B25B494}"/>
              </a:ext>
            </a:extLst>
          </p:cNvPr>
          <p:cNvSpPr/>
          <p:nvPr/>
        </p:nvSpPr>
        <p:spPr>
          <a:xfrm>
            <a:off x="357809" y="331305"/>
            <a:ext cx="11237843" cy="5917133"/>
          </a:xfrm>
          <a:prstGeom prst="rect">
            <a:avLst/>
          </a:prstGeom>
        </p:spPr>
        <p:txBody>
          <a:bodyPr wrap="square">
            <a:spAutoFit/>
          </a:bodyPr>
          <a:lstStyle/>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Geomagnetic Correction</a:t>
            </a:r>
            <a:endParaRPr lang="en-US" sz="11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dirty="0">
                <a:solidFill>
                  <a:srgbClr val="000000"/>
                </a:solidFill>
                <a:latin typeface="Arial" panose="020B0604020202020204" pitchFamily="34" charset="0"/>
                <a:ea typeface="Arial Unicode MS"/>
                <a:cs typeface="Arial" panose="020B0604020202020204" pitchFamily="34" charset="0"/>
              </a:rPr>
              <a:t>Similar to latitude correction in gravity</a:t>
            </a:r>
            <a:r>
              <a:rPr lang="en-US">
                <a:solidFill>
                  <a:srgbClr val="000000"/>
                </a:solidFill>
                <a:latin typeface="Arial" panose="020B0604020202020204" pitchFamily="34" charset="0"/>
                <a:ea typeface="Arial Unicode MS"/>
                <a:cs typeface="Arial" panose="020B0604020202020204" pitchFamily="34" charset="0"/>
              </a:rPr>
              <a:t>: Earth’s </a:t>
            </a:r>
            <a:r>
              <a:rPr lang="en-US" dirty="0">
                <a:solidFill>
                  <a:srgbClr val="000000"/>
                </a:solidFill>
                <a:latin typeface="Arial" panose="020B0604020202020204" pitchFamily="34" charset="0"/>
                <a:ea typeface="Arial Unicode MS"/>
                <a:cs typeface="Arial" panose="020B0604020202020204" pitchFamily="34" charset="0"/>
              </a:rPr>
              <a:t>total magnetic field varies from 25,000 </a:t>
            </a:r>
            <a:r>
              <a:rPr lang="en-US" dirty="0" err="1">
                <a:solidFill>
                  <a:srgbClr val="000000"/>
                </a:solidFill>
                <a:latin typeface="Arial" panose="020B0604020202020204" pitchFamily="34" charset="0"/>
                <a:ea typeface="Arial Unicode MS"/>
                <a:cs typeface="Arial" panose="020B0604020202020204" pitchFamily="34" charset="0"/>
              </a:rPr>
              <a:t>nT</a:t>
            </a:r>
            <a:r>
              <a:rPr lang="en-US" dirty="0">
                <a:solidFill>
                  <a:srgbClr val="000000"/>
                </a:solidFill>
                <a:latin typeface="Arial" panose="020B0604020202020204" pitchFamily="34" charset="0"/>
                <a:ea typeface="Arial Unicode MS"/>
                <a:cs typeface="Arial" panose="020B0604020202020204" pitchFamily="34" charset="0"/>
              </a:rPr>
              <a:t> at equator to 69,000 </a:t>
            </a:r>
            <a:r>
              <a:rPr lang="en-US" dirty="0" err="1">
                <a:solidFill>
                  <a:srgbClr val="000000"/>
                </a:solidFill>
                <a:latin typeface="Arial" panose="020B0604020202020204" pitchFamily="34" charset="0"/>
                <a:ea typeface="Arial Unicode MS"/>
                <a:cs typeface="Arial" panose="020B0604020202020204" pitchFamily="34" charset="0"/>
              </a:rPr>
              <a:t>nT</a:t>
            </a:r>
            <a:r>
              <a:rPr lang="en-US" dirty="0">
                <a:solidFill>
                  <a:srgbClr val="000000"/>
                </a:solidFill>
                <a:latin typeface="Arial" panose="020B0604020202020204" pitchFamily="34" charset="0"/>
                <a:ea typeface="Arial Unicode MS"/>
                <a:cs typeface="Arial" panose="020B0604020202020204" pitchFamily="34" charset="0"/>
              </a:rPr>
              <a:t> at poles</a:t>
            </a:r>
            <a:endParaRPr lang="en-US" sz="1100" dirty="0">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FF00FF"/>
                </a:solidFill>
                <a:latin typeface="Arial" panose="020B0604020202020204" pitchFamily="34" charset="0"/>
                <a:ea typeface="Arial Unicode MS"/>
                <a:cs typeface="Arial" panose="020B0604020202020204" pitchFamily="34" charset="0"/>
              </a:rPr>
              <a:t>Three possible correction methods:</a:t>
            </a:r>
            <a:endParaRPr lang="en-US" sz="1100" dirty="0">
              <a:latin typeface="Calibri" panose="020F0502020204030204" pitchFamily="34" charset="0"/>
              <a:ea typeface="Calibri" panose="020F0502020204030204" pitchFamily="34" charset="0"/>
              <a:cs typeface="Arial" panose="020B0604020202020204" pitchFamily="34" charset="0"/>
            </a:endParaRPr>
          </a:p>
          <a:p>
            <a:pPr marL="457200">
              <a:lnSpc>
                <a:spcPct val="115000"/>
              </a:lnSpc>
            </a:pPr>
            <a:r>
              <a:rPr lang="en-US" dirty="0">
                <a:solidFill>
                  <a:srgbClr val="000000"/>
                </a:solidFill>
                <a:latin typeface="Arial" panose="020B0604020202020204" pitchFamily="34" charset="0"/>
                <a:ea typeface="Arial Unicode MS"/>
                <a:cs typeface="Arial" panose="020B0604020202020204" pitchFamily="34" charset="0"/>
              </a:rPr>
              <a:t>1) </a:t>
            </a:r>
            <a:r>
              <a:rPr lang="en-US" dirty="0">
                <a:solidFill>
                  <a:srgbClr val="FF0000"/>
                </a:solidFill>
                <a:latin typeface="Arial" panose="020B0604020202020204" pitchFamily="34" charset="0"/>
                <a:ea typeface="Arial Unicode MS"/>
                <a:cs typeface="Arial" panose="020B0604020202020204" pitchFamily="34" charset="0"/>
              </a:rPr>
              <a:t>Subtraction of IGRF:</a:t>
            </a:r>
            <a:r>
              <a:rPr lang="en-US" dirty="0">
                <a:solidFill>
                  <a:srgbClr val="000000"/>
                </a:solidFill>
                <a:latin typeface="Arial" panose="020B0604020202020204" pitchFamily="34" charset="0"/>
                <a:ea typeface="Arial Unicode MS"/>
                <a:cs typeface="Arial" panose="020B0604020202020204" pitchFamily="34" charset="0"/>
              </a:rPr>
              <a:t> Earth’s theoretical magnetic field is removed from survey data by subtracting IGRF</a:t>
            </a:r>
            <a:endParaRPr lang="en-US" sz="1100" dirty="0">
              <a:latin typeface="Calibri" panose="020F0502020204030204" pitchFamily="34" charset="0"/>
              <a:ea typeface="Calibri" panose="020F0502020204030204" pitchFamily="34" charset="0"/>
              <a:cs typeface="Arial" panose="020B0604020202020204" pitchFamily="34" charset="0"/>
            </a:endParaRPr>
          </a:p>
          <a:p>
            <a:pPr marL="457200">
              <a:lnSpc>
                <a:spcPct val="115000"/>
              </a:lnSpc>
            </a:pPr>
            <a:r>
              <a:rPr lang="en-US" dirty="0">
                <a:solidFill>
                  <a:srgbClr val="000000"/>
                </a:solidFill>
                <a:latin typeface="Arial" panose="020B0604020202020204" pitchFamily="34" charset="0"/>
                <a:ea typeface="Arial Unicode MS"/>
                <a:cs typeface="Arial" panose="020B0604020202020204" pitchFamily="34" charset="0"/>
              </a:rPr>
              <a:t>2) </a:t>
            </a:r>
            <a:r>
              <a:rPr lang="en-US" dirty="0">
                <a:solidFill>
                  <a:srgbClr val="FF0000"/>
                </a:solidFill>
                <a:latin typeface="Arial" panose="020B0604020202020204" pitchFamily="34" charset="0"/>
                <a:ea typeface="Arial Unicode MS"/>
                <a:cs typeface="Arial" panose="020B0604020202020204" pitchFamily="34" charset="0"/>
              </a:rPr>
              <a:t>Linear approximation to IGRF</a:t>
            </a:r>
            <a:r>
              <a:rPr lang="en-US" dirty="0">
                <a:solidFill>
                  <a:srgbClr val="000000"/>
                </a:solidFill>
                <a:latin typeface="Arial" panose="020B0604020202020204" pitchFamily="34" charset="0"/>
                <a:ea typeface="Arial Unicode MS"/>
                <a:cs typeface="Arial" panose="020B0604020202020204" pitchFamily="34" charset="0"/>
              </a:rPr>
              <a:t>: Earth’s field is approximated by linear variation across survey area, and subtracted:</a:t>
            </a:r>
            <a:endParaRPr lang="en-US" sz="1100" dirty="0">
              <a:latin typeface="Calibri" panose="020F0502020204030204" pitchFamily="34" charset="0"/>
              <a:ea typeface="Calibri" panose="020F0502020204030204" pitchFamily="34" charset="0"/>
              <a:cs typeface="Arial" panose="020B0604020202020204" pitchFamily="34" charset="0"/>
            </a:endParaRPr>
          </a:p>
          <a:p>
            <a:pPr marL="914400">
              <a:lnSpc>
                <a:spcPct val="115000"/>
              </a:lnSpc>
            </a:pPr>
            <a:r>
              <a:rPr lang="en-US" dirty="0">
                <a:solidFill>
                  <a:srgbClr val="000000"/>
                </a:solidFill>
                <a:latin typeface="Arial" panose="020B0604020202020204" pitchFamily="34" charset="0"/>
                <a:ea typeface="Arial Unicode MS"/>
                <a:cs typeface="Arial" panose="020B0604020202020204" pitchFamily="34" charset="0"/>
              </a:rPr>
              <a:t>For example, in UK IGRF is approximated by 2.13 </a:t>
            </a:r>
            <a:r>
              <a:rPr lang="en-US" dirty="0" err="1">
                <a:solidFill>
                  <a:srgbClr val="000000"/>
                </a:solidFill>
                <a:latin typeface="Arial" panose="020B0604020202020204" pitchFamily="34" charset="0"/>
                <a:ea typeface="Arial Unicode MS"/>
                <a:cs typeface="Arial" panose="020B0604020202020204" pitchFamily="34" charset="0"/>
              </a:rPr>
              <a:t>nT</a:t>
            </a:r>
            <a:r>
              <a:rPr lang="en-US" dirty="0">
                <a:solidFill>
                  <a:srgbClr val="000000"/>
                </a:solidFill>
                <a:latin typeface="Arial" panose="020B0604020202020204" pitchFamily="34" charset="0"/>
                <a:ea typeface="Arial Unicode MS"/>
                <a:cs typeface="Arial" panose="020B0604020202020204" pitchFamily="34" charset="0"/>
              </a:rPr>
              <a:t>/km north, and 0.26 </a:t>
            </a:r>
            <a:r>
              <a:rPr lang="en-US" dirty="0" err="1">
                <a:solidFill>
                  <a:srgbClr val="000000"/>
                </a:solidFill>
                <a:latin typeface="Arial" panose="020B0604020202020204" pitchFamily="34" charset="0"/>
                <a:ea typeface="Arial Unicode MS"/>
                <a:cs typeface="Arial" panose="020B0604020202020204" pitchFamily="34" charset="0"/>
              </a:rPr>
              <a:t>nT</a:t>
            </a:r>
            <a:r>
              <a:rPr lang="en-US" dirty="0">
                <a:solidFill>
                  <a:srgbClr val="000000"/>
                </a:solidFill>
                <a:latin typeface="Arial" panose="020B0604020202020204" pitchFamily="34" charset="0"/>
                <a:ea typeface="Arial Unicode MS"/>
                <a:cs typeface="Arial" panose="020B0604020202020204" pitchFamily="34" charset="0"/>
              </a:rPr>
              <a:t>/km west.</a:t>
            </a:r>
            <a:endParaRPr lang="en-US" sz="1100" dirty="0">
              <a:latin typeface="Calibri" panose="020F0502020204030204" pitchFamily="34" charset="0"/>
              <a:ea typeface="Calibri" panose="020F0502020204030204" pitchFamily="34" charset="0"/>
              <a:cs typeface="Arial" panose="020B0604020202020204" pitchFamily="34" charset="0"/>
            </a:endParaRPr>
          </a:p>
          <a:p>
            <a:pPr marL="457200" indent="-228600">
              <a:lnSpc>
                <a:spcPct val="115000"/>
              </a:lnSpc>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3.</a:t>
            </a:r>
            <a:r>
              <a:rPr lang="en-US" sz="7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a:t>
            </a: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Regional correction: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With large surveys, regional trend can be estimated and removed to leave residual anomaly, as with gravity data.</a:t>
            </a:r>
          </a:p>
          <a:p>
            <a:pPr marL="457200" indent="-228600">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457200" indent="-228600">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en-US" sz="2000" dirty="0">
                <a:solidFill>
                  <a:srgbClr val="FF0000"/>
                </a:solidFill>
              </a:rPr>
              <a:t>Terrain Correction</a:t>
            </a:r>
          </a:p>
          <a:p>
            <a:pPr marL="285750" lvl="0" indent="-285750">
              <a:lnSpc>
                <a:spcPct val="150000"/>
              </a:lnSpc>
              <a:buFont typeface="Arial" panose="020B0604020202020204" pitchFamily="34" charset="0"/>
              <a:buChar char="•"/>
            </a:pPr>
            <a:r>
              <a:rPr lang="en-US" dirty="0"/>
              <a:t>There are no elevation corrections (equivalent to Free-air and Bouguer corrections) with magnetic data as gradient is only 0.035 </a:t>
            </a:r>
            <a:r>
              <a:rPr lang="en-US" dirty="0" err="1"/>
              <a:t>nT</a:t>
            </a:r>
            <a:r>
              <a:rPr lang="en-US" dirty="0"/>
              <a:t>/m at poles, 0.015 </a:t>
            </a:r>
            <a:r>
              <a:rPr lang="en-US" dirty="0" err="1"/>
              <a:t>nT</a:t>
            </a:r>
            <a:r>
              <a:rPr lang="en-US" dirty="0"/>
              <a:t>/m at equator.</a:t>
            </a:r>
          </a:p>
          <a:p>
            <a:pPr marL="285750" lvl="0" indent="-285750">
              <a:lnSpc>
                <a:spcPct val="150000"/>
              </a:lnSpc>
              <a:buFont typeface="Arial" panose="020B0604020202020204" pitchFamily="34" charset="0"/>
              <a:buChar char="•"/>
            </a:pPr>
            <a:r>
              <a:rPr lang="en-US" dirty="0"/>
              <a:t>Terrain corrections can be applied, but are complicated. Require estimate of ground susceptibility, and topography.</a:t>
            </a:r>
          </a:p>
          <a:p>
            <a:pPr marL="457200" indent="-228600">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57083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7E37CA-78AF-4549-BEFF-B6C53B5A9C45}"/>
              </a:ext>
            </a:extLst>
          </p:cNvPr>
          <p:cNvSpPr/>
          <p:nvPr/>
        </p:nvSpPr>
        <p:spPr>
          <a:xfrm>
            <a:off x="3048000" y="2642791"/>
            <a:ext cx="6096000" cy="4714945"/>
          </a:xfrm>
          <a:prstGeom prst="rect">
            <a:avLst/>
          </a:prstGeom>
        </p:spPr>
        <p:txBody>
          <a:bodyPr>
            <a:spAutoFit/>
          </a:bodyPr>
          <a:lstStyle/>
          <a:p>
            <a:pPr algn="ctr">
              <a:lnSpc>
                <a:spcPct val="107000"/>
              </a:lnSpc>
              <a:spcAft>
                <a:spcPts val="800"/>
              </a:spcAft>
            </a:pP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Waiting me in</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7-8 lectures in Geoelectric method</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&amp;</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4400" dirty="0">
                <a:solidFill>
                  <a:srgbClr val="FF0000"/>
                </a:solidFill>
                <a:latin typeface="Calibri" panose="020F0502020204030204" pitchFamily="34" charset="0"/>
                <a:ea typeface="Calibri" panose="020F0502020204030204" pitchFamily="34" charset="0"/>
                <a:cs typeface="Arial" panose="020B0604020202020204" pitchFamily="34" charset="0"/>
              </a:rPr>
              <a:t>9-10 lectures in Seismic method</a:t>
            </a:r>
            <a:endParaRPr lang="en-US" sz="4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33967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CA0845-8466-46EE-BA1B-08E42BB7F873}"/>
              </a:ext>
            </a:extLst>
          </p:cNvPr>
          <p:cNvSpPr/>
          <p:nvPr/>
        </p:nvSpPr>
        <p:spPr>
          <a:xfrm>
            <a:off x="2266123" y="1245705"/>
            <a:ext cx="7540486" cy="2748445"/>
          </a:xfrm>
          <a:prstGeom prst="rect">
            <a:avLst/>
          </a:prstGeom>
        </p:spPr>
        <p:txBody>
          <a:bodyPr wrap="square">
            <a:spAutoFit/>
          </a:bodyPr>
          <a:lstStyle/>
          <a:p>
            <a:pPr>
              <a:lnSpc>
                <a:spcPct val="115000"/>
              </a:lnSpc>
              <a:spcAft>
                <a:spcPts val="1000"/>
              </a:spcAft>
            </a:pPr>
            <a:r>
              <a:rPr lang="en-US" dirty="0">
                <a:solidFill>
                  <a:srgbClr val="0000FF"/>
                </a:solidFill>
                <a:latin typeface="Arial" panose="020B0604020202020204" pitchFamily="34" charset="0"/>
                <a:ea typeface="Arial Unicode MS"/>
                <a:cs typeface="Arial" panose="020B0604020202020204" pitchFamily="34" charset="0"/>
              </a:rPr>
              <a:t>Applications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Location of metal objects:  </a:t>
            </a: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Pipes, cables, military ordnance.</a:t>
            </a:r>
            <a:endParaRPr lang="en-US" sz="1100" dirty="0">
              <a:solidFill>
                <a:srgbClr val="0000FF"/>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Mapping near-surface:</a:t>
            </a: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  Archeological sites, concealed mine shafts, igneous intrusions.</a:t>
            </a:r>
            <a:endParaRPr lang="en-US" sz="1100" dirty="0">
              <a:solidFill>
                <a:srgbClr val="0000FF"/>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Mineral Exploration:</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Identification of metalliferous deposits</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for example massive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sulphides</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SzPts val="1000"/>
              <a:buFont typeface="Symbol" panose="05050102010706020507" pitchFamily="18" charset="2"/>
              <a:buChar char=""/>
              <a:tabLst>
                <a:tab pos="457200" algn="l"/>
              </a:tabLst>
            </a:pP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Geological Bedrock Mapping</a:t>
            </a:r>
            <a:r>
              <a:rPr lang="en-US" dirty="0">
                <a:solidFill>
                  <a:srgbClr val="0000FF"/>
                </a:solidFill>
                <a:latin typeface="Arial" panose="020B0604020202020204" pitchFamily="34" charset="0"/>
                <a:ea typeface="Times New Roman" panose="02020603050405020304" pitchFamily="18" charset="0"/>
                <a:cs typeface="Arial" panose="020B0604020202020204" pitchFamily="34" charset="0"/>
              </a:rPr>
              <a:t>: Identification of faults and geological boundaries</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especially beneath sediment cover.</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6628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D17897-A34E-42D3-B1DC-64715040EF5E}"/>
              </a:ext>
            </a:extLst>
          </p:cNvPr>
          <p:cNvSpPr/>
          <p:nvPr/>
        </p:nvSpPr>
        <p:spPr>
          <a:xfrm>
            <a:off x="1073426" y="40780"/>
            <a:ext cx="8998226" cy="7722242"/>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Induced Magnetization and Magnetic Susceptibility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Orbital motions of electrons around atoms’ nucleus constitute circular electric currents, causing atoms to behave like magnets.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Intensity of Magnetization </a:t>
            </a:r>
            <a:r>
              <a:rPr lang="en-US" b="1" dirty="0">
                <a:solidFill>
                  <a:srgbClr val="0000FF"/>
                </a:solidFill>
                <a:latin typeface="Arial" panose="020B0604020202020204" pitchFamily="34" charset="0"/>
                <a:ea typeface="Arial Unicode MS"/>
                <a:cs typeface="Arial" panose="020B0604020202020204" pitchFamily="34" charset="0"/>
              </a:rPr>
              <a:t>J</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A body placed in a magnetic field can become </a:t>
            </a:r>
            <a:r>
              <a:rPr lang="en-US" dirty="0" err="1">
                <a:solidFill>
                  <a:srgbClr val="000000"/>
                </a:solidFill>
                <a:latin typeface="Arial" panose="020B0604020202020204" pitchFamily="34" charset="0"/>
                <a:ea typeface="Arial Unicode MS"/>
                <a:cs typeface="Arial" panose="020B0604020202020204" pitchFamily="34" charset="0"/>
              </a:rPr>
              <a:t>magnetised</a:t>
            </a:r>
            <a:r>
              <a:rPr lang="en-US" dirty="0">
                <a:solidFill>
                  <a:srgbClr val="000000"/>
                </a:solidFill>
                <a:latin typeface="Arial" panose="020B0604020202020204" pitchFamily="34" charset="0"/>
                <a:ea typeface="Arial Unicode MS"/>
                <a:cs typeface="Arial" panose="020B0604020202020204" pitchFamily="34" charset="0"/>
              </a:rPr>
              <a:t> as atoms and molecules align. Net external field as if bar magnet.</a:t>
            </a:r>
          </a:p>
          <a:p>
            <a:pPr>
              <a:lnSpc>
                <a:spcPct val="115000"/>
              </a:lnSpc>
            </a:pPr>
            <a:endParaRPr lang="en-US" dirty="0">
              <a:solidFill>
                <a:srgbClr val="000000"/>
              </a:solidFill>
              <a:latin typeface="Arial" panose="020B0604020202020204" pitchFamily="34" charset="0"/>
              <a:ea typeface="Arial Unicode MS"/>
              <a:cs typeface="Arial" panose="020B0604020202020204" pitchFamily="34" charset="0"/>
            </a:endParaRPr>
          </a:p>
          <a:p>
            <a:pPr>
              <a:lnSpc>
                <a:spcPct val="115000"/>
              </a:lnSpc>
            </a:pPr>
            <a:endParaRPr lang="en-US" dirty="0">
              <a:solidFill>
                <a:srgbClr val="000000"/>
              </a:solidFill>
              <a:latin typeface="Arial" panose="020B0604020202020204" pitchFamily="34" charset="0"/>
              <a:ea typeface="Arial Unicode MS"/>
              <a:cs typeface="Arial" panose="020B0604020202020204" pitchFamily="34" charset="0"/>
            </a:endParaRPr>
          </a:p>
          <a:p>
            <a:pPr>
              <a:lnSpc>
                <a:spcPct val="115000"/>
              </a:lnSpc>
            </a:pPr>
            <a:endParaRPr lang="en-US" dirty="0">
              <a:solidFill>
                <a:srgbClr val="000000"/>
              </a:solidFill>
              <a:latin typeface="Arial" panose="020B0604020202020204" pitchFamily="34" charset="0"/>
              <a:ea typeface="Arial Unicode MS"/>
              <a:cs typeface="Arial" panose="020B0604020202020204" pitchFamily="34" charset="0"/>
            </a:endParaRPr>
          </a:p>
          <a:p>
            <a:pPr>
              <a:lnSpc>
                <a:spcPct val="115000"/>
              </a:lnSpc>
            </a:pPr>
            <a:endParaRPr lang="en-US" dirty="0">
              <a:solidFill>
                <a:srgbClr val="000000"/>
              </a:solidFill>
              <a:latin typeface="Arial" panose="020B0604020202020204" pitchFamily="34" charset="0"/>
              <a:ea typeface="Arial Unicode MS"/>
              <a:cs typeface="Arial" panose="020B0604020202020204" pitchFamily="34" charset="0"/>
            </a:endParaRPr>
          </a:p>
          <a:p>
            <a:pPr>
              <a:lnSpc>
                <a:spcPct val="115000"/>
              </a:lnSpc>
            </a:pPr>
            <a:endParaRPr lang="en-US" dirty="0">
              <a:solidFill>
                <a:srgbClr val="000000"/>
              </a:solidFill>
              <a:latin typeface="Arial" panose="020B0604020202020204" pitchFamily="34" charset="0"/>
              <a:ea typeface="Arial Unicode MS"/>
              <a:cs typeface="Arial" panose="020B0604020202020204" pitchFamily="34" charset="0"/>
            </a:endParaRPr>
          </a:p>
          <a:p>
            <a:pPr>
              <a:lnSpc>
                <a:spcPct val="115000"/>
              </a:lnSpc>
            </a:pPr>
            <a:endParaRPr lang="en-US" dirty="0">
              <a:solidFill>
                <a:srgbClr val="000000"/>
              </a:solidFill>
              <a:latin typeface="Arial" panose="020B0604020202020204" pitchFamily="34" charset="0"/>
              <a:ea typeface="Arial Unicode MS"/>
              <a:cs typeface="Arial" panose="020B0604020202020204" pitchFamily="34" charset="0"/>
            </a:endParaRPr>
          </a:p>
          <a:p>
            <a:r>
              <a:rPr lang="en-US" sz="2400" dirty="0">
                <a:solidFill>
                  <a:srgbClr val="FF0000"/>
                </a:solidFill>
              </a:rPr>
              <a:t>Magnetic Susceptibility k</a:t>
            </a:r>
          </a:p>
          <a:p>
            <a:r>
              <a:rPr lang="en-US" dirty="0"/>
              <a:t>For low magnetic fields, magnetization </a:t>
            </a:r>
            <a:r>
              <a:rPr lang="en-US" b="1" dirty="0"/>
              <a:t>J</a:t>
            </a:r>
            <a:r>
              <a:rPr lang="en-US" dirty="0"/>
              <a:t> is proportional to the </a:t>
            </a:r>
            <a:r>
              <a:rPr lang="en-US" dirty="0" err="1"/>
              <a:t>magnetising</a:t>
            </a:r>
            <a:r>
              <a:rPr lang="en-US" dirty="0"/>
              <a:t> field </a:t>
            </a:r>
            <a:r>
              <a:rPr lang="en-US" b="1" dirty="0"/>
              <a:t>H</a:t>
            </a:r>
            <a:r>
              <a:rPr lang="en-US" dirty="0"/>
              <a:t>:</a:t>
            </a:r>
          </a:p>
          <a:p>
            <a:pPr algn="ctr"/>
            <a:r>
              <a:rPr lang="en-US" b="1" dirty="0"/>
              <a:t>J</a:t>
            </a:r>
            <a:r>
              <a:rPr lang="en-US" dirty="0"/>
              <a:t> = k </a:t>
            </a:r>
            <a:r>
              <a:rPr lang="en-US" b="1" dirty="0"/>
              <a:t>H</a:t>
            </a:r>
            <a:endParaRPr lang="en-US" dirty="0"/>
          </a:p>
          <a:p>
            <a:r>
              <a:rPr lang="en-US" dirty="0"/>
              <a:t>where k is called the </a:t>
            </a:r>
            <a:r>
              <a:rPr lang="en-US" u="sng" dirty="0"/>
              <a:t>magnetic susceptibility</a:t>
            </a:r>
            <a:r>
              <a:rPr lang="en-US" dirty="0"/>
              <a:t>.</a:t>
            </a:r>
          </a:p>
          <a:p>
            <a:pPr lvl="0"/>
            <a:r>
              <a:rPr lang="en-US" dirty="0"/>
              <a:t>Susceptibility is fundamental rock parameter of magnetics prospecting.</a:t>
            </a:r>
          </a:p>
          <a:p>
            <a:pPr lvl="0"/>
            <a:r>
              <a:rPr lang="en-US" dirty="0"/>
              <a:t>Magnetic response of rocks determined by amounts and susceptibilities of constituent minerals.</a:t>
            </a:r>
          </a:p>
          <a:p>
            <a:pPr>
              <a:lnSpc>
                <a:spcPct val="115000"/>
              </a:lnSpc>
            </a:pPr>
            <a:endParaRPr lang="en-US" dirty="0">
              <a:solidFill>
                <a:srgbClr val="000000"/>
              </a:solidFill>
              <a:latin typeface="Arial" panose="020B0604020202020204" pitchFamily="34" charset="0"/>
              <a:ea typeface="Arial Unicode MS"/>
              <a:cs typeface="Arial" panose="020B0604020202020204" pitchFamily="34" charset="0"/>
            </a:endParaRPr>
          </a:p>
          <a:p>
            <a:pPr>
              <a:lnSpc>
                <a:spcPct val="115000"/>
              </a:lnSpc>
            </a:pPr>
            <a:endParaRPr lang="en-US" dirty="0">
              <a:solidFill>
                <a:srgbClr val="000000"/>
              </a:solidFill>
              <a:latin typeface="Arial" panose="020B0604020202020204" pitchFamily="34" charset="0"/>
              <a:ea typeface="Arial Unicode MS"/>
              <a:cs typeface="Arial" panose="020B0604020202020204" pitchFamily="34" charset="0"/>
            </a:endParaRPr>
          </a:p>
          <a:p>
            <a:pPr>
              <a:lnSpc>
                <a:spcPct val="115000"/>
              </a:lnSpc>
            </a:pPr>
            <a:endParaRPr lang="en-US" dirty="0">
              <a:solidFill>
                <a:srgbClr val="000000"/>
              </a:solidFill>
              <a:latin typeface="Arial" panose="020B0604020202020204" pitchFamily="34" charset="0"/>
              <a:ea typeface="Arial Unicode MS"/>
              <a:cs typeface="Arial" panose="020B0604020202020204" pitchFamily="34" charset="0"/>
            </a:endParaRPr>
          </a:p>
          <a:p>
            <a:pPr>
              <a:lnSpc>
                <a:spcPct val="115000"/>
              </a:lnSpc>
            </a:pPr>
            <a:endParaRPr lang="en-US" dirty="0">
              <a:solidFill>
                <a:srgbClr val="000000"/>
              </a:solidFill>
              <a:latin typeface="Arial" panose="020B0604020202020204" pitchFamily="34" charset="0"/>
              <a:ea typeface="Arial Unicode MS"/>
              <a:cs typeface="Arial" panose="020B0604020202020204" pitchFamily="34" charset="0"/>
            </a:endParaRPr>
          </a:p>
          <a:p>
            <a:pPr>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8" name="صورة 6">
            <a:extLst>
              <a:ext uri="{FF2B5EF4-FFF2-40B4-BE49-F238E27FC236}">
                <a16:creationId xmlns:a16="http://schemas.microsoft.com/office/drawing/2014/main" id="{A534553C-2034-4056-8AF6-1B515E0F35F0}"/>
              </a:ext>
            </a:extLst>
          </p:cNvPr>
          <p:cNvPicPr/>
          <p:nvPr/>
        </p:nvPicPr>
        <p:blipFill>
          <a:blip r:embed="rId2"/>
          <a:srcRect/>
          <a:stretch>
            <a:fillRect/>
          </a:stretch>
        </p:blipFill>
        <p:spPr bwMode="auto">
          <a:xfrm>
            <a:off x="4320209" y="2888974"/>
            <a:ext cx="3299792" cy="1656522"/>
          </a:xfrm>
          <a:prstGeom prst="rect">
            <a:avLst/>
          </a:prstGeom>
          <a:noFill/>
          <a:ln w="9525">
            <a:noFill/>
            <a:miter lim="800000"/>
            <a:headEnd/>
            <a:tailEnd/>
          </a:ln>
        </p:spPr>
      </p:pic>
    </p:spTree>
    <p:extLst>
      <p:ext uri="{BB962C8B-B14F-4D97-AF65-F5344CB8AC3E}">
        <p14:creationId xmlns:p14="http://schemas.microsoft.com/office/powerpoint/2010/main" val="2861703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BF7819-6D62-4F7E-B9E0-CCA31FEC88B3}"/>
              </a:ext>
            </a:extLst>
          </p:cNvPr>
          <p:cNvSpPr/>
          <p:nvPr/>
        </p:nvSpPr>
        <p:spPr>
          <a:xfrm>
            <a:off x="940903" y="167103"/>
            <a:ext cx="9846367" cy="6598601"/>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Total Magnetic Field </a:t>
            </a:r>
            <a:r>
              <a:rPr lang="en-US" b="1" dirty="0">
                <a:solidFill>
                  <a:srgbClr val="FF0000"/>
                </a:solidFill>
                <a:latin typeface="Arial" panose="020B0604020202020204" pitchFamily="34" charset="0"/>
                <a:ea typeface="Arial Unicode MS"/>
                <a:cs typeface="Arial" panose="020B0604020202020204" pitchFamily="34" charset="0"/>
              </a:rPr>
              <a:t>B</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dirty="0">
                <a:solidFill>
                  <a:srgbClr val="000000"/>
                </a:solidFill>
                <a:latin typeface="Arial" panose="020B0604020202020204" pitchFamily="34" charset="0"/>
                <a:ea typeface="Arial Unicode MS"/>
                <a:cs typeface="Arial" panose="020B0604020202020204" pitchFamily="34" charset="0"/>
              </a:rPr>
              <a:t>The </a:t>
            </a:r>
            <a:r>
              <a:rPr lang="en-US" u="sng" dirty="0">
                <a:solidFill>
                  <a:srgbClr val="808000"/>
                </a:solidFill>
                <a:latin typeface="Arial" panose="020B0604020202020204" pitchFamily="34" charset="0"/>
                <a:ea typeface="Arial Unicode MS"/>
                <a:cs typeface="Arial" panose="020B0604020202020204" pitchFamily="34" charset="0"/>
              </a:rPr>
              <a:t>Total Magnetic Field </a:t>
            </a:r>
            <a:r>
              <a:rPr lang="en-US" b="1" u="sng" dirty="0">
                <a:solidFill>
                  <a:srgbClr val="808000"/>
                </a:solidFill>
                <a:latin typeface="Arial" panose="020B0604020202020204" pitchFamily="34" charset="0"/>
                <a:ea typeface="Arial Unicode MS"/>
                <a:cs typeface="Arial" panose="020B0604020202020204" pitchFamily="34" charset="0"/>
              </a:rPr>
              <a:t>B</a:t>
            </a:r>
            <a:r>
              <a:rPr lang="en-US" dirty="0">
                <a:solidFill>
                  <a:srgbClr val="000000"/>
                </a:solidFill>
                <a:latin typeface="Arial" panose="020B0604020202020204" pitchFamily="34" charset="0"/>
                <a:ea typeface="Arial Unicode MS"/>
                <a:cs typeface="Arial" panose="020B0604020202020204" pitchFamily="34" charset="0"/>
              </a:rPr>
              <a:t> represents the sum of the magnetizing field strength and the magnetization of the medium: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r>
              <a:rPr lang="en-US" sz="2400" b="1" dirty="0">
                <a:solidFill>
                  <a:srgbClr val="000000"/>
                </a:solidFill>
                <a:effectLst/>
                <a:latin typeface="Arial" panose="020B0604020202020204" pitchFamily="34" charset="0"/>
                <a:ea typeface="Arial Unicode MS"/>
                <a:cs typeface="Arial" panose="020B0604020202020204" pitchFamily="34" charset="0"/>
              </a:rPr>
              <a:t>B</a:t>
            </a:r>
            <a:r>
              <a:rPr lang="en-US" sz="2400" dirty="0">
                <a:solidFill>
                  <a:srgbClr val="000000"/>
                </a:solidFill>
                <a:effectLst/>
                <a:latin typeface="Arial" panose="020B0604020202020204" pitchFamily="34" charset="0"/>
                <a:ea typeface="Arial Unicode MS"/>
                <a:cs typeface="Arial" panose="020B0604020202020204" pitchFamily="34" charset="0"/>
              </a:rPr>
              <a:t> = </a:t>
            </a:r>
            <a:r>
              <a:rPr lang="en-US" sz="2400" dirty="0">
                <a:solidFill>
                  <a:srgbClr val="000000"/>
                </a:solidFill>
                <a:effectLst/>
                <a:latin typeface="Symbol" panose="05050102010706020507" pitchFamily="18" charset="2"/>
                <a:ea typeface="Arial Unicode MS"/>
                <a:cs typeface="Arial Unicode MS"/>
              </a:rPr>
              <a:t>m</a:t>
            </a:r>
            <a:r>
              <a:rPr lang="en-US" sz="2400" baseline="-25000" dirty="0">
                <a:solidFill>
                  <a:srgbClr val="000000"/>
                </a:solidFill>
                <a:effectLst/>
                <a:latin typeface="Arial" panose="020B0604020202020204" pitchFamily="34" charset="0"/>
                <a:ea typeface="Arial Unicode MS"/>
                <a:cs typeface="Arial" panose="020B0604020202020204" pitchFamily="34" charset="0"/>
              </a:rPr>
              <a:t>0</a:t>
            </a:r>
            <a:r>
              <a:rPr lang="en-US" sz="2400" dirty="0">
                <a:solidFill>
                  <a:srgbClr val="000000"/>
                </a:solidFill>
                <a:effectLst/>
                <a:latin typeface="Arial" panose="020B0604020202020204" pitchFamily="34" charset="0"/>
                <a:ea typeface="Arial Unicode MS"/>
                <a:cs typeface="Arial" panose="020B0604020202020204" pitchFamily="34" charset="0"/>
              </a:rPr>
              <a:t>(</a:t>
            </a:r>
            <a:r>
              <a:rPr lang="en-US" sz="2400" b="1" dirty="0">
                <a:solidFill>
                  <a:srgbClr val="000000"/>
                </a:solidFill>
                <a:effectLst/>
                <a:latin typeface="Arial" panose="020B0604020202020204" pitchFamily="34" charset="0"/>
                <a:ea typeface="Arial Unicode MS"/>
                <a:cs typeface="Arial" panose="020B0604020202020204" pitchFamily="34" charset="0"/>
              </a:rPr>
              <a:t>H</a:t>
            </a:r>
            <a:r>
              <a:rPr lang="en-US" sz="2400" dirty="0">
                <a:solidFill>
                  <a:srgbClr val="000000"/>
                </a:solidFill>
                <a:effectLst/>
                <a:latin typeface="Arial" panose="020B0604020202020204" pitchFamily="34" charset="0"/>
                <a:ea typeface="Arial Unicode MS"/>
                <a:cs typeface="Arial" panose="020B0604020202020204" pitchFamily="34" charset="0"/>
              </a:rPr>
              <a:t> + </a:t>
            </a:r>
            <a:r>
              <a:rPr lang="en-US" sz="2400" b="1" dirty="0">
                <a:solidFill>
                  <a:srgbClr val="000000"/>
                </a:solidFill>
                <a:effectLst/>
                <a:latin typeface="Arial" panose="020B0604020202020204" pitchFamily="34" charset="0"/>
                <a:ea typeface="Arial Unicode MS"/>
                <a:cs typeface="Arial" panose="020B0604020202020204" pitchFamily="34" charset="0"/>
              </a:rPr>
              <a:t>J</a:t>
            </a:r>
            <a:r>
              <a:rPr lang="en-US" sz="2400" dirty="0">
                <a:solidFill>
                  <a:srgbClr val="000000"/>
                </a:solidFill>
                <a:effectLst/>
                <a:latin typeface="Arial" panose="020B0604020202020204" pitchFamily="34" charset="0"/>
                <a:ea typeface="Arial Unicode MS"/>
                <a:cs typeface="Arial" panose="020B0604020202020204" pitchFamily="34" charset="0"/>
              </a:rPr>
              <a:t>) = </a:t>
            </a:r>
            <a:r>
              <a:rPr lang="en-US" sz="2400" dirty="0">
                <a:solidFill>
                  <a:srgbClr val="000000"/>
                </a:solidFill>
                <a:effectLst/>
                <a:latin typeface="Symbol" panose="05050102010706020507" pitchFamily="18" charset="2"/>
                <a:ea typeface="Arial Unicode MS"/>
                <a:cs typeface="Arial Unicode MS"/>
              </a:rPr>
              <a:t>m</a:t>
            </a:r>
            <a:r>
              <a:rPr lang="en-US" sz="2400" baseline="-25000" dirty="0">
                <a:solidFill>
                  <a:srgbClr val="000000"/>
                </a:solidFill>
                <a:effectLst/>
                <a:latin typeface="Arial" panose="020B0604020202020204" pitchFamily="34" charset="0"/>
                <a:ea typeface="Arial Unicode MS"/>
                <a:cs typeface="Arial" panose="020B0604020202020204" pitchFamily="34" charset="0"/>
              </a:rPr>
              <a:t>0</a:t>
            </a:r>
            <a:r>
              <a:rPr lang="en-US" sz="2400" dirty="0">
                <a:solidFill>
                  <a:srgbClr val="000000"/>
                </a:solidFill>
                <a:effectLst/>
                <a:latin typeface="Arial" panose="020B0604020202020204" pitchFamily="34" charset="0"/>
                <a:ea typeface="Arial Unicode MS"/>
                <a:cs typeface="Arial" panose="020B0604020202020204" pitchFamily="34" charset="0"/>
              </a:rPr>
              <a:t>(</a:t>
            </a:r>
            <a:r>
              <a:rPr lang="en-US" sz="2400" b="1" dirty="0">
                <a:solidFill>
                  <a:srgbClr val="000000"/>
                </a:solidFill>
                <a:effectLst/>
                <a:latin typeface="Arial" panose="020B0604020202020204" pitchFamily="34" charset="0"/>
                <a:ea typeface="Arial Unicode MS"/>
                <a:cs typeface="Arial" panose="020B0604020202020204" pitchFamily="34" charset="0"/>
              </a:rPr>
              <a:t>H</a:t>
            </a:r>
            <a:r>
              <a:rPr lang="en-US" sz="2400" dirty="0">
                <a:solidFill>
                  <a:srgbClr val="000000"/>
                </a:solidFill>
                <a:effectLst/>
                <a:latin typeface="Arial" panose="020B0604020202020204" pitchFamily="34" charset="0"/>
                <a:ea typeface="Arial Unicode MS"/>
                <a:cs typeface="Arial" panose="020B0604020202020204" pitchFamily="34" charset="0"/>
              </a:rPr>
              <a:t> + </a:t>
            </a:r>
            <a:r>
              <a:rPr lang="en-US" sz="2400" dirty="0">
                <a:solidFill>
                  <a:srgbClr val="000000"/>
                </a:solidFill>
                <a:effectLst/>
                <a:latin typeface="Symbol" panose="05050102010706020507" pitchFamily="18" charset="2"/>
                <a:ea typeface="Arial Unicode MS"/>
                <a:cs typeface="Arial Unicode MS"/>
              </a:rPr>
              <a:t>k </a:t>
            </a:r>
            <a:r>
              <a:rPr lang="en-US" sz="2400" b="1" dirty="0">
                <a:solidFill>
                  <a:srgbClr val="000000"/>
                </a:solidFill>
                <a:effectLst/>
                <a:latin typeface="Arial" panose="020B0604020202020204" pitchFamily="34" charset="0"/>
                <a:ea typeface="Arial Unicode MS"/>
                <a:cs typeface="Arial" panose="020B0604020202020204" pitchFamily="34" charset="0"/>
              </a:rPr>
              <a:t>H</a:t>
            </a:r>
            <a:r>
              <a:rPr lang="en-US" sz="2400" dirty="0">
                <a:solidFill>
                  <a:srgbClr val="000000"/>
                </a:solidFill>
                <a:effectLst/>
                <a:latin typeface="Arial" panose="020B0604020202020204" pitchFamily="34" charset="0"/>
                <a:ea typeface="Arial Unicode MS"/>
                <a:cs typeface="Arial" panose="020B0604020202020204" pitchFamily="34" charset="0"/>
              </a:rPr>
              <a:t>) = </a:t>
            </a:r>
            <a:r>
              <a:rPr lang="en-US" sz="2400" dirty="0">
                <a:solidFill>
                  <a:srgbClr val="000000"/>
                </a:solidFill>
                <a:effectLst/>
                <a:latin typeface="Symbol" panose="05050102010706020507" pitchFamily="18" charset="2"/>
                <a:ea typeface="Arial Unicode MS"/>
                <a:cs typeface="Arial Unicode MS"/>
              </a:rPr>
              <a:t>m</a:t>
            </a:r>
            <a:r>
              <a:rPr lang="en-US" sz="2400" baseline="-25000" dirty="0">
                <a:solidFill>
                  <a:srgbClr val="000000"/>
                </a:solidFill>
                <a:effectLst/>
                <a:latin typeface="Arial" panose="020B0604020202020204" pitchFamily="34" charset="0"/>
                <a:ea typeface="Arial Unicode MS"/>
                <a:cs typeface="Arial" panose="020B0604020202020204" pitchFamily="34" charset="0"/>
              </a:rPr>
              <a:t>r</a:t>
            </a:r>
            <a:r>
              <a:rPr lang="en-US" sz="2400" dirty="0">
                <a:solidFill>
                  <a:srgbClr val="000000"/>
                </a:solidFill>
                <a:effectLst/>
                <a:latin typeface="Symbol" panose="05050102010706020507" pitchFamily="18" charset="2"/>
                <a:ea typeface="Arial Unicode MS"/>
                <a:cs typeface="Arial Unicode MS"/>
              </a:rPr>
              <a:t>m</a:t>
            </a:r>
            <a:r>
              <a:rPr lang="en-US" sz="2400" baseline="-25000" dirty="0">
                <a:solidFill>
                  <a:srgbClr val="000000"/>
                </a:solidFill>
                <a:effectLst/>
                <a:latin typeface="Arial" panose="020B0604020202020204" pitchFamily="34" charset="0"/>
                <a:ea typeface="Arial Unicode MS"/>
                <a:cs typeface="Arial" panose="020B0604020202020204" pitchFamily="34" charset="0"/>
              </a:rPr>
              <a:t>0 </a:t>
            </a:r>
            <a:r>
              <a:rPr lang="en-US" sz="2400" b="1" dirty="0">
                <a:solidFill>
                  <a:srgbClr val="000000"/>
                </a:solidFill>
                <a:effectLst/>
                <a:latin typeface="Arial" panose="020B0604020202020204" pitchFamily="34" charset="0"/>
                <a:ea typeface="Arial Unicode MS"/>
                <a:cs typeface="Arial" panose="020B0604020202020204" pitchFamily="34" charset="0"/>
              </a:rPr>
              <a:t>H</a:t>
            </a:r>
            <a:r>
              <a:rPr lang="en-US" sz="2400" dirty="0">
                <a:solidFill>
                  <a:srgbClr val="000000"/>
                </a:solidFill>
                <a:effectLst/>
                <a:latin typeface="Arial" panose="020B0604020202020204" pitchFamily="34" charset="0"/>
                <a:ea typeface="Arial Unicode MS"/>
                <a:cs typeface="Arial" panose="020B0604020202020204" pitchFamily="34" charset="0"/>
              </a:rPr>
              <a:t> = </a:t>
            </a:r>
            <a:r>
              <a:rPr lang="en-US" sz="2400" dirty="0">
                <a:solidFill>
                  <a:srgbClr val="000000"/>
                </a:solidFill>
                <a:effectLst/>
                <a:latin typeface="Symbol" panose="05050102010706020507" pitchFamily="18" charset="2"/>
                <a:ea typeface="Arial Unicode MS"/>
                <a:cs typeface="Arial Unicode MS"/>
              </a:rPr>
              <a:t>m </a:t>
            </a:r>
            <a:r>
              <a:rPr lang="en-US" sz="2400" b="1" dirty="0">
                <a:solidFill>
                  <a:srgbClr val="000000"/>
                </a:solidFill>
                <a:effectLst/>
                <a:latin typeface="Arial" panose="020B0604020202020204" pitchFamily="34" charset="0"/>
                <a:ea typeface="Arial Unicode MS"/>
                <a:cs typeface="Arial" panose="020B0604020202020204" pitchFamily="34" charset="0"/>
              </a:rPr>
              <a:t>H</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dirty="0">
                <a:solidFill>
                  <a:srgbClr val="000000"/>
                </a:solidFill>
                <a:latin typeface="Arial" panose="020B0604020202020204" pitchFamily="34" charset="0"/>
                <a:ea typeface="Arial Unicode MS"/>
                <a:cs typeface="Arial" panose="020B0604020202020204" pitchFamily="34" charset="0"/>
              </a:rPr>
              <a:t>where </a:t>
            </a:r>
            <a:r>
              <a:rPr lang="en-US" dirty="0">
                <a:solidFill>
                  <a:srgbClr val="000000"/>
                </a:solidFill>
                <a:latin typeface="Symbol" panose="05050102010706020507" pitchFamily="18" charset="2"/>
                <a:ea typeface="Arial Unicode MS"/>
                <a:cs typeface="Arial Unicode MS"/>
              </a:rPr>
              <a:t>m</a:t>
            </a:r>
            <a:r>
              <a:rPr lang="en-US" baseline="-25000" dirty="0">
                <a:solidFill>
                  <a:srgbClr val="000000"/>
                </a:solidFill>
                <a:latin typeface="Arial" panose="020B0604020202020204" pitchFamily="34" charset="0"/>
                <a:ea typeface="Arial Unicode MS"/>
                <a:cs typeface="Arial" panose="020B0604020202020204" pitchFamily="34" charset="0"/>
              </a:rPr>
              <a:t>0</a:t>
            </a:r>
            <a:r>
              <a:rPr lang="en-US" sz="2400" dirty="0">
                <a:solidFill>
                  <a:srgbClr val="000000"/>
                </a:solidFill>
                <a:effectLst/>
                <a:latin typeface="Arial" panose="020B0604020202020204" pitchFamily="34" charset="0"/>
                <a:ea typeface="Arial Unicode MS"/>
                <a:cs typeface="Arial" panose="020B0604020202020204" pitchFamily="34" charset="0"/>
              </a:rPr>
              <a:t> </a:t>
            </a:r>
            <a:r>
              <a:rPr lang="en-US" dirty="0">
                <a:solidFill>
                  <a:srgbClr val="000000"/>
                </a:solidFill>
                <a:latin typeface="Arial" panose="020B0604020202020204" pitchFamily="34" charset="0"/>
                <a:ea typeface="Arial Unicode MS"/>
                <a:cs typeface="Arial" panose="020B0604020202020204" pitchFamily="34" charset="0"/>
              </a:rPr>
              <a:t>is magnetic permeability of free space (4</a:t>
            </a:r>
            <a:r>
              <a:rPr lang="en-US" dirty="0">
                <a:solidFill>
                  <a:srgbClr val="000000"/>
                </a:solidFill>
                <a:latin typeface="Symbol" panose="05050102010706020507" pitchFamily="18" charset="2"/>
                <a:ea typeface="Arial Unicode MS"/>
                <a:cs typeface="Arial Unicode MS"/>
              </a:rPr>
              <a:t>p</a:t>
            </a:r>
            <a:r>
              <a:rPr lang="en-US" dirty="0">
                <a:solidFill>
                  <a:srgbClr val="000000"/>
                </a:solidFill>
                <a:latin typeface="Arial" panose="020B0604020202020204" pitchFamily="34" charset="0"/>
                <a:ea typeface="Arial Unicode MS"/>
                <a:cs typeface="Arial" panose="020B0604020202020204" pitchFamily="34" charset="0"/>
              </a:rPr>
              <a:t> x10</a:t>
            </a:r>
            <a:r>
              <a:rPr lang="en-US" baseline="30000" dirty="0">
                <a:solidFill>
                  <a:srgbClr val="000000"/>
                </a:solidFill>
                <a:latin typeface="Arial" panose="020B0604020202020204" pitchFamily="34" charset="0"/>
                <a:ea typeface="Arial Unicode MS"/>
                <a:cs typeface="Arial" panose="020B0604020202020204" pitchFamily="34" charset="0"/>
              </a:rPr>
              <a:t>-7</a:t>
            </a:r>
            <a:r>
              <a:rPr lang="en-US" dirty="0">
                <a:solidFill>
                  <a:srgbClr val="000000"/>
                </a:solidFill>
                <a:latin typeface="Arial" panose="020B0604020202020204" pitchFamily="34" charset="0"/>
                <a:ea typeface="Arial Unicode MS"/>
                <a:cs typeface="Arial" panose="020B0604020202020204" pitchFamily="34" charset="0"/>
              </a:rPr>
              <a:t> H/m)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dirty="0" err="1">
                <a:solidFill>
                  <a:srgbClr val="000000"/>
                </a:solidFill>
                <a:latin typeface="Symbol" panose="05050102010706020507" pitchFamily="18" charset="2"/>
                <a:ea typeface="Arial Unicode MS"/>
                <a:cs typeface="Arial Unicode MS"/>
              </a:rPr>
              <a:t>m</a:t>
            </a:r>
            <a:r>
              <a:rPr lang="en-US" baseline="-25000" dirty="0" err="1">
                <a:solidFill>
                  <a:srgbClr val="000000"/>
                </a:solidFill>
                <a:latin typeface="Arial" panose="020B0604020202020204" pitchFamily="34" charset="0"/>
                <a:ea typeface="Arial Unicode MS"/>
                <a:cs typeface="Arial" panose="020B0604020202020204" pitchFamily="34" charset="0"/>
              </a:rPr>
              <a:t>r</a:t>
            </a:r>
            <a:r>
              <a:rPr lang="en-US" dirty="0">
                <a:solidFill>
                  <a:srgbClr val="000000"/>
                </a:solidFill>
                <a:latin typeface="Arial" panose="020B0604020202020204" pitchFamily="34" charset="0"/>
                <a:ea typeface="Arial Unicode MS"/>
                <a:cs typeface="Arial" panose="020B0604020202020204" pitchFamily="34" charset="0"/>
              </a:rPr>
              <a:t> is relative magnetic permeability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dirty="0">
                <a:solidFill>
                  <a:srgbClr val="000000"/>
                </a:solidFill>
                <a:latin typeface="Symbol" panose="05050102010706020507" pitchFamily="18" charset="2"/>
                <a:ea typeface="Arial Unicode MS"/>
                <a:cs typeface="Arial Unicode MS"/>
              </a:rPr>
              <a:t>m</a:t>
            </a:r>
            <a:r>
              <a:rPr lang="en-US" dirty="0">
                <a:solidFill>
                  <a:srgbClr val="000000"/>
                </a:solidFill>
                <a:latin typeface="Arial" panose="020B0604020202020204" pitchFamily="34" charset="0"/>
                <a:ea typeface="Arial Unicode MS"/>
                <a:cs typeface="Arial" panose="020B0604020202020204" pitchFamily="34" charset="0"/>
              </a:rPr>
              <a:t> is absolute magnetic permeability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dirty="0">
                <a:solidFill>
                  <a:srgbClr val="000000"/>
                </a:solidFill>
                <a:latin typeface="Arial" panose="020B0604020202020204" pitchFamily="34" charset="0"/>
                <a:ea typeface="Arial Unicode MS"/>
                <a:cs typeface="Arial" panose="020B0604020202020204" pitchFamily="34" charset="0"/>
              </a:rPr>
              <a:t>Clearly, </a:t>
            </a:r>
            <a:r>
              <a:rPr lang="en-US" sz="2400" dirty="0" err="1">
                <a:solidFill>
                  <a:srgbClr val="000000"/>
                </a:solidFill>
                <a:effectLst/>
                <a:latin typeface="Symbol" panose="05050102010706020507" pitchFamily="18" charset="2"/>
                <a:ea typeface="Arial Unicode MS"/>
                <a:cs typeface="Arial Unicode MS"/>
              </a:rPr>
              <a:t>m</a:t>
            </a:r>
            <a:r>
              <a:rPr lang="en-US" sz="2400" baseline="-25000" dirty="0" err="1">
                <a:solidFill>
                  <a:srgbClr val="000000"/>
                </a:solidFill>
                <a:effectLst/>
                <a:latin typeface="Arial" panose="020B0604020202020204" pitchFamily="34" charset="0"/>
                <a:ea typeface="Arial Unicode MS"/>
                <a:cs typeface="Arial" panose="020B0604020202020204" pitchFamily="34" charset="0"/>
              </a:rPr>
              <a:t>r</a:t>
            </a:r>
            <a:r>
              <a:rPr lang="en-US" sz="2400" dirty="0">
                <a:solidFill>
                  <a:srgbClr val="000000"/>
                </a:solidFill>
                <a:effectLst/>
                <a:latin typeface="Arial" panose="020B0604020202020204" pitchFamily="34" charset="0"/>
                <a:ea typeface="Arial Unicode MS"/>
                <a:cs typeface="Arial" panose="020B0604020202020204" pitchFamily="34" charset="0"/>
              </a:rPr>
              <a:t> = </a:t>
            </a:r>
            <a:r>
              <a:rPr lang="en-US" sz="2400" dirty="0">
                <a:solidFill>
                  <a:srgbClr val="000000"/>
                </a:solidFill>
                <a:effectLst/>
                <a:latin typeface="Symbol" panose="05050102010706020507" pitchFamily="18" charset="2"/>
                <a:ea typeface="Arial Unicode MS"/>
                <a:cs typeface="Arial Unicode MS"/>
              </a:rPr>
              <a:t>m / m</a:t>
            </a:r>
            <a:r>
              <a:rPr lang="en-US" sz="2400" baseline="-25000" dirty="0">
                <a:solidFill>
                  <a:srgbClr val="000000"/>
                </a:solidFill>
                <a:effectLst/>
                <a:latin typeface="Arial" panose="020B0604020202020204" pitchFamily="34" charset="0"/>
                <a:ea typeface="Arial Unicode MS"/>
                <a:cs typeface="Arial" panose="020B0604020202020204" pitchFamily="34" charset="0"/>
              </a:rPr>
              <a:t>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b="1" dirty="0">
                <a:solidFill>
                  <a:srgbClr val="000000"/>
                </a:solidFill>
                <a:latin typeface="Arial" panose="020B0604020202020204" pitchFamily="34" charset="0"/>
                <a:ea typeface="Arial Unicode MS"/>
                <a:cs typeface="Arial" panose="020B0604020202020204" pitchFamily="34" charset="0"/>
              </a:rPr>
              <a:t>B</a:t>
            </a:r>
            <a:r>
              <a:rPr lang="en-US" dirty="0">
                <a:solidFill>
                  <a:srgbClr val="000000"/>
                </a:solidFill>
                <a:latin typeface="Arial" panose="020B0604020202020204" pitchFamily="34" charset="0"/>
                <a:ea typeface="Arial Unicode MS"/>
                <a:cs typeface="Arial" panose="020B0604020202020204" pitchFamily="34" charset="0"/>
              </a:rPr>
              <a:t> is also called the </a:t>
            </a:r>
            <a:r>
              <a:rPr lang="en-US" u="sng" dirty="0">
                <a:solidFill>
                  <a:srgbClr val="808000"/>
                </a:solidFill>
                <a:latin typeface="Arial" panose="020B0604020202020204" pitchFamily="34" charset="0"/>
                <a:ea typeface="Arial Unicode MS"/>
                <a:cs typeface="Arial" panose="020B0604020202020204" pitchFamily="34" charset="0"/>
              </a:rPr>
              <a:t>magnetic flux density</a:t>
            </a:r>
            <a:r>
              <a:rPr lang="en-US" dirty="0">
                <a:solidFill>
                  <a:srgbClr val="000000"/>
                </a:solidFill>
                <a:latin typeface="Arial" panose="020B0604020202020204" pitchFamily="34" charset="0"/>
                <a:ea typeface="Arial Unicode MS"/>
                <a:cs typeface="Arial" panose="020B0604020202020204" pitchFamily="34" charset="0"/>
              </a:rPr>
              <a:t> or </a:t>
            </a:r>
            <a:r>
              <a:rPr lang="en-US" u="sng" dirty="0">
                <a:solidFill>
                  <a:srgbClr val="808000"/>
                </a:solidFill>
                <a:latin typeface="Arial" panose="020B0604020202020204" pitchFamily="34" charset="0"/>
                <a:ea typeface="Arial Unicode MS"/>
                <a:cs typeface="Arial" panose="020B0604020202020204" pitchFamily="34" charset="0"/>
              </a:rPr>
              <a:t>magnetic induction</a:t>
            </a:r>
            <a:r>
              <a:rPr lang="en-US" dirty="0">
                <a:solidFill>
                  <a:srgbClr val="000000"/>
                </a:solidFill>
                <a:latin typeface="Arial" panose="020B0604020202020204" pitchFamily="34" charset="0"/>
                <a:ea typeface="Arial Unicode MS"/>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Magnitude of </a:t>
            </a: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B</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represents "closeness" of flux lines. Direction of </a:t>
            </a:r>
            <a:r>
              <a:rPr lang="en-US" b="1" dirty="0">
                <a:solidFill>
                  <a:srgbClr val="000000"/>
                </a:solidFill>
                <a:latin typeface="Arial" panose="020B0604020202020204" pitchFamily="34" charset="0"/>
                <a:ea typeface="Times New Roman" panose="02020603050405020304" pitchFamily="18" charset="0"/>
                <a:cs typeface="Arial" panose="020B0604020202020204" pitchFamily="34" charset="0"/>
              </a:rPr>
              <a:t>B</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along flux lines.</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Magnetic field measured in volt. s /m</a:t>
            </a:r>
            <a:r>
              <a:rPr lang="en-US" baseline="30000" dirty="0">
                <a:solidFill>
                  <a:srgbClr val="000000"/>
                </a:solidFill>
                <a:latin typeface="Arial" panose="020B0604020202020204" pitchFamily="34" charset="0"/>
                <a:ea typeface="Times New Roman" panose="02020603050405020304" pitchFamily="18" charset="0"/>
                <a:cs typeface="Arial" panose="020B0604020202020204" pitchFamily="34" charset="0"/>
              </a:rPr>
              <a:t>2</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 weber/m</a:t>
            </a:r>
            <a:r>
              <a:rPr lang="en-US" baseline="30000" dirty="0">
                <a:solidFill>
                  <a:srgbClr val="000000"/>
                </a:solidFill>
                <a:latin typeface="Arial" panose="020B0604020202020204" pitchFamily="34" charset="0"/>
                <a:ea typeface="Times New Roman" panose="02020603050405020304" pitchFamily="18" charset="0"/>
                <a:cs typeface="Arial" panose="020B0604020202020204" pitchFamily="34" charset="0"/>
              </a:rPr>
              <a:t>2</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teslas</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(T) in SI units.</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SzPts val="1000"/>
              <a:buFont typeface="Symbol" panose="05050102010706020507" pitchFamily="18" charset="2"/>
              <a:buChar char=""/>
              <a:tabLst>
                <a:tab pos="457200" algn="l"/>
              </a:tabLst>
            </a:pPr>
            <a:r>
              <a:rPr lang="en-US" dirty="0">
                <a:solidFill>
                  <a:srgbClr val="000000"/>
                </a:solidFill>
                <a:latin typeface="Symbol" panose="05050102010706020507" pitchFamily="18" charset="2"/>
                <a:ea typeface="Times New Roman" panose="02020603050405020304" pitchFamily="18" charset="0"/>
                <a:cs typeface="Times New Roman" panose="02020603050405020304" pitchFamily="18" charset="0"/>
              </a:rPr>
              <a:t>m</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measured in weber/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amp.m</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 henry/m (H/m)</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c.g.s</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system, magnetic flux measured in gauss or gamma 1 </a:t>
            </a:r>
            <a:r>
              <a:rPr lang="en-US" dirty="0">
                <a:solidFill>
                  <a:srgbClr val="000000"/>
                </a:solidFill>
                <a:latin typeface="Symbol" panose="05050102010706020507" pitchFamily="18" charset="2"/>
                <a:ea typeface="Times New Roman" panose="02020603050405020304" pitchFamily="18" charset="0"/>
                <a:cs typeface="Times New Roman" panose="02020603050405020304" pitchFamily="18" charset="0"/>
              </a:rPr>
              <a:t>g</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 10</a:t>
            </a:r>
            <a:r>
              <a:rPr lang="en-US" baseline="30000" dirty="0">
                <a:solidFill>
                  <a:srgbClr val="000000"/>
                </a:solidFill>
                <a:latin typeface="Arial" panose="020B0604020202020204" pitchFamily="34" charset="0"/>
                <a:ea typeface="Times New Roman" panose="02020603050405020304" pitchFamily="18" charset="0"/>
                <a:cs typeface="Arial" panose="020B0604020202020204" pitchFamily="34" charset="0"/>
              </a:rPr>
              <a:t>-5</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gauss = 1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nT.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 geophysics, magnetic fields are small and measured in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nT.</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Earth’s magnetic field varies between 20,000 to 60,000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nT.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10662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207D24B-3CF4-4BEA-A8CB-4064EED3594E}"/>
              </a:ext>
            </a:extLst>
          </p:cNvPr>
          <p:cNvSpPr/>
          <p:nvPr/>
        </p:nvSpPr>
        <p:spPr>
          <a:xfrm>
            <a:off x="1166192" y="0"/>
            <a:ext cx="9594574" cy="6752746"/>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Induced and Remnant </a:t>
            </a:r>
            <a:r>
              <a:rPr lang="en-US" dirty="0" err="1">
                <a:solidFill>
                  <a:srgbClr val="FF0000"/>
                </a:solidFill>
                <a:latin typeface="Arial" panose="020B0604020202020204" pitchFamily="34" charset="0"/>
                <a:ea typeface="Arial Unicode MS"/>
                <a:cs typeface="Arial" panose="020B0604020202020204" pitchFamily="34" charset="0"/>
              </a:rPr>
              <a:t>Magnetisation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Induced </a:t>
            </a:r>
            <a:r>
              <a:rPr lang="en-US" dirty="0" err="1">
                <a:solidFill>
                  <a:srgbClr val="0000FF"/>
                </a:solidFill>
                <a:latin typeface="Arial" panose="020B0604020202020204" pitchFamily="34" charset="0"/>
                <a:ea typeface="Arial Unicode MS"/>
                <a:cs typeface="Arial" panose="020B0604020202020204" pitchFamily="34" charset="0"/>
              </a:rPr>
              <a:t>Magnetisation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Induced </a:t>
            </a:r>
            <a:r>
              <a:rPr lang="en-US" dirty="0" err="1">
                <a:solidFill>
                  <a:srgbClr val="000000"/>
                </a:solidFill>
                <a:latin typeface="Arial" panose="020B0604020202020204" pitchFamily="34" charset="0"/>
                <a:ea typeface="Arial Unicode MS"/>
                <a:cs typeface="Arial" panose="020B0604020202020204" pitchFamily="34" charset="0"/>
              </a:rPr>
              <a:t>Magnetisation</a:t>
            </a:r>
            <a:r>
              <a:rPr lang="en-US" dirty="0">
                <a:solidFill>
                  <a:srgbClr val="000000"/>
                </a:solidFill>
                <a:latin typeface="Arial" panose="020B0604020202020204" pitchFamily="34" charset="0"/>
                <a:ea typeface="Arial Unicode MS"/>
                <a:cs typeface="Arial" panose="020B0604020202020204" pitchFamily="34" charset="0"/>
              </a:rPr>
              <a:t> </a:t>
            </a:r>
            <a:r>
              <a:rPr lang="en-US" b="1" dirty="0">
                <a:solidFill>
                  <a:srgbClr val="000000"/>
                </a:solidFill>
                <a:latin typeface="Arial" panose="020B0604020202020204" pitchFamily="34" charset="0"/>
                <a:ea typeface="Arial Unicode MS"/>
                <a:cs typeface="Arial" panose="020B0604020202020204" pitchFamily="34" charset="0"/>
              </a:rPr>
              <a:t>J</a:t>
            </a:r>
            <a:r>
              <a:rPr lang="en-US" b="1" baseline="-25000" dirty="0">
                <a:solidFill>
                  <a:srgbClr val="000000"/>
                </a:solidFill>
                <a:latin typeface="Arial" panose="020B0604020202020204" pitchFamily="34" charset="0"/>
                <a:ea typeface="Arial Unicode MS"/>
                <a:cs typeface="Arial" panose="020B0604020202020204" pitchFamily="34" charset="0"/>
              </a:rPr>
              <a:t>i</a:t>
            </a:r>
            <a:r>
              <a:rPr lang="en-US" dirty="0">
                <a:solidFill>
                  <a:srgbClr val="000000"/>
                </a:solidFill>
                <a:latin typeface="Arial" panose="020B0604020202020204" pitchFamily="34" charset="0"/>
                <a:ea typeface="Arial Unicode MS"/>
                <a:cs typeface="Arial" panose="020B0604020202020204" pitchFamily="34" charset="0"/>
              </a:rPr>
              <a:t> is produced within a rock in response to an applied external magnetic field.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Remnant </a:t>
            </a:r>
            <a:r>
              <a:rPr lang="en-US" dirty="0" err="1">
                <a:solidFill>
                  <a:srgbClr val="0000FF"/>
                </a:solidFill>
                <a:latin typeface="Arial" panose="020B0604020202020204" pitchFamily="34" charset="0"/>
                <a:ea typeface="Arial Unicode MS"/>
                <a:cs typeface="Arial" panose="020B0604020202020204" pitchFamily="34" charset="0"/>
              </a:rPr>
              <a:t>Magnetisation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Magnetic field may exist within rock even in absence of external field due to permanently magnetic particles. This is </a:t>
            </a:r>
            <a:r>
              <a:rPr lang="en-US" u="sng" dirty="0">
                <a:solidFill>
                  <a:srgbClr val="808000"/>
                </a:solidFill>
                <a:latin typeface="Arial" panose="020B0604020202020204" pitchFamily="34" charset="0"/>
                <a:ea typeface="Arial Unicode MS"/>
                <a:cs typeface="Arial" panose="020B0604020202020204" pitchFamily="34" charset="0"/>
              </a:rPr>
              <a:t>remnant </a:t>
            </a:r>
            <a:r>
              <a:rPr lang="en-US" dirty="0">
                <a:solidFill>
                  <a:srgbClr val="000000"/>
                </a:solidFill>
                <a:latin typeface="Arial" panose="020B0604020202020204" pitchFamily="34" charset="0"/>
                <a:ea typeface="Arial Unicode MS"/>
                <a:cs typeface="Arial" panose="020B0604020202020204" pitchFamily="34" charset="0"/>
              </a:rPr>
              <a:t>or </a:t>
            </a:r>
            <a:r>
              <a:rPr lang="en-US" u="sng" dirty="0">
                <a:solidFill>
                  <a:srgbClr val="808000"/>
                </a:solidFill>
                <a:latin typeface="Arial" panose="020B0604020202020204" pitchFamily="34" charset="0"/>
                <a:ea typeface="Arial Unicode MS"/>
                <a:cs typeface="Arial" panose="020B0604020202020204" pitchFamily="34" charset="0"/>
              </a:rPr>
              <a:t>permanent magnetization</a:t>
            </a:r>
            <a:r>
              <a:rPr lang="en-US" dirty="0">
                <a:solidFill>
                  <a:srgbClr val="000000"/>
                </a:solidFill>
                <a:latin typeface="Arial" panose="020B0604020202020204" pitchFamily="34" charset="0"/>
                <a:ea typeface="Arial Unicode MS"/>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Interpretation of magnetic data complicated as magnetic field due to a subsurface body results from combined effect of two vector magnetizations that may have different magnitudes and directions.</a:t>
            </a: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صورة 7">
            <a:extLst>
              <a:ext uri="{FF2B5EF4-FFF2-40B4-BE49-F238E27FC236}">
                <a16:creationId xmlns:a16="http://schemas.microsoft.com/office/drawing/2014/main" id="{75F78C8B-64D7-4F5D-A46E-297BBC81702D}"/>
              </a:ext>
            </a:extLst>
          </p:cNvPr>
          <p:cNvPicPr/>
          <p:nvPr/>
        </p:nvPicPr>
        <p:blipFill>
          <a:blip r:embed="rId2"/>
          <a:srcRect/>
          <a:stretch>
            <a:fillRect/>
          </a:stretch>
        </p:blipFill>
        <p:spPr bwMode="auto">
          <a:xfrm>
            <a:off x="3379303" y="4479235"/>
            <a:ext cx="4969567" cy="1789043"/>
          </a:xfrm>
          <a:prstGeom prst="rect">
            <a:avLst/>
          </a:prstGeom>
          <a:noFill/>
          <a:ln w="9525">
            <a:noFill/>
            <a:miter lim="800000"/>
            <a:headEnd/>
            <a:tailEnd/>
          </a:ln>
        </p:spPr>
      </p:pic>
    </p:spTree>
    <p:extLst>
      <p:ext uri="{BB962C8B-B14F-4D97-AF65-F5344CB8AC3E}">
        <p14:creationId xmlns:p14="http://schemas.microsoft.com/office/powerpoint/2010/main" val="133436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A279AA-91B1-46E5-BB1E-50023EACD14A}"/>
              </a:ext>
            </a:extLst>
          </p:cNvPr>
          <p:cNvSpPr/>
          <p:nvPr/>
        </p:nvSpPr>
        <p:spPr>
          <a:xfrm>
            <a:off x="477079" y="112606"/>
            <a:ext cx="10813774" cy="6442789"/>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Diamagnetism and </a:t>
            </a:r>
            <a:r>
              <a:rPr lang="en-US" dirty="0" err="1">
                <a:solidFill>
                  <a:srgbClr val="FF0000"/>
                </a:solidFill>
                <a:latin typeface="Arial" panose="020B0604020202020204" pitchFamily="34" charset="0"/>
                <a:ea typeface="Arial Unicode MS"/>
                <a:cs typeface="Arial" panose="020B0604020202020204" pitchFamily="34" charset="0"/>
              </a:rPr>
              <a:t>Paramagnetism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All atoms have a magnetic moment due to orbit of electrons around nucleus and spin of elections moment (i.e. behave like a small bar magnet).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According to quantum theory, two electrons can exist in same electron shell if they have opposite spins. Magnetic moment of paired electrons will cancel out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b="1" dirty="0">
                <a:solidFill>
                  <a:srgbClr val="000000"/>
                </a:solidFill>
                <a:latin typeface="Arial" panose="020B0604020202020204" pitchFamily="34" charset="0"/>
                <a:ea typeface="Arial Unicode MS"/>
                <a:cs typeface="Arial" panose="020B0604020202020204" pitchFamily="34" charset="0"/>
              </a:rPr>
              <a:t>In most materials, no overall </a:t>
            </a:r>
            <a:r>
              <a:rPr lang="en-US" b="1" dirty="0" err="1">
                <a:solidFill>
                  <a:srgbClr val="000000"/>
                </a:solidFill>
                <a:latin typeface="Arial" panose="020B0604020202020204" pitchFamily="34" charset="0"/>
                <a:ea typeface="Arial Unicode MS"/>
                <a:cs typeface="Arial" panose="020B0604020202020204" pitchFamily="34" charset="0"/>
              </a:rPr>
              <a:t>magnetisation</a:t>
            </a:r>
            <a:r>
              <a:rPr lang="en-US" b="1" dirty="0">
                <a:solidFill>
                  <a:srgbClr val="000000"/>
                </a:solidFill>
                <a:latin typeface="Arial" panose="020B0604020202020204" pitchFamily="34" charset="0"/>
                <a:ea typeface="Arial Unicode MS"/>
                <a:cs typeface="Arial" panose="020B0604020202020204" pitchFamily="34" charset="0"/>
              </a:rPr>
              <a:t> exists in absence of external field, because the magnetic moments of adjacent atoms are randomly distributed and cancel.</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 Diamagnetism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 a diamagnetic material such as </a:t>
            </a:r>
            <a:r>
              <a:rPr lang="en-US" dirty="0">
                <a:solidFill>
                  <a:srgbClr val="FF00FF"/>
                </a:solidFill>
                <a:latin typeface="Arial" panose="020B0604020202020204" pitchFamily="34" charset="0"/>
                <a:ea typeface="Times New Roman" panose="02020603050405020304" pitchFamily="18" charset="0"/>
                <a:cs typeface="Arial" panose="020B0604020202020204" pitchFamily="34" charset="0"/>
              </a:rPr>
              <a:t>halite</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all electron shells are complete and no unpaired electrons exist.</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 an external magnetic field, electrons orbit to produce a weak magnetic field that opposes applied field.</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Magnetic susceptibility is weak and negative.</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FF"/>
                </a:solidFill>
                <a:latin typeface="Arial" panose="020B0604020202020204" pitchFamily="34" charset="0"/>
                <a:ea typeface="Arial Unicode MS"/>
                <a:cs typeface="Arial" panose="020B0604020202020204" pitchFamily="34" charset="0"/>
              </a:rPr>
              <a:t> </a:t>
            </a:r>
            <a:r>
              <a:rPr lang="en-US" dirty="0" err="1">
                <a:solidFill>
                  <a:srgbClr val="0000FF"/>
                </a:solidFill>
                <a:latin typeface="Arial" panose="020B0604020202020204" pitchFamily="34" charset="0"/>
                <a:ea typeface="Arial Unicode MS"/>
                <a:cs typeface="Arial" panose="020B0604020202020204" pitchFamily="34" charset="0"/>
              </a:rPr>
              <a:t>Paramagnetism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 minerals such as </a:t>
            </a:r>
            <a:r>
              <a:rPr lang="en-US" dirty="0">
                <a:solidFill>
                  <a:srgbClr val="FF00FF"/>
                </a:solidFill>
                <a:latin typeface="Arial" panose="020B0604020202020204" pitchFamily="34" charset="0"/>
                <a:ea typeface="Times New Roman" panose="02020603050405020304" pitchFamily="18" charset="0"/>
                <a:cs typeface="Arial" panose="020B0604020202020204" pitchFamily="34" charset="0"/>
              </a:rPr>
              <a:t>olivine</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unpaired electrons in incomplete electron shells produce unbalanced magnetic moments.</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 an external field, magnetic moments align themselves in same direction, producing a weak magnetic field aligned with external.</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Magnetic susceptibility is weak and positive, but usually an order of magnitude stronger than in diamagnetic materials.</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84917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37216A-12CA-4044-B582-3E66F377CEF8}"/>
              </a:ext>
            </a:extLst>
          </p:cNvPr>
          <p:cNvSpPr/>
          <p:nvPr/>
        </p:nvSpPr>
        <p:spPr>
          <a:xfrm>
            <a:off x="1113183" y="116578"/>
            <a:ext cx="9766852" cy="6109749"/>
          </a:xfrm>
          <a:prstGeom prst="rect">
            <a:avLst/>
          </a:prstGeom>
        </p:spPr>
        <p:txBody>
          <a:bodyPr wrap="square">
            <a:spAutoFit/>
          </a:bodyPr>
          <a:lstStyle/>
          <a:p>
            <a:pPr>
              <a:lnSpc>
                <a:spcPct val="115000"/>
              </a:lnSpc>
            </a:pPr>
            <a:r>
              <a:rPr lang="en-US" dirty="0">
                <a:solidFill>
                  <a:srgbClr val="FF0000"/>
                </a:solidFill>
                <a:latin typeface="Arial" panose="020B0604020202020204" pitchFamily="34" charset="0"/>
                <a:ea typeface="Arial Unicode MS"/>
                <a:cs typeface="Arial" panose="020B0604020202020204" pitchFamily="34" charset="0"/>
              </a:rPr>
              <a:t>Ferromagnetism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Arial" panose="020B0604020202020204" pitchFamily="34" charset="0"/>
                <a:ea typeface="Arial Unicode MS"/>
                <a:cs typeface="Arial" panose="020B0604020202020204" pitchFamily="34" charset="0"/>
              </a:rPr>
              <a:t>In metals such as </a:t>
            </a:r>
            <a:r>
              <a:rPr lang="en-US" dirty="0">
                <a:solidFill>
                  <a:srgbClr val="FF00FF"/>
                </a:solidFill>
                <a:latin typeface="Arial" panose="020B0604020202020204" pitchFamily="34" charset="0"/>
                <a:ea typeface="Arial Unicode MS"/>
                <a:cs typeface="Arial" panose="020B0604020202020204" pitchFamily="34" charset="0"/>
              </a:rPr>
              <a:t>cobalt, nickel and iron</a:t>
            </a:r>
            <a:r>
              <a:rPr lang="en-US" dirty="0">
                <a:solidFill>
                  <a:srgbClr val="000000"/>
                </a:solidFill>
                <a:latin typeface="Arial" panose="020B0604020202020204" pitchFamily="34" charset="0"/>
                <a:ea typeface="Arial Unicode MS"/>
                <a:cs typeface="Arial" panose="020B0604020202020204" pitchFamily="34" charset="0"/>
              </a:rPr>
              <a:t>, unpaired electrons are coupled magnetically due to strong interaction between adjacent atoms and overlap of electron orbits.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Groups of atoms that couple together magnetically are called</a:t>
            </a: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u="sng" dirty="0">
                <a:solidFill>
                  <a:srgbClr val="FF0000"/>
                </a:solidFill>
                <a:latin typeface="Arial" panose="020B0604020202020204" pitchFamily="34" charset="0"/>
                <a:ea typeface="Times New Roman" panose="02020603050405020304" pitchFamily="18" charset="0"/>
                <a:cs typeface="Arial" panose="020B0604020202020204" pitchFamily="34" charset="0"/>
              </a:rPr>
              <a:t>magnetic domains</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around 1 micron in size.</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Magnetic domains can be oriented to produce a </a:t>
            </a:r>
            <a:r>
              <a:rPr lang="en-US" u="sng" dirty="0">
                <a:solidFill>
                  <a:srgbClr val="FF0000"/>
                </a:solidFill>
                <a:latin typeface="Arial" panose="020B0604020202020204" pitchFamily="34" charset="0"/>
                <a:ea typeface="Times New Roman" panose="02020603050405020304" pitchFamily="18" charset="0"/>
                <a:cs typeface="Arial" panose="020B0604020202020204" pitchFamily="34" charset="0"/>
              </a:rPr>
              <a:t>spontaneous magnetic field</a:t>
            </a:r>
            <a:r>
              <a:rPr lang="en-US"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in absence of external field.</a:t>
            </a: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Magnetic susceptibility is large, but depends on temperature and strength of applied field. All domains oriented in same direction.</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lvl="0"/>
            <a:r>
              <a:rPr lang="en-US" dirty="0"/>
              <a:t>Ferromagnetism disappears if material heated to </a:t>
            </a:r>
            <a:r>
              <a:rPr lang="en-US" u="sng" dirty="0"/>
              <a:t>Curie Temperature, T</a:t>
            </a:r>
            <a:r>
              <a:rPr lang="en-US" u="sng" baseline="-25000" dirty="0"/>
              <a:t>C</a:t>
            </a:r>
            <a:r>
              <a:rPr lang="en-US" dirty="0"/>
              <a:t>, as inter-atomic coupling restricted and domains cannot exist.</a:t>
            </a:r>
          </a:p>
          <a:p>
            <a:pPr lvl="0"/>
            <a:r>
              <a:rPr lang="en-US" dirty="0"/>
              <a:t>Behaves as paramagnetic above Cure temperature.</a:t>
            </a: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endParaRPr 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pic>
        <p:nvPicPr>
          <p:cNvPr id="3" name="صورة 8">
            <a:extLst>
              <a:ext uri="{FF2B5EF4-FFF2-40B4-BE49-F238E27FC236}">
                <a16:creationId xmlns:a16="http://schemas.microsoft.com/office/drawing/2014/main" id="{DFE7384D-9D10-422F-B08F-5C05122EE16F}"/>
              </a:ext>
            </a:extLst>
          </p:cNvPr>
          <p:cNvPicPr/>
          <p:nvPr/>
        </p:nvPicPr>
        <p:blipFill>
          <a:blip r:embed="rId2"/>
          <a:srcRect/>
          <a:stretch>
            <a:fillRect/>
          </a:stretch>
        </p:blipFill>
        <p:spPr bwMode="auto">
          <a:xfrm>
            <a:off x="4229100" y="3048413"/>
            <a:ext cx="3733800" cy="1847850"/>
          </a:xfrm>
          <a:prstGeom prst="rect">
            <a:avLst/>
          </a:prstGeom>
          <a:noFill/>
          <a:ln w="9525">
            <a:noFill/>
            <a:miter lim="800000"/>
            <a:headEnd/>
            <a:tailEnd/>
          </a:ln>
        </p:spPr>
      </p:pic>
    </p:spTree>
    <p:extLst>
      <p:ext uri="{BB962C8B-B14F-4D97-AF65-F5344CB8AC3E}">
        <p14:creationId xmlns:p14="http://schemas.microsoft.com/office/powerpoint/2010/main" val="865774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4100</Words>
  <Application>Microsoft Office PowerPoint</Application>
  <PresentationFormat>Widescreen</PresentationFormat>
  <Paragraphs>690</Paragraphs>
  <Slides>36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Arial</vt:lpstr>
      <vt:lpstr>Calibri</vt:lpstr>
      <vt:lpstr>Calibri Light</vt:lpstr>
      <vt:lpstr>Courier New</vt:lpstr>
      <vt:lpstr>Symbol</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Akraby</dc:creator>
  <cp:lastModifiedBy>Akraby</cp:lastModifiedBy>
  <cp:revision>51</cp:revision>
  <dcterms:created xsi:type="dcterms:W3CDTF">2020-03-17T04:11:09Z</dcterms:created>
  <dcterms:modified xsi:type="dcterms:W3CDTF">2020-03-17T20:32:11Z</dcterms:modified>
</cp:coreProperties>
</file>