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4" r:id="rId10"/>
    <p:sldId id="263" r:id="rId11"/>
    <p:sldId id="264" r:id="rId12"/>
    <p:sldId id="275" r:id="rId13"/>
    <p:sldId id="289" r:id="rId14"/>
    <p:sldId id="265" r:id="rId15"/>
    <p:sldId id="276" r:id="rId16"/>
    <p:sldId id="277" r:id="rId17"/>
    <p:sldId id="278" r:id="rId18"/>
    <p:sldId id="266" r:id="rId19"/>
    <p:sldId id="279" r:id="rId20"/>
    <p:sldId id="280" r:id="rId21"/>
    <p:sldId id="267" r:id="rId22"/>
    <p:sldId id="281" r:id="rId23"/>
    <p:sldId id="268" r:id="rId24"/>
    <p:sldId id="282" r:id="rId25"/>
    <p:sldId id="269" r:id="rId26"/>
    <p:sldId id="283" r:id="rId27"/>
    <p:sldId id="284" r:id="rId28"/>
    <p:sldId id="285" r:id="rId29"/>
    <p:sldId id="270" r:id="rId30"/>
    <p:sldId id="287" r:id="rId31"/>
    <p:sldId id="286" r:id="rId32"/>
    <p:sldId id="288" r:id="rId33"/>
    <p:sldId id="271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6586"/>
            <a:ext cx="9143999" cy="506487"/>
          </a:xfrm>
        </p:spPr>
        <p:txBody>
          <a:bodyPr>
            <a:noAutofit/>
          </a:bodyPr>
          <a:lstStyle/>
          <a:p>
            <a:r>
              <a:rPr lang="en-US" sz="1600" b="1" dirty="0"/>
              <a:t> Faculty of Science                                        Geology Department                            South Valley University</a:t>
            </a:r>
            <a:endParaRPr lang="ar-E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3816424"/>
          </a:xfrm>
        </p:spPr>
        <p:txBody>
          <a:bodyPr/>
          <a:lstStyle/>
          <a:p>
            <a:r>
              <a:rPr lang="ar-EG" b="1" u="sng" dirty="0" smtClean="0">
                <a:solidFill>
                  <a:schemeClr val="tx1"/>
                </a:solidFill>
              </a:rPr>
              <a:t>المحاضرات</a:t>
            </a:r>
            <a:r>
              <a:rPr lang="ar-EG" b="1" dirty="0" smtClean="0">
                <a:solidFill>
                  <a:schemeClr val="tx1"/>
                </a:solidFill>
              </a:rPr>
              <a:t>: النظرية </a:t>
            </a:r>
          </a:p>
          <a:p>
            <a:r>
              <a:rPr lang="ar-EG" b="1" u="sng" dirty="0" smtClean="0">
                <a:solidFill>
                  <a:schemeClr val="tx1"/>
                </a:solidFill>
              </a:rPr>
              <a:t>مقرر</a:t>
            </a:r>
            <a:r>
              <a:rPr lang="ar-EG" b="1" dirty="0" smtClean="0">
                <a:solidFill>
                  <a:schemeClr val="tx1"/>
                </a:solidFill>
              </a:rPr>
              <a:t> : { جيولوجية مصر }</a:t>
            </a:r>
          </a:p>
          <a:p>
            <a:r>
              <a:rPr lang="ar-EG" b="1" u="sng" dirty="0" smtClean="0">
                <a:solidFill>
                  <a:schemeClr val="tx1"/>
                </a:solidFill>
              </a:rPr>
              <a:t>الفرقة</a:t>
            </a:r>
            <a:r>
              <a:rPr lang="ar-EG" b="1" dirty="0" smtClean="0">
                <a:solidFill>
                  <a:schemeClr val="tx1"/>
                </a:solidFill>
              </a:rPr>
              <a:t>: الرابعة جيولوجيا</a:t>
            </a:r>
          </a:p>
          <a:p>
            <a:r>
              <a:rPr lang="ar-EG" b="1" dirty="0" smtClean="0">
                <a:solidFill>
                  <a:schemeClr val="tx1"/>
                </a:solidFill>
              </a:rPr>
              <a:t>العام </a:t>
            </a:r>
            <a:r>
              <a:rPr lang="ar-EG" b="1" dirty="0" err="1" smtClean="0">
                <a:solidFill>
                  <a:schemeClr val="tx1"/>
                </a:solidFill>
              </a:rPr>
              <a:t>الدراسى</a:t>
            </a:r>
            <a:r>
              <a:rPr lang="ar-EG" b="1" dirty="0" smtClean="0">
                <a:solidFill>
                  <a:schemeClr val="tx1"/>
                </a:solidFill>
              </a:rPr>
              <a:t>: 2019/ 2020.. الفصل الدراس </a:t>
            </a:r>
            <a:r>
              <a:rPr lang="ar-EG" b="1" dirty="0" err="1" smtClean="0">
                <a:solidFill>
                  <a:schemeClr val="tx1"/>
                </a:solidFill>
              </a:rPr>
              <a:t>الثانى</a:t>
            </a:r>
            <a:endParaRPr lang="ar-EG" b="1" dirty="0" smtClean="0">
              <a:solidFill>
                <a:schemeClr val="tx1"/>
              </a:solidFill>
            </a:endParaRPr>
          </a:p>
          <a:p>
            <a:r>
              <a:rPr lang="ar-EG" b="1" dirty="0" smtClean="0">
                <a:solidFill>
                  <a:schemeClr val="tx1"/>
                </a:solidFill>
              </a:rPr>
              <a:t>اعداد </a:t>
            </a:r>
          </a:p>
          <a:p>
            <a:r>
              <a:rPr lang="ar-EG" b="1" dirty="0" smtClean="0">
                <a:solidFill>
                  <a:schemeClr val="tx1"/>
                </a:solidFill>
              </a:rPr>
              <a:t>د. محمود عارف</a:t>
            </a:r>
            <a:endParaRPr lang="ar-EG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شعار الكلي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1" y="77415"/>
            <a:ext cx="1970393" cy="16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شعار الجامعة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0261"/>
            <a:ext cx="1653902" cy="165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شعار القسم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82" y="260646"/>
            <a:ext cx="1302498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r>
              <a:rPr lang="ar-EG" sz="3600" b="1" dirty="0"/>
              <a:t>الاسبوع </a:t>
            </a:r>
            <a:r>
              <a:rPr lang="ar-EG" sz="3600" b="1" dirty="0" smtClean="0"/>
              <a:t>الرابع</a:t>
            </a:r>
            <a:br>
              <a:rPr lang="ar-EG" sz="3600" b="1" dirty="0" smtClean="0"/>
            </a:br>
            <a:r>
              <a:rPr lang="ar-EG" sz="3600" b="1" dirty="0" smtClean="0">
                <a:solidFill>
                  <a:srgbClr val="00B0F0"/>
                </a:solidFill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</a:rPr>
              <a:t>1- جيولوجية </a:t>
            </a:r>
            <a:r>
              <a:rPr lang="ar-EG" sz="3600" b="1" dirty="0">
                <a:solidFill>
                  <a:srgbClr val="FF0000"/>
                </a:solidFill>
              </a:rPr>
              <a:t>شرق وادى النيل من أسوان الى جنوب وادى </a:t>
            </a:r>
            <a:r>
              <a:rPr lang="ar-EG" sz="3600" b="1" dirty="0" smtClean="0">
                <a:solidFill>
                  <a:srgbClr val="FF0000"/>
                </a:solidFill>
              </a:rPr>
              <a:t>قنا</a:t>
            </a:r>
            <a:br>
              <a:rPr lang="ar-EG" sz="3600" b="1" dirty="0" smtClean="0">
                <a:solidFill>
                  <a:srgbClr val="FF0000"/>
                </a:solidFill>
              </a:rPr>
            </a:br>
            <a:r>
              <a:rPr lang="ar-EG" sz="3600" b="1" dirty="0" smtClean="0">
                <a:solidFill>
                  <a:srgbClr val="7030A0"/>
                </a:solidFill>
              </a:rPr>
              <a:t>2-  </a:t>
            </a:r>
            <a:r>
              <a:rPr lang="ar-EG" sz="3600" b="1" dirty="0">
                <a:solidFill>
                  <a:srgbClr val="7030A0"/>
                </a:solidFill>
              </a:rPr>
              <a:t>دور </a:t>
            </a:r>
            <a:r>
              <a:rPr lang="ar-EG" sz="3600" b="1" dirty="0" err="1">
                <a:solidFill>
                  <a:srgbClr val="7030A0"/>
                </a:solidFill>
              </a:rPr>
              <a:t>الجيولوجى</a:t>
            </a:r>
            <a:r>
              <a:rPr lang="ar-EG" sz="3600" b="1" dirty="0">
                <a:solidFill>
                  <a:srgbClr val="7030A0"/>
                </a:solidFill>
              </a:rPr>
              <a:t> </a:t>
            </a:r>
            <a:r>
              <a:rPr lang="ar-EG" sz="3600" b="1" dirty="0" err="1">
                <a:solidFill>
                  <a:srgbClr val="7030A0"/>
                </a:solidFill>
              </a:rPr>
              <a:t>فى</a:t>
            </a:r>
            <a:r>
              <a:rPr lang="ar-EG" sz="3600" b="1" dirty="0">
                <a:solidFill>
                  <a:srgbClr val="7030A0"/>
                </a:solidFill>
              </a:rPr>
              <a:t> تنمية هضبة الجلالة.</a:t>
            </a:r>
            <a:r>
              <a:rPr lang="ar-EG" b="1" dirty="0">
                <a:solidFill>
                  <a:srgbClr val="7030A0"/>
                </a:solidFill>
              </a:rPr>
              <a:t/>
            </a:r>
            <a:br>
              <a:rPr lang="ar-EG" b="1" dirty="0">
                <a:solidFill>
                  <a:srgbClr val="7030A0"/>
                </a:solidFill>
              </a:rPr>
            </a:br>
            <a:r>
              <a:rPr lang="ar-EG" b="1" dirty="0" smtClean="0">
                <a:solidFill>
                  <a:srgbClr val="00B050"/>
                </a:solidFill>
              </a:rPr>
              <a:t>===============================</a:t>
            </a:r>
            <a:endParaRPr lang="ar-E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88" y="2276872"/>
            <a:ext cx="9147088" cy="4580115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ar-EG" sz="2400" b="1" dirty="0" smtClean="0">
                <a:latin typeface="+mj-lt"/>
                <a:cs typeface="+mj-cs"/>
              </a:rPr>
              <a:t>تشمل الوحدات التالية من الاقدم الى الاحدث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1- 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+mj-cs"/>
              </a:rPr>
              <a:t>Abu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+mj-cs"/>
              </a:rPr>
              <a:t>Aggag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+mj-cs"/>
              </a:rPr>
              <a:t> F.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&amp;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+mj-cs"/>
              </a:rPr>
              <a:t>Timsah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+mj-cs"/>
              </a:rPr>
              <a:t> F. &amp; Umm </a:t>
            </a:r>
            <a:r>
              <a:rPr lang="en-US" sz="2400" b="1" dirty="0" err="1">
                <a:solidFill>
                  <a:srgbClr val="00B050"/>
                </a:solidFill>
                <a:latin typeface="+mj-lt"/>
                <a:cs typeface="+mj-cs"/>
              </a:rPr>
              <a:t>Barmil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+mj-cs"/>
              </a:rPr>
              <a:t> F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.----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 ( من اسوان الى جنوب قنا )</a:t>
            </a:r>
          </a:p>
          <a:p>
            <a:pPr marL="0" indent="0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2-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Qusier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F. </a:t>
            </a:r>
            <a:r>
              <a:rPr lang="en-US" sz="2400" b="1" dirty="0" smtClean="0">
                <a:solidFill>
                  <a:srgbClr val="FF0000"/>
                </a:solidFill>
              </a:rPr>
              <a:t>-----------------------------------------       </a:t>
            </a:r>
            <a:r>
              <a:rPr lang="ar-EG" sz="2400" b="1" dirty="0">
                <a:solidFill>
                  <a:srgbClr val="FF0000"/>
                </a:solidFill>
              </a:rPr>
              <a:t>( من كوم </a:t>
            </a:r>
            <a:r>
              <a:rPr lang="ar-EG" sz="2400" b="1" dirty="0" err="1">
                <a:solidFill>
                  <a:srgbClr val="FF0000"/>
                </a:solidFill>
              </a:rPr>
              <a:t>امبو</a:t>
            </a:r>
            <a:r>
              <a:rPr lang="ar-EG" sz="2400" b="1" dirty="0">
                <a:solidFill>
                  <a:srgbClr val="FF0000"/>
                </a:solidFill>
              </a:rPr>
              <a:t> الى جنوب قنا )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3</a:t>
            </a:r>
            <a:r>
              <a:rPr lang="en-US" sz="2400" b="1" dirty="0" smtClean="0">
                <a:latin typeface="+mj-lt"/>
                <a:cs typeface="+mj-cs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Duwi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.----------------------------------------- 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( من السباعية – ادفو الى </a:t>
            </a:r>
            <a:r>
              <a:rPr lang="ar-EG" sz="2400" b="1" dirty="0">
                <a:solidFill>
                  <a:srgbClr val="FF0000"/>
                </a:solidFill>
                <a:latin typeface="+mj-lt"/>
                <a:cs typeface="+mj-cs"/>
              </a:rPr>
              <a:t>جنوب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قنا )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4</a:t>
            </a:r>
            <a:r>
              <a:rPr lang="en-US" sz="2400" b="1" dirty="0" smtClean="0">
                <a:latin typeface="+mj-lt"/>
                <a:cs typeface="+mj-cs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Dakhla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F.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---------------------------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 ( من جبل العوينة / 20كم ج اسنا </a:t>
            </a:r>
            <a:r>
              <a:rPr lang="ar-EG" sz="2400" b="1" dirty="0">
                <a:solidFill>
                  <a:srgbClr val="FF0000"/>
                </a:solidFill>
                <a:latin typeface="+mj-lt"/>
                <a:cs typeface="+mj-cs"/>
              </a:rPr>
              <a:t>الى جنوب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قنا )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5-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Tarawan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F.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(من جبل العوينة – 20كم ج اسنا الى جنوب قنا)  -----------------------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6-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Esna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F.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--------------------------------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(من </a:t>
            </a:r>
            <a:r>
              <a:rPr lang="ar-EG" sz="2400" b="1" dirty="0">
                <a:solidFill>
                  <a:srgbClr val="FF0000"/>
                </a:solidFill>
                <a:latin typeface="+mj-lt"/>
                <a:cs typeface="+mj-cs"/>
              </a:rPr>
              <a:t>جبل العوينة – 20كم ج اسنا الى جنوب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قنا)ُ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7-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cs typeface="+mj-cs"/>
              </a:rPr>
              <a:t>Sarai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cs typeface="+mj-cs"/>
              </a:rPr>
              <a:t> F.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+mj-cs"/>
              </a:rPr>
              <a:t>------------------------------- </a:t>
            </a:r>
            <a:r>
              <a:rPr lang="ar-EG" sz="2400" b="1" dirty="0" smtClean="0">
                <a:solidFill>
                  <a:srgbClr val="FF0000"/>
                </a:solidFill>
                <a:latin typeface="+mj-lt"/>
                <a:cs typeface="+mj-cs"/>
              </a:rPr>
              <a:t>(من </a:t>
            </a:r>
            <a:r>
              <a:rPr lang="ar-EG" sz="2400" b="1" dirty="0">
                <a:solidFill>
                  <a:srgbClr val="FF0000"/>
                </a:solidFill>
                <a:latin typeface="+mj-lt"/>
                <a:cs typeface="+mj-cs"/>
              </a:rPr>
              <a:t>جبل العوينة – 20كم ج اسنا الى جنوب قنا)</a:t>
            </a:r>
          </a:p>
        </p:txBody>
      </p:sp>
    </p:spTree>
    <p:extLst>
      <p:ext uri="{BB962C8B-B14F-4D97-AF65-F5344CB8AC3E}">
        <p14:creationId xmlns:p14="http://schemas.microsoft.com/office/powerpoint/2010/main" val="5226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ar-EG" sz="3100" b="1" dirty="0">
                <a:solidFill>
                  <a:srgbClr val="00B0F0"/>
                </a:solidFill>
              </a:rPr>
              <a:t>الاسبوع </a:t>
            </a:r>
            <a:r>
              <a:rPr lang="ar-EG" sz="3100" b="1" dirty="0" smtClean="0">
                <a:solidFill>
                  <a:srgbClr val="00B0F0"/>
                </a:solidFill>
              </a:rPr>
              <a:t>الخامس</a:t>
            </a:r>
            <a:br>
              <a:rPr lang="ar-EG" sz="3100" b="1" dirty="0" smtClean="0">
                <a:solidFill>
                  <a:srgbClr val="00B0F0"/>
                </a:solidFill>
              </a:rPr>
            </a:br>
            <a:r>
              <a:rPr lang="ar-EG" sz="3100" b="1" dirty="0" smtClean="0">
                <a:solidFill>
                  <a:srgbClr val="00B0F0"/>
                </a:solidFill>
              </a:rPr>
              <a:t> </a:t>
            </a:r>
            <a:r>
              <a:rPr lang="ar-EG" sz="3100" b="1" dirty="0" smtClean="0">
                <a:solidFill>
                  <a:srgbClr val="FF0000"/>
                </a:solidFill>
              </a:rPr>
              <a:t>1- جيولوجية </a:t>
            </a:r>
            <a:r>
              <a:rPr lang="ar-EG" sz="3100" b="1" dirty="0">
                <a:solidFill>
                  <a:srgbClr val="FF0000"/>
                </a:solidFill>
              </a:rPr>
              <a:t>تتابع </a:t>
            </a:r>
            <a:r>
              <a:rPr lang="ar-EG" sz="3100" b="1" dirty="0" err="1">
                <a:solidFill>
                  <a:srgbClr val="FF0000"/>
                </a:solidFill>
              </a:rPr>
              <a:t>الكريتاوى</a:t>
            </a:r>
            <a:r>
              <a:rPr lang="ar-EG" sz="3100" b="1" dirty="0">
                <a:solidFill>
                  <a:srgbClr val="FF0000"/>
                </a:solidFill>
              </a:rPr>
              <a:t> العلوى/ </a:t>
            </a:r>
            <a:r>
              <a:rPr lang="ar-EG" sz="3100" b="1" dirty="0" err="1">
                <a:solidFill>
                  <a:srgbClr val="FF0000"/>
                </a:solidFill>
              </a:rPr>
              <a:t>الثلاثى</a:t>
            </a:r>
            <a:r>
              <a:rPr lang="ar-EG" sz="3100" b="1" dirty="0">
                <a:solidFill>
                  <a:srgbClr val="FF0000"/>
                </a:solidFill>
              </a:rPr>
              <a:t> السفلى </a:t>
            </a:r>
            <a:r>
              <a:rPr lang="ar-EG" sz="3100" b="1" dirty="0" err="1">
                <a:solidFill>
                  <a:srgbClr val="FF0000"/>
                </a:solidFill>
              </a:rPr>
              <a:t>فى</a:t>
            </a:r>
            <a:r>
              <a:rPr lang="ar-EG" sz="3100" b="1" dirty="0">
                <a:solidFill>
                  <a:srgbClr val="FF0000"/>
                </a:solidFill>
              </a:rPr>
              <a:t> منطقة البحر </a:t>
            </a:r>
            <a:r>
              <a:rPr lang="ar-EG" sz="3100" b="1" dirty="0" smtClean="0">
                <a:solidFill>
                  <a:srgbClr val="FF0000"/>
                </a:solidFill>
              </a:rPr>
              <a:t>الأحمر</a:t>
            </a:r>
            <a:r>
              <a:rPr lang="ar-EG" sz="31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ar-EG" sz="31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EG" sz="3100" b="1" dirty="0" smtClean="0">
                <a:solidFill>
                  <a:srgbClr val="7030A0"/>
                </a:solidFill>
              </a:rPr>
              <a:t>2- </a:t>
            </a:r>
            <a:r>
              <a:rPr lang="ar-EG" sz="3100" b="1" dirty="0">
                <a:solidFill>
                  <a:srgbClr val="7030A0"/>
                </a:solidFill>
              </a:rPr>
              <a:t>مكون طيبة بالمنطقة.</a:t>
            </a:r>
            <a:r>
              <a:rPr lang="ar-EG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ar-EG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EG" b="1" dirty="0" smtClean="0"/>
              <a:t>===============================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5122" name="Picture 2" descr="E:\2-   المقررات الدراسية\الفرقة الرابعة\مقرر جيولجية مصر\New folder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0525"/>
            <a:ext cx="9144000" cy="50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360" y="188640"/>
            <a:ext cx="1080120" cy="819026"/>
          </a:xfrm>
        </p:spPr>
        <p:txBody>
          <a:bodyPr>
            <a:normAutofit fontScale="90000"/>
          </a:bodyPr>
          <a:lstStyle/>
          <a:p>
            <a:pPr algn="r"/>
            <a:r>
              <a:rPr lang="ar-EG" sz="2800" dirty="0" smtClean="0"/>
              <a:t>شكل 2 أ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E:\2-   المقررات الدراسية\الفرقة الرابعة\مقرر جيولجية مصر\New folder\Scan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33326"/>
            <a:ext cx="8820472" cy="61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1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1800" b="1" dirty="0" smtClean="0"/>
              <a:t>   شكل 2 ب </a:t>
            </a:r>
            <a:endParaRPr lang="ar-EG" sz="1800" b="1" dirty="0"/>
          </a:p>
        </p:txBody>
      </p:sp>
      <p:pic>
        <p:nvPicPr>
          <p:cNvPr id="2050" name="Picture 2" descr="E:\2-   المقررات الدراسية\الفرقة الرابعة\مقرر جيولجية مصر\0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315416"/>
            <a:ext cx="5094560" cy="69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16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ar-EG" sz="3200" b="1" dirty="0"/>
              <a:t>الاسبوع </a:t>
            </a:r>
            <a:r>
              <a:rPr lang="ar-EG" sz="3200" b="1" dirty="0" smtClean="0"/>
              <a:t>السادس</a:t>
            </a:r>
            <a:br>
              <a:rPr lang="ar-EG" sz="3200" b="1" dirty="0" smtClean="0"/>
            </a:br>
            <a:r>
              <a:rPr lang="ar-EG" sz="3200" b="1" dirty="0" smtClean="0">
                <a:solidFill>
                  <a:srgbClr val="FF0000"/>
                </a:solidFill>
              </a:rPr>
              <a:t>  1- التميز </a:t>
            </a:r>
            <a:r>
              <a:rPr lang="ar-EG" sz="3200" b="1" dirty="0" err="1">
                <a:solidFill>
                  <a:srgbClr val="FF0000"/>
                </a:solidFill>
              </a:rPr>
              <a:t>الجيولوجى</a:t>
            </a:r>
            <a:r>
              <a:rPr lang="ar-EG" sz="3200" b="1" dirty="0">
                <a:solidFill>
                  <a:srgbClr val="FF0000"/>
                </a:solidFill>
              </a:rPr>
              <a:t> لجبل </a:t>
            </a:r>
            <a:r>
              <a:rPr lang="ar-EG" sz="3200" b="1" dirty="0" err="1">
                <a:solidFill>
                  <a:srgbClr val="FF0000"/>
                </a:solidFill>
              </a:rPr>
              <a:t>ضوى..غرب</a:t>
            </a:r>
            <a:r>
              <a:rPr lang="ar-EG" sz="3200" b="1" dirty="0">
                <a:solidFill>
                  <a:srgbClr val="FF0000"/>
                </a:solidFill>
              </a:rPr>
              <a:t> </a:t>
            </a:r>
            <a:r>
              <a:rPr lang="ar-EG" sz="3200" b="1" dirty="0" smtClean="0">
                <a:solidFill>
                  <a:srgbClr val="FF0000"/>
                </a:solidFill>
              </a:rPr>
              <a:t>القصير</a:t>
            </a:r>
            <a:r>
              <a:rPr lang="ar-EG" sz="3200" b="1" dirty="0" smtClean="0"/>
              <a:t/>
            </a:r>
            <a:br>
              <a:rPr lang="ar-EG" sz="3200" b="1" dirty="0" smtClean="0"/>
            </a:br>
            <a:r>
              <a:rPr lang="ar-EG" sz="3200" b="1" dirty="0" smtClean="0">
                <a:solidFill>
                  <a:srgbClr val="7030A0"/>
                </a:solidFill>
              </a:rPr>
              <a:t> </a:t>
            </a:r>
            <a:r>
              <a:rPr lang="ar-EG" sz="3200" b="1" dirty="0">
                <a:solidFill>
                  <a:srgbClr val="7030A0"/>
                </a:solidFill>
              </a:rPr>
              <a:t>2- جيولوجية هضبة الجلالة وشمال ووسط وادي قنا. </a:t>
            </a:r>
            <a:br>
              <a:rPr lang="ar-EG" sz="3200" b="1" dirty="0">
                <a:solidFill>
                  <a:srgbClr val="7030A0"/>
                </a:solidFill>
              </a:rPr>
            </a:br>
            <a:r>
              <a:rPr lang="ar-EG" sz="3200" b="1" dirty="0" smtClean="0">
                <a:solidFill>
                  <a:srgbClr val="7030A0"/>
                </a:solidFill>
              </a:rPr>
              <a:t>===============================</a:t>
            </a:r>
            <a:endParaRPr lang="ar-EG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474" y="1484784"/>
            <a:ext cx="9114837" cy="4525963"/>
          </a:xfrm>
        </p:spPr>
        <p:txBody>
          <a:bodyPr/>
          <a:lstStyle/>
          <a:p>
            <a:pPr marL="0" indent="0">
              <a:buNone/>
            </a:pPr>
            <a:r>
              <a:rPr lang="ar-EG" dirty="0" smtClean="0"/>
              <a:t>(شكل1أ)</a:t>
            </a:r>
            <a:endParaRPr lang="ar-EG" dirty="0"/>
          </a:p>
        </p:txBody>
      </p:sp>
      <p:pic>
        <p:nvPicPr>
          <p:cNvPr id="7170" name="Picture 2" descr="E:\2-   المقررات الدراسية\الفرقة الرابعة\مقرر جيولجية مصر\New folder\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68752" cy="53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20688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شكل1ب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 descr="E:\2-   المقررات الدراسية\الفرقة الرابعة\مقرر جيولجية مصر\New folder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2283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52" y="0"/>
            <a:ext cx="1403648" cy="980728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شكل2 )</a:t>
            </a:r>
            <a:endParaRPr lang="ar-EG" sz="2400" dirty="0"/>
          </a:p>
        </p:txBody>
      </p:sp>
      <p:pic>
        <p:nvPicPr>
          <p:cNvPr id="9218" name="Picture 2" descr="E:\2-   المقررات الدراسية\الفرقة الرابعة\مقرر جيولجية مصر\New folder\Scan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23"/>
            <a:ext cx="4776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5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" name="Picture 3" descr="E:\2-   المقررات الدراسية\الفرقة الرابعة\مقرر جيولجية مصر\scan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467999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E:\2-   المقررات الدراسية\الفرقة الرابعة\مقرر جيولجية مصر\scan\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6" t="816" r="-64846" b="40037"/>
          <a:stretch/>
        </p:blipFill>
        <p:spPr bwMode="auto">
          <a:xfrm>
            <a:off x="5219550" y="2620782"/>
            <a:ext cx="4104456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EG" sz="2400" smtClean="0"/>
              <a:t>( شكل2 )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1884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r>
              <a:rPr lang="ar-EG" sz="2800" b="1" dirty="0"/>
              <a:t>الاسبوع </a:t>
            </a:r>
            <a:r>
              <a:rPr lang="ar-EG" sz="2800" b="1" dirty="0" smtClean="0"/>
              <a:t>الثامن</a:t>
            </a:r>
            <a:r>
              <a:rPr lang="ar-EG" sz="2800" b="1" dirty="0" smtClean="0">
                <a:solidFill>
                  <a:srgbClr val="00B0F0"/>
                </a:solidFill>
              </a:rPr>
              <a:t/>
            </a:r>
            <a:br>
              <a:rPr lang="ar-EG" sz="2800" b="1" dirty="0" smtClean="0">
                <a:solidFill>
                  <a:srgbClr val="00B0F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>1- جيولوجية </a:t>
            </a:r>
            <a:r>
              <a:rPr lang="ar-EG" sz="2800" b="1" dirty="0">
                <a:solidFill>
                  <a:srgbClr val="FF0000"/>
                </a:solidFill>
              </a:rPr>
              <a:t>المنطقة </a:t>
            </a:r>
            <a:r>
              <a:rPr lang="ar-EG" sz="2800" b="1" dirty="0" smtClean="0">
                <a:solidFill>
                  <a:srgbClr val="FF0000"/>
                </a:solidFill>
              </a:rPr>
              <a:t>شرق وادي النيل من جنوب سوهاج الى القاهرة </a:t>
            </a:r>
            <a:r>
              <a:rPr lang="ar-EG" sz="2800" b="1" dirty="0" smtClean="0">
                <a:solidFill>
                  <a:srgbClr val="7030A0"/>
                </a:solidFill>
              </a:rPr>
              <a:t/>
            </a:r>
            <a:br>
              <a:rPr lang="ar-EG" sz="2800" b="1" dirty="0" smtClean="0">
                <a:solidFill>
                  <a:srgbClr val="7030A0"/>
                </a:solidFill>
              </a:rPr>
            </a:br>
            <a:r>
              <a:rPr lang="ar-EG" sz="2800" b="1" dirty="0" smtClean="0">
                <a:solidFill>
                  <a:srgbClr val="7030A0"/>
                </a:solidFill>
              </a:rPr>
              <a:t>2-  </a:t>
            </a:r>
            <a:r>
              <a:rPr lang="ar-EG" sz="2800" b="1" dirty="0">
                <a:solidFill>
                  <a:srgbClr val="7030A0"/>
                </a:solidFill>
              </a:rPr>
              <a:t>جيولوجية شمال ووسط وغرب سيناء. </a:t>
            </a:r>
            <a:br>
              <a:rPr lang="ar-EG" sz="2800" b="1" dirty="0">
                <a:solidFill>
                  <a:srgbClr val="7030A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>===========================================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3"/>
            <a:ext cx="9140913" cy="4940718"/>
          </a:xfrm>
        </p:spPr>
        <p:txBody>
          <a:bodyPr/>
          <a:lstStyle/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42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48680"/>
          </a:xfrm>
        </p:spPr>
        <p:txBody>
          <a:bodyPr>
            <a:normAutofit/>
          </a:bodyPr>
          <a:lstStyle/>
          <a:p>
            <a:pPr algn="r"/>
            <a:r>
              <a:rPr lang="ar-EG" sz="2700" dirty="0" smtClean="0"/>
              <a:t>( شكل1)</a:t>
            </a:r>
            <a:endParaRPr lang="ar-EG" sz="2700" dirty="0"/>
          </a:p>
        </p:txBody>
      </p:sp>
      <p:pic>
        <p:nvPicPr>
          <p:cNvPr id="4" name="Picture 2" descr="E:\2-   المقررات الدراسية\الفرقة الرابعة\مقرر جيولجية مصر\scan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67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00372"/>
            <a:ext cx="2770718" cy="397670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01596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ar-EG" sz="3200" dirty="0" smtClean="0"/>
              <a:t>المحتويات </a:t>
            </a:r>
            <a:endParaRPr lang="ar-E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الاول: </a:t>
            </a:r>
            <a:r>
              <a:rPr lang="ar-EG" sz="1800" b="1" dirty="0">
                <a:solidFill>
                  <a:srgbClr val="FF0000"/>
                </a:solidFill>
              </a:rPr>
              <a:t>الرحلة الجيولوجية: طريق </a:t>
            </a:r>
            <a:r>
              <a:rPr lang="ar-EG" sz="1800" b="1" dirty="0" err="1">
                <a:solidFill>
                  <a:srgbClr val="FF0000"/>
                </a:solidFill>
              </a:rPr>
              <a:t>قفط</a:t>
            </a:r>
            <a:r>
              <a:rPr lang="ar-EG" sz="1800" b="1" dirty="0">
                <a:solidFill>
                  <a:srgbClr val="FF0000"/>
                </a:solidFill>
              </a:rPr>
              <a:t> / </a:t>
            </a:r>
            <a:r>
              <a:rPr lang="ar-EG" sz="1800" b="1" dirty="0" err="1">
                <a:solidFill>
                  <a:srgbClr val="FF0000"/>
                </a:solidFill>
              </a:rPr>
              <a:t>القصير..الامتداد</a:t>
            </a:r>
            <a:r>
              <a:rPr lang="ar-EG" sz="1800" b="1" dirty="0">
                <a:solidFill>
                  <a:srgbClr val="FF0000"/>
                </a:solidFill>
              </a:rPr>
              <a:t> </a:t>
            </a:r>
            <a:r>
              <a:rPr lang="ar-EG" sz="1800" b="1" dirty="0" err="1">
                <a:solidFill>
                  <a:srgbClr val="FF0000"/>
                </a:solidFill>
              </a:rPr>
              <a:t>الجنوبى</a:t>
            </a:r>
            <a:r>
              <a:rPr lang="ar-EG" sz="1800" b="1" dirty="0">
                <a:solidFill>
                  <a:srgbClr val="FF0000"/>
                </a:solidFill>
              </a:rPr>
              <a:t> </a:t>
            </a:r>
            <a:r>
              <a:rPr lang="ar-EG" sz="1800" b="1" dirty="0" err="1">
                <a:solidFill>
                  <a:srgbClr val="FF0000"/>
                </a:solidFill>
              </a:rPr>
              <a:t>للبحرالأحمر</a:t>
            </a:r>
            <a:r>
              <a:rPr lang="ar-EG" sz="1800" b="1" dirty="0">
                <a:solidFill>
                  <a:srgbClr val="FF0000"/>
                </a:solidFill>
              </a:rPr>
              <a:t> حتى سفاجا.. طريق سفاجا/ </a:t>
            </a:r>
            <a:r>
              <a:rPr lang="ar-EG" sz="1800" b="1" dirty="0" smtClean="0">
                <a:solidFill>
                  <a:srgbClr val="FF0000"/>
                </a:solidFill>
              </a:rPr>
              <a:t>قنا.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الثاني</a:t>
            </a:r>
            <a:r>
              <a:rPr lang="ar-EG" sz="1800" b="1" dirty="0">
                <a:solidFill>
                  <a:srgbClr val="00B0F0"/>
                </a:solidFill>
              </a:rPr>
              <a:t>: </a:t>
            </a:r>
            <a:r>
              <a:rPr lang="ar-EG" sz="1800" b="1" dirty="0"/>
              <a:t>مراجعة لمقرر " الطبقات " الخاص بالفرقة الثالثة ..  وما استحدث فيه، هذا </a:t>
            </a:r>
            <a:r>
              <a:rPr lang="ar-EG" sz="1800" b="1" dirty="0" smtClean="0"/>
              <a:t>العام.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الثالث</a:t>
            </a:r>
            <a:r>
              <a:rPr lang="ar-EG" sz="1800" b="1" dirty="0">
                <a:solidFill>
                  <a:srgbClr val="00B0F0"/>
                </a:solidFill>
              </a:rPr>
              <a:t>: </a:t>
            </a:r>
            <a:r>
              <a:rPr lang="ar-EG" sz="1800" b="1" dirty="0">
                <a:solidFill>
                  <a:schemeClr val="accent2"/>
                </a:solidFill>
              </a:rPr>
              <a:t>مقدمة عامة .. لجيولوجية مصر ومناطقها الاقليمية الرئيسية + مجموعة طيبة &amp; مجموعة </a:t>
            </a:r>
            <a:r>
              <a:rPr lang="ar-EG" sz="1800" b="1" dirty="0" smtClean="0">
                <a:solidFill>
                  <a:schemeClr val="accent2"/>
                </a:solidFill>
              </a:rPr>
              <a:t>النوبة. 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الرابع</a:t>
            </a:r>
            <a:r>
              <a:rPr lang="ar-EG" sz="1800" b="1" dirty="0">
                <a:solidFill>
                  <a:srgbClr val="00B0F0"/>
                </a:solidFill>
              </a:rPr>
              <a:t>: </a:t>
            </a:r>
            <a:r>
              <a:rPr lang="ar-EG" sz="1800" b="1" dirty="0">
                <a:solidFill>
                  <a:schemeClr val="accent6"/>
                </a:solidFill>
              </a:rPr>
              <a:t>جيولوجية شرق وادى النيل من أسوان الى جنوب وادى قنا+ دور </a:t>
            </a:r>
            <a:r>
              <a:rPr lang="ar-EG" sz="1800" b="1" dirty="0" err="1">
                <a:solidFill>
                  <a:schemeClr val="accent6"/>
                </a:solidFill>
              </a:rPr>
              <a:t>الجيولوجى</a:t>
            </a:r>
            <a:r>
              <a:rPr lang="ar-EG" sz="1800" b="1" dirty="0">
                <a:solidFill>
                  <a:schemeClr val="accent6"/>
                </a:solidFill>
              </a:rPr>
              <a:t> </a:t>
            </a:r>
            <a:r>
              <a:rPr lang="ar-EG" sz="1800" b="1" dirty="0" err="1">
                <a:solidFill>
                  <a:schemeClr val="accent6"/>
                </a:solidFill>
              </a:rPr>
              <a:t>فى</a:t>
            </a:r>
            <a:r>
              <a:rPr lang="ar-EG" sz="1800" b="1" dirty="0">
                <a:solidFill>
                  <a:schemeClr val="accent6"/>
                </a:solidFill>
              </a:rPr>
              <a:t> تنمية هضبة </a:t>
            </a:r>
            <a:r>
              <a:rPr lang="ar-EG" sz="1800" b="1" dirty="0" smtClean="0">
                <a:solidFill>
                  <a:schemeClr val="accent6"/>
                </a:solidFill>
              </a:rPr>
              <a:t>الجلالة.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الخامس</a:t>
            </a:r>
            <a:r>
              <a:rPr lang="ar-EG" sz="1800" b="1" dirty="0">
                <a:solidFill>
                  <a:srgbClr val="00B0F0"/>
                </a:solidFill>
              </a:rPr>
              <a:t>: </a:t>
            </a:r>
            <a:r>
              <a:rPr lang="ar-EG" sz="1800" b="1" dirty="0">
                <a:solidFill>
                  <a:schemeClr val="accent3">
                    <a:lumMod val="75000"/>
                  </a:schemeClr>
                </a:solidFill>
              </a:rPr>
              <a:t>جيولوجية تتابع </a:t>
            </a:r>
            <a:r>
              <a:rPr lang="ar-EG" sz="1800" b="1" dirty="0" err="1">
                <a:solidFill>
                  <a:schemeClr val="accent3">
                    <a:lumMod val="75000"/>
                  </a:schemeClr>
                </a:solidFill>
              </a:rPr>
              <a:t>الكريتاوى</a:t>
            </a:r>
            <a:r>
              <a:rPr lang="ar-EG" sz="1800" b="1" dirty="0">
                <a:solidFill>
                  <a:schemeClr val="accent3">
                    <a:lumMod val="75000"/>
                  </a:schemeClr>
                </a:solidFill>
              </a:rPr>
              <a:t> العلوى/ </a:t>
            </a:r>
            <a:r>
              <a:rPr lang="ar-EG" sz="1800" b="1" dirty="0" err="1">
                <a:solidFill>
                  <a:schemeClr val="accent3">
                    <a:lumMod val="75000"/>
                  </a:schemeClr>
                </a:solidFill>
              </a:rPr>
              <a:t>الثلاثى</a:t>
            </a:r>
            <a:r>
              <a:rPr lang="ar-EG" sz="1800" b="1" dirty="0">
                <a:solidFill>
                  <a:schemeClr val="accent3">
                    <a:lumMod val="75000"/>
                  </a:schemeClr>
                </a:solidFill>
              </a:rPr>
              <a:t> السفلى </a:t>
            </a:r>
            <a:r>
              <a:rPr lang="ar-EG" sz="1800" b="1" dirty="0" err="1">
                <a:solidFill>
                  <a:schemeClr val="accent3">
                    <a:lumMod val="75000"/>
                  </a:schemeClr>
                </a:solidFill>
              </a:rPr>
              <a:t>فى</a:t>
            </a:r>
            <a:r>
              <a:rPr lang="ar-EG" sz="1800" b="1" dirty="0">
                <a:solidFill>
                  <a:schemeClr val="accent3">
                    <a:lumMod val="75000"/>
                  </a:schemeClr>
                </a:solidFill>
              </a:rPr>
              <a:t> منطقة البحر الأحمر+ مكون طيبة </a:t>
            </a:r>
            <a:r>
              <a:rPr lang="ar-EG" sz="1800" b="1" dirty="0" smtClean="0">
                <a:solidFill>
                  <a:schemeClr val="accent3">
                    <a:lumMod val="75000"/>
                  </a:schemeClr>
                </a:solidFill>
              </a:rPr>
              <a:t>بالمنطقة.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السادس</a:t>
            </a:r>
            <a:r>
              <a:rPr lang="ar-EG" sz="1800" b="1" dirty="0">
                <a:solidFill>
                  <a:srgbClr val="00B0F0"/>
                </a:solidFill>
              </a:rPr>
              <a:t>:  </a:t>
            </a:r>
            <a:r>
              <a:rPr lang="ar-EG" sz="1800" b="1" dirty="0"/>
              <a:t>التميز </a:t>
            </a:r>
            <a:r>
              <a:rPr lang="ar-EG" sz="1800" b="1" dirty="0" err="1"/>
              <a:t>الجيولوجى</a:t>
            </a:r>
            <a:r>
              <a:rPr lang="ar-EG" sz="1800" b="1" dirty="0"/>
              <a:t> لجبل </a:t>
            </a:r>
            <a:r>
              <a:rPr lang="ar-EG" sz="1800" b="1" dirty="0" err="1"/>
              <a:t>ضوى..غرب</a:t>
            </a:r>
            <a:r>
              <a:rPr lang="ar-EG" sz="1800" b="1" dirty="0"/>
              <a:t> القصير + جيولوجية </a:t>
            </a:r>
            <a:r>
              <a:rPr lang="ar-EG" sz="1800" b="1" dirty="0" smtClean="0"/>
              <a:t>هضبة الجلالة وشمال ووسط وادي قنا. 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السابع : </a:t>
            </a:r>
            <a:r>
              <a:rPr lang="ar-EG" sz="1800" b="1" dirty="0">
                <a:solidFill>
                  <a:srgbClr val="FF0000"/>
                </a:solidFill>
              </a:rPr>
              <a:t>امتحان نصف الفصل </a:t>
            </a:r>
            <a:r>
              <a:rPr lang="ar-EG" sz="1800" b="1" dirty="0" smtClean="0">
                <a:solidFill>
                  <a:srgbClr val="FF0000"/>
                </a:solidFill>
              </a:rPr>
              <a:t>الدراسي الثاني.</a:t>
            </a:r>
          </a:p>
          <a:p>
            <a:pPr marL="0" indent="0" algn="just">
              <a:buNone/>
            </a:pPr>
            <a:r>
              <a:rPr lang="ar-EG" sz="1800" b="1" dirty="0">
                <a:solidFill>
                  <a:srgbClr val="00B0F0"/>
                </a:solidFill>
              </a:rPr>
              <a:t>الاسبوع </a:t>
            </a:r>
            <a:r>
              <a:rPr lang="ar-EG" sz="1800" b="1" dirty="0" smtClean="0">
                <a:solidFill>
                  <a:srgbClr val="00B0F0"/>
                </a:solidFill>
              </a:rPr>
              <a:t>الثامن: </a:t>
            </a:r>
            <a:r>
              <a:rPr lang="ar-EG" sz="1800" b="1" dirty="0">
                <a:solidFill>
                  <a:srgbClr val="7030A0"/>
                </a:solidFill>
              </a:rPr>
              <a:t>جيولوجية المنطقة ما بين وادى النيل </a:t>
            </a:r>
            <a:r>
              <a:rPr lang="ar-EG" sz="1800" b="1" dirty="0" err="1">
                <a:solidFill>
                  <a:srgbClr val="7030A0"/>
                </a:solidFill>
              </a:rPr>
              <a:t>ووادى</a:t>
            </a:r>
            <a:r>
              <a:rPr lang="ar-EG" sz="1800" b="1" dirty="0">
                <a:solidFill>
                  <a:srgbClr val="7030A0"/>
                </a:solidFill>
              </a:rPr>
              <a:t> قنا +  جيولوجية شمال ووسط وغرب </a:t>
            </a:r>
            <a:r>
              <a:rPr lang="ar-EG" sz="1800" b="1" dirty="0" smtClean="0">
                <a:solidFill>
                  <a:srgbClr val="7030A0"/>
                </a:solidFill>
              </a:rPr>
              <a:t>سيناء. 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التاسع : </a:t>
            </a:r>
            <a:r>
              <a:rPr lang="ar-EG" sz="1800" b="1" dirty="0">
                <a:solidFill>
                  <a:srgbClr val="00B050"/>
                </a:solidFill>
              </a:rPr>
              <a:t>جيولوجية طريق القاهرة / السويس + صخور الميوسين والرواسب الأحدث بامتداد البحر </a:t>
            </a:r>
            <a:r>
              <a:rPr lang="ar-EG" sz="1800" b="1" dirty="0" smtClean="0">
                <a:solidFill>
                  <a:srgbClr val="00B050"/>
                </a:solidFill>
              </a:rPr>
              <a:t>الأحمر.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العاشر : </a:t>
            </a:r>
            <a:r>
              <a:rPr lang="ar-EG" sz="1800" b="1" dirty="0">
                <a:solidFill>
                  <a:srgbClr val="C00000"/>
                </a:solidFill>
              </a:rPr>
              <a:t>جيولوجية شمال الصحراء الغربية &amp; </a:t>
            </a:r>
            <a:r>
              <a:rPr lang="ar-EG" sz="1800" b="1" dirty="0" err="1">
                <a:solidFill>
                  <a:srgbClr val="C00000"/>
                </a:solidFill>
              </a:rPr>
              <a:t>أبورواش</a:t>
            </a:r>
            <a:r>
              <a:rPr lang="ar-EG" sz="1800" b="1" dirty="0">
                <a:solidFill>
                  <a:srgbClr val="C00000"/>
                </a:solidFill>
              </a:rPr>
              <a:t> غرب القاهرة  + الفيوم &amp; واحة </a:t>
            </a:r>
            <a:r>
              <a:rPr lang="ar-EG" sz="1800" b="1" dirty="0" smtClean="0">
                <a:solidFill>
                  <a:srgbClr val="C00000"/>
                </a:solidFill>
              </a:rPr>
              <a:t>البحرية. </a:t>
            </a:r>
          </a:p>
          <a:p>
            <a:pPr marL="0" indent="0" algn="just">
              <a:buNone/>
            </a:pPr>
            <a:r>
              <a:rPr lang="ar-EG" sz="1800" b="1" dirty="0" smtClean="0">
                <a:solidFill>
                  <a:srgbClr val="00B0F0"/>
                </a:solidFill>
              </a:rPr>
              <a:t>الاسبوع الحادي </a:t>
            </a:r>
            <a:r>
              <a:rPr lang="ar-EG" sz="1800" b="1" dirty="0">
                <a:solidFill>
                  <a:srgbClr val="00B0F0"/>
                </a:solidFill>
              </a:rPr>
              <a:t>عشر</a:t>
            </a:r>
            <a:r>
              <a:rPr lang="ar-EG" sz="1800" b="1" dirty="0" smtClean="0">
                <a:solidFill>
                  <a:srgbClr val="00B0F0"/>
                </a:solidFill>
              </a:rPr>
              <a:t> : </a:t>
            </a:r>
            <a:r>
              <a:rPr lang="ar-EG" sz="1800" b="1" dirty="0">
                <a:solidFill>
                  <a:srgbClr val="00B0F0"/>
                </a:solidFill>
              </a:rPr>
              <a:t>جيولوجية الصحراء الغربية من النيل الى واحة الخارجة + واحة الداخلة &amp; واحة </a:t>
            </a:r>
            <a:r>
              <a:rPr lang="ar-EG" sz="1800" b="1" dirty="0" smtClean="0">
                <a:solidFill>
                  <a:srgbClr val="00B0F0"/>
                </a:solidFill>
              </a:rPr>
              <a:t>الفرافر.</a:t>
            </a:r>
          </a:p>
          <a:p>
            <a:pPr marL="0" indent="0" algn="just">
              <a:buNone/>
            </a:pPr>
            <a:r>
              <a:rPr lang="ar-EG" sz="1800" b="1" dirty="0">
                <a:solidFill>
                  <a:srgbClr val="00B0F0"/>
                </a:solidFill>
              </a:rPr>
              <a:t>الاسبوع الثاني </a:t>
            </a:r>
            <a:r>
              <a:rPr lang="ar-EG" sz="1800" b="1" dirty="0" smtClean="0">
                <a:solidFill>
                  <a:srgbClr val="00B0F0"/>
                </a:solidFill>
              </a:rPr>
              <a:t>عشر: </a:t>
            </a:r>
            <a:r>
              <a:rPr lang="ar-EG" sz="1800" b="1" dirty="0">
                <a:solidFill>
                  <a:schemeClr val="accent6">
                    <a:lumMod val="50000"/>
                  </a:schemeClr>
                </a:solidFill>
              </a:rPr>
              <a:t>جيولوجية منطقة درب الأربعين + وشرق </a:t>
            </a:r>
            <a:r>
              <a:rPr lang="ar-EG" sz="1800" b="1" dirty="0" smtClean="0">
                <a:solidFill>
                  <a:schemeClr val="accent6">
                    <a:lumMod val="50000"/>
                  </a:schemeClr>
                </a:solidFill>
              </a:rPr>
              <a:t>أسوان.</a:t>
            </a:r>
          </a:p>
          <a:p>
            <a:pPr marL="0" indent="0" algn="just">
              <a:buNone/>
            </a:pPr>
            <a:r>
              <a:rPr lang="ar-EG" sz="1800" b="1" dirty="0">
                <a:solidFill>
                  <a:srgbClr val="00B0F0"/>
                </a:solidFill>
              </a:rPr>
              <a:t>الاسبوع </a:t>
            </a:r>
            <a:r>
              <a:rPr lang="ar-EG" sz="1800" b="1" dirty="0" smtClean="0">
                <a:solidFill>
                  <a:srgbClr val="00B0F0"/>
                </a:solidFill>
              </a:rPr>
              <a:t>الثالث عشر: </a:t>
            </a:r>
            <a:r>
              <a:rPr lang="ar-EG" sz="1800" b="1" dirty="0">
                <a:solidFill>
                  <a:srgbClr val="FF0000"/>
                </a:solidFill>
              </a:rPr>
              <a:t>جيولوجية  الصحراء الغربية " جنوب غرب مصر " : الجلف الكبير + </a:t>
            </a:r>
            <a:r>
              <a:rPr lang="ar-EG" sz="1800" b="1" dirty="0" smtClean="0">
                <a:solidFill>
                  <a:srgbClr val="FF0000"/>
                </a:solidFill>
              </a:rPr>
              <a:t>العوينات.</a:t>
            </a:r>
          </a:p>
          <a:p>
            <a:pPr marL="0" indent="0" algn="just">
              <a:buNone/>
            </a:pPr>
            <a:r>
              <a:rPr lang="ar-EG" sz="1800" b="1" dirty="0" smtClean="0"/>
              <a:t>===================================================================</a:t>
            </a:r>
          </a:p>
          <a:p>
            <a:pPr marL="0" indent="0" algn="ctr">
              <a:buNone/>
            </a:pPr>
            <a:r>
              <a:rPr lang="ar-EG" sz="2400" b="1" dirty="0" smtClean="0"/>
              <a:t>مواعيد تدريس المحاضرات النظرية</a:t>
            </a:r>
          </a:p>
          <a:p>
            <a:pPr marL="0" indent="0">
              <a:buNone/>
            </a:pPr>
            <a:r>
              <a:rPr lang="ar-EG" sz="1700" b="1" u="sng" dirty="0" smtClean="0">
                <a:solidFill>
                  <a:srgbClr val="00B050"/>
                </a:solidFill>
              </a:rPr>
              <a:t>المحاضرة الاولى</a:t>
            </a:r>
            <a:r>
              <a:rPr lang="ar-EG" sz="1700" b="1" dirty="0" smtClean="0">
                <a:solidFill>
                  <a:srgbClr val="00B050"/>
                </a:solidFill>
              </a:rPr>
              <a:t>: الاحد:(11-12) شعبة: جيوفيزياء&amp;(12-1) </a:t>
            </a:r>
            <a:r>
              <a:rPr lang="ar-EG" sz="1700" b="1" dirty="0">
                <a:solidFill>
                  <a:srgbClr val="00B050"/>
                </a:solidFill>
              </a:rPr>
              <a:t>شعبة: </a:t>
            </a:r>
            <a:r>
              <a:rPr lang="ar-EG" sz="1700" b="1" dirty="0" smtClean="0">
                <a:solidFill>
                  <a:srgbClr val="00B050"/>
                </a:solidFill>
              </a:rPr>
              <a:t>جيولوجيا وكيمياء&amp;( 1-2) </a:t>
            </a:r>
            <a:r>
              <a:rPr lang="ar-EG" sz="1700" b="1" dirty="0">
                <a:solidFill>
                  <a:srgbClr val="00B050"/>
                </a:solidFill>
              </a:rPr>
              <a:t>شعبة: </a:t>
            </a:r>
            <a:r>
              <a:rPr lang="ar-EG" sz="1700" b="1" dirty="0" smtClean="0">
                <a:solidFill>
                  <a:srgbClr val="00B050"/>
                </a:solidFill>
              </a:rPr>
              <a:t>جيولوجيا.</a:t>
            </a:r>
          </a:p>
          <a:p>
            <a:pPr marL="0" indent="0">
              <a:buNone/>
            </a:pPr>
            <a:r>
              <a:rPr lang="ar-EG" sz="1700" b="1" u="sng" dirty="0">
                <a:solidFill>
                  <a:srgbClr val="0070C0"/>
                </a:solidFill>
              </a:rPr>
              <a:t>المحاضرة </a:t>
            </a:r>
            <a:r>
              <a:rPr lang="ar-EG" sz="1700" b="1" u="sng" dirty="0" smtClean="0">
                <a:solidFill>
                  <a:srgbClr val="0070C0"/>
                </a:solidFill>
              </a:rPr>
              <a:t>الثانية: </a:t>
            </a:r>
            <a:r>
              <a:rPr lang="ar-EG" sz="1700" b="1" dirty="0" smtClean="0">
                <a:solidFill>
                  <a:srgbClr val="0070C0"/>
                </a:solidFill>
              </a:rPr>
              <a:t>الخميس:(9-10) </a:t>
            </a:r>
            <a:r>
              <a:rPr lang="ar-EG" sz="1700" b="1" dirty="0">
                <a:solidFill>
                  <a:srgbClr val="0070C0"/>
                </a:solidFill>
              </a:rPr>
              <a:t>شعبة: </a:t>
            </a:r>
            <a:r>
              <a:rPr lang="ar-EG" sz="1700" b="1" dirty="0" smtClean="0">
                <a:solidFill>
                  <a:srgbClr val="0070C0"/>
                </a:solidFill>
              </a:rPr>
              <a:t>جيولوجيا&amp;(10-11) </a:t>
            </a:r>
            <a:r>
              <a:rPr lang="ar-EG" sz="1700" b="1" dirty="0">
                <a:solidFill>
                  <a:srgbClr val="0070C0"/>
                </a:solidFill>
              </a:rPr>
              <a:t>شعبة: </a:t>
            </a:r>
            <a:r>
              <a:rPr lang="ar-EG" sz="1700" b="1" dirty="0" smtClean="0">
                <a:solidFill>
                  <a:srgbClr val="0070C0"/>
                </a:solidFill>
              </a:rPr>
              <a:t>جيوفيزياء&amp;( 11-12) </a:t>
            </a:r>
            <a:r>
              <a:rPr lang="ar-EG" sz="1700" b="1" dirty="0">
                <a:solidFill>
                  <a:srgbClr val="0070C0"/>
                </a:solidFill>
              </a:rPr>
              <a:t>شعبة: </a:t>
            </a:r>
            <a:r>
              <a:rPr lang="ar-EG" sz="1700" b="1" dirty="0" smtClean="0">
                <a:solidFill>
                  <a:srgbClr val="0070C0"/>
                </a:solidFill>
              </a:rPr>
              <a:t>جيولوجيا وكيمياء.</a:t>
            </a:r>
            <a:endParaRPr lang="ar-EG" sz="17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ar-EG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ar-EG" sz="1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ar-EG" sz="1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ar-EG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681" y="19405"/>
            <a:ext cx="8229600" cy="889315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(شكل 2)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2290" name="Picture 2" descr="E:\2-   المقررات الدراسية\الفرقة الرابعة\مقرر جيولجية مصر\scan\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"/>
            <a:ext cx="4716016" cy="68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6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ar-EG" sz="4000" b="1" dirty="0"/>
              <a:t>الاسبوع التاسع </a:t>
            </a:r>
            <a:r>
              <a:rPr lang="ar-EG" sz="4000" b="1" dirty="0" smtClean="0">
                <a:solidFill>
                  <a:srgbClr val="00B0F0"/>
                </a:solidFill>
              </a:rPr>
              <a:t/>
            </a:r>
            <a:br>
              <a:rPr lang="ar-EG" sz="4000" b="1" dirty="0" smtClean="0">
                <a:solidFill>
                  <a:srgbClr val="00B0F0"/>
                </a:solidFill>
              </a:rPr>
            </a:br>
            <a:r>
              <a:rPr lang="ar-EG" sz="4000" b="1" dirty="0" smtClean="0">
                <a:solidFill>
                  <a:srgbClr val="FF0000"/>
                </a:solidFill>
              </a:rPr>
              <a:t>1- </a:t>
            </a:r>
            <a:r>
              <a:rPr lang="ar-EG" sz="4000" b="1" dirty="0">
                <a:solidFill>
                  <a:srgbClr val="FF0000"/>
                </a:solidFill>
              </a:rPr>
              <a:t>جيولوجية طريق القاهرة / السويس </a:t>
            </a:r>
            <a:r>
              <a:rPr lang="ar-EG" sz="4000" b="1" dirty="0" smtClean="0">
                <a:solidFill>
                  <a:srgbClr val="00B050"/>
                </a:solidFill>
              </a:rPr>
              <a:t/>
            </a:r>
            <a:br>
              <a:rPr lang="ar-EG" sz="4000" b="1" dirty="0" smtClean="0">
                <a:solidFill>
                  <a:srgbClr val="00B050"/>
                </a:solidFill>
              </a:rPr>
            </a:br>
            <a:r>
              <a:rPr lang="ar-EG" sz="4000" b="1" dirty="0" smtClean="0">
                <a:solidFill>
                  <a:srgbClr val="7030A0"/>
                </a:solidFill>
              </a:rPr>
              <a:t>2- </a:t>
            </a:r>
            <a:r>
              <a:rPr lang="ar-EG" sz="4000" b="1" dirty="0">
                <a:solidFill>
                  <a:srgbClr val="7030A0"/>
                </a:solidFill>
              </a:rPr>
              <a:t>صخور الميوسين والرواسب الأحدث بامتداد البحر الأحمر.</a:t>
            </a:r>
            <a:r>
              <a:rPr lang="ar-EG" b="1" dirty="0">
                <a:solidFill>
                  <a:srgbClr val="7030A0"/>
                </a:solidFill>
              </a:rPr>
              <a:t/>
            </a:r>
            <a:br>
              <a:rPr lang="ar-EG" b="1" dirty="0">
                <a:solidFill>
                  <a:srgbClr val="7030A0"/>
                </a:solidFill>
              </a:rPr>
            </a:br>
            <a:r>
              <a:rPr lang="ar-EG" b="1" dirty="0" smtClean="0">
                <a:solidFill>
                  <a:srgbClr val="FF0000"/>
                </a:solidFill>
              </a:rPr>
              <a:t>===============================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8355"/>
            <a:ext cx="9144000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EG" sz="2400" dirty="0" smtClean="0"/>
              <a:t>(شكل1)</a:t>
            </a:r>
            <a:endParaRPr lang="ar-EG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355"/>
            <a:ext cx="799288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9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64" y="28419"/>
            <a:ext cx="8258335" cy="448253"/>
          </a:xfrm>
        </p:spPr>
        <p:txBody>
          <a:bodyPr>
            <a:noAutofit/>
          </a:bodyPr>
          <a:lstStyle/>
          <a:p>
            <a:pPr algn="r"/>
            <a:r>
              <a:rPr lang="ar-EG" sz="2400" dirty="0" smtClean="0"/>
              <a:t>( شكل2 )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264696" cy="69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ar-EG" sz="3200" b="1" dirty="0"/>
              <a:t>الاسبوع العاشر </a:t>
            </a:r>
            <a:r>
              <a:rPr lang="ar-EG" sz="3200" b="1" dirty="0" smtClean="0">
                <a:solidFill>
                  <a:srgbClr val="00B0F0"/>
                </a:solidFill>
              </a:rPr>
              <a:t/>
            </a:r>
            <a:br>
              <a:rPr lang="ar-EG" sz="3200" b="1" dirty="0" smtClean="0">
                <a:solidFill>
                  <a:srgbClr val="00B0F0"/>
                </a:solidFill>
              </a:rPr>
            </a:br>
            <a:r>
              <a:rPr lang="ar-EG" sz="3200" b="1" dirty="0" smtClean="0">
                <a:solidFill>
                  <a:srgbClr val="00B0F0"/>
                </a:solidFill>
              </a:rPr>
              <a:t> </a:t>
            </a:r>
            <a:r>
              <a:rPr lang="ar-EG" sz="3200" b="1" dirty="0" smtClean="0">
                <a:solidFill>
                  <a:srgbClr val="FF0000"/>
                </a:solidFill>
              </a:rPr>
              <a:t>1- جيولوجية </a:t>
            </a:r>
            <a:r>
              <a:rPr lang="ar-EG" sz="3200" b="1" dirty="0">
                <a:solidFill>
                  <a:srgbClr val="FF0000"/>
                </a:solidFill>
              </a:rPr>
              <a:t>شمال الصحراء الغربية &amp; </a:t>
            </a:r>
            <a:r>
              <a:rPr lang="ar-EG" sz="3200" b="1" dirty="0" err="1">
                <a:solidFill>
                  <a:srgbClr val="FF0000"/>
                </a:solidFill>
              </a:rPr>
              <a:t>أبورواش</a:t>
            </a:r>
            <a:r>
              <a:rPr lang="ar-EG" sz="3200" b="1" dirty="0">
                <a:solidFill>
                  <a:srgbClr val="FF0000"/>
                </a:solidFill>
              </a:rPr>
              <a:t> غرب القاهرة  </a:t>
            </a:r>
            <a:r>
              <a:rPr lang="ar-EG" sz="3200" b="1" dirty="0" smtClean="0">
                <a:solidFill>
                  <a:srgbClr val="C00000"/>
                </a:solidFill>
              </a:rPr>
              <a:t/>
            </a:r>
            <a:br>
              <a:rPr lang="ar-EG" sz="3200" b="1" dirty="0" smtClean="0">
                <a:solidFill>
                  <a:srgbClr val="C00000"/>
                </a:solidFill>
              </a:rPr>
            </a:br>
            <a:r>
              <a:rPr lang="ar-EG" sz="3200" b="1" dirty="0" smtClean="0">
                <a:solidFill>
                  <a:srgbClr val="7030A0"/>
                </a:solidFill>
              </a:rPr>
              <a:t>2- </a:t>
            </a:r>
            <a:r>
              <a:rPr lang="ar-EG" sz="3200" b="1" dirty="0">
                <a:solidFill>
                  <a:srgbClr val="7030A0"/>
                </a:solidFill>
              </a:rPr>
              <a:t>الفيوم &amp; واحة البحرية. </a:t>
            </a:r>
            <a:br>
              <a:rPr lang="ar-EG" sz="3200" b="1" dirty="0">
                <a:solidFill>
                  <a:srgbClr val="7030A0"/>
                </a:solidFill>
              </a:rPr>
            </a:br>
            <a:r>
              <a:rPr lang="ar-EG" sz="3200" b="1" dirty="0" smtClean="0">
                <a:solidFill>
                  <a:schemeClr val="accent3"/>
                </a:solidFill>
              </a:rPr>
              <a:t>===============================</a:t>
            </a:r>
            <a:endParaRPr lang="ar-EG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77" y="1772816"/>
            <a:ext cx="9144000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EG" sz="2400" dirty="0" smtClean="0"/>
              <a:t>( شكل1أ )</a:t>
            </a:r>
            <a:endParaRPr lang="ar-EG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7776864" cy="474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5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شكل 1ب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9634" cy="488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6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rmAutofit/>
          </a:bodyPr>
          <a:lstStyle/>
          <a:p>
            <a:r>
              <a:rPr lang="ar-EG" sz="3200" b="1" dirty="0"/>
              <a:t>الاسبوع الحادي عشر </a:t>
            </a:r>
            <a:r>
              <a:rPr lang="ar-EG" sz="3200" b="1" dirty="0" smtClean="0">
                <a:solidFill>
                  <a:srgbClr val="00B0F0"/>
                </a:solidFill>
              </a:rPr>
              <a:t/>
            </a:r>
            <a:br>
              <a:rPr lang="ar-EG" sz="3200" b="1" dirty="0" smtClean="0">
                <a:solidFill>
                  <a:srgbClr val="00B0F0"/>
                </a:solidFill>
              </a:rPr>
            </a:br>
            <a:r>
              <a:rPr lang="ar-EG" sz="3200" b="1" dirty="0" smtClean="0">
                <a:solidFill>
                  <a:srgbClr val="00B0F0"/>
                </a:solidFill>
              </a:rPr>
              <a:t>1-</a:t>
            </a:r>
            <a:r>
              <a:rPr lang="ar-EG" sz="3200" b="1" dirty="0" smtClean="0">
                <a:solidFill>
                  <a:srgbClr val="FF0000"/>
                </a:solidFill>
              </a:rPr>
              <a:t> </a:t>
            </a:r>
            <a:r>
              <a:rPr lang="ar-EG" sz="3200" b="1" dirty="0">
                <a:solidFill>
                  <a:srgbClr val="FF0000"/>
                </a:solidFill>
              </a:rPr>
              <a:t>جيولوجية الصحراء الغربية من النيل الى واحة الخارجة </a:t>
            </a:r>
            <a:r>
              <a:rPr lang="ar-EG" sz="3200" b="1" dirty="0" smtClean="0">
                <a:solidFill>
                  <a:srgbClr val="FF0000"/>
                </a:solidFill>
              </a:rPr>
              <a:t/>
            </a:r>
            <a:br>
              <a:rPr lang="ar-EG" sz="3200" b="1" dirty="0" smtClean="0">
                <a:solidFill>
                  <a:srgbClr val="FF0000"/>
                </a:solidFill>
              </a:rPr>
            </a:br>
            <a:r>
              <a:rPr lang="ar-EG" sz="3200" b="1" dirty="0" smtClean="0">
                <a:solidFill>
                  <a:srgbClr val="7030A0"/>
                </a:solidFill>
              </a:rPr>
              <a:t>2- واحة </a:t>
            </a:r>
            <a:r>
              <a:rPr lang="ar-EG" sz="3200" b="1" dirty="0">
                <a:solidFill>
                  <a:srgbClr val="7030A0"/>
                </a:solidFill>
              </a:rPr>
              <a:t>الداخلة &amp; واحة الفرافر.</a:t>
            </a:r>
            <a:br>
              <a:rPr lang="ar-EG" sz="3200" b="1" dirty="0">
                <a:solidFill>
                  <a:srgbClr val="7030A0"/>
                </a:solidFill>
              </a:rPr>
            </a:br>
            <a:r>
              <a:rPr lang="ar-EG" sz="3200" b="1" dirty="0" smtClean="0">
                <a:solidFill>
                  <a:schemeClr val="accent3"/>
                </a:solidFill>
              </a:rPr>
              <a:t>===============================</a:t>
            </a:r>
            <a:endParaRPr lang="ar-EG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0888"/>
            <a:ext cx="9143302" cy="442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EG" sz="2400" dirty="0" smtClean="0"/>
              <a:t>( شكل 1أ )</a:t>
            </a:r>
            <a:endParaRPr lang="ar-EG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1531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40" y="278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   (شكل 1ب)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2"/>
            <a:ext cx="4104456" cy="685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672"/>
            <a:ext cx="9121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2440" y="27856"/>
            <a:ext cx="8208996" cy="808856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شكل 2أ 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3497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79"/>
            <a:ext cx="7702443" cy="631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4669" y="40679"/>
            <a:ext cx="7980040" cy="808856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شكل 2ب 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033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r>
              <a:rPr lang="ar-EG" sz="3200" b="1" dirty="0"/>
              <a:t>الاسبوع الثاني </a:t>
            </a:r>
            <a:r>
              <a:rPr lang="ar-EG" sz="3200" b="1" dirty="0" smtClean="0"/>
              <a:t>عشر</a:t>
            </a:r>
            <a:r>
              <a:rPr lang="ar-EG" sz="3200" b="1" dirty="0" smtClean="0">
                <a:solidFill>
                  <a:srgbClr val="00B0F0"/>
                </a:solidFill>
              </a:rPr>
              <a:t/>
            </a:r>
            <a:br>
              <a:rPr lang="ar-EG" sz="3200" b="1" dirty="0" smtClean="0">
                <a:solidFill>
                  <a:srgbClr val="00B0F0"/>
                </a:solidFill>
              </a:rPr>
            </a:br>
            <a:r>
              <a:rPr lang="ar-EG" sz="3200" b="1" dirty="0" smtClean="0">
                <a:solidFill>
                  <a:srgbClr val="FF0000"/>
                </a:solidFill>
              </a:rPr>
              <a:t>1- </a:t>
            </a:r>
            <a:r>
              <a:rPr lang="ar-EG" sz="3200" b="1" dirty="0">
                <a:solidFill>
                  <a:srgbClr val="FF0000"/>
                </a:solidFill>
              </a:rPr>
              <a:t>جيولوجية منطقة درب الأربعين </a:t>
            </a:r>
            <a: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ar-EG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ar-EG" sz="3200" b="1" dirty="0" smtClean="0">
                <a:solidFill>
                  <a:srgbClr val="7030A0"/>
                </a:solidFill>
              </a:rPr>
              <a:t>2- جيولوجية غرب أسوان</a:t>
            </a:r>
            <a:r>
              <a:rPr lang="ar-EG" sz="3200" b="1" dirty="0">
                <a:solidFill>
                  <a:srgbClr val="7030A0"/>
                </a:solidFill>
              </a:rPr>
              <a:t>.</a:t>
            </a:r>
            <a:br>
              <a:rPr lang="ar-EG" sz="3200" b="1" dirty="0">
                <a:solidFill>
                  <a:srgbClr val="7030A0"/>
                </a:solidFill>
              </a:rPr>
            </a:br>
            <a:r>
              <a:rPr lang="ar-EG" sz="3200" b="1" dirty="0" smtClean="0">
                <a:solidFill>
                  <a:srgbClr val="00B050"/>
                </a:solidFill>
              </a:rPr>
              <a:t>===============================</a:t>
            </a:r>
            <a:endParaRPr lang="ar-EG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28359" cy="4959446"/>
          </a:xfrm>
        </p:spPr>
        <p:txBody>
          <a:bodyPr/>
          <a:lstStyle/>
          <a:p>
            <a:pPr marL="0" indent="0">
              <a:buNone/>
            </a:pPr>
            <a:r>
              <a:rPr lang="ar-EG" dirty="0" smtClean="0"/>
              <a:t>( 1 )</a:t>
            </a:r>
            <a:endParaRPr lang="ar-EG" dirty="0"/>
          </a:p>
        </p:txBody>
      </p:sp>
      <p:pic>
        <p:nvPicPr>
          <p:cNvPr id="21506" name="Picture 2" descr="E:\2-   المقررات الدراسية\الفرقة الرابعة\مقرر جيولجية مصر\خرائط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3396"/>
            <a:ext cx="3492706" cy="50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88632"/>
          </a:xfrm>
        </p:spPr>
        <p:txBody>
          <a:bodyPr>
            <a:noAutofit/>
          </a:bodyPr>
          <a:lstStyle/>
          <a:p>
            <a:r>
              <a:rPr lang="ar-EG" sz="3600" b="1" dirty="0"/>
              <a:t>الاسبوع </a:t>
            </a:r>
            <a:r>
              <a:rPr lang="ar-EG" sz="3600" b="1" dirty="0" smtClean="0"/>
              <a:t>الاول</a:t>
            </a:r>
            <a:r>
              <a:rPr lang="ar-EG" sz="3600" b="1" dirty="0" smtClean="0">
                <a:solidFill>
                  <a:srgbClr val="00B0F0"/>
                </a:solidFill>
              </a:rPr>
              <a:t/>
            </a:r>
            <a:br>
              <a:rPr lang="ar-EG" sz="3600" b="1" dirty="0" smtClean="0">
                <a:solidFill>
                  <a:srgbClr val="00B0F0"/>
                </a:solidFill>
              </a:rPr>
            </a:br>
            <a:r>
              <a:rPr lang="ar-EG" sz="3600" b="1" dirty="0" smtClean="0">
                <a:solidFill>
                  <a:srgbClr val="00B0F0"/>
                </a:solidFill>
              </a:rPr>
              <a:t/>
            </a:r>
            <a:br>
              <a:rPr lang="ar-EG" sz="3600" b="1" dirty="0" smtClean="0">
                <a:solidFill>
                  <a:srgbClr val="00B0F0"/>
                </a:solidFill>
              </a:rPr>
            </a:br>
            <a:r>
              <a:rPr lang="ar-EG" sz="3600" b="1" dirty="0" smtClean="0">
                <a:solidFill>
                  <a:srgbClr val="00B0F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الرحلة الجيولوجية: طريق </a:t>
            </a:r>
            <a:r>
              <a:rPr lang="ar-EG" sz="3600" b="1" dirty="0" err="1">
                <a:solidFill>
                  <a:srgbClr val="FF0000"/>
                </a:solidFill>
              </a:rPr>
              <a:t>قفط</a:t>
            </a:r>
            <a:r>
              <a:rPr lang="ar-EG" sz="3600" b="1" dirty="0">
                <a:solidFill>
                  <a:srgbClr val="FF0000"/>
                </a:solidFill>
              </a:rPr>
              <a:t> / </a:t>
            </a:r>
            <a:r>
              <a:rPr lang="ar-EG" sz="3600" b="1" dirty="0" smtClean="0">
                <a:solidFill>
                  <a:srgbClr val="FF0000"/>
                </a:solidFill>
              </a:rPr>
              <a:t>القصير</a:t>
            </a:r>
            <a:br>
              <a:rPr lang="ar-EG" sz="3600" b="1" dirty="0" smtClean="0">
                <a:solidFill>
                  <a:srgbClr val="FF0000"/>
                </a:solidFill>
              </a:rPr>
            </a:br>
            <a:r>
              <a:rPr lang="ar-EG" sz="3600" b="1" dirty="0" smtClean="0">
                <a:solidFill>
                  <a:srgbClr val="FF0000"/>
                </a:solidFill>
              </a:rPr>
              <a:t>الامتداد </a:t>
            </a:r>
            <a:r>
              <a:rPr lang="ar-EG" sz="3600" b="1" dirty="0" err="1">
                <a:solidFill>
                  <a:srgbClr val="FF0000"/>
                </a:solidFill>
              </a:rPr>
              <a:t>الجنوبى</a:t>
            </a:r>
            <a:r>
              <a:rPr lang="ar-EG" sz="3600" b="1" dirty="0">
                <a:solidFill>
                  <a:srgbClr val="FF0000"/>
                </a:solidFill>
              </a:rPr>
              <a:t> </a:t>
            </a:r>
            <a:r>
              <a:rPr lang="ar-EG" sz="3600" b="1" dirty="0" err="1">
                <a:solidFill>
                  <a:srgbClr val="FF0000"/>
                </a:solidFill>
              </a:rPr>
              <a:t>للبحرالأحمر</a:t>
            </a:r>
            <a:r>
              <a:rPr lang="ar-EG" sz="3600" b="1" dirty="0">
                <a:solidFill>
                  <a:srgbClr val="FF0000"/>
                </a:solidFill>
              </a:rPr>
              <a:t> حتى </a:t>
            </a:r>
            <a:r>
              <a:rPr lang="ar-EG" sz="3600" b="1" dirty="0" smtClean="0">
                <a:solidFill>
                  <a:srgbClr val="FF0000"/>
                </a:solidFill>
              </a:rPr>
              <a:t>سفاجا</a:t>
            </a:r>
            <a:br>
              <a:rPr lang="ar-EG" sz="3600" b="1" dirty="0" smtClean="0">
                <a:solidFill>
                  <a:srgbClr val="FF0000"/>
                </a:solidFill>
              </a:rPr>
            </a:br>
            <a:r>
              <a:rPr lang="ar-EG" sz="3600" b="1" dirty="0" smtClean="0">
                <a:solidFill>
                  <a:srgbClr val="FF0000"/>
                </a:solidFill>
              </a:rPr>
              <a:t> </a:t>
            </a:r>
            <a:r>
              <a:rPr lang="ar-EG" sz="3600" b="1" dirty="0">
                <a:solidFill>
                  <a:srgbClr val="FF0000"/>
                </a:solidFill>
              </a:rPr>
              <a:t>طريق </a:t>
            </a:r>
            <a:r>
              <a:rPr lang="ar-EG" sz="3600" b="1" dirty="0" smtClean="0">
                <a:solidFill>
                  <a:srgbClr val="FF0000"/>
                </a:solidFill>
              </a:rPr>
              <a:t>سفاجا / </a:t>
            </a:r>
            <a:r>
              <a:rPr lang="ar-EG" sz="3600" b="1" dirty="0">
                <a:solidFill>
                  <a:srgbClr val="FF0000"/>
                </a:solidFill>
              </a:rPr>
              <a:t>قنا</a:t>
            </a:r>
            <a:r>
              <a:rPr lang="ar-EG" sz="3600" b="1" dirty="0" smtClean="0">
                <a:solidFill>
                  <a:srgbClr val="FF0000"/>
                </a:solidFill>
              </a:rPr>
              <a:t>.</a:t>
            </a:r>
            <a:br>
              <a:rPr lang="ar-EG" sz="3600" b="1" dirty="0" smtClean="0">
                <a:solidFill>
                  <a:srgbClr val="FF0000"/>
                </a:solidFill>
              </a:rPr>
            </a:br>
            <a:r>
              <a:rPr lang="ar-EG" sz="3600" b="1" dirty="0" smtClean="0"/>
              <a:t>==============================</a:t>
            </a:r>
            <a:r>
              <a:rPr lang="ar-EG" sz="3600" b="1" dirty="0" smtClean="0">
                <a:solidFill>
                  <a:srgbClr val="FF0000"/>
                </a:solidFill>
              </a:rPr>
              <a:t/>
            </a:r>
            <a:br>
              <a:rPr lang="ar-EG" sz="3600" b="1" dirty="0" smtClean="0">
                <a:solidFill>
                  <a:srgbClr val="FF0000"/>
                </a:solidFill>
              </a:rPr>
            </a:br>
            <a:r>
              <a:rPr lang="ar-EG" sz="3600" b="1" dirty="0" smtClean="0">
                <a:solidFill>
                  <a:srgbClr val="7030A0"/>
                </a:solidFill>
              </a:rPr>
              <a:t>مطلوب من كل طالب تقديم تقرير جيولوجي عن الرحلة </a:t>
            </a:r>
            <a:r>
              <a:rPr lang="ar-EG" sz="3600" b="1" dirty="0">
                <a:solidFill>
                  <a:srgbClr val="FF0000"/>
                </a:solidFill>
              </a:rPr>
              <a:t/>
            </a:r>
            <a:br>
              <a:rPr lang="ar-EG" sz="3600" b="1" dirty="0">
                <a:solidFill>
                  <a:srgbClr val="FF0000"/>
                </a:solidFill>
              </a:rPr>
            </a:br>
            <a:r>
              <a:rPr lang="ar-EG" sz="3600" b="1" dirty="0" smtClean="0">
                <a:solidFill>
                  <a:srgbClr val="FF0000"/>
                </a:solidFill>
              </a:rPr>
              <a:t>للسيد الدكتور المشرف العام للرحلة</a:t>
            </a:r>
            <a:endParaRPr lang="ar-EG" sz="3600" dirty="0"/>
          </a:p>
        </p:txBody>
      </p:sp>
    </p:spTree>
    <p:extLst>
      <p:ext uri="{BB962C8B-B14F-4D97-AF65-F5344CB8AC3E}">
        <p14:creationId xmlns:p14="http://schemas.microsoft.com/office/powerpoint/2010/main" val="55167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53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( 2أ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2530" name="Picture 2" descr="E:\2-   المقررات الدراسية\الفرقة الرابعة\مقرر جيولجية مصر\خرائط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"/>
            <a:ext cx="4234390" cy="65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0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44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( 2ب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Picture 2" descr="E:\2-   المقررات الدراسية\الفرقة الرابعة\مقرر جيولجية مصر\خرائط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0" y="116633"/>
            <a:ext cx="745406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3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905"/>
            <a:ext cx="8229600" cy="1038831"/>
          </a:xfrm>
        </p:spPr>
        <p:txBody>
          <a:bodyPr>
            <a:normAutofit/>
          </a:bodyPr>
          <a:lstStyle/>
          <a:p>
            <a:pPr algn="r"/>
            <a:r>
              <a:rPr lang="ar-EG" sz="2400" dirty="0" smtClean="0"/>
              <a:t>(شكل 2ج )</a:t>
            </a:r>
            <a:endParaRPr lang="ar-EG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3555" name="Picture 3" descr="E:\2-   المقررات الدراسية\الفرقة الرابعة\مقرر جيولجية مصر\خرائط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" y="928688"/>
            <a:ext cx="9192905" cy="58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43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ar-EG" sz="4000" b="1" dirty="0"/>
              <a:t>الاسبوع الثالث </a:t>
            </a:r>
            <a:r>
              <a:rPr lang="ar-EG" sz="4000" b="1" dirty="0" smtClean="0"/>
              <a:t>عشر</a:t>
            </a:r>
            <a:br>
              <a:rPr lang="ar-EG" sz="4000" b="1" dirty="0" smtClean="0"/>
            </a:br>
            <a:r>
              <a:rPr lang="ar-EG" sz="4000" b="1" dirty="0" smtClean="0">
                <a:solidFill>
                  <a:srgbClr val="00B0F0"/>
                </a:solidFill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</a:rPr>
              <a:t>1-</a:t>
            </a:r>
            <a:r>
              <a:rPr lang="ar-EG" sz="4000" b="1" dirty="0" smtClean="0">
                <a:solidFill>
                  <a:srgbClr val="00B0F0"/>
                </a:solidFill>
              </a:rPr>
              <a:t> </a:t>
            </a:r>
            <a:r>
              <a:rPr lang="ar-EG" sz="4000" b="1" dirty="0" smtClean="0">
                <a:solidFill>
                  <a:srgbClr val="FF0000"/>
                </a:solidFill>
              </a:rPr>
              <a:t>جيولوجية  </a:t>
            </a:r>
            <a:r>
              <a:rPr lang="ar-EG" sz="4000" b="1" dirty="0">
                <a:solidFill>
                  <a:srgbClr val="FF0000"/>
                </a:solidFill>
              </a:rPr>
              <a:t>الصحراء الغربية " جنوب غرب مصر " : الجلف الكبير </a:t>
            </a:r>
            <a:r>
              <a:rPr lang="ar-EG" sz="4000" b="1" dirty="0" smtClean="0">
                <a:solidFill>
                  <a:srgbClr val="FF0000"/>
                </a:solidFill>
              </a:rPr>
              <a:t>&amp; </a:t>
            </a:r>
            <a:r>
              <a:rPr lang="ar-EG" sz="4000" b="1" dirty="0">
                <a:solidFill>
                  <a:srgbClr val="FF0000"/>
                </a:solidFill>
              </a:rPr>
              <a:t>العوينات.</a:t>
            </a:r>
            <a:r>
              <a:rPr lang="ar-EG" b="1" dirty="0">
                <a:solidFill>
                  <a:srgbClr val="FF0000"/>
                </a:solidFill>
              </a:rPr>
              <a:t/>
            </a:r>
            <a:br>
              <a:rPr lang="ar-EG" b="1" dirty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00B050"/>
                </a:solidFill>
              </a:rPr>
              <a:t>===============================</a:t>
            </a:r>
            <a:endParaRPr lang="ar-EG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E:\2-   المقررات الدراسية\الفرقة الرابعة\مقرر جيولجية مصر\خرائط\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4522"/>
            <a:ext cx="8496944" cy="450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35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38338"/>
          </a:xfrm>
        </p:spPr>
        <p:txBody>
          <a:bodyPr>
            <a:normAutofit fontScale="90000"/>
          </a:bodyPr>
          <a:lstStyle/>
          <a:p>
            <a:r>
              <a:rPr lang="ar-EG" b="1" dirty="0"/>
              <a:t>الاسبوع </a:t>
            </a:r>
            <a:r>
              <a:rPr lang="ar-EG" b="1" dirty="0" smtClean="0"/>
              <a:t>الثاني</a:t>
            </a:r>
            <a:r>
              <a:rPr lang="ar-EG" b="1" dirty="0" smtClean="0">
                <a:solidFill>
                  <a:srgbClr val="00B0F0"/>
                </a:solidFill>
              </a:rPr>
              <a:t/>
            </a:r>
            <a:br>
              <a:rPr lang="ar-EG" b="1" dirty="0" smtClean="0">
                <a:solidFill>
                  <a:srgbClr val="00B0F0"/>
                </a:solidFill>
              </a:rPr>
            </a:br>
            <a:r>
              <a:rPr lang="ar-EG" b="1" dirty="0" smtClean="0">
                <a:solidFill>
                  <a:srgbClr val="00B0F0"/>
                </a:solidFill>
              </a:rPr>
              <a:t> </a:t>
            </a:r>
            <a:r>
              <a:rPr lang="ar-EG" b="1" dirty="0">
                <a:solidFill>
                  <a:srgbClr val="FF0000"/>
                </a:solidFill>
              </a:rPr>
              <a:t>مراجعة لمقرر " الطبقات " الخاص بالفرقة الثالثة ..  وما استحدث فيه، هذا العام</a:t>
            </a:r>
            <a:r>
              <a:rPr lang="ar-EG" b="1" dirty="0" smtClean="0">
                <a:solidFill>
                  <a:srgbClr val="FF0000"/>
                </a:solidFill>
              </a:rPr>
              <a:t>.</a:t>
            </a:r>
            <a:br>
              <a:rPr lang="ar-EG" b="1" dirty="0" smtClean="0">
                <a:solidFill>
                  <a:srgbClr val="FF0000"/>
                </a:solidFill>
              </a:rPr>
            </a:br>
            <a:r>
              <a:rPr lang="ar-EG" b="1" dirty="0" smtClean="0">
                <a:solidFill>
                  <a:srgbClr val="00B050"/>
                </a:solidFill>
              </a:rPr>
              <a:t>============================</a:t>
            </a:r>
            <a:br>
              <a:rPr lang="ar-EG" b="1" dirty="0" smtClean="0">
                <a:solidFill>
                  <a:srgbClr val="00B050"/>
                </a:solidFill>
              </a:rPr>
            </a:br>
            <a:endParaRPr lang="ar-EG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2924944"/>
            <a:ext cx="8363272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EG" b="1" dirty="0">
                <a:solidFill>
                  <a:srgbClr val="7030A0"/>
                </a:solidFill>
              </a:rPr>
              <a:t>1- استرجاع بعض المصطلحات الخاصة بالطبقات التي يتأسس عليها دراسة جيولوجية مصر.</a:t>
            </a:r>
            <a:br>
              <a:rPr lang="ar-EG" b="1" dirty="0">
                <a:solidFill>
                  <a:srgbClr val="7030A0"/>
                </a:solidFill>
              </a:rPr>
            </a:br>
            <a:r>
              <a:rPr lang="ar-EG" b="1" dirty="0">
                <a:solidFill>
                  <a:srgbClr val="7030A0"/>
                </a:solidFill>
              </a:rPr>
              <a:t>2- شرح ما استحدث من </a:t>
            </a:r>
            <a:r>
              <a:rPr lang="ar-EG" b="1" dirty="0" smtClean="0">
                <a:solidFill>
                  <a:srgbClr val="7030A0"/>
                </a:solidFill>
              </a:rPr>
              <a:t>تمارين </a:t>
            </a:r>
            <a:r>
              <a:rPr lang="ar-EG" b="1" dirty="0">
                <a:solidFill>
                  <a:srgbClr val="7030A0"/>
                </a:solidFill>
              </a:rPr>
              <a:t>نظرية وعملية </a:t>
            </a:r>
            <a:r>
              <a:rPr lang="ar-EG" b="1" dirty="0" smtClean="0">
                <a:solidFill>
                  <a:srgbClr val="7030A0"/>
                </a:solidFill>
              </a:rPr>
              <a:t>.. وتم </a:t>
            </a:r>
            <a:r>
              <a:rPr lang="ar-EG" b="1" dirty="0">
                <a:solidFill>
                  <a:srgbClr val="7030A0"/>
                </a:solidFill>
              </a:rPr>
              <a:t>تدريسه لطلاب الفرقة الثالثة </a:t>
            </a:r>
            <a:r>
              <a:rPr lang="ar-EG" b="1" dirty="0" smtClean="0">
                <a:solidFill>
                  <a:srgbClr val="7030A0"/>
                </a:solidFill>
              </a:rPr>
              <a:t>.. خلال </a:t>
            </a:r>
            <a:r>
              <a:rPr lang="ar-EG" b="1" dirty="0">
                <a:solidFill>
                  <a:srgbClr val="7030A0"/>
                </a:solidFill>
              </a:rPr>
              <a:t>الفصل الدراسي الاول لهذا </a:t>
            </a:r>
            <a:r>
              <a:rPr lang="ar-EG" b="1" dirty="0" smtClean="0">
                <a:solidFill>
                  <a:srgbClr val="7030A0"/>
                </a:solidFill>
              </a:rPr>
              <a:t>العام .. </a:t>
            </a:r>
            <a:r>
              <a:rPr lang="ar-EG" b="1" dirty="0">
                <a:solidFill>
                  <a:srgbClr val="7030A0"/>
                </a:solidFill>
              </a:rPr>
              <a:t>ولم يدرسه طلاب الفرقة الرابعة في العام الماضي.</a:t>
            </a:r>
            <a:endParaRPr lang="ar-E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1-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211144" cy="45259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4" name="Picture 3" descr="E:\2-   المقررات الدراسية\الفرقة الثالثة\الطبقات\st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72808" cy="70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100392" y="1502273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chemeClr val="tx1"/>
                </a:solidFill>
              </a:rPr>
              <a:t>شكل 1</a:t>
            </a:r>
            <a:endParaRPr lang="ar-E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0"/>
            <a:ext cx="4968552" cy="4525963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"/>
            <a:ext cx="4824536" cy="68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6296" y="1862313"/>
            <a:ext cx="7200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b="1" dirty="0" smtClean="0">
                <a:solidFill>
                  <a:schemeClr val="tx1"/>
                </a:solidFill>
              </a:rPr>
              <a:t>شكل 2</a:t>
            </a:r>
            <a:endParaRPr lang="ar-EG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1" y="0"/>
            <a:ext cx="9144000" cy="2132856"/>
          </a:xfrm>
        </p:spPr>
        <p:txBody>
          <a:bodyPr>
            <a:normAutofit fontScale="90000"/>
          </a:bodyPr>
          <a:lstStyle/>
          <a:p>
            <a:pPr marL="0" indent="0"/>
            <a:r>
              <a:rPr lang="ar-EG" sz="3600" b="1" dirty="0"/>
              <a:t>الاسبوع </a:t>
            </a:r>
            <a:r>
              <a:rPr lang="ar-EG" sz="3600" b="1" dirty="0" smtClean="0"/>
              <a:t>الثالث</a:t>
            </a:r>
            <a:r>
              <a:rPr lang="ar-EG" sz="3600" b="1" dirty="0" smtClean="0">
                <a:solidFill>
                  <a:srgbClr val="00B0F0"/>
                </a:solidFill>
              </a:rPr>
              <a:t/>
            </a:r>
            <a:br>
              <a:rPr lang="ar-EG" sz="3600" b="1" dirty="0" smtClean="0">
                <a:solidFill>
                  <a:srgbClr val="00B0F0"/>
                </a:solidFill>
              </a:rPr>
            </a:br>
            <a:r>
              <a:rPr lang="ar-EG" sz="3600" b="1" dirty="0" smtClean="0">
                <a:solidFill>
                  <a:srgbClr val="00B0F0"/>
                </a:solidFill>
              </a:rPr>
              <a:t> </a:t>
            </a:r>
            <a:r>
              <a:rPr lang="ar-EG" sz="3600" b="1" dirty="0" smtClean="0">
                <a:solidFill>
                  <a:srgbClr val="FF0000"/>
                </a:solidFill>
              </a:rPr>
              <a:t>1- مقدمة </a:t>
            </a:r>
            <a:r>
              <a:rPr lang="ar-EG" sz="3600" b="1" dirty="0">
                <a:solidFill>
                  <a:srgbClr val="FF0000"/>
                </a:solidFill>
              </a:rPr>
              <a:t>عامة .. لجيولوجية مصر ومناطقها الاقليمية </a:t>
            </a:r>
            <a:r>
              <a:rPr lang="ar-EG" sz="3600" b="1" dirty="0" smtClean="0">
                <a:solidFill>
                  <a:srgbClr val="FF0000"/>
                </a:solidFill>
              </a:rPr>
              <a:t>الرئيسية</a:t>
            </a:r>
            <a:r>
              <a:rPr lang="ar-EG" sz="3600" b="1" dirty="0" smtClean="0">
                <a:solidFill>
                  <a:schemeClr val="accent2"/>
                </a:solidFill>
              </a:rPr>
              <a:t/>
            </a:r>
            <a:br>
              <a:rPr lang="ar-EG" sz="3600" b="1" dirty="0" smtClean="0">
                <a:solidFill>
                  <a:schemeClr val="accent2"/>
                </a:solidFill>
              </a:rPr>
            </a:br>
            <a:r>
              <a:rPr lang="ar-EG" sz="3600" b="1" dirty="0" smtClean="0">
                <a:solidFill>
                  <a:schemeClr val="accent2"/>
                </a:solidFill>
              </a:rPr>
              <a:t> </a:t>
            </a:r>
            <a:r>
              <a:rPr lang="ar-EG" sz="3600" b="1" dirty="0" smtClean="0">
                <a:solidFill>
                  <a:srgbClr val="7030A0"/>
                </a:solidFill>
              </a:rPr>
              <a:t>2-  </a:t>
            </a:r>
            <a:r>
              <a:rPr lang="ar-EG" sz="3600" b="1" dirty="0">
                <a:solidFill>
                  <a:srgbClr val="7030A0"/>
                </a:solidFill>
              </a:rPr>
              <a:t>مجموعة طيبة &amp; مجموعة النوبة. </a:t>
            </a:r>
            <a:r>
              <a:rPr lang="ar-EG" b="1" dirty="0" smtClean="0">
                <a:solidFill>
                  <a:schemeClr val="accent2"/>
                </a:solidFill>
              </a:rPr>
              <a:t/>
            </a:r>
            <a:br>
              <a:rPr lang="ar-EG" b="1" dirty="0" smtClean="0">
                <a:solidFill>
                  <a:schemeClr val="accent2"/>
                </a:solidFill>
              </a:rPr>
            </a:br>
            <a:r>
              <a:rPr lang="ar-EG" sz="3600" b="1" dirty="0" smtClean="0">
                <a:solidFill>
                  <a:srgbClr val="00B050"/>
                </a:solidFill>
              </a:rPr>
              <a:t>======================================</a:t>
            </a:r>
            <a:endParaRPr lang="ar-EG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E:\2-   المقررات الدراسية\الفرقة الرابعة\2020\scan\3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43283" y="2288388"/>
            <a:ext cx="8022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/>
              <a:t>(</a:t>
            </a:r>
            <a:r>
              <a:rPr lang="ar-EG" sz="2800" b="1" dirty="0"/>
              <a:t>1</a:t>
            </a:r>
            <a:r>
              <a:rPr lang="ar-EG" sz="2800" b="1" dirty="0" smtClean="0"/>
              <a:t>)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8031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3" y="980728"/>
            <a:ext cx="9144000" cy="5733256"/>
          </a:xfrm>
        </p:spPr>
        <p:txBody>
          <a:bodyPr/>
          <a:lstStyle/>
          <a:p>
            <a:pPr marL="0" indent="0">
              <a:buNone/>
            </a:pPr>
            <a:r>
              <a:rPr lang="ar-EG" b="1" u="sng" dirty="0" smtClean="0">
                <a:solidFill>
                  <a:srgbClr val="FF0000"/>
                </a:solidFill>
              </a:rPr>
              <a:t>تشمل المكونات التالية:</a:t>
            </a:r>
          </a:p>
          <a:p>
            <a:pPr algn="l" rtl="0">
              <a:buFontTx/>
              <a:buChar char="-"/>
            </a:pPr>
            <a:r>
              <a:rPr lang="en-US" b="1" dirty="0" smtClean="0">
                <a:solidFill>
                  <a:srgbClr val="00B050"/>
                </a:solidFill>
              </a:rPr>
              <a:t>Abu-</a:t>
            </a:r>
            <a:r>
              <a:rPr lang="en-US" b="1" dirty="0" err="1" smtClean="0">
                <a:solidFill>
                  <a:srgbClr val="00B050"/>
                </a:solidFill>
              </a:rPr>
              <a:t>Rimth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Drunka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Dunugl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Egma</a:t>
            </a:r>
            <a:r>
              <a:rPr lang="en-US" b="1" dirty="0" smtClean="0">
                <a:solidFill>
                  <a:srgbClr val="00B050"/>
                </a:solidFill>
              </a:rPr>
              <a:t> F. &amp; El-</a:t>
            </a:r>
            <a:r>
              <a:rPr lang="en-US" b="1" dirty="0" err="1" smtClean="0">
                <a:solidFill>
                  <a:srgbClr val="00B050"/>
                </a:solidFill>
              </a:rPr>
              <a:t>Rufuf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Farafra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Serai</a:t>
            </a:r>
            <a:r>
              <a:rPr lang="en-US" b="1" dirty="0" smtClean="0">
                <a:solidFill>
                  <a:srgbClr val="00B050"/>
                </a:solidFill>
              </a:rPr>
              <a:t> F. </a:t>
            </a:r>
          </a:p>
          <a:p>
            <a:pPr marL="0" indent="0" rtl="0">
              <a:buNone/>
            </a:pPr>
            <a:r>
              <a:rPr lang="ar-EG" b="1" dirty="0" smtClean="0">
                <a:solidFill>
                  <a:srgbClr val="FF0000"/>
                </a:solidFill>
              </a:rPr>
              <a:t>1- الوضع </a:t>
            </a:r>
            <a:r>
              <a:rPr lang="ar-EG" b="1" dirty="0" err="1" smtClean="0">
                <a:solidFill>
                  <a:srgbClr val="FF0000"/>
                </a:solidFill>
              </a:rPr>
              <a:t>الاستراتيجرافي</a:t>
            </a:r>
            <a:r>
              <a:rPr lang="ar-EG" b="1" dirty="0" smtClean="0">
                <a:solidFill>
                  <a:srgbClr val="FF0000"/>
                </a:solidFill>
              </a:rPr>
              <a:t> والعمر.</a:t>
            </a:r>
          </a:p>
          <a:p>
            <a:pPr marL="0" indent="0">
              <a:buNone/>
            </a:pPr>
            <a:r>
              <a:rPr lang="ar-EG" b="1" dirty="0" smtClean="0">
                <a:solidFill>
                  <a:srgbClr val="FF0000"/>
                </a:solidFill>
              </a:rPr>
              <a:t>2- مقارنة بين التقسيمات السابقة والحديثة.</a:t>
            </a:r>
          </a:p>
          <a:p>
            <a:pPr marL="0" indent="0">
              <a:buNone/>
            </a:pPr>
            <a:r>
              <a:rPr lang="ar-EG" b="1" dirty="0" smtClean="0">
                <a:solidFill>
                  <a:srgbClr val="FF0000"/>
                </a:solidFill>
              </a:rPr>
              <a:t>3- ضروريات التسميات الحديثة وما ترتب عليها.</a:t>
            </a:r>
          </a:p>
          <a:p>
            <a:pPr marL="0" indent="0">
              <a:buNone/>
            </a:pP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161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(2أ )</a:t>
            </a:r>
            <a:r>
              <a:rPr lang="en-US" sz="2800" b="1" dirty="0" smtClean="0"/>
              <a:t>Thebes Group according to Conoco  ( 1987-1988 )         </a:t>
            </a:r>
            <a:r>
              <a:rPr lang="ar-EG" sz="2800" b="1" dirty="0" smtClean="0"/>
              <a:t>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18039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3" y="980728"/>
            <a:ext cx="9144000" cy="5733256"/>
          </a:xfrm>
        </p:spPr>
        <p:txBody>
          <a:bodyPr/>
          <a:lstStyle/>
          <a:p>
            <a:pPr marL="0" indent="0">
              <a:buNone/>
            </a:pPr>
            <a:r>
              <a:rPr lang="ar-EG" b="1" u="sng" dirty="0" smtClean="0">
                <a:solidFill>
                  <a:srgbClr val="FF0000"/>
                </a:solidFill>
              </a:rPr>
              <a:t>تشمل المكونات التالية:</a:t>
            </a:r>
          </a:p>
          <a:p>
            <a:pPr marL="0" indent="0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Abu </a:t>
            </a:r>
            <a:r>
              <a:rPr lang="en-US" b="1" dirty="0" err="1" smtClean="0">
                <a:solidFill>
                  <a:srgbClr val="00B050"/>
                </a:solidFill>
              </a:rPr>
              <a:t>Aggag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Taref</a:t>
            </a:r>
            <a:r>
              <a:rPr lang="en-US" b="1" dirty="0" smtClean="0">
                <a:solidFill>
                  <a:srgbClr val="00B050"/>
                </a:solidFill>
              </a:rPr>
              <a:t> F. &amp; </a:t>
            </a:r>
            <a:r>
              <a:rPr lang="en-US" b="1" dirty="0" err="1" smtClean="0">
                <a:solidFill>
                  <a:srgbClr val="00B050"/>
                </a:solidFill>
              </a:rPr>
              <a:t>Timsah</a:t>
            </a:r>
            <a:r>
              <a:rPr lang="en-US" b="1" dirty="0" smtClean="0">
                <a:solidFill>
                  <a:srgbClr val="00B050"/>
                </a:solidFill>
              </a:rPr>
              <a:t> F. &amp; Umm </a:t>
            </a:r>
            <a:r>
              <a:rPr lang="en-US" b="1" dirty="0" err="1" smtClean="0">
                <a:solidFill>
                  <a:srgbClr val="00B050"/>
                </a:solidFill>
              </a:rPr>
              <a:t>Barmil</a:t>
            </a:r>
            <a:r>
              <a:rPr lang="en-US" b="1" dirty="0" smtClean="0">
                <a:solidFill>
                  <a:srgbClr val="00B050"/>
                </a:solidFill>
              </a:rPr>
              <a:t> F.</a:t>
            </a:r>
          </a:p>
          <a:p>
            <a:pPr marL="0" indent="0" rtl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ar-EG" b="1" dirty="0" smtClean="0">
                <a:solidFill>
                  <a:srgbClr val="FF0000"/>
                </a:solidFill>
              </a:rPr>
              <a:t>1- الوضع </a:t>
            </a:r>
            <a:r>
              <a:rPr lang="ar-EG" b="1" dirty="0" err="1" smtClean="0">
                <a:solidFill>
                  <a:srgbClr val="FF0000"/>
                </a:solidFill>
              </a:rPr>
              <a:t>الاستراتيجرافي</a:t>
            </a:r>
            <a:r>
              <a:rPr lang="ar-EG" b="1" dirty="0" smtClean="0">
                <a:solidFill>
                  <a:srgbClr val="FF0000"/>
                </a:solidFill>
              </a:rPr>
              <a:t> والعمر.</a:t>
            </a:r>
          </a:p>
          <a:p>
            <a:pPr marL="0" indent="0">
              <a:buNone/>
            </a:pPr>
            <a:r>
              <a:rPr lang="ar-EG" b="1" dirty="0" smtClean="0">
                <a:solidFill>
                  <a:srgbClr val="FF0000"/>
                </a:solidFill>
              </a:rPr>
              <a:t>2- مقارنة بين التقسيمات السابقة والحديثة.</a:t>
            </a:r>
          </a:p>
          <a:p>
            <a:pPr marL="0" indent="0">
              <a:buNone/>
            </a:pPr>
            <a:r>
              <a:rPr lang="ar-EG" b="1" dirty="0" smtClean="0">
                <a:solidFill>
                  <a:srgbClr val="FF0000"/>
                </a:solidFill>
              </a:rPr>
              <a:t>3- ضروريات التسميات الحديثة وما ترتب عليها.</a:t>
            </a:r>
          </a:p>
          <a:p>
            <a:pPr marL="0" indent="0">
              <a:buNone/>
            </a:pP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( 2ب )</a:t>
            </a:r>
            <a:r>
              <a:rPr lang="en-US" sz="2800" b="1" dirty="0" smtClean="0"/>
              <a:t>Nubia Group according to Conoco  ( 1987-1988 )         </a:t>
            </a:r>
            <a:r>
              <a:rPr lang="ar-EG" sz="2800" b="1" dirty="0" smtClean="0"/>
              <a:t>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6418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672</Words>
  <Application>Microsoft Office PowerPoint</Application>
  <PresentationFormat>On-screen Show (4:3)</PresentationFormat>
  <Paragraphs>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سمة Office</vt:lpstr>
      <vt:lpstr> Faculty of Science                                        Geology Department                            South Valley University</vt:lpstr>
      <vt:lpstr>المحتويات </vt:lpstr>
      <vt:lpstr>الاسبوع الاول   الرحلة الجيولوجية: طريق قفط / القصير الامتداد الجنوبى للبحرالأحمر حتى سفاجا  طريق سفاجا / قنا. ============================== مطلوب من كل طالب تقديم تقرير جيولوجي عن الرحلة  للسيد الدكتور المشرف العام للرحلة</vt:lpstr>
      <vt:lpstr>الاسبوع الثاني  مراجعة لمقرر " الطبقات " الخاص بالفرقة الثالثة ..  وما استحدث فيه، هذا العام. ============================ </vt:lpstr>
      <vt:lpstr>1- </vt:lpstr>
      <vt:lpstr>PowerPoint Presentation</vt:lpstr>
      <vt:lpstr>الاسبوع الثالث  1- مقدمة عامة .. لجيولوجية مصر ومناطقها الاقليمية الرئيسية  2-  مجموعة طيبة &amp; مجموعة النوبة.  ======================================</vt:lpstr>
      <vt:lpstr>PowerPoint Presentation</vt:lpstr>
      <vt:lpstr>PowerPoint Presentation</vt:lpstr>
      <vt:lpstr>الاسبوع الرابع  1- جيولوجية شرق وادى النيل من أسوان الى جنوب وادى قنا 2-  دور الجيولوجى فى تنمية هضبة الجلالة. ===============================</vt:lpstr>
      <vt:lpstr>الاسبوع الخامس  1- جيولوجية تتابع الكريتاوى العلوى/ الثلاثى السفلى فى منطقة البحر الأحمر 2- مكون طيبة بالمنطقة. ===============================</vt:lpstr>
      <vt:lpstr>شكل 2 أ</vt:lpstr>
      <vt:lpstr>   شكل 2 ب </vt:lpstr>
      <vt:lpstr>الاسبوع السادس   1- التميز الجيولوجى لجبل ضوى..غرب القصير  2- جيولوجية هضبة الجلالة وشمال ووسط وادي قنا.  ===============================</vt:lpstr>
      <vt:lpstr>( شكل1ب )</vt:lpstr>
      <vt:lpstr>( شكل2 )</vt:lpstr>
      <vt:lpstr>( شكل2 )</vt:lpstr>
      <vt:lpstr>الاسبوع الثامن 1- جيولوجية المنطقة شرق وادي النيل من جنوب سوهاج الى القاهرة  2-  جيولوجية شمال ووسط وغرب سيناء.  ===========================================</vt:lpstr>
      <vt:lpstr>( شكل1)</vt:lpstr>
      <vt:lpstr>(شكل 2)</vt:lpstr>
      <vt:lpstr>الاسبوع التاسع  1- جيولوجية طريق القاهرة / السويس  2- صخور الميوسين والرواسب الأحدث بامتداد البحر الأحمر. ===============================</vt:lpstr>
      <vt:lpstr>( شكل2 )</vt:lpstr>
      <vt:lpstr>الاسبوع العاشر   1- جيولوجية شمال الصحراء الغربية &amp; أبورواش غرب القاهرة   2- الفيوم &amp; واحة البحرية.  ===============================</vt:lpstr>
      <vt:lpstr>( شكل 1ب )</vt:lpstr>
      <vt:lpstr>الاسبوع الحادي عشر  1- جيولوجية الصحراء الغربية من النيل الى واحة الخارجة  2- واحة الداخلة &amp; واحة الفرافر. ===============================</vt:lpstr>
      <vt:lpstr>   (شكل 1ب)</vt:lpstr>
      <vt:lpstr>( شكل 2أ )</vt:lpstr>
      <vt:lpstr>( شكل 2ب )</vt:lpstr>
      <vt:lpstr>الاسبوع الثاني عشر 1- جيولوجية منطقة درب الأربعين  2- جيولوجية غرب أسوان. ===============================</vt:lpstr>
      <vt:lpstr>( 2أ )</vt:lpstr>
      <vt:lpstr>( 2ب )</vt:lpstr>
      <vt:lpstr>(شكل 2ج )</vt:lpstr>
      <vt:lpstr>الاسبوع الثالث عشر  1- جيولوجية  الصحراء الغربية " جنوب غرب مصر " : الجلف الكبير &amp; العوينات. ===============================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of Science                                        Geology Department                            South Valley University</dc:title>
  <dc:creator>PC</dc:creator>
  <cp:lastModifiedBy>PC</cp:lastModifiedBy>
  <cp:revision>71</cp:revision>
  <dcterms:created xsi:type="dcterms:W3CDTF">2020-03-16T19:57:58Z</dcterms:created>
  <dcterms:modified xsi:type="dcterms:W3CDTF">2020-03-17T09:52:57Z</dcterms:modified>
</cp:coreProperties>
</file>