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6" r:id="rId15"/>
    <p:sldId id="269" r:id="rId16"/>
    <p:sldId id="270" r:id="rId17"/>
    <p:sldId id="271" r:id="rId18"/>
    <p:sldId id="272" r:id="rId19"/>
    <p:sldId id="273" r:id="rId20"/>
    <p:sldId id="274" r:id="rId21"/>
    <p:sldId id="281" r:id="rId22"/>
    <p:sldId id="275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23/07/1441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23/07/1441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23/07/1441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23/07/1441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23/07/1441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23/07/1441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23/07/1441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86586"/>
            <a:ext cx="9143999" cy="506487"/>
          </a:xfrm>
        </p:spPr>
        <p:txBody>
          <a:bodyPr>
            <a:noAutofit/>
          </a:bodyPr>
          <a:lstStyle/>
          <a:p>
            <a:r>
              <a:rPr lang="en-US" sz="1600" b="1" dirty="0"/>
              <a:t> Faculty of Science                                        Geology Department                            South Valley University</a:t>
            </a:r>
            <a:endParaRPr lang="ar-EG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48880"/>
            <a:ext cx="9144000" cy="4509120"/>
          </a:xfrm>
        </p:spPr>
        <p:txBody>
          <a:bodyPr>
            <a:normAutofit/>
          </a:bodyPr>
          <a:lstStyle/>
          <a:p>
            <a:r>
              <a:rPr lang="ar-EG" b="1" u="sng" dirty="0" smtClean="0">
                <a:solidFill>
                  <a:schemeClr val="tx1"/>
                </a:solidFill>
              </a:rPr>
              <a:t>الدروس</a:t>
            </a:r>
            <a:r>
              <a:rPr lang="ar-EG" b="1" dirty="0" smtClean="0">
                <a:solidFill>
                  <a:schemeClr val="tx1"/>
                </a:solidFill>
              </a:rPr>
              <a:t>: العملية</a:t>
            </a:r>
          </a:p>
          <a:p>
            <a:r>
              <a:rPr lang="ar-EG" b="1" u="sng" dirty="0" smtClean="0">
                <a:solidFill>
                  <a:schemeClr val="tx1"/>
                </a:solidFill>
              </a:rPr>
              <a:t>مقرر</a:t>
            </a:r>
            <a:r>
              <a:rPr lang="ar-EG" b="1" dirty="0" smtClean="0">
                <a:solidFill>
                  <a:schemeClr val="tx1"/>
                </a:solidFill>
              </a:rPr>
              <a:t> : { جيولوجية مصر }</a:t>
            </a:r>
          </a:p>
          <a:p>
            <a:r>
              <a:rPr lang="ar-EG" b="1" u="sng" dirty="0" smtClean="0">
                <a:solidFill>
                  <a:schemeClr val="tx1"/>
                </a:solidFill>
              </a:rPr>
              <a:t>الفرقة</a:t>
            </a:r>
            <a:r>
              <a:rPr lang="ar-EG" b="1" dirty="0" smtClean="0">
                <a:solidFill>
                  <a:schemeClr val="tx1"/>
                </a:solidFill>
              </a:rPr>
              <a:t>: الرابعة جيولوجيا</a:t>
            </a:r>
          </a:p>
          <a:p>
            <a:r>
              <a:rPr lang="ar-EG" b="1" u="sng" dirty="0" smtClean="0">
                <a:solidFill>
                  <a:schemeClr val="tx1"/>
                </a:solidFill>
              </a:rPr>
              <a:t>العام </a:t>
            </a:r>
            <a:r>
              <a:rPr lang="ar-EG" b="1" u="sng" dirty="0" err="1" smtClean="0">
                <a:solidFill>
                  <a:schemeClr val="tx1"/>
                </a:solidFill>
              </a:rPr>
              <a:t>الدراسى</a:t>
            </a:r>
            <a:r>
              <a:rPr lang="ar-EG" b="1" dirty="0" smtClean="0">
                <a:solidFill>
                  <a:schemeClr val="tx1"/>
                </a:solidFill>
              </a:rPr>
              <a:t>: 2019/ 2020.. </a:t>
            </a:r>
            <a:r>
              <a:rPr lang="ar-EG" b="1" u="sng" dirty="0" smtClean="0">
                <a:solidFill>
                  <a:schemeClr val="tx1"/>
                </a:solidFill>
              </a:rPr>
              <a:t>الفصل </a:t>
            </a:r>
            <a:r>
              <a:rPr lang="ar-EG" b="1" u="sng" dirty="0" err="1" smtClean="0">
                <a:solidFill>
                  <a:schemeClr val="tx1"/>
                </a:solidFill>
              </a:rPr>
              <a:t>الدراس</a:t>
            </a:r>
            <a:r>
              <a:rPr lang="ar-EG" b="1" dirty="0" err="1" smtClean="0">
                <a:solidFill>
                  <a:schemeClr val="tx1"/>
                </a:solidFill>
              </a:rPr>
              <a:t>:الثانى</a:t>
            </a:r>
            <a:endParaRPr lang="ar-EG" b="1" dirty="0" smtClean="0">
              <a:solidFill>
                <a:schemeClr val="tx1"/>
              </a:solidFill>
            </a:endParaRPr>
          </a:p>
          <a:p>
            <a:r>
              <a:rPr lang="ar-EG" b="1" u="sng" dirty="0">
                <a:solidFill>
                  <a:schemeClr val="tx1"/>
                </a:solidFill>
              </a:rPr>
              <a:t>القائم بالتدريس</a:t>
            </a:r>
            <a:r>
              <a:rPr lang="ar-EG" b="1" dirty="0">
                <a:solidFill>
                  <a:schemeClr val="tx1"/>
                </a:solidFill>
              </a:rPr>
              <a:t>: أ. احمد </a:t>
            </a:r>
            <a:r>
              <a:rPr lang="ar-EG" b="1" dirty="0" err="1" smtClean="0">
                <a:solidFill>
                  <a:schemeClr val="tx1"/>
                </a:solidFill>
              </a:rPr>
              <a:t>عبدالدايم</a:t>
            </a:r>
            <a:endParaRPr lang="ar-EG" b="1" dirty="0" smtClean="0">
              <a:solidFill>
                <a:schemeClr val="tx1"/>
              </a:solidFill>
            </a:endParaRPr>
          </a:p>
          <a:p>
            <a:r>
              <a:rPr lang="ar-EG" b="1" dirty="0" smtClean="0">
                <a:solidFill>
                  <a:schemeClr val="tx1"/>
                </a:solidFill>
              </a:rPr>
              <a:t>اشراف</a:t>
            </a:r>
          </a:p>
          <a:p>
            <a:r>
              <a:rPr lang="ar-EG" b="1" dirty="0" smtClean="0">
                <a:solidFill>
                  <a:schemeClr val="tx1"/>
                </a:solidFill>
              </a:rPr>
              <a:t>د. محمود عارف</a:t>
            </a:r>
          </a:p>
        </p:txBody>
      </p:sp>
      <p:pic>
        <p:nvPicPr>
          <p:cNvPr id="1026" name="Picture 2" descr="G:\شعار الكلية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21" y="77415"/>
            <a:ext cx="1970393" cy="165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شعار الجامعة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80261"/>
            <a:ext cx="1653902" cy="165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شعار القسم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582" y="260646"/>
            <a:ext cx="1302498" cy="14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17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EG"/>
          </a:p>
        </p:txBody>
      </p:sp>
      <p:pic>
        <p:nvPicPr>
          <p:cNvPr id="921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776288"/>
            <a:ext cx="8872394" cy="459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8- Exporting the map to JPG and PDF files </a:t>
            </a: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006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2-   المقررات الدراسية\الفرقة الثالثة\الطبقات\str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6099964" cy="65374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-1083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Week Three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006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18378"/>
            <a:ext cx="5277222" cy="624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888782" y="980728"/>
            <a:ext cx="3246067" cy="134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effectLst/>
                <a:latin typeface="Calibri"/>
                <a:ea typeface="Calibri"/>
                <a:cs typeface="Arial"/>
              </a:rPr>
              <a:t>Q: Draw the cross-section A-B and write a geological report. </a:t>
            </a:r>
            <a:endParaRPr lang="en-US" sz="1400" b="1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EG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1" y="-1083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Week Four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006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" y="-1083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Week Five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89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73" y="434638"/>
            <a:ext cx="5661025" cy="651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974645" y="434638"/>
            <a:ext cx="3059833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ar-EG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المطلوب: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ar-EG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في صفحة واحدة, وعلى امتداد الاتجاهات الاربعة.. ارسم الاشكال </a:t>
            </a:r>
            <a:r>
              <a:rPr kumimoji="0" lang="ar-EG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الطوبغرافية</a:t>
            </a:r>
            <a:r>
              <a:rPr kumimoji="0" lang="ar-EG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للمنطقة التالية </a:t>
            </a:r>
            <a:r>
              <a:rPr lang="ar-EG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بلون </a:t>
            </a:r>
            <a:r>
              <a:rPr lang="ar-EG" b="1" dirty="0">
                <a:latin typeface="Calibri" pitchFamily="34" charset="0"/>
                <a:ea typeface="Calibri" pitchFamily="34" charset="0"/>
                <a:cs typeface="Arial" pitchFamily="34" charset="0"/>
              </a:rPr>
              <a:t>خفيف</a:t>
            </a:r>
            <a:r>
              <a:rPr kumimoji="0" lang="ar-EG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.. مع تظليل كل شكل </a:t>
            </a:r>
            <a:r>
              <a:rPr lang="ar-EG" b="1" dirty="0">
                <a:latin typeface="Calibri" pitchFamily="34" charset="0"/>
                <a:cs typeface="Arial" pitchFamily="34" charset="0"/>
              </a:rPr>
              <a:t>عند انحدار البروفيل نحو الخليج يكون </a:t>
            </a:r>
            <a:r>
              <a:rPr lang="ar-EG" b="1" dirty="0" smtClean="0">
                <a:latin typeface="Calibri" pitchFamily="34" charset="0"/>
                <a:cs typeface="Arial" pitchFamily="34" charset="0"/>
              </a:rPr>
              <a:t>غامق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  AB </a:t>
            </a:r>
            <a:r>
              <a:rPr lang="ar-EG" b="1" dirty="0" smtClean="0">
                <a:latin typeface="Calibri" pitchFamily="34" charset="0"/>
                <a:cs typeface="Arial" pitchFamily="34" charset="0"/>
              </a:rPr>
              <a:t>احمر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  CD </a:t>
            </a:r>
            <a:r>
              <a:rPr lang="ar-EG" b="1" dirty="0" smtClean="0">
                <a:latin typeface="Calibri" pitchFamily="34" charset="0"/>
                <a:cs typeface="Arial" pitchFamily="34" charset="0"/>
              </a:rPr>
              <a:t>اصفر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b="1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EF</a:t>
            </a:r>
            <a:r>
              <a:rPr lang="ar-EG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ar-EG" b="1" dirty="0" smtClean="0">
                <a:latin typeface="Calibri" pitchFamily="34" charset="0"/>
                <a:cs typeface="Arial" pitchFamily="34" charset="0"/>
              </a:rPr>
              <a:t>ازرق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b="1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GH </a:t>
            </a:r>
            <a:r>
              <a:rPr lang="ar-EG" b="1" dirty="0" smtClean="0">
                <a:latin typeface="Calibri" pitchFamily="34" charset="0"/>
                <a:cs typeface="Arial" pitchFamily="34" charset="0"/>
              </a:rPr>
              <a:t>اخضر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: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006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6386" name="Picture 2" descr="E:\2-   المقررات الدراسية\الفرقة الرابعة\مقرر جيولجية مصر\00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8791"/>
            <a:ext cx="4824536" cy="679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564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" y="-1083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Week six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503053"/>
            <a:ext cx="5295900" cy="29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" name="Picture 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56992"/>
            <a:ext cx="7391400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EG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66274"/>
            <a:ext cx="399593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Q: write a geological report   describes the cross-section.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006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74" y="836712"/>
            <a:ext cx="6057900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025626" y="1052735"/>
            <a:ext cx="308610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Q: Write a geological report delineates the tectonic evolution of Sinai.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1" y="-1083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Week Seven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006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" y="-1083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Week Eight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1" name="Picture 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8" y="715962"/>
            <a:ext cx="3910969" cy="614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715962"/>
            <a:ext cx="3188841" cy="604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EG"/>
          </a:p>
        </p:txBody>
      </p:sp>
      <p:sp>
        <p:nvSpPr>
          <p:cNvPr id="6" name="Rectangle 5"/>
          <p:cNvSpPr/>
          <p:nvPr/>
        </p:nvSpPr>
        <p:spPr>
          <a:xfrm>
            <a:off x="7386955" y="1971099"/>
            <a:ext cx="17570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Q: write a geological report for each cross-section.</a:t>
            </a:r>
            <a:br>
              <a:rPr lang="en-US" sz="1600" dirty="0">
                <a:latin typeface="Arial" pitchFamily="34" charset="0"/>
                <a:cs typeface="Arial" pitchFamily="34" charset="0"/>
              </a:rPr>
            </a:b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792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9"/>
            <a:ext cx="6792122" cy="3323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597" y="3385840"/>
            <a:ext cx="6552165" cy="3472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3792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4" y="796572"/>
            <a:ext cx="5814800" cy="604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228184" y="1235074"/>
            <a:ext cx="2915816" cy="25658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EG" b="1" dirty="0">
                <a:effectLst/>
                <a:latin typeface="Calibri"/>
                <a:ea typeface="Calibri"/>
                <a:cs typeface="Arial"/>
              </a:rPr>
              <a:t>س:- 1- ارسم خريطة منطقة الفيوم من( 2_2 </a:t>
            </a:r>
            <a:r>
              <a:rPr lang="en-US" b="1" dirty="0">
                <a:effectLst/>
                <a:latin typeface="Calibri"/>
                <a:ea typeface="Calibri"/>
                <a:cs typeface="Arial"/>
              </a:rPr>
              <a:t>Conoco, </a:t>
            </a:r>
            <a:r>
              <a:rPr lang="en-US" b="1" dirty="0" err="1">
                <a:effectLst/>
                <a:latin typeface="Calibri"/>
                <a:ea typeface="Calibri"/>
                <a:cs typeface="Arial"/>
              </a:rPr>
              <a:t>Beni</a:t>
            </a:r>
            <a:r>
              <a:rPr lang="en-US" b="1" dirty="0">
                <a:effectLst/>
                <a:latin typeface="Calibri"/>
                <a:ea typeface="Calibri"/>
                <a:cs typeface="Arial"/>
              </a:rPr>
              <a:t> </a:t>
            </a:r>
            <a:r>
              <a:rPr lang="en-US" b="1" dirty="0" err="1">
                <a:effectLst/>
                <a:latin typeface="Calibri"/>
                <a:ea typeface="Calibri"/>
                <a:cs typeface="Arial"/>
              </a:rPr>
              <a:t>Suef</a:t>
            </a:r>
            <a:r>
              <a:rPr lang="ar-EG" b="1" dirty="0">
                <a:effectLst/>
                <a:latin typeface="Calibri"/>
                <a:ea typeface="Calibri"/>
                <a:cs typeface="Arial"/>
              </a:rPr>
              <a:t>) </a:t>
            </a:r>
            <a:r>
              <a:rPr lang="ar-EG" b="1" dirty="0" err="1">
                <a:effectLst/>
                <a:latin typeface="Calibri"/>
                <a:ea typeface="Calibri"/>
                <a:cs typeface="Arial"/>
              </a:rPr>
              <a:t>بالكوريل</a:t>
            </a:r>
            <a:r>
              <a:rPr lang="ar-EG" b="1" dirty="0">
                <a:effectLst/>
                <a:latin typeface="Calibri"/>
                <a:ea typeface="Calibri"/>
                <a:cs typeface="Arial"/>
              </a:rPr>
              <a:t> </a:t>
            </a:r>
            <a:r>
              <a:rPr lang="ar-EG" b="1" dirty="0" err="1">
                <a:effectLst/>
                <a:latin typeface="Calibri"/>
                <a:ea typeface="Calibri"/>
                <a:cs typeface="Arial"/>
              </a:rPr>
              <a:t>درو</a:t>
            </a:r>
            <a:r>
              <a:rPr lang="ar-EG" b="1" dirty="0">
                <a:effectLst/>
                <a:latin typeface="Calibri"/>
                <a:ea typeface="Calibri"/>
                <a:cs typeface="Arial"/>
              </a:rPr>
              <a:t> ثم قارن بينها وبين الخريطة التالية (الرسم يشمل نفس المساحة الخاصة بالخريطة المرفقة).</a:t>
            </a:r>
            <a:endParaRPr lang="en-US" b="1" dirty="0">
              <a:effectLst/>
              <a:latin typeface="Calibri"/>
              <a:ea typeface="Calibri"/>
              <a:cs typeface="Arial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EG" b="1" dirty="0">
                <a:effectLst/>
                <a:latin typeface="Calibri"/>
                <a:ea typeface="Calibri"/>
                <a:cs typeface="Arial"/>
              </a:rPr>
              <a:t>2- قارن بين  رؤية وخريطة </a:t>
            </a:r>
            <a:r>
              <a:rPr lang="en-US" b="1" dirty="0">
                <a:effectLst/>
                <a:latin typeface="Calibri"/>
                <a:ea typeface="Calibri"/>
                <a:cs typeface="Arial"/>
              </a:rPr>
              <a:t>Said 1962</a:t>
            </a:r>
            <a:r>
              <a:rPr lang="ar-EG" b="1" dirty="0">
                <a:effectLst/>
                <a:latin typeface="Calibri"/>
                <a:ea typeface="Calibri"/>
                <a:cs typeface="Arial"/>
              </a:rPr>
              <a:t> و </a:t>
            </a:r>
            <a:r>
              <a:rPr lang="en-US" b="1" dirty="0">
                <a:effectLst/>
                <a:latin typeface="Calibri"/>
                <a:ea typeface="Calibri"/>
                <a:cs typeface="Arial"/>
              </a:rPr>
              <a:t>Conoco 1987,1986</a:t>
            </a:r>
            <a:r>
              <a:rPr lang="ar-EG" b="1" dirty="0">
                <a:effectLst/>
                <a:latin typeface="Calibri"/>
                <a:ea typeface="Calibri"/>
                <a:cs typeface="Arial"/>
              </a:rPr>
              <a:t> من حيث تقسم وعمر وتسمية الوحدات </a:t>
            </a:r>
            <a:endParaRPr lang="en-US" b="1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EG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1" y="-1083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Week Nine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792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"/>
            <a:ext cx="7401204" cy="6206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Contents </a:t>
            </a: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44616"/>
            <a:ext cx="9144000" cy="1196752"/>
          </a:xfrm>
        </p:spPr>
        <p:txBody>
          <a:bodyPr>
            <a:noAutofit/>
          </a:bodyPr>
          <a:lstStyle/>
          <a:p>
            <a:r>
              <a:rPr lang="ar-EG" sz="2400" b="1" dirty="0">
                <a:solidFill>
                  <a:schemeClr val="tx1"/>
                </a:solidFill>
              </a:rPr>
              <a:t>مواعيد </a:t>
            </a:r>
            <a:r>
              <a:rPr lang="ar-EG" sz="2400" b="1" dirty="0" smtClean="0">
                <a:solidFill>
                  <a:schemeClr val="tx1"/>
                </a:solidFill>
              </a:rPr>
              <a:t>الدروس العملية</a:t>
            </a:r>
            <a:endParaRPr lang="ar-EG" sz="2400" b="1" dirty="0">
              <a:solidFill>
                <a:schemeClr val="tx1"/>
              </a:solidFill>
            </a:endParaRPr>
          </a:p>
          <a:p>
            <a:r>
              <a:rPr lang="ar-EG" sz="2000" b="1" dirty="0" smtClean="0">
                <a:solidFill>
                  <a:srgbClr val="FF0000"/>
                </a:solidFill>
              </a:rPr>
              <a:t>الاثنين: (10-12</a:t>
            </a:r>
            <a:r>
              <a:rPr lang="ar-EG" sz="2000" b="1" dirty="0">
                <a:solidFill>
                  <a:srgbClr val="FF0000"/>
                </a:solidFill>
              </a:rPr>
              <a:t>) شعبة: جيولوجيا وكيمياء </a:t>
            </a:r>
            <a:r>
              <a:rPr lang="ar-EG" sz="2000" b="1" dirty="0" smtClean="0">
                <a:solidFill>
                  <a:srgbClr val="FF0000"/>
                </a:solidFill>
              </a:rPr>
              <a:t>&amp; (12-2) </a:t>
            </a:r>
            <a:r>
              <a:rPr lang="ar-EG" sz="2000" b="1" dirty="0">
                <a:solidFill>
                  <a:srgbClr val="FF0000"/>
                </a:solidFill>
              </a:rPr>
              <a:t>شعبة: </a:t>
            </a:r>
            <a:r>
              <a:rPr lang="ar-EG" sz="2000" b="1" dirty="0" smtClean="0">
                <a:solidFill>
                  <a:srgbClr val="FF0000"/>
                </a:solidFill>
              </a:rPr>
              <a:t>جيولوجيا &amp;( 2-4) </a:t>
            </a:r>
            <a:r>
              <a:rPr lang="ar-EG" sz="2000" b="1" dirty="0" err="1" smtClean="0">
                <a:solidFill>
                  <a:srgbClr val="FF0000"/>
                </a:solidFill>
              </a:rPr>
              <a:t>شعبة:</a:t>
            </a:r>
            <a:r>
              <a:rPr lang="ar-EG" sz="2000" b="1" dirty="0" err="1">
                <a:solidFill>
                  <a:srgbClr val="FF0000"/>
                </a:solidFill>
              </a:rPr>
              <a:t>جيوفيزياء</a:t>
            </a:r>
            <a:r>
              <a:rPr lang="ar-EG" sz="2000" b="1" dirty="0" smtClean="0">
                <a:solidFill>
                  <a:srgbClr val="FF0000"/>
                </a:solidFill>
              </a:rPr>
              <a:t>.</a:t>
            </a:r>
            <a:endParaRPr lang="ar-EG" sz="2000" b="1" dirty="0">
              <a:solidFill>
                <a:srgbClr val="FF0000"/>
              </a:solidFill>
            </a:endParaRPr>
          </a:p>
          <a:p>
            <a:endParaRPr lang="ar-EG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353024"/>
              </p:ext>
            </p:extLst>
          </p:nvPr>
        </p:nvGraphicFramePr>
        <p:xfrm>
          <a:off x="0" y="620688"/>
          <a:ext cx="9144000" cy="486485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930314"/>
                <a:gridCol w="7499630"/>
                <a:gridCol w="714056"/>
              </a:tblGrid>
              <a:tr h="320546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Time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016" marR="64016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Subject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016" marR="64016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</a:rPr>
                        <a:t>Week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016" marR="64016" marT="0" marB="0"/>
                </a:tc>
              </a:tr>
              <a:tr h="339358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 hours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016" marR="64016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Geological trip ( Qeft / Qussier ..</a:t>
                      </a:r>
                      <a:r>
                        <a:rPr lang="en-US" sz="1000">
                          <a:effectLst/>
                        </a:rPr>
                        <a:t> </a:t>
                      </a:r>
                      <a:r>
                        <a:rPr lang="en-US" sz="1400">
                          <a:effectLst/>
                        </a:rPr>
                        <a:t>Red Sea range .. Safaga / Qena 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016" marR="64016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016" marR="64016" marT="0" marB="0"/>
                </a:tc>
              </a:tr>
              <a:tr h="540749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 hours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016" marR="64016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Overview of Corel draw software and its use for drawing geological surface maps of some areas from Conoco maps.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016" marR="64016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016" marR="64016" marT="0" marB="0"/>
                </a:tc>
              </a:tr>
              <a:tr h="351781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 hours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016" marR="64016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Updated sheets of " Stratigraphy " course of grade three ( 2020 )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016" marR="64016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016" marR="64016" marT="0" marB="0"/>
                </a:tc>
              </a:tr>
              <a:tr h="351781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 hours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016" marR="64016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Sheet, 1 ) Geology of the Nile Valley ( Aswan to South Asyut 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016" marR="64016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016" marR="64016" marT="0" marB="0"/>
                </a:tc>
              </a:tr>
              <a:tr h="328033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 hours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016" marR="64016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Sheet, 2 ) Topography of the Eastern Desert </a:t>
                      </a:r>
                      <a:r>
                        <a:rPr lang="en-US" sz="1400" dirty="0" smtClean="0">
                          <a:effectLst/>
                        </a:rPr>
                        <a:t>:</a:t>
                      </a:r>
                      <a:r>
                        <a:rPr lang="en-US" sz="1000" baseline="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(  </a:t>
                      </a:r>
                      <a:r>
                        <a:rPr lang="en-US" sz="1400" dirty="0">
                          <a:effectLst/>
                        </a:rPr>
                        <a:t>Area between the Nile Valley &amp;  Gulf of Suez 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016" marR="64016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016" marR="64016" marT="0" marB="0"/>
                </a:tc>
              </a:tr>
              <a:tr h="311242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 hours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016" marR="64016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Sheet, 3 ) Structure and Stratigraphy of Galala plateau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016" marR="64016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016" marR="64016" marT="0" marB="0"/>
                </a:tc>
              </a:tr>
              <a:tr h="324972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 hours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016" marR="64016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Sheet,4 ) Stratigraphy and Tectonic  evolution of North Sinai 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016" marR="64016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016" marR="64016" marT="0" marB="0"/>
                </a:tc>
              </a:tr>
              <a:tr h="351781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 hours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016" marR="64016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Sheet, 5 )  Structure of the Gulf of Suez.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016" marR="64016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016" marR="64016" marT="0" marB="0"/>
                </a:tc>
              </a:tr>
              <a:tr h="269394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 hours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016" marR="64016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Sheet,6 )  Geology of Fayum depression and Bahariya oasis  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016" marR="64016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016" marR="64016" marT="0" marB="0"/>
                </a:tc>
              </a:tr>
              <a:tr h="25187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 hours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016" marR="64016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Sheet, 7 ) </a:t>
                      </a:r>
                      <a:r>
                        <a:rPr lang="en-US" sz="1000">
                          <a:effectLst/>
                        </a:rPr>
                        <a:t> </a:t>
                      </a:r>
                      <a:r>
                        <a:rPr lang="en-US" sz="1400">
                          <a:effectLst/>
                        </a:rPr>
                        <a:t>Geology  of Nile Valley facies.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016" marR="64016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10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016" marR="64016" marT="0" marB="0"/>
                </a:tc>
              </a:tr>
              <a:tr h="381859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 hours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016" marR="64016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Sheet,8) Geology of Darb El-Arbain &amp;</a:t>
                      </a:r>
                      <a:r>
                        <a:rPr lang="en-US" sz="1000">
                          <a:effectLst/>
                        </a:rPr>
                        <a:t> </a:t>
                      </a:r>
                      <a:r>
                        <a:rPr lang="en-US" sz="1400">
                          <a:effectLst/>
                        </a:rPr>
                        <a:t>Sinn El-Kadab  facies.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016" marR="64016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11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016" marR="64016" marT="0" marB="0"/>
                </a:tc>
              </a:tr>
              <a:tr h="377282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 hours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016" marR="64016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Sheet 9 )</a:t>
                      </a:r>
                      <a:r>
                        <a:rPr lang="en-US" sz="1000">
                          <a:effectLst/>
                        </a:rPr>
                        <a:t> </a:t>
                      </a:r>
                      <a:r>
                        <a:rPr lang="en-US" sz="1400">
                          <a:effectLst/>
                        </a:rPr>
                        <a:t>Geology of  Gilf El Kebir and Ewienat area  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016" marR="64016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12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016" marR="64016" marT="0" marB="0"/>
                </a:tc>
              </a:tr>
              <a:tr h="364205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 hours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016" marR="64016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Revision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016" marR="64016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</a:rPr>
                        <a:t>13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016" marR="6401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768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6040"/>
            <a:ext cx="5692775" cy="6725920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228184" y="1235074"/>
            <a:ext cx="2915816" cy="348813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EG" sz="2000" b="1" dirty="0">
                <a:effectLst/>
                <a:latin typeface="Calibri"/>
                <a:ea typeface="Calibri"/>
                <a:cs typeface="Arial"/>
              </a:rPr>
              <a:t>س:- 1- ارسم خريطة منطقة الفيوم من( 2_2 </a:t>
            </a:r>
            <a:r>
              <a:rPr lang="en-US" sz="2000" b="1" dirty="0">
                <a:effectLst/>
                <a:latin typeface="Calibri"/>
                <a:ea typeface="Calibri"/>
                <a:cs typeface="Arial"/>
              </a:rPr>
              <a:t>Conoco, </a:t>
            </a:r>
            <a:r>
              <a:rPr lang="en-US" sz="2000" b="1" dirty="0" err="1">
                <a:effectLst/>
                <a:latin typeface="Calibri"/>
                <a:ea typeface="Calibri"/>
                <a:cs typeface="Arial"/>
              </a:rPr>
              <a:t>Beni</a:t>
            </a:r>
            <a:r>
              <a:rPr lang="en-US" sz="2000" b="1" dirty="0">
                <a:effectLst/>
                <a:latin typeface="Calibri"/>
                <a:ea typeface="Calibri"/>
                <a:cs typeface="Arial"/>
              </a:rPr>
              <a:t> </a:t>
            </a:r>
            <a:r>
              <a:rPr lang="en-US" sz="2000" b="1" dirty="0" err="1">
                <a:effectLst/>
                <a:latin typeface="Calibri"/>
                <a:ea typeface="Calibri"/>
                <a:cs typeface="Arial"/>
              </a:rPr>
              <a:t>Suef</a:t>
            </a:r>
            <a:r>
              <a:rPr lang="ar-EG" sz="2000" b="1" dirty="0">
                <a:effectLst/>
                <a:latin typeface="Calibri"/>
                <a:ea typeface="Calibri"/>
                <a:cs typeface="Arial"/>
              </a:rPr>
              <a:t>) </a:t>
            </a:r>
            <a:r>
              <a:rPr lang="ar-EG" sz="2000" b="1" dirty="0" err="1">
                <a:effectLst/>
                <a:latin typeface="Calibri"/>
                <a:ea typeface="Calibri"/>
                <a:cs typeface="Arial"/>
              </a:rPr>
              <a:t>بالكوريل</a:t>
            </a:r>
            <a:r>
              <a:rPr lang="ar-EG" sz="2000" b="1" dirty="0">
                <a:effectLst/>
                <a:latin typeface="Calibri"/>
                <a:ea typeface="Calibri"/>
                <a:cs typeface="Arial"/>
              </a:rPr>
              <a:t> </a:t>
            </a:r>
            <a:r>
              <a:rPr lang="ar-EG" sz="2000" b="1" dirty="0" err="1">
                <a:effectLst/>
                <a:latin typeface="Calibri"/>
                <a:ea typeface="Calibri"/>
                <a:cs typeface="Arial"/>
              </a:rPr>
              <a:t>درو</a:t>
            </a:r>
            <a:r>
              <a:rPr lang="ar-EG" sz="2000" b="1" dirty="0">
                <a:effectLst/>
                <a:latin typeface="Calibri"/>
                <a:ea typeface="Calibri"/>
                <a:cs typeface="Arial"/>
              </a:rPr>
              <a:t> ثم قارن بينها وبين الخريطة التالية (الرسم يشمل نفس المساحة الخاصة بالخريطة المرفقة).</a:t>
            </a:r>
            <a:endParaRPr lang="en-US" sz="2000" b="1" dirty="0">
              <a:effectLst/>
              <a:latin typeface="Calibri"/>
              <a:ea typeface="Calibri"/>
              <a:cs typeface="Arial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EG" sz="2000" b="1" dirty="0">
                <a:effectLst/>
                <a:latin typeface="Calibri"/>
                <a:ea typeface="Calibri"/>
                <a:cs typeface="Arial"/>
              </a:rPr>
              <a:t>2- قارن بين  رؤية وخريطة </a:t>
            </a:r>
            <a:r>
              <a:rPr lang="en-US" sz="2000" b="1" dirty="0">
                <a:effectLst/>
                <a:latin typeface="Calibri"/>
                <a:ea typeface="Calibri"/>
                <a:cs typeface="Arial"/>
              </a:rPr>
              <a:t>Said 1962</a:t>
            </a:r>
            <a:r>
              <a:rPr lang="ar-EG" sz="2000" b="1" dirty="0">
                <a:effectLst/>
                <a:latin typeface="Calibri"/>
                <a:ea typeface="Calibri"/>
                <a:cs typeface="Arial"/>
              </a:rPr>
              <a:t> و </a:t>
            </a:r>
            <a:r>
              <a:rPr lang="en-US" sz="2000" b="1" dirty="0">
                <a:effectLst/>
                <a:latin typeface="Calibri"/>
                <a:ea typeface="Calibri"/>
                <a:cs typeface="Arial"/>
              </a:rPr>
              <a:t>Conoco 1987,1986</a:t>
            </a:r>
            <a:r>
              <a:rPr lang="ar-EG" sz="2000" b="1" dirty="0">
                <a:effectLst/>
                <a:latin typeface="Calibri"/>
                <a:ea typeface="Calibri"/>
                <a:cs typeface="Arial"/>
              </a:rPr>
              <a:t> من حيث تقسم وعمر وتسمية الوحدات </a:t>
            </a:r>
            <a:endParaRPr lang="en-US" sz="2000" b="1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3792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300192" y="1746614"/>
            <a:ext cx="2737103" cy="326656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EG" sz="2000" b="1" dirty="0">
                <a:effectLst/>
                <a:latin typeface="Calibri"/>
                <a:ea typeface="Calibri"/>
                <a:cs typeface="Arial"/>
              </a:rPr>
              <a:t>س:- اشرح جيولوجية المنطقة من خلال رسم قطاعات في اتجاهات تختارها بنفسك لتوضيح اكبر قدر من جيولوجية المنطقة </a:t>
            </a:r>
            <a:r>
              <a:rPr lang="ar-EG" sz="2000" b="1" dirty="0" smtClean="0">
                <a:effectLst/>
                <a:latin typeface="Calibri"/>
                <a:ea typeface="Calibri"/>
                <a:cs typeface="Arial"/>
              </a:rPr>
              <a:t>المرفقة.. وقارن بينها وبين الخريطة التالية.</a:t>
            </a:r>
            <a:endParaRPr lang="en-US" sz="1600" b="1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</a:b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1" y="-1083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Week ten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687" y="404663"/>
            <a:ext cx="4134505" cy="635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673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44380"/>
            <a:ext cx="7452321" cy="521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406897" y="14469"/>
            <a:ext cx="2737103" cy="162991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EG" b="1" dirty="0">
                <a:effectLst/>
                <a:latin typeface="Calibri"/>
                <a:ea typeface="Calibri"/>
                <a:cs typeface="Arial"/>
              </a:rPr>
              <a:t>س:- اشرح جيولوجية المنطقة من خلال رسم قطاعات في اتجاهات تختارها بنفسك لتوضيح اكبر قدر من جيولوجية المنطقة </a:t>
            </a:r>
            <a:r>
              <a:rPr lang="ar-EG" b="1" dirty="0" smtClean="0">
                <a:effectLst/>
                <a:latin typeface="Calibri"/>
                <a:ea typeface="Calibri"/>
                <a:cs typeface="Arial"/>
              </a:rPr>
              <a:t>المرفقة.. وقارن بينها وبين الخريطة التالية.</a:t>
            </a:r>
            <a:endParaRPr lang="en-US" sz="1400" b="1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3792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04054"/>
            <a:ext cx="6559844" cy="537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19673" y="0"/>
            <a:ext cx="7524328" cy="15040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EG" sz="2000" b="1" dirty="0">
                <a:effectLst/>
                <a:latin typeface="Calibri"/>
                <a:ea typeface="Calibri"/>
                <a:cs typeface="Arial"/>
              </a:rPr>
              <a:t>س:- اشرح جيولوجية المنطقة من خلال رسم قطاعات في اتجاهات تختارها بنفسك لتوضيح اكبر قدر من جيولوجية المنطقة </a:t>
            </a:r>
            <a:r>
              <a:rPr lang="ar-EG" sz="2000" b="1" dirty="0" smtClean="0">
                <a:effectLst/>
                <a:latin typeface="Calibri"/>
                <a:ea typeface="Calibri"/>
                <a:cs typeface="Arial"/>
              </a:rPr>
              <a:t>المرفقة.. وقارن بينها وبين الخريطة التالية.</a:t>
            </a:r>
            <a:endParaRPr lang="en-US" sz="1600" b="1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0673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804248" y="1340768"/>
            <a:ext cx="2291138" cy="343998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EG" dirty="0">
                <a:effectLst/>
                <a:latin typeface="Calibri"/>
                <a:ea typeface="Calibri"/>
                <a:cs typeface="Arial"/>
              </a:rPr>
              <a:t>س:- 1- ارسم الجزء الغربي لخط طول 30 من خريطة (2_5 </a:t>
            </a:r>
            <a:r>
              <a:rPr lang="en-US" dirty="0" err="1">
                <a:effectLst/>
                <a:latin typeface="Calibri"/>
                <a:ea typeface="Calibri"/>
                <a:cs typeface="Arial"/>
              </a:rPr>
              <a:t>Conoco,The</a:t>
            </a:r>
            <a:r>
              <a:rPr lang="en-US" dirty="0">
                <a:effectLst/>
                <a:latin typeface="Calibri"/>
                <a:ea typeface="Calibri"/>
                <a:cs typeface="Arial"/>
              </a:rPr>
              <a:t> High Dam</a:t>
            </a:r>
            <a:r>
              <a:rPr lang="ar-EG" dirty="0">
                <a:effectLst/>
                <a:latin typeface="Calibri"/>
                <a:ea typeface="Calibri"/>
                <a:cs typeface="Arial"/>
              </a:rPr>
              <a:t>) ثم حاول ان تضع تصور لجيولوجية المنطقتين من حيث مدى وجود علاقة جيولوجية بينهما... اذا كانت موجوده ... علل وجود هذه العلاقة.</a:t>
            </a:r>
            <a:endParaRPr lang="en-US" dirty="0">
              <a:effectLst/>
              <a:latin typeface="Calibri"/>
              <a:ea typeface="Calibri"/>
              <a:cs typeface="Arial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EG" dirty="0">
                <a:effectLst/>
                <a:latin typeface="Calibri"/>
                <a:ea typeface="Calibri"/>
                <a:cs typeface="Arial"/>
              </a:rPr>
              <a:t>2- قارن بين المنطقتين ككل وبين منطقة البحر الاحمر.   </a:t>
            </a:r>
            <a:endParaRPr lang="en-US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3" name="Picture 2" descr="E:\2-   المقررات الدراسية\الفرقة الرابعة\مقرر جيولجية مصر\خرائط\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40" y="1230838"/>
            <a:ext cx="3540124" cy="5640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E:\2-   المقررات الدراسية\الفرقة الرابعة\مقرر جيولجية مصر\خرائط\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284" y="1229973"/>
            <a:ext cx="3404519" cy="56347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" y="-1083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Week Eleven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673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2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3" y="302266"/>
            <a:ext cx="4775701" cy="348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788024" y="936058"/>
            <a:ext cx="4370785" cy="7218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600" b="1" dirty="0">
                <a:effectLst/>
                <a:latin typeface="Calibri"/>
                <a:ea typeface="Calibri"/>
                <a:cs typeface="Arial"/>
              </a:rPr>
              <a:t>س:- قارن بين جيولوجية منطقة العوينات</a:t>
            </a:r>
            <a:endParaRPr lang="en-US" sz="1600" b="1" dirty="0">
              <a:effectLst/>
              <a:latin typeface="Calibri"/>
              <a:ea typeface="Calibri"/>
              <a:cs typeface="Arial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EG" sz="1600" b="1" dirty="0">
                <a:effectLst/>
                <a:latin typeface="Calibri"/>
                <a:ea typeface="Calibri"/>
                <a:cs typeface="Arial"/>
              </a:rPr>
              <a:t> </a:t>
            </a:r>
            <a:r>
              <a:rPr lang="en-US" sz="1600" b="1" dirty="0">
                <a:effectLst/>
                <a:latin typeface="Calibri"/>
                <a:ea typeface="Calibri"/>
                <a:cs typeface="Arial"/>
              </a:rPr>
              <a:t>Stanford, 1935 in Said 1962)</a:t>
            </a:r>
            <a:r>
              <a:rPr lang="ar-SA" sz="1600" b="1" dirty="0">
                <a:effectLst/>
                <a:latin typeface="Calibri"/>
                <a:ea typeface="Calibri"/>
                <a:cs typeface="Arial"/>
              </a:rPr>
              <a:t>)</a:t>
            </a:r>
            <a:r>
              <a:rPr lang="ar-EG" sz="1600" b="1" dirty="0">
                <a:effectLst/>
                <a:latin typeface="Calibri"/>
                <a:ea typeface="Calibri"/>
                <a:cs typeface="Arial"/>
              </a:rPr>
              <a:t> و الشكل التالي (13.2)</a:t>
            </a:r>
            <a:endParaRPr lang="en-US" sz="1600" b="1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19457" name="Picture 339" descr="Description: E:\2-   المقررات الدراسية\الفرقة الرابعة\مقرر جيولجية مصر\خرائط\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914400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EG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1" y="-1083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Week Twelve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673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" y="134076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1- Starting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corel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draw and illustration of the menu bar, status bar, toolbox and property bar.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21496"/>
            <a:ext cx="7702867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1" y="18864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Week two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966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EG"/>
          </a:p>
        </p:txBody>
      </p:sp>
      <p:pic>
        <p:nvPicPr>
          <p:cNvPr id="30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784449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2- Importin a map</a:t>
            </a: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170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3- Cropping the map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8902174" cy="38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981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006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499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4- Tracing using pen tool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9" y="1412776"/>
            <a:ext cx="9094174" cy="38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006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EG"/>
          </a:p>
        </p:txBody>
      </p:sp>
      <p:pic>
        <p:nvPicPr>
          <p:cNvPr id="614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069791" cy="43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5- Editing the trace </a:t>
            </a: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006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EG"/>
          </a:p>
        </p:txBody>
      </p:sp>
      <p:pic>
        <p:nvPicPr>
          <p:cNvPr id="716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792163"/>
            <a:ext cx="8942519" cy="393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6- Hachuring the map</a:t>
            </a: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006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EG"/>
          </a:p>
        </p:txBody>
      </p:sp>
      <p:pic>
        <p:nvPicPr>
          <p:cNvPr id="819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4" y="811212"/>
            <a:ext cx="8818455" cy="391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7- Writing on the map</a:t>
            </a: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006500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678</Words>
  <Application>Microsoft Office PowerPoint</Application>
  <PresentationFormat>On-screen Show (4:3)</PresentationFormat>
  <Paragraphs>99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سمة Office</vt:lpstr>
      <vt:lpstr> Faculty of Science                                        Geology Department                            South Valley University</vt:lpstr>
      <vt:lpstr>Contents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Faculty of Science                                        Geology Department                            South Valley University</dc:title>
  <dc:creator>PC</dc:creator>
  <cp:lastModifiedBy>PC</cp:lastModifiedBy>
  <cp:revision>15</cp:revision>
  <dcterms:created xsi:type="dcterms:W3CDTF">2020-03-17T09:06:30Z</dcterms:created>
  <dcterms:modified xsi:type="dcterms:W3CDTF">2020-03-17T09:53:25Z</dcterms:modified>
</cp:coreProperties>
</file>