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57" r:id="rId3"/>
    <p:sldId id="267" r:id="rId4"/>
    <p:sldId id="259" r:id="rId5"/>
    <p:sldId id="266" r:id="rId6"/>
    <p:sldId id="260" r:id="rId7"/>
    <p:sldId id="265" r:id="rId8"/>
    <p:sldId id="262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9" r:id="rId18"/>
    <p:sldId id="277" r:id="rId19"/>
    <p:sldId id="276" r:id="rId2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3323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619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09928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4396A-A3FA-4096-A9E7-131B1218CA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0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7232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16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533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255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0432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2039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4008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9836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A467-6F64-4960-807C-986386B5D822}" type="datetimeFigureOut">
              <a:rPr lang="ar-EG" smtClean="0"/>
              <a:t>02/03/1439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C2855-A977-40AF-A37E-8A39466CA1E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5160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WordArt 4" descr="رخام أبيض"/>
          <p:cNvSpPr>
            <a:spLocks noChangeArrowheads="1" noChangeShapeType="1" noTextEdit="1"/>
          </p:cNvSpPr>
          <p:nvPr/>
        </p:nvSpPr>
        <p:spPr bwMode="auto">
          <a:xfrm>
            <a:off x="1476375" y="1844675"/>
            <a:ext cx="6048375" cy="2663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>
              <a:defRPr/>
            </a:pPr>
            <a:r>
              <a:rPr lang="ar-SA" sz="3600" kern="10" dirty="0">
                <a:ln w="9525">
                  <a:round/>
                  <a:headEnd/>
                  <a:tailEnd/>
                </a:ln>
                <a:latin typeface="Arial Black"/>
                <a:cs typeface="Arial" charset="0"/>
              </a:rPr>
              <a:t>الأنسجة الضامة </a:t>
            </a:r>
          </a:p>
          <a:p>
            <a:pPr algn="ctr">
              <a:defRPr/>
            </a:pPr>
            <a:r>
              <a:rPr lang="en-US" sz="3600" kern="10" dirty="0">
                <a:ln w="9525">
                  <a:round/>
                  <a:headEnd/>
                  <a:tailEnd/>
                </a:ln>
                <a:latin typeface="Arial Black"/>
                <a:cs typeface="Arial" charset="0"/>
              </a:rPr>
              <a:t>Connective Tissue</a:t>
            </a:r>
          </a:p>
        </p:txBody>
      </p:sp>
    </p:spTree>
    <p:extLst>
      <p:ext uri="{BB962C8B-B14F-4D97-AF65-F5344CB8AC3E}">
        <p14:creationId xmlns:p14="http://schemas.microsoft.com/office/powerpoint/2010/main" val="1280865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ar-SA" dirty="0" smtClean="0"/>
              <a:t>ينقسم الغضروف نسبة إلى نوعية المادة الخلالية إلى:</a:t>
            </a:r>
          </a:p>
          <a:p>
            <a:pPr marL="0" indent="0" eaLnBrk="1" hangingPunct="1">
              <a:buNone/>
            </a:pPr>
            <a:r>
              <a:rPr lang="ar-EG" dirty="0"/>
              <a:t>1</a:t>
            </a:r>
            <a:r>
              <a:rPr lang="ar-SA" dirty="0" smtClean="0"/>
              <a:t>- </a:t>
            </a:r>
            <a:r>
              <a:rPr lang="ar-SA" b="1" dirty="0" smtClean="0"/>
              <a:t>الغضروف الزجاجي الشفاف</a:t>
            </a:r>
            <a:r>
              <a:rPr lang="ar-SA" dirty="0" smtClean="0"/>
              <a:t>: ويمتاز </a:t>
            </a:r>
          </a:p>
          <a:p>
            <a:pPr eaLnBrk="1" hangingPunct="1"/>
            <a:r>
              <a:rPr lang="ar-SA" dirty="0" smtClean="0"/>
              <a:t>وجود مادة خلالية شفافة كالزجاج</a:t>
            </a:r>
          </a:p>
          <a:p>
            <a:pPr eaLnBrk="1" hangingPunct="1"/>
            <a:r>
              <a:rPr lang="ar-SA" dirty="0" smtClean="0"/>
              <a:t>يندر وجود الألياف فيه</a:t>
            </a:r>
          </a:p>
          <a:p>
            <a:pPr eaLnBrk="1" hangingPunct="1"/>
            <a:r>
              <a:rPr lang="ar-SA" dirty="0" smtClean="0"/>
              <a:t>يحتوي على طبقة محيطة مولدة للخلايا</a:t>
            </a:r>
          </a:p>
          <a:p>
            <a:pPr eaLnBrk="1" hangingPunct="1"/>
            <a:r>
              <a:rPr lang="ar-SA" dirty="0" smtClean="0"/>
              <a:t>يوجد في  (الهيكل الجنينى- القصبة الهوائية- نهاية الأنف)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592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ar-EG" dirty="0" smtClean="0"/>
              <a:t>2</a:t>
            </a:r>
            <a:r>
              <a:rPr lang="ar-SA" dirty="0" smtClean="0"/>
              <a:t>- </a:t>
            </a:r>
            <a:r>
              <a:rPr lang="ar-SA" b="1" dirty="0" smtClean="0"/>
              <a:t>الغضروف الليفي:</a:t>
            </a:r>
            <a:r>
              <a:rPr lang="ar-SA" dirty="0" smtClean="0"/>
              <a:t> يمتاز </a:t>
            </a:r>
          </a:p>
          <a:p>
            <a:pPr eaLnBrk="1" hangingPunct="1"/>
            <a:r>
              <a:rPr lang="ar-SA" dirty="0" smtClean="0"/>
              <a:t>كث</a:t>
            </a:r>
            <a:r>
              <a:rPr lang="ar-EG" dirty="0" smtClean="0"/>
              <a:t>رة</a:t>
            </a:r>
            <a:r>
              <a:rPr lang="ar-SA" dirty="0" smtClean="0"/>
              <a:t> </a:t>
            </a:r>
            <a:r>
              <a:rPr lang="ar-SA" dirty="0" smtClean="0"/>
              <a:t>الألياف البيضاء في المادة الخلالية </a:t>
            </a:r>
          </a:p>
          <a:p>
            <a:pPr eaLnBrk="1" hangingPunct="1"/>
            <a:r>
              <a:rPr lang="ar-SA" dirty="0" smtClean="0"/>
              <a:t>قليل الخلايا ولذلك سمى بالليفي.</a:t>
            </a:r>
          </a:p>
          <a:p>
            <a:pPr eaLnBrk="1" hangingPunct="1"/>
            <a:r>
              <a:rPr lang="ar-SA" dirty="0" smtClean="0"/>
              <a:t>يوجد في (الأقراص الغضروفية بين الفقرات)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3980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/>
            <a:r>
              <a:rPr lang="ar-SA" smtClean="0"/>
              <a:t>3- </a:t>
            </a:r>
            <a:r>
              <a:rPr lang="ar-SA" b="1" smtClean="0"/>
              <a:t>الغضروف المرن</a:t>
            </a:r>
            <a:r>
              <a:rPr lang="ar-SA" smtClean="0"/>
              <a:t>: ويمتاز </a:t>
            </a:r>
          </a:p>
          <a:p>
            <a:pPr eaLnBrk="1" hangingPunct="1"/>
            <a:r>
              <a:rPr lang="ar-SA" smtClean="0"/>
              <a:t>بأنه غنى بالألياف الصفراء المرنة </a:t>
            </a:r>
          </a:p>
          <a:p>
            <a:pPr eaLnBrk="1" hangingPunct="1"/>
            <a:r>
              <a:rPr lang="ar-SA" smtClean="0"/>
              <a:t>يحتوي على طبقة مولدة للخلايا </a:t>
            </a:r>
          </a:p>
          <a:p>
            <a:pPr eaLnBrk="1" hangingPunct="1"/>
            <a:r>
              <a:rPr lang="ar-SA" smtClean="0"/>
              <a:t>يوجد في (صيوان الأذن - لسان المزمار)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0316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ar-SA" b="1" dirty="0" smtClean="0"/>
              <a:t>ب- العظم</a:t>
            </a:r>
            <a:r>
              <a:rPr lang="ar-SA" dirty="0" smtClean="0"/>
              <a:t> </a:t>
            </a:r>
          </a:p>
          <a:p>
            <a:pPr eaLnBrk="1" hangingPunct="1"/>
            <a:r>
              <a:rPr lang="ar-SA" dirty="0" smtClean="0"/>
              <a:t>يتميز العظم </a:t>
            </a:r>
          </a:p>
          <a:p>
            <a:pPr eaLnBrk="1" hangingPunct="1"/>
            <a:r>
              <a:rPr lang="ar-SA" dirty="0" smtClean="0"/>
              <a:t>وفرة المادة الخلالية حيث أنها متكلسة وصلبة. والسبب في ذلك لوجود أملاح الكالسيوم والفسفور.</a:t>
            </a:r>
          </a:p>
          <a:p>
            <a:pPr eaLnBrk="1" hangingPunct="1"/>
            <a:r>
              <a:rPr lang="ar-SA" dirty="0" smtClean="0"/>
              <a:t>وجود الألياف البيضاء للدعم.</a:t>
            </a:r>
          </a:p>
          <a:p>
            <a:pPr eaLnBrk="1" hangingPunct="1"/>
            <a:r>
              <a:rPr lang="ar-SA" dirty="0" smtClean="0"/>
              <a:t>أنواع النسيج العظمي: ( إسفنجي و كثيف ) ويختلفان في طريقة بنائهما وليس في مكوناتهما النسيجية.</a:t>
            </a:r>
          </a:p>
          <a:p>
            <a:pPr eaLnBrk="1" hangingPunct="1"/>
            <a:r>
              <a:rPr lang="ar-SA" dirty="0" smtClean="0"/>
              <a:t>يحيط بكل من هذين النوعين غشاء عظمي يُدعى (السمحاق) فيه خلايا عظمية وأنسجة ضامة.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7433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291512" cy="5360988"/>
          </a:xfrm>
        </p:spPr>
        <p:txBody>
          <a:bodyPr/>
          <a:lstStyle/>
          <a:p>
            <a:pPr eaLnBrk="1" hangingPunct="1"/>
            <a:r>
              <a:rPr lang="ar-SA" b="1" smtClean="0"/>
              <a:t>1) العظم الإسفنجي:</a:t>
            </a:r>
            <a:r>
              <a:rPr lang="ar-SA" smtClean="0"/>
              <a:t> يتكون من </a:t>
            </a:r>
          </a:p>
          <a:p>
            <a:pPr eaLnBrk="1" hangingPunct="1"/>
            <a:r>
              <a:rPr lang="ar-SA" smtClean="0"/>
              <a:t>شبكة من الحواجز الدقيقة والمحيطة بفراغات نخاع العظم الكثيرة</a:t>
            </a:r>
          </a:p>
          <a:p>
            <a:pPr eaLnBrk="1" hangingPunct="1"/>
            <a:r>
              <a:rPr lang="ar-SA" smtClean="0"/>
              <a:t> تغطي سطح الحواجز أعداد كبير من الخلايا العظمية البانية</a:t>
            </a:r>
          </a:p>
          <a:p>
            <a:pPr eaLnBrk="1" hangingPunct="1"/>
            <a:r>
              <a:rPr lang="ar-SA" smtClean="0"/>
              <a:t> يوجد في ( العظام المنبسطة كالجمجمة - لوح الكتف )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7342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ar-SA" b="1" dirty="0" smtClean="0"/>
              <a:t>2) العظم الكثيف</a:t>
            </a:r>
            <a:r>
              <a:rPr lang="ar-SA" dirty="0" smtClean="0"/>
              <a:t>: يتميز </a:t>
            </a:r>
          </a:p>
          <a:p>
            <a:pPr eaLnBrk="1" hangingPunct="1"/>
            <a:r>
              <a:rPr lang="ar-SA" dirty="0" smtClean="0"/>
              <a:t>حلقات أسطوانية من المادة الخلالية المتكلسة والمحيطة بقنوات مركزية مستطيلة تسمى قنوات هافرس.</a:t>
            </a:r>
          </a:p>
          <a:p>
            <a:pPr eaLnBrk="1" hangingPunct="1"/>
            <a:r>
              <a:rPr lang="ar-SA" dirty="0" smtClean="0"/>
              <a:t>يوجد في العظام الطويلة (الساعد </a:t>
            </a:r>
            <a:r>
              <a:rPr lang="ar-EG" dirty="0" smtClean="0"/>
              <a:t>-</a:t>
            </a:r>
            <a:r>
              <a:rPr lang="ar-SA" dirty="0" smtClean="0"/>
              <a:t> </a:t>
            </a:r>
            <a:r>
              <a:rPr lang="ar-SA" dirty="0" smtClean="0"/>
              <a:t>الفخذ - الساق )</a:t>
            </a:r>
          </a:p>
          <a:p>
            <a:pPr eaLnBrk="1" hangingPunct="1"/>
            <a:r>
              <a:rPr lang="ar-SA" dirty="0" smtClean="0"/>
              <a:t>مم تتكون مجموعة هافرس ؟ تتكون من ( قناة وسطية </a:t>
            </a:r>
            <a:r>
              <a:rPr lang="ar-EG" dirty="0" smtClean="0"/>
              <a:t>-</a:t>
            </a:r>
            <a:r>
              <a:rPr lang="ar-SA" dirty="0" smtClean="0"/>
              <a:t>أوعية </a:t>
            </a:r>
            <a:r>
              <a:rPr lang="ar-SA" dirty="0" smtClean="0"/>
              <a:t>دموية </a:t>
            </a:r>
            <a:r>
              <a:rPr lang="ar-EG" dirty="0" smtClean="0"/>
              <a:t>-</a:t>
            </a:r>
            <a:r>
              <a:rPr lang="ar-SA" dirty="0" smtClean="0"/>
              <a:t>أعصاب </a:t>
            </a:r>
            <a:r>
              <a:rPr lang="ar-SA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6717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76375" y="0"/>
            <a:ext cx="6635750" cy="533400"/>
          </a:xfrm>
        </p:spPr>
        <p:txBody>
          <a:bodyPr/>
          <a:lstStyle/>
          <a:p>
            <a:pPr eaLnBrk="1" hangingPunct="1"/>
            <a:r>
              <a:rPr lang="ar-SA" sz="2800" b="1" smtClean="0"/>
              <a:t>الأنسجة الوعائية تشمل (الــــدم) و ( اللمف)</a:t>
            </a:r>
            <a:r>
              <a:rPr lang="ar-SA" sz="2800" smtClean="0"/>
              <a:t> </a:t>
            </a:r>
            <a:endParaRPr lang="en-US" sz="2800" smtClean="0"/>
          </a:p>
        </p:txBody>
      </p:sp>
      <p:graphicFrame>
        <p:nvGraphicFramePr>
          <p:cNvPr id="38982" name="Group 70"/>
          <p:cNvGraphicFramePr>
            <a:graphicFrameLocks noGrp="1"/>
          </p:cNvGraphicFramePr>
          <p:nvPr>
            <p:ph sz="half" idx="2"/>
          </p:nvPr>
        </p:nvGraphicFramePr>
        <p:xfrm>
          <a:off x="323850" y="692150"/>
          <a:ext cx="8569325" cy="5832476"/>
        </p:xfrm>
        <a:graphic>
          <a:graphicData uri="http://schemas.openxmlformats.org/drawingml/2006/table">
            <a:tbl>
              <a:tblPr rtl="1"/>
              <a:tblGrid>
                <a:gridCol w="3232150"/>
                <a:gridCol w="5337175"/>
              </a:tblGrid>
              <a:tr h="67786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مم يتكون الدم؟</a:t>
                      </a:r>
                      <a:endParaRPr kumimoji="0" lang="ar-S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يتكون من(خلايا الدم الحمراء-خلايا الدم البيضاء-مادة خلالية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{البلازما}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-صفائح دموية)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86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خلايا الدم الحمراء</a:t>
                      </a:r>
                      <a:endParaRPr kumimoji="0" lang="ar-SA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تعريفها: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هي أقراص مقعرة الوجهين عديمة النواة في الثدييات(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الإنسان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)، وبها نواة في غير الثدييات(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الضفدع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).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عددها: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</a:t>
                      </a:r>
                      <a:r>
                        <a:rPr kumimoji="0" lang="ar-SA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5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ملايين في الرجل البالغ لكل ملم</a:t>
                      </a:r>
                      <a:r>
                        <a:rPr kumimoji="0" lang="ar-SA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3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/ وفي المرأة 4.5مليون لكل ملم</a:t>
                      </a:r>
                      <a:r>
                        <a:rPr kumimoji="0" lang="ar-SA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محتوياتها: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(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الهيموجلوبين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) وهو عبارة عن جزئ بروتينى يحتوي على عنصر الحديد.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أهمية الهيموجلوبين: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ينقل الأكسجين من الرئة إلى الأنسجة المختلفة.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مكان تكونها: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في النخاع الأحمر للعظم.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مدة حياتها: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120 يوماً ثم تموت وتتحطم في الطحال.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72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خلايا الدم البيضاء</a:t>
                      </a:r>
                      <a:endParaRPr kumimoji="0" lang="ar-SA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تعريفها: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هي خلية بيضاء اللون ولها نواة وقد تكون محببة أو غير محببة وحركتها أميبية وهي من الخلايا الآكلة.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عددها: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(7000) لكل ملم</a:t>
                      </a:r>
                      <a:r>
                        <a:rPr kumimoji="0" lang="ar-SA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3  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وتزداد في حالات الالتهاب إلى أضعاف هذا العدد.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مكان تكونها: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تتكون في نخاع العظم أو العقد اللمفاوية.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72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الصفائح الدموية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تعريفها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: هي أجسام سيتوبلازمية تنقصها أنوية في الثدييات، وجود نواة في البرمائيات.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أهميتها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: تقوم بتخثر الدم بإفراز انزيمات تساعد على تكوين الألياف اللازمة.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عددها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ربع مليون صفيحة لكل مم</a:t>
                      </a:r>
                      <a:r>
                        <a:rPr kumimoji="0" lang="ar-SA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المادة الخلالية (البلازما)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تعريفها: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هي سائل اصفر وبه </a:t>
                      </a:r>
                      <a:r>
                        <a:rPr kumimoji="0" lang="ar-SA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90%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ماء و </a:t>
                      </a:r>
                      <a:r>
                        <a:rPr kumimoji="0" lang="ar-SA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10%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مواد أخرى وأيونات ومواد غذائية.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وظيفتها:</a:t>
                      </a: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Simplified Arabic" pitchFamily="2" charset="-78"/>
                        </a:rPr>
                        <a:t> مهمة في نقل الكثير من المواد الكيميائية داخل الجسم.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19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35115"/>
            <a:ext cx="7772400" cy="873605"/>
          </a:xfrm>
        </p:spPr>
        <p:txBody>
          <a:bodyPr/>
          <a:lstStyle/>
          <a:p>
            <a:r>
              <a:rPr lang="ar-SA" b="1" u="sng" dirty="0" smtClean="0"/>
              <a:t>اللمف</a:t>
            </a:r>
            <a:r>
              <a:rPr lang="ar-SA" dirty="0" smtClean="0"/>
              <a:t> </a:t>
            </a:r>
            <a:endParaRPr lang="ar-EG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5544616"/>
          </a:xfrm>
        </p:spPr>
        <p:txBody>
          <a:bodyPr>
            <a:normAutofit/>
          </a:bodyPr>
          <a:lstStyle/>
          <a:p>
            <a:pPr lvl="0" algn="r"/>
            <a:r>
              <a:rPr lang="ar-SA" dirty="0" smtClean="0">
                <a:solidFill>
                  <a:schemeClr val="tx1"/>
                </a:solidFill>
              </a:rPr>
              <a:t>هو </a:t>
            </a:r>
            <a:r>
              <a:rPr lang="ar-SA" dirty="0">
                <a:solidFill>
                  <a:schemeClr val="tx1"/>
                </a:solidFill>
              </a:rPr>
              <a:t>سائل يرشح من جدر الشعيرات الدموية وهو يتكون من ترشيح الماء والمواد المذابة في بلازما الدم ويحتوي نفس مكونات الدم عدا خلايا الدم الحمراء وبعض البروتينات الكبيرة .</a:t>
            </a:r>
            <a:br>
              <a:rPr lang="ar-SA" dirty="0">
                <a:solidFill>
                  <a:schemeClr val="tx1"/>
                </a:solidFill>
              </a:rPr>
            </a:br>
            <a:r>
              <a:rPr lang="ar-SA" dirty="0">
                <a:solidFill>
                  <a:schemeClr val="tx1"/>
                </a:solidFill>
              </a:rPr>
              <a:t>وظيفة اللمف .</a:t>
            </a:r>
            <a:br>
              <a:rPr lang="ar-SA" dirty="0">
                <a:solidFill>
                  <a:schemeClr val="tx1"/>
                </a:solidFill>
              </a:rPr>
            </a:br>
            <a:r>
              <a:rPr lang="ar-SA" dirty="0">
                <a:solidFill>
                  <a:schemeClr val="tx1"/>
                </a:solidFill>
              </a:rPr>
              <a:t>1- يعمل وسيط بين الخلايا والدم في توصيل المواد الغذائية  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SA" dirty="0">
                <a:solidFill>
                  <a:schemeClr val="tx1"/>
                </a:solidFill>
              </a:rPr>
              <a:t>2- ينقل بعض السوائل من الخلايا باتجاه القلب خلال شبكة من الأوعية اللمفاوية وتصب في الوريد الأجوف العلوي . ويوجد بها عقد لمفاوية تكثر في الأطراف والعنق تعمل على تصفية السائل اللمفاوية من البكتريا   لأنها تحتوي على خلايا دم بيضاء لمفية  بكمية كبيرة .ومن أمثلتها اللوزتان والطحال </a:t>
            </a:r>
            <a:endParaRPr lang="ar-E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Illu_connective_tissues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9274"/>
            <a:ext cx="7179320" cy="259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5" descr="Illu_connective_tissues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84984"/>
            <a:ext cx="7108056" cy="251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576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humblo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6192688" cy="35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37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 </a:t>
            </a:r>
            <a:r>
              <a:rPr lang="ar-SA" b="1" dirty="0"/>
              <a:t>الأنسجة الضامة 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/>
          <a:lstStyle/>
          <a:p>
            <a:r>
              <a:rPr lang="ar-SA" dirty="0"/>
              <a:t>الانسجة </a:t>
            </a:r>
            <a:r>
              <a:rPr lang="ar-SA" dirty="0" smtClean="0"/>
              <a:t>الضامة</a:t>
            </a:r>
            <a:r>
              <a:rPr lang="ar-EG" dirty="0" smtClean="0"/>
              <a:t> </a:t>
            </a:r>
            <a:r>
              <a:rPr lang="ar-SA" dirty="0" smtClean="0"/>
              <a:t>من </a:t>
            </a:r>
            <a:r>
              <a:rPr lang="ar-SA" dirty="0"/>
              <a:t>اهم واكثر انواع الانسجة انتشارا </a:t>
            </a:r>
            <a:endParaRPr lang="en-US" dirty="0"/>
          </a:p>
          <a:p>
            <a:r>
              <a:rPr lang="ar-SA" dirty="0" smtClean="0"/>
              <a:t> </a:t>
            </a:r>
            <a:r>
              <a:rPr lang="ar-SA" dirty="0"/>
              <a:t>وظيفتها : ربط الأنسجة الأخرى بعضها ببعض و بالهيكل .</a:t>
            </a:r>
            <a:endParaRPr lang="en-US" dirty="0"/>
          </a:p>
          <a:p>
            <a:pPr marL="0" indent="0">
              <a:buNone/>
            </a:pPr>
            <a:r>
              <a:rPr lang="ar-EG" dirty="0"/>
              <a:t> </a:t>
            </a:r>
            <a:r>
              <a:rPr lang="ar-SA" dirty="0" smtClean="0"/>
              <a:t>تكون </a:t>
            </a:r>
            <a:r>
              <a:rPr lang="ar-SA" dirty="0"/>
              <a:t>الهيكل الذي يدعم الجسم ويحفظ له شكله المميز كما يساعد في </a:t>
            </a:r>
            <a:r>
              <a:rPr lang="ar-EG" dirty="0" smtClean="0"/>
              <a:t>   </a:t>
            </a:r>
            <a:r>
              <a:rPr lang="ar-SA" dirty="0" smtClean="0"/>
              <a:t>حركة </a:t>
            </a:r>
            <a:r>
              <a:rPr lang="ar-SA" dirty="0"/>
              <a:t>الحيوان </a:t>
            </a:r>
            <a:r>
              <a:rPr lang="ar-SA" dirty="0" smtClean="0"/>
              <a:t>.</a:t>
            </a:r>
            <a:endParaRPr lang="ar-EG" dirty="0" smtClean="0"/>
          </a:p>
          <a:p>
            <a:pPr marL="0" lvl="0" indent="0">
              <a:buNone/>
            </a:pPr>
            <a:r>
              <a:rPr lang="ar-SA" b="1" dirty="0"/>
              <a:t>الصفات العامة :-</a:t>
            </a:r>
            <a:endParaRPr lang="en-US" dirty="0"/>
          </a:p>
          <a:p>
            <a:pPr lvl="0"/>
            <a:r>
              <a:rPr lang="ar-SA" dirty="0"/>
              <a:t>تنشأ الأنسجة الضامة من الطبقة الوسطى ( الميزودرم ) .</a:t>
            </a:r>
            <a:endParaRPr lang="en-US" dirty="0"/>
          </a:p>
          <a:p>
            <a:pPr lvl="0"/>
            <a:r>
              <a:rPr lang="ar-SA" dirty="0"/>
              <a:t>لا تستقر خلاياها على غشاء قاعدي .</a:t>
            </a:r>
            <a:endParaRPr lang="en-US" dirty="0"/>
          </a:p>
          <a:p>
            <a:pPr lvl="0"/>
            <a:r>
              <a:rPr lang="ar-SA" dirty="0"/>
              <a:t>المادة بين الخلوية فيها متسعة ، و تتكون من مادة خلالية صلبة أو سائلة و ألياف بروتينية .</a:t>
            </a:r>
            <a:endParaRPr lang="en-US" dirty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05266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ar-SA" b="1" dirty="0" smtClean="0"/>
              <a:t>ألياف النسيج </a:t>
            </a:r>
            <a:r>
              <a:rPr lang="ar-SA" b="1" dirty="0" smtClean="0"/>
              <a:t>الضام</a:t>
            </a:r>
            <a:r>
              <a:rPr lang="ar-EG" b="1" dirty="0" smtClean="0"/>
              <a:t> </a:t>
            </a:r>
            <a:r>
              <a:rPr lang="ar-SA" b="1" dirty="0" smtClean="0"/>
              <a:t>:</a:t>
            </a:r>
            <a:endParaRPr lang="ar-SA" b="1" dirty="0" smtClean="0"/>
          </a:p>
          <a:p>
            <a:pPr marL="0" indent="0" eaLnBrk="1" hangingPunct="1">
              <a:buNone/>
            </a:pPr>
            <a:r>
              <a:rPr lang="ar-EG" dirty="0"/>
              <a:t>1</a:t>
            </a:r>
            <a:r>
              <a:rPr lang="ar-SA" dirty="0" smtClean="0"/>
              <a:t>-</a:t>
            </a:r>
            <a:r>
              <a:rPr lang="ar-SA" dirty="0" smtClean="0"/>
              <a:t>   الألياف البيضاء: </a:t>
            </a:r>
            <a:r>
              <a:rPr lang="ar-SA" dirty="0" smtClean="0"/>
              <a:t>وهي</a:t>
            </a:r>
            <a:r>
              <a:rPr lang="ar-EG" dirty="0" smtClean="0"/>
              <a:t> تتكون من مادة بروتينيه تعرف بالكولاجين</a:t>
            </a:r>
            <a:r>
              <a:rPr lang="ar-SA" dirty="0" smtClean="0"/>
              <a:t> </a:t>
            </a:r>
            <a:r>
              <a:rPr lang="ar-SA" dirty="0" smtClean="0"/>
              <a:t>منتظمة في حزم كبيرة </a:t>
            </a:r>
            <a:r>
              <a:rPr lang="ar-EG" dirty="0"/>
              <a:t>و</a:t>
            </a:r>
            <a:r>
              <a:rPr lang="ar-SA" dirty="0" smtClean="0"/>
              <a:t>من </a:t>
            </a:r>
            <a:r>
              <a:rPr lang="ar-SA" dirty="0" smtClean="0"/>
              <a:t>عدة ألياف دقيقة </a:t>
            </a:r>
            <a:r>
              <a:rPr lang="ar-SA" dirty="0" smtClean="0"/>
              <a:t>قوية </a:t>
            </a:r>
            <a:r>
              <a:rPr lang="ar-SA" dirty="0" smtClean="0"/>
              <a:t>ومرنة </a:t>
            </a:r>
            <a:r>
              <a:rPr lang="ar-EG" dirty="0" smtClean="0"/>
              <a:t>- </a:t>
            </a:r>
            <a:r>
              <a:rPr lang="ar-SA" dirty="0" smtClean="0"/>
              <a:t>توجد </a:t>
            </a:r>
            <a:r>
              <a:rPr lang="ar-SA" dirty="0" smtClean="0"/>
              <a:t>في الأوتار والأربطة.</a:t>
            </a:r>
          </a:p>
          <a:p>
            <a:pPr marL="0" indent="0" eaLnBrk="1" hangingPunct="1">
              <a:buNone/>
            </a:pPr>
            <a:r>
              <a:rPr lang="ar-EG" dirty="0"/>
              <a:t>2</a:t>
            </a:r>
            <a:r>
              <a:rPr lang="ar-SA" dirty="0" smtClean="0"/>
              <a:t>-</a:t>
            </a:r>
            <a:r>
              <a:rPr lang="ar-SA" dirty="0" smtClean="0"/>
              <a:t>   الألياف الصفراء: </a:t>
            </a:r>
            <a:r>
              <a:rPr lang="ar-EG" dirty="0" smtClean="0"/>
              <a:t>تتكون من مادة بروتينيه تعرف باسم الايلاستين </a:t>
            </a:r>
            <a:r>
              <a:rPr lang="ar-SA" dirty="0" smtClean="0"/>
              <a:t>توجد </a:t>
            </a:r>
            <a:r>
              <a:rPr lang="ar-SA" dirty="0" smtClean="0"/>
              <a:t>بشكل </a:t>
            </a:r>
            <a:r>
              <a:rPr lang="ar-SA" dirty="0" smtClean="0"/>
              <a:t>منفرد</a:t>
            </a:r>
            <a:r>
              <a:rPr lang="ar-EG" dirty="0" smtClean="0"/>
              <a:t> مستقيم - </a:t>
            </a:r>
            <a:r>
              <a:rPr lang="ar-SA" dirty="0" smtClean="0"/>
              <a:t>لها </a:t>
            </a:r>
            <a:r>
              <a:rPr lang="ar-SA" dirty="0" smtClean="0"/>
              <a:t>تفرعات </a:t>
            </a:r>
            <a:r>
              <a:rPr lang="ar-EG" dirty="0" smtClean="0"/>
              <a:t>- </a:t>
            </a:r>
            <a:r>
              <a:rPr lang="ar-SA" dirty="0" smtClean="0"/>
              <a:t>مرنة </a:t>
            </a:r>
            <a:r>
              <a:rPr lang="ar-EG" dirty="0" smtClean="0"/>
              <a:t>- </a:t>
            </a:r>
            <a:r>
              <a:rPr lang="ar-SA" dirty="0" smtClean="0"/>
              <a:t>توجد </a:t>
            </a:r>
            <a:r>
              <a:rPr lang="ar-SA" dirty="0" smtClean="0"/>
              <a:t>بوفرة في جدران الأوعية الدموية(الشرايين والرئة</a:t>
            </a:r>
            <a:r>
              <a:rPr lang="ar-SA" dirty="0" smtClean="0"/>
              <a:t>)</a:t>
            </a:r>
            <a:r>
              <a:rPr lang="ar-EG" dirty="0" smtClean="0"/>
              <a:t>.</a:t>
            </a:r>
            <a:endParaRPr lang="ar-SA" dirty="0" smtClean="0"/>
          </a:p>
          <a:p>
            <a:pPr marL="0" indent="0">
              <a:buNone/>
            </a:pPr>
            <a:r>
              <a:rPr lang="ar-EG" dirty="0"/>
              <a:t>3</a:t>
            </a:r>
            <a:r>
              <a:rPr lang="ar-SA" dirty="0" smtClean="0"/>
              <a:t>-</a:t>
            </a:r>
            <a:r>
              <a:rPr lang="ar-SA" dirty="0" smtClean="0"/>
              <a:t>   </a:t>
            </a:r>
            <a:r>
              <a:rPr lang="ar-SA" dirty="0" smtClean="0"/>
              <a:t>الألياف </a:t>
            </a:r>
            <a:r>
              <a:rPr lang="ar-SA" dirty="0" smtClean="0"/>
              <a:t>الشبكية</a:t>
            </a:r>
            <a:r>
              <a:rPr lang="ar-SA" dirty="0" smtClean="0"/>
              <a:t>: تتكون من البيضاء </a:t>
            </a:r>
            <a:r>
              <a:rPr lang="ar-SA" dirty="0" smtClean="0"/>
              <a:t>والصفراء</a:t>
            </a:r>
            <a:r>
              <a:rPr lang="ar-EG" dirty="0" smtClean="0"/>
              <a:t>-</a:t>
            </a:r>
            <a:r>
              <a:rPr lang="ar-SA" dirty="0" smtClean="0"/>
              <a:t> </a:t>
            </a:r>
            <a:r>
              <a:rPr lang="ar-SA" dirty="0" smtClean="0"/>
              <a:t>متفرعة </a:t>
            </a:r>
            <a:r>
              <a:rPr lang="ar-SA" dirty="0" smtClean="0"/>
              <a:t>ومتشابكة</a:t>
            </a:r>
            <a:r>
              <a:rPr lang="ar-EG" dirty="0" smtClean="0"/>
              <a:t> - </a:t>
            </a:r>
            <a:r>
              <a:rPr lang="ar-SA" dirty="0" smtClean="0"/>
              <a:t>تعطي </a:t>
            </a:r>
            <a:r>
              <a:rPr lang="ar-SA" dirty="0" smtClean="0"/>
              <a:t>الدعامة اللازمة </a:t>
            </a:r>
            <a:r>
              <a:rPr lang="ar-SA" dirty="0" smtClean="0"/>
              <a:t>للأنسجة</a:t>
            </a:r>
            <a:r>
              <a:rPr lang="ar-EG" dirty="0" smtClean="0"/>
              <a:t>- </a:t>
            </a:r>
            <a:r>
              <a:rPr lang="ar-SA" dirty="0" smtClean="0"/>
              <a:t>توجد </a:t>
            </a:r>
            <a:r>
              <a:rPr lang="ar-SA" dirty="0" smtClean="0"/>
              <a:t>في الكبد والطحال.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559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" y="476672"/>
            <a:ext cx="9036496" cy="926976"/>
          </a:xfrm>
        </p:spPr>
        <p:txBody>
          <a:bodyPr>
            <a:normAutofit fontScale="90000"/>
          </a:bodyPr>
          <a:lstStyle/>
          <a:p>
            <a:pPr lvl="0" algn="r"/>
            <a:r>
              <a:rPr lang="ar-SA" b="1" dirty="0" smtClean="0"/>
              <a:t>تصنف الأنسجة الضامة تبعا لطبيعة المادة الخلالية فيها إلى</a:t>
            </a:r>
            <a:r>
              <a:rPr lang="en-US" b="1" dirty="0" smtClean="0"/>
              <a:t> :</a:t>
            </a:r>
            <a:r>
              <a:rPr lang="en-US" dirty="0" smtClean="0"/>
              <a:t/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lvl="0"/>
            <a:endParaRPr lang="ar-EG" u="sng" dirty="0" smtClean="0"/>
          </a:p>
          <a:p>
            <a:pPr lvl="0"/>
            <a:r>
              <a:rPr lang="ar-SA" u="sng" dirty="0" smtClean="0"/>
              <a:t>الأنسجة </a:t>
            </a:r>
            <a:r>
              <a:rPr lang="ar-SA" u="sng" dirty="0"/>
              <a:t>الضامة </a:t>
            </a:r>
            <a:r>
              <a:rPr lang="ar-SA" u="sng" dirty="0" smtClean="0"/>
              <a:t>الأصيلة</a:t>
            </a:r>
            <a:r>
              <a:rPr lang="ar-EG" dirty="0" smtClean="0"/>
              <a:t>:</a:t>
            </a:r>
            <a:r>
              <a:rPr lang="ar-SA" dirty="0" smtClean="0"/>
              <a:t>المادة </a:t>
            </a:r>
            <a:r>
              <a:rPr lang="ar-SA" dirty="0"/>
              <a:t>الخلالية فيها جيلاتينيه ( يحتوي على أنواع خلايا كثيرة ) .</a:t>
            </a:r>
            <a:endParaRPr lang="en-US" dirty="0"/>
          </a:p>
          <a:p>
            <a:pPr lvl="0"/>
            <a:r>
              <a:rPr lang="ar-SA" u="sng" dirty="0"/>
              <a:t>الأنسجة </a:t>
            </a:r>
            <a:r>
              <a:rPr lang="ar-SA" u="sng" dirty="0" smtClean="0"/>
              <a:t>الهيكلية</a:t>
            </a:r>
            <a:r>
              <a:rPr lang="ar-EG" u="sng" dirty="0" smtClean="0"/>
              <a:t>:</a:t>
            </a:r>
            <a:r>
              <a:rPr lang="ar-SA" u="sng" dirty="0" smtClean="0"/>
              <a:t> </a:t>
            </a:r>
            <a:r>
              <a:rPr lang="ar-SA" dirty="0"/>
              <a:t>مادتها الخلالية صلبة ( عظام و غضاريف ) </a:t>
            </a:r>
            <a:r>
              <a:rPr lang="ar-SA" dirty="0" smtClean="0"/>
              <a:t>.</a:t>
            </a:r>
            <a:endParaRPr lang="ar-EG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ar-SA" u="sng" dirty="0"/>
              <a:t>الأنسجة </a:t>
            </a:r>
            <a:r>
              <a:rPr lang="ar-SA" u="sng" dirty="0" smtClean="0"/>
              <a:t>الوعائية</a:t>
            </a:r>
            <a:r>
              <a:rPr lang="ar-EG" u="sng" dirty="0" smtClean="0"/>
              <a:t>: </a:t>
            </a:r>
            <a:r>
              <a:rPr lang="ar-SA" dirty="0" smtClean="0"/>
              <a:t>مادتها </a:t>
            </a:r>
            <a:r>
              <a:rPr lang="ar-SA" dirty="0"/>
              <a:t>الخلالية سائلة ( مثل الدم و اللمف ) 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33571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ar-EG" sz="4000" b="1" u="sng" dirty="0" smtClean="0"/>
              <a:t>أ</a:t>
            </a:r>
            <a:r>
              <a:rPr lang="ar-SA" sz="4000" b="1" u="sng" dirty="0" smtClean="0"/>
              <a:t> / </a:t>
            </a:r>
            <a:r>
              <a:rPr lang="ar-SA" sz="4000" b="1" u="sng" dirty="0" smtClean="0"/>
              <a:t>النسيج </a:t>
            </a:r>
            <a:r>
              <a:rPr lang="ar-SA" sz="4000" b="1" u="sng" dirty="0" smtClean="0"/>
              <a:t>الضام الأصيل</a:t>
            </a:r>
          </a:p>
          <a:p>
            <a:pPr marL="0" indent="0">
              <a:buNone/>
            </a:pPr>
            <a:r>
              <a:rPr lang="ar-SA" sz="2800" dirty="0" smtClean="0"/>
              <a:t> </a:t>
            </a:r>
            <a:r>
              <a:rPr lang="ar-SA" sz="2800" dirty="0" smtClean="0"/>
              <a:t> هى تتميز باحتوائها على كمية كبيرة من المادة بين الخلوية</a:t>
            </a:r>
            <a:r>
              <a:rPr lang="ar-EG" sz="2800" dirty="0" smtClean="0"/>
              <a:t>وهى تنقسم الى انواع</a:t>
            </a:r>
            <a:r>
              <a:rPr lang="ar-SA" sz="2800" dirty="0" smtClean="0"/>
              <a:t> </a:t>
            </a:r>
            <a:r>
              <a:rPr lang="ar-SA" sz="2800" dirty="0" smtClean="0"/>
              <a:t>تبعاً </a:t>
            </a:r>
            <a:r>
              <a:rPr lang="ar-SA" sz="2800" dirty="0" smtClean="0"/>
              <a:t>لنوع الخلايا والألياف فالنسيج الضام له </a:t>
            </a:r>
            <a:r>
              <a:rPr lang="ar-SA" sz="2800" u="sng" dirty="0" smtClean="0"/>
              <a:t>6</a:t>
            </a:r>
            <a:r>
              <a:rPr lang="ar-SA" sz="2800" dirty="0" smtClean="0"/>
              <a:t> </a:t>
            </a:r>
            <a:r>
              <a:rPr lang="ar-SA" sz="2800" dirty="0" smtClean="0"/>
              <a:t>أنواع</a:t>
            </a:r>
            <a:r>
              <a:rPr lang="ar-EG" sz="2800" dirty="0" smtClean="0"/>
              <a:t>:</a:t>
            </a:r>
            <a:endParaRPr lang="ar-SA" sz="2800" dirty="0" smtClean="0"/>
          </a:p>
          <a:p>
            <a:pPr eaLnBrk="1" hangingPunct="1">
              <a:lnSpc>
                <a:spcPct val="80000"/>
              </a:lnSpc>
            </a:pPr>
            <a:r>
              <a:rPr lang="ar-SA" sz="2800" b="1" dirty="0" smtClean="0"/>
              <a:t>1-النسيج الضام الفجوي</a:t>
            </a:r>
            <a:r>
              <a:rPr lang="ar-SA" sz="2800" dirty="0" smtClean="0"/>
              <a:t>: يتميز بوجود فجوات عديدة بين الخلايا والألياف (المساريقا وتحت الجلد)</a:t>
            </a:r>
          </a:p>
          <a:p>
            <a:pPr eaLnBrk="1" hangingPunct="1">
              <a:lnSpc>
                <a:spcPct val="80000"/>
              </a:lnSpc>
            </a:pPr>
            <a:r>
              <a:rPr lang="ar-SA" sz="2800" b="1" dirty="0" smtClean="0"/>
              <a:t>2-النسيج الضام المرن</a:t>
            </a:r>
            <a:r>
              <a:rPr lang="ar-SA" sz="2800" dirty="0" smtClean="0"/>
              <a:t>: يمتاز *بقلة خلاياه *كثافة الألياف الصفراء *قلة الألياف البيضاء *يوجد في الأعضاء التي تحتاج إلى القوة والمرونة.(جدار الشرايين والحبال </a:t>
            </a:r>
            <a:r>
              <a:rPr lang="ar-SA" sz="2800" dirty="0" smtClean="0"/>
              <a:t>الصوت</a:t>
            </a:r>
            <a:r>
              <a:rPr lang="ar-EG" sz="2800" dirty="0" smtClean="0"/>
              <a:t>يه والاربطه التى تصل بين العظام </a:t>
            </a:r>
            <a:r>
              <a:rPr lang="ar-SA" sz="2800" dirty="0" smtClean="0"/>
              <a:t>)</a:t>
            </a:r>
            <a:endParaRPr lang="ar-SA" sz="2800" dirty="0" smtClean="0"/>
          </a:p>
          <a:p>
            <a:pPr eaLnBrk="1" hangingPunct="1">
              <a:lnSpc>
                <a:spcPct val="80000"/>
              </a:lnSpc>
            </a:pPr>
            <a:r>
              <a:rPr lang="ar-SA" sz="2800" b="1" dirty="0" smtClean="0"/>
              <a:t>3-النسيج الضام الليفي:</a:t>
            </a:r>
            <a:r>
              <a:rPr lang="ar-SA" sz="2800" dirty="0" smtClean="0"/>
              <a:t> يتميز *وفرة الألياف البيضاء *قلة الألياف الصفراء (الأوتار والأربطة)</a:t>
            </a:r>
          </a:p>
          <a:p>
            <a:pPr eaLnBrk="1" hangingPunct="1">
              <a:lnSpc>
                <a:spcPct val="80000"/>
              </a:lnSpc>
            </a:pPr>
            <a:r>
              <a:rPr lang="ar-SA" sz="2800" b="1" dirty="0" smtClean="0"/>
              <a:t>4-النسيج الضام الشبكي</a:t>
            </a:r>
            <a:r>
              <a:rPr lang="ar-SA" sz="2800" dirty="0" smtClean="0"/>
              <a:t>: يتميز بوجود ألياف </a:t>
            </a:r>
            <a:r>
              <a:rPr lang="ar-SA" sz="2800" dirty="0" smtClean="0"/>
              <a:t>شبكية</a:t>
            </a:r>
            <a:r>
              <a:rPr lang="ar-EG" sz="2800" dirty="0"/>
              <a:t> </a:t>
            </a:r>
            <a:r>
              <a:rPr lang="ar-EG" sz="2800" dirty="0" smtClean="0"/>
              <a:t>و تقل فيه حزم الالياف البيضاء القصيرة والماده الخلاليه متسعه ويكثر بها الخلايا اللمفيه</a:t>
            </a:r>
            <a:r>
              <a:rPr lang="ar-SA" sz="2800" dirty="0" smtClean="0"/>
              <a:t> </a:t>
            </a:r>
            <a:r>
              <a:rPr lang="ar-SA" sz="2800" dirty="0" smtClean="0"/>
              <a:t>(الكبد والطحال ونخاع العظم)</a:t>
            </a:r>
          </a:p>
          <a:p>
            <a:pPr eaLnBrk="1" hangingPunct="1">
              <a:lnSpc>
                <a:spcPct val="80000"/>
              </a:lnSpc>
            </a:pPr>
            <a:r>
              <a:rPr lang="ar-SA" sz="2800" b="1" dirty="0" smtClean="0"/>
              <a:t>5-النسيج الضام الدهني</a:t>
            </a:r>
            <a:r>
              <a:rPr lang="ar-SA" sz="2800" dirty="0" smtClean="0"/>
              <a:t>: يمتاز *كثرة الخلايا الدهنية *قلة المادة الخلالية (تحت الجلد وحول الكليتين لتثبيتهما)</a:t>
            </a:r>
          </a:p>
          <a:p>
            <a:pPr eaLnBrk="1" hangingPunct="1">
              <a:lnSpc>
                <a:spcPct val="80000"/>
              </a:lnSpc>
            </a:pPr>
            <a:r>
              <a:rPr lang="ar-SA" sz="2800" b="1" dirty="0" smtClean="0"/>
              <a:t>6-النسيج الضام المخاطي:</a:t>
            </a:r>
            <a:r>
              <a:rPr lang="ar-SA" sz="2800" dirty="0" smtClean="0"/>
              <a:t> يتميز بأن *المادة الخلالية جيلاتينية *وجود خلايا نجمية*الألياف قليلة العدد (الحبل السري للثدييات والمشيمة)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6231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sz="3500" dirty="0" smtClean="0"/>
              <a:t>سبب </a:t>
            </a:r>
            <a:r>
              <a:rPr lang="ar-SA" sz="3500" dirty="0"/>
              <a:t>التسمية لان هذا النوع يتميز بوجود فجوات عديدة بين خلاياه مما يجعل له مظهراً شبكياً </a:t>
            </a:r>
            <a:r>
              <a:rPr lang="ar-SA" sz="3500" dirty="0" smtClean="0"/>
              <a:t>و </a:t>
            </a:r>
            <a:r>
              <a:rPr lang="ar-SA" sz="3500" dirty="0"/>
              <a:t>يحتوي هذا النسيج على أنواع مختلفة من الخلايا و هي ..</a:t>
            </a:r>
            <a:endParaRPr lang="en-US" sz="3500" dirty="0"/>
          </a:p>
          <a:p>
            <a:pPr marL="0" lvl="0" indent="0">
              <a:buNone/>
            </a:pPr>
            <a:r>
              <a:rPr lang="ar-EG" sz="3500" dirty="0" smtClean="0"/>
              <a:t>  </a:t>
            </a:r>
            <a:r>
              <a:rPr lang="ar-SA" sz="3500" u="sng" dirty="0" smtClean="0"/>
              <a:t>الخلايا </a:t>
            </a:r>
            <a:r>
              <a:rPr lang="ar-SA" sz="3500" u="sng" dirty="0"/>
              <a:t>الليفية </a:t>
            </a:r>
            <a:r>
              <a:rPr lang="ar-SA" sz="3500" dirty="0"/>
              <a:t>: خلايا إفرازية تكون ألياف النسيج الضام .</a:t>
            </a:r>
            <a:endParaRPr lang="en-US" sz="3500" dirty="0"/>
          </a:p>
          <a:p>
            <a:pPr marL="0" lvl="0" indent="0">
              <a:buNone/>
            </a:pPr>
            <a:r>
              <a:rPr lang="ar-EG" sz="3500" dirty="0" smtClean="0"/>
              <a:t>  </a:t>
            </a:r>
            <a:r>
              <a:rPr lang="ar-SA" sz="3500" u="sng" dirty="0" smtClean="0"/>
              <a:t>الخلايا </a:t>
            </a:r>
            <a:r>
              <a:rPr lang="ar-SA" sz="3500" u="sng" dirty="0"/>
              <a:t>الصارية </a:t>
            </a:r>
            <a:r>
              <a:rPr lang="ar-SA" sz="3500" dirty="0"/>
              <a:t>: تقوم هذه الخلايا أساسا بإفراز المادة الخلالية للنسيج الضام ، بالإضافة يحتوي على مواد مانعه لتجلط الدم مثل الهيبارين .</a:t>
            </a:r>
            <a:endParaRPr lang="en-US" sz="3500" dirty="0"/>
          </a:p>
          <a:p>
            <a:pPr marL="0" lvl="0" indent="0">
              <a:buNone/>
            </a:pPr>
            <a:r>
              <a:rPr lang="ar-EG" sz="3500" dirty="0" smtClean="0"/>
              <a:t>  </a:t>
            </a:r>
            <a:r>
              <a:rPr lang="ar-SA" sz="3500" u="sng" dirty="0" smtClean="0"/>
              <a:t>الخلايا </a:t>
            </a:r>
            <a:r>
              <a:rPr lang="ar-SA" sz="3500" u="sng" dirty="0"/>
              <a:t>البلعميه ( الآكلة ) </a:t>
            </a:r>
            <a:r>
              <a:rPr lang="ar-SA" sz="3500" dirty="0"/>
              <a:t>: تقوم هذه الخلايا بحماية الجسم من الإصابة بالأمراض المختلفة عن طريق التهامها للبكتيريا و المواد الأخرى الغريبة .</a:t>
            </a:r>
            <a:endParaRPr lang="en-US" sz="3500" dirty="0"/>
          </a:p>
          <a:p>
            <a:pPr marL="0" lvl="0" indent="0">
              <a:buNone/>
            </a:pPr>
            <a:r>
              <a:rPr lang="ar-EG" sz="3500" dirty="0" smtClean="0"/>
              <a:t> </a:t>
            </a:r>
            <a:endParaRPr lang="ar-EG" sz="35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u="sng" dirty="0" smtClean="0">
                <a:solidFill>
                  <a:srgbClr val="FF0000"/>
                </a:solidFill>
              </a:rPr>
              <a:t>النسيج الضام الفجوي </a:t>
            </a:r>
            <a:r>
              <a:rPr lang="ar-SA" dirty="0" smtClean="0"/>
              <a:t>: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81573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36145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ar-SA" sz="2800" u="sng" dirty="0" smtClean="0"/>
              <a:t>الكريات المحببة للحمض </a:t>
            </a:r>
            <a:r>
              <a:rPr lang="ar-SA" sz="2800" dirty="0" smtClean="0"/>
              <a:t>: كل خلايا الدم البيضاء تعطي مناعة </a:t>
            </a:r>
            <a:r>
              <a:rPr lang="ar-EG" sz="2800" dirty="0" smtClean="0"/>
              <a:t>ولها نواة مفصصه تتكون من فصين.</a:t>
            </a:r>
            <a:endParaRPr lang="en-US" sz="2800" dirty="0" smtClean="0"/>
          </a:p>
          <a:p>
            <a:pPr marL="0" lvl="0" indent="0">
              <a:buNone/>
            </a:pPr>
            <a:r>
              <a:rPr lang="ar-EG" sz="2800" u="sng" dirty="0" smtClean="0"/>
              <a:t> </a:t>
            </a:r>
            <a:r>
              <a:rPr lang="ar-SA" sz="2800" u="sng" dirty="0" smtClean="0"/>
              <a:t>الكريات اللمفيه </a:t>
            </a:r>
            <a:r>
              <a:rPr lang="ar-EG" sz="2800" u="sng" dirty="0" smtClean="0"/>
              <a:t>: </a:t>
            </a:r>
            <a:r>
              <a:rPr lang="ar-EG" sz="2800" dirty="0" smtClean="0"/>
              <a:t>خلاياها اصغر والنواة كبيره وتملا كل السيتوبلازم.</a:t>
            </a:r>
            <a:endParaRPr lang="en-US" sz="2800" dirty="0" smtClean="0"/>
          </a:p>
          <a:p>
            <a:pPr marL="0" lvl="0" indent="0">
              <a:buNone/>
            </a:pPr>
            <a:r>
              <a:rPr lang="ar-EG" sz="2800" dirty="0" smtClean="0"/>
              <a:t> </a:t>
            </a:r>
            <a:r>
              <a:rPr lang="ar-SA" sz="2800" u="sng" dirty="0" smtClean="0"/>
              <a:t>خلايا البلازما </a:t>
            </a:r>
            <a:r>
              <a:rPr lang="ar-SA" sz="2800" dirty="0" smtClean="0"/>
              <a:t>: تلعب دوراً في إنتاج الأجسام المضادة .</a:t>
            </a:r>
            <a:endParaRPr lang="en-US" sz="2800" dirty="0" smtClean="0"/>
          </a:p>
          <a:p>
            <a:pPr marL="0" lvl="0" indent="0">
              <a:buNone/>
            </a:pPr>
            <a:r>
              <a:rPr lang="ar-EG" sz="2800" dirty="0" smtClean="0"/>
              <a:t> </a:t>
            </a:r>
            <a:r>
              <a:rPr lang="ar-SA" sz="2800" u="sng" dirty="0" smtClean="0"/>
              <a:t>الخلايا الدهنية </a:t>
            </a:r>
            <a:r>
              <a:rPr lang="ar-SA" sz="2800" dirty="0" smtClean="0"/>
              <a:t>: يتجمع فيها مخزون من المواد الدهنية .</a:t>
            </a:r>
            <a:endParaRPr lang="en-US" sz="2800" dirty="0" smtClean="0"/>
          </a:p>
          <a:p>
            <a:pPr marL="0" lvl="0" indent="0">
              <a:buNone/>
            </a:pPr>
            <a:r>
              <a:rPr lang="ar-EG" sz="2800" dirty="0" smtClean="0"/>
              <a:t> </a:t>
            </a:r>
            <a:r>
              <a:rPr lang="ar-SA" sz="2800" u="sng" dirty="0" smtClean="0"/>
              <a:t>خلايا ميزودرمية </a:t>
            </a:r>
            <a:r>
              <a:rPr lang="ar-SA" sz="2800" dirty="0" smtClean="0"/>
              <a:t>: يمكن أن تتميز إلى أي نوع من أنواع خلايا النسيج الضام الأخرى .</a:t>
            </a:r>
            <a:endParaRPr lang="en-US" sz="2800" dirty="0" smtClean="0"/>
          </a:p>
          <a:p>
            <a:pPr lvl="0"/>
            <a:r>
              <a:rPr lang="ar-SA" sz="2800" dirty="0" smtClean="0"/>
              <a:t>كما يحتوي النسيج الضام الفجوي على نوعين من الألياف هي</a:t>
            </a:r>
            <a:endParaRPr lang="ar-EG" sz="2800" dirty="0" smtClean="0"/>
          </a:p>
          <a:p>
            <a:pPr marL="0" lvl="0" indent="0">
              <a:buNone/>
            </a:pPr>
            <a:r>
              <a:rPr lang="ar-EG" sz="2800" dirty="0" smtClean="0"/>
              <a:t>          ( </a:t>
            </a:r>
            <a:r>
              <a:rPr lang="ar-SA" sz="2800" dirty="0" smtClean="0"/>
              <a:t>الألياف البيضاء</a:t>
            </a:r>
            <a:r>
              <a:rPr lang="ar-EG" sz="2800" dirty="0"/>
              <a:t>-</a:t>
            </a:r>
            <a:r>
              <a:rPr lang="ar-EG" sz="2800" dirty="0" smtClean="0"/>
              <a:t> ا</a:t>
            </a:r>
            <a:r>
              <a:rPr lang="ar-SA" sz="2800" dirty="0" smtClean="0"/>
              <a:t>لألياف الصفراء ( المرنة ) </a:t>
            </a:r>
            <a:endParaRPr lang="en-US" sz="2800" dirty="0" smtClean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9574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ar-SA" b="1" u="sng" dirty="0"/>
              <a:t>ب / الأنسجة الهيكلية </a:t>
            </a:r>
            <a:endParaRPr lang="ar-EG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8964488" cy="5184576"/>
          </a:xfrm>
        </p:spPr>
        <p:txBody>
          <a:bodyPr/>
          <a:lstStyle/>
          <a:p>
            <a:pPr marL="0" indent="0">
              <a:buNone/>
            </a:pPr>
            <a:r>
              <a:rPr lang="ar-SA" u="sng" dirty="0"/>
              <a:t>وظيفته</a:t>
            </a:r>
            <a:r>
              <a:rPr lang="ar-SA" dirty="0"/>
              <a:t> </a:t>
            </a:r>
            <a:r>
              <a:rPr lang="ar-SA" b="1" dirty="0"/>
              <a:t>: الدعامة والحماية لأعضاء الجسم ويتميز بالانقسام السريع عن غيره من الأنسجة الضامة </a:t>
            </a:r>
            <a:r>
              <a:rPr lang="ar-SA" b="1" dirty="0" smtClean="0"/>
              <a:t>.</a:t>
            </a:r>
            <a:endParaRPr lang="ar-EG" b="1" dirty="0" smtClean="0"/>
          </a:p>
          <a:p>
            <a:pPr marL="0" indent="0">
              <a:buNone/>
            </a:pPr>
            <a:endParaRPr lang="ar-EG" b="1" dirty="0" smtClean="0"/>
          </a:p>
          <a:p>
            <a:pPr marL="0" indent="0">
              <a:buNone/>
            </a:pPr>
            <a:r>
              <a:rPr lang="ar-SA" b="1" dirty="0"/>
              <a:t>تشمل حسب طبيعة المادة الخلالية على نوعين اساسيين </a:t>
            </a:r>
            <a:r>
              <a:rPr lang="ar-SA" b="1" dirty="0" smtClean="0"/>
              <a:t>هما</a:t>
            </a:r>
            <a:endParaRPr lang="ar-EG" b="1" dirty="0" smtClean="0"/>
          </a:p>
          <a:p>
            <a:pPr marL="0" indent="0">
              <a:buNone/>
            </a:pPr>
            <a:r>
              <a:rPr lang="ar-EG" b="1" dirty="0"/>
              <a:t> </a:t>
            </a:r>
            <a:r>
              <a:rPr lang="ar-EG" b="1" dirty="0" smtClean="0"/>
              <a:t>                          (</a:t>
            </a:r>
            <a:r>
              <a:rPr lang="ar-SA" b="1" dirty="0" smtClean="0"/>
              <a:t>الغضروف</a:t>
            </a:r>
            <a:r>
              <a:rPr lang="ar-EG" dirty="0" smtClean="0"/>
              <a:t> – </a:t>
            </a:r>
            <a:r>
              <a:rPr lang="ar-SA" b="1" dirty="0" smtClean="0"/>
              <a:t>العظم</a:t>
            </a:r>
            <a:r>
              <a:rPr lang="ar-EG" b="1" dirty="0" smtClean="0"/>
              <a:t>)</a:t>
            </a:r>
            <a:r>
              <a:rPr lang="ar-SA" b="1" dirty="0" smtClean="0"/>
              <a:t> </a:t>
            </a:r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51564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91512" cy="60483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ar-SA" b="1" dirty="0" smtClean="0"/>
              <a:t>ثانياً: الأنسجة الضامة الهيكلية  </a:t>
            </a:r>
            <a:r>
              <a:rPr lang="ar-SA" dirty="0" smtClean="0"/>
              <a:t>  </a:t>
            </a:r>
          </a:p>
          <a:p>
            <a:pPr marL="0" indent="0" eaLnBrk="1" hangingPunct="1">
              <a:buNone/>
            </a:pPr>
            <a:r>
              <a:rPr lang="ar-SA" b="1" dirty="0" smtClean="0"/>
              <a:t> أ- الغضروف</a:t>
            </a:r>
          </a:p>
          <a:p>
            <a:pPr marL="0" indent="0" eaLnBrk="1" hangingPunct="1">
              <a:buNone/>
            </a:pPr>
            <a:r>
              <a:rPr lang="ar-SA" dirty="0" smtClean="0"/>
              <a:t>للغضروف خواص هي:</a:t>
            </a:r>
          </a:p>
          <a:p>
            <a:pPr marL="0" indent="0" eaLnBrk="1" hangingPunct="1">
              <a:buNone/>
            </a:pPr>
            <a:r>
              <a:rPr lang="ar-SA" dirty="0" smtClean="0"/>
              <a:t>1-  يعد أنه نوعاً من النسيج الضام.</a:t>
            </a:r>
          </a:p>
          <a:p>
            <a:pPr marL="0" indent="0" eaLnBrk="1" hangingPunct="1">
              <a:buNone/>
            </a:pPr>
            <a:r>
              <a:rPr lang="ar-SA" dirty="0" smtClean="0"/>
              <a:t>2- المادة الخلالية لا يوجد لها شكل معين.</a:t>
            </a:r>
          </a:p>
          <a:p>
            <a:pPr marL="0" indent="0" eaLnBrk="1" hangingPunct="1">
              <a:buNone/>
            </a:pPr>
            <a:r>
              <a:rPr lang="ar-SA" dirty="0" smtClean="0"/>
              <a:t>3- يحتوي على خلايا وألياف.</a:t>
            </a:r>
          </a:p>
          <a:p>
            <a:pPr marL="0" indent="0" eaLnBrk="1" hangingPunct="1">
              <a:buNone/>
            </a:pPr>
            <a:r>
              <a:rPr lang="ar-SA" dirty="0" smtClean="0"/>
              <a:t>4-  الخلايا الغضروفية تقع في فجوات.</a:t>
            </a:r>
          </a:p>
          <a:p>
            <a:pPr marL="0" indent="0" eaLnBrk="1" hangingPunct="1">
              <a:buNone/>
            </a:pPr>
            <a:r>
              <a:rPr lang="ar-SA" dirty="0" smtClean="0"/>
              <a:t>5-  لا يحتوي على أوعية دموية.</a:t>
            </a:r>
          </a:p>
          <a:p>
            <a:pPr marL="0" indent="0" eaLnBrk="1" hangingPunct="1">
              <a:buNone/>
            </a:pPr>
            <a:r>
              <a:rPr lang="ar-SA" dirty="0" smtClean="0"/>
              <a:t>6-  محاط بغشاء مخاطي يسمى الغشاء الغضروفي.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464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759</Words>
  <Application>Microsoft Office PowerPoint</Application>
  <PresentationFormat>On-screen Show (4:3)</PresentationFormat>
  <Paragraphs>107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 الأنسجة الضامة  </vt:lpstr>
      <vt:lpstr>PowerPoint Presentation</vt:lpstr>
      <vt:lpstr>تصنف الأنسجة الضامة تبعا لطبيعة المادة الخلالية فيها إلى : </vt:lpstr>
      <vt:lpstr>PowerPoint Presentation</vt:lpstr>
      <vt:lpstr>النسيج الضام الفجوي : </vt:lpstr>
      <vt:lpstr>PowerPoint Presentation</vt:lpstr>
      <vt:lpstr>ب / الأنسجة الهيكلية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اللمف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ثانياً : الأنسجة الضامة  </dc:title>
  <dc:creator>Windows 7</dc:creator>
  <cp:lastModifiedBy>Windows 7</cp:lastModifiedBy>
  <cp:revision>13</cp:revision>
  <dcterms:created xsi:type="dcterms:W3CDTF">2017-11-20T10:13:37Z</dcterms:created>
  <dcterms:modified xsi:type="dcterms:W3CDTF">2017-11-20T11:47:34Z</dcterms:modified>
</cp:coreProperties>
</file>