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69" r:id="rId3"/>
    <p:sldId id="270" r:id="rId4"/>
    <p:sldId id="271" r:id="rId5"/>
    <p:sldId id="272" r:id="rId6"/>
    <p:sldId id="273" r:id="rId7"/>
    <p:sldId id="274" r:id="rId8"/>
    <p:sldId id="275" r:id="rId9"/>
    <p:sldId id="276" r:id="rId10"/>
    <p:sldId id="277" r:id="rId11"/>
    <p:sldId id="278" r:id="rId12"/>
    <p:sldId id="279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6" d="100"/>
          <a:sy n="86" d="100"/>
        </p:scale>
        <p:origin x="9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41C14-6E17-4114-A6A8-67569E048F80}" type="datetimeFigureOut">
              <a:rPr lang="en-US" smtClean="0"/>
              <a:t>3/24/2020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531A0-97B1-41E2-B36E-280E93BAE0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8654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41C14-6E17-4114-A6A8-67569E048F80}" type="datetimeFigureOut">
              <a:rPr lang="en-US" smtClean="0"/>
              <a:t>3/24/2020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531A0-97B1-41E2-B36E-280E93BAE0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7202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41C14-6E17-4114-A6A8-67569E048F80}" type="datetimeFigureOut">
              <a:rPr lang="en-US" smtClean="0"/>
              <a:t>3/24/2020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531A0-97B1-41E2-B36E-280E93BAE0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7110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41C14-6E17-4114-A6A8-67569E048F80}" type="datetimeFigureOut">
              <a:rPr lang="en-US" smtClean="0"/>
              <a:t>3/24/2020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531A0-97B1-41E2-B36E-280E93BAE0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4488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41C14-6E17-4114-A6A8-67569E048F80}" type="datetimeFigureOut">
              <a:rPr lang="en-US" smtClean="0"/>
              <a:t>3/24/2020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531A0-97B1-41E2-B36E-280E93BAE0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2922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41C14-6E17-4114-A6A8-67569E048F80}" type="datetimeFigureOut">
              <a:rPr lang="en-US" smtClean="0"/>
              <a:t>3/24/2020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531A0-97B1-41E2-B36E-280E93BAE0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5271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41C14-6E17-4114-A6A8-67569E048F80}" type="datetimeFigureOut">
              <a:rPr lang="en-US" smtClean="0"/>
              <a:t>3/24/2020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531A0-97B1-41E2-B36E-280E93BAE0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0129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41C14-6E17-4114-A6A8-67569E048F80}" type="datetimeFigureOut">
              <a:rPr lang="en-US" smtClean="0"/>
              <a:t>3/24/2020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531A0-97B1-41E2-B36E-280E93BAE0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8452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41C14-6E17-4114-A6A8-67569E048F80}" type="datetimeFigureOut">
              <a:rPr lang="en-US" smtClean="0"/>
              <a:t>3/24/2020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531A0-97B1-41E2-B36E-280E93BAE0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633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41C14-6E17-4114-A6A8-67569E048F80}" type="datetimeFigureOut">
              <a:rPr lang="en-US" smtClean="0"/>
              <a:t>3/24/2020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531A0-97B1-41E2-B36E-280E93BAE0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3939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41C14-6E17-4114-A6A8-67569E048F80}" type="datetimeFigureOut">
              <a:rPr lang="en-US" smtClean="0"/>
              <a:t>3/24/2020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531A0-97B1-41E2-B36E-280E93BAE0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5986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A41C14-6E17-4114-A6A8-67569E048F80}" type="datetimeFigureOut">
              <a:rPr lang="en-US" smtClean="0"/>
              <a:t>3/24/2020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1531A0-97B1-41E2-B36E-280E93BAE0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9998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9.WAV"/><Relationship Id="rId1" Type="http://schemas.microsoft.com/office/2007/relationships/media" Target="../media/media9.WAV"/><Relationship Id="rId5" Type="http://schemas.openxmlformats.org/officeDocument/2006/relationships/image" Target="../media/image1.png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0.WAV"/><Relationship Id="rId1" Type="http://schemas.microsoft.com/office/2007/relationships/media" Target="../media/media10.WAV"/><Relationship Id="rId5" Type="http://schemas.openxmlformats.org/officeDocument/2006/relationships/image" Target="../media/image1.png"/><Relationship Id="rId4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media3.WAV"/><Relationship Id="rId2" Type="http://schemas.microsoft.com/office/2007/relationships/media" Target="../media/media3.WAV"/><Relationship Id="rId1" Type="http://schemas.openxmlformats.org/officeDocument/2006/relationships/tags" Target="../tags/tag1.xml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.WAV"/><Relationship Id="rId1" Type="http://schemas.microsoft.com/office/2007/relationships/media" Target="../media/media5.WAV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6.WAV"/><Relationship Id="rId1" Type="http://schemas.microsoft.com/office/2007/relationships/media" Target="../media/media6.WAV"/><Relationship Id="rId5" Type="http://schemas.openxmlformats.org/officeDocument/2006/relationships/image" Target="../media/image1.png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7.WAV"/><Relationship Id="rId1" Type="http://schemas.microsoft.com/office/2007/relationships/media" Target="../media/media7.WAV"/><Relationship Id="rId5" Type="http://schemas.openxmlformats.org/officeDocument/2006/relationships/image" Target="../media/image1.png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8.WAV"/><Relationship Id="rId1" Type="http://schemas.microsoft.com/office/2007/relationships/media" Target="../media/media8.WAV"/><Relationship Id="rId5" Type="http://schemas.openxmlformats.org/officeDocument/2006/relationships/image" Target="../media/image1.png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algn="ctr" eaLnBrk="1" hangingPunct="1"/>
            <a:r>
              <a:rPr lang="en-US" smtClean="0"/>
              <a:t>Family : Calliphoridae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4" name="~PP47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0963" y="6430963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1490204"/>
      </p:ext>
    </p:extLst>
  </p:cSld>
  <p:clrMapOvr>
    <a:masterClrMapping/>
  </p:clrMapOvr>
  <p:transition spd="slow" advTm="5141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lucilia-sericata-978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533400"/>
            <a:ext cx="8001000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4495800" y="6172201"/>
            <a:ext cx="25415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2800"/>
              <a:t>Lucilia sericata</a:t>
            </a:r>
          </a:p>
        </p:txBody>
      </p:sp>
      <p:pic>
        <p:nvPicPr>
          <p:cNvPr id="4" name="~PP2841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0963" y="6430963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5211721"/>
      </p:ext>
    </p:extLst>
  </p:cSld>
  <p:clrMapOvr>
    <a:masterClrMapping/>
  </p:clrMapOvr>
  <p:transition spd="slow" advTm="2063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SQ9RLQJRIQJRU0Z090FQFKDR90FR0QJRMQVRIQYRE0OQRQBRZQOQX0H0P000IQTRSQ3RQQYRE0Y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00" y="635000"/>
            <a:ext cx="7112000" cy="558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~PP56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0963" y="6430963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465897"/>
      </p:ext>
    </p:extLst>
  </p:cSld>
  <p:clrMapOvr>
    <a:masterClrMapping/>
  </p:clrMapOvr>
  <p:transition spd="slow" advTm="127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Sarcophaga%20carnari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1828800" y="533400"/>
            <a:ext cx="30178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2400" i="1">
                <a:solidFill>
                  <a:schemeClr val="accent2"/>
                </a:solidFill>
              </a:rPr>
              <a:t>Sarcophaga carnaria</a:t>
            </a:r>
          </a:p>
        </p:txBody>
      </p:sp>
      <p:pic>
        <p:nvPicPr>
          <p:cNvPr id="4" name="~PP3172.WAV">
            <a:hlinkClick r:id="" action="ppaction://media"/>
          </p:cNvPr>
          <p:cNvPicPr>
            <a:picLocks noRot="1" noChangeAspect="1"/>
          </p:cNvPicPr>
          <p:nvPr>
            <a:wavAudioFile r:embed="rId1" name="~PP3172.WAV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0963" y="6430963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429634"/>
      </p:ext>
    </p:extLst>
  </p:cSld>
  <p:clrMapOvr>
    <a:masterClrMapping/>
  </p:clrMapOvr>
  <p:transition spd="slow" advTm="16285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3886201" y="914400"/>
            <a:ext cx="40862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eaLnBrk="1" hangingPunct="1"/>
            <a:r>
              <a:rPr lang="en-US" sz="3200"/>
              <a:t>Family : Calliphoridae</a:t>
            </a:r>
          </a:p>
        </p:txBody>
      </p:sp>
      <p:sp>
        <p:nvSpPr>
          <p:cNvPr id="16387" name="Line 3"/>
          <p:cNvSpPr>
            <a:spLocks noChangeShapeType="1"/>
          </p:cNvSpPr>
          <p:nvPr/>
        </p:nvSpPr>
        <p:spPr bwMode="auto">
          <a:xfrm>
            <a:off x="5791200" y="1600200"/>
            <a:ext cx="0" cy="6096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88" name="Line 4"/>
          <p:cNvSpPr>
            <a:spLocks noChangeShapeType="1"/>
          </p:cNvSpPr>
          <p:nvPr/>
        </p:nvSpPr>
        <p:spPr bwMode="auto">
          <a:xfrm flipH="1">
            <a:off x="2895600" y="2209800"/>
            <a:ext cx="60960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89" name="Line 5"/>
          <p:cNvSpPr>
            <a:spLocks noChangeShapeType="1"/>
          </p:cNvSpPr>
          <p:nvPr/>
        </p:nvSpPr>
        <p:spPr bwMode="auto">
          <a:xfrm>
            <a:off x="2895600" y="2209800"/>
            <a:ext cx="0" cy="7620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0" name="Line 6"/>
          <p:cNvSpPr>
            <a:spLocks noChangeShapeType="1"/>
          </p:cNvSpPr>
          <p:nvPr/>
        </p:nvSpPr>
        <p:spPr bwMode="auto">
          <a:xfrm flipH="1">
            <a:off x="8991600" y="2209800"/>
            <a:ext cx="0" cy="7620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1" name="Text Box 7"/>
          <p:cNvSpPr txBox="1">
            <a:spLocks noChangeArrowheads="1"/>
          </p:cNvSpPr>
          <p:nvPr/>
        </p:nvSpPr>
        <p:spPr bwMode="auto">
          <a:xfrm>
            <a:off x="1676401" y="2971801"/>
            <a:ext cx="41259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eaLnBrk="1" hangingPunct="1"/>
            <a:r>
              <a:rPr lang="en-US" sz="2800"/>
              <a:t>Subfamily : Calliphorinae</a:t>
            </a:r>
          </a:p>
        </p:txBody>
      </p:sp>
      <p:sp>
        <p:nvSpPr>
          <p:cNvPr id="16392" name="Text Box 8"/>
          <p:cNvSpPr txBox="1">
            <a:spLocks noChangeArrowheads="1"/>
          </p:cNvSpPr>
          <p:nvPr/>
        </p:nvSpPr>
        <p:spPr bwMode="auto">
          <a:xfrm>
            <a:off x="6226176" y="2971801"/>
            <a:ext cx="44418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2800"/>
              <a:t>Subfamily : Sarcophaginae</a:t>
            </a:r>
          </a:p>
        </p:txBody>
      </p:sp>
      <p:sp>
        <p:nvSpPr>
          <p:cNvPr id="16393" name="Line 9"/>
          <p:cNvSpPr>
            <a:spLocks noChangeShapeType="1"/>
          </p:cNvSpPr>
          <p:nvPr/>
        </p:nvSpPr>
        <p:spPr bwMode="auto">
          <a:xfrm>
            <a:off x="2057400" y="3581400"/>
            <a:ext cx="0" cy="26670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4" name="Line 10"/>
          <p:cNvSpPr>
            <a:spLocks noChangeShapeType="1"/>
          </p:cNvSpPr>
          <p:nvPr/>
        </p:nvSpPr>
        <p:spPr bwMode="auto">
          <a:xfrm>
            <a:off x="6705600" y="3657600"/>
            <a:ext cx="0" cy="2590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5" name="Line 11"/>
          <p:cNvSpPr>
            <a:spLocks noChangeShapeType="1"/>
          </p:cNvSpPr>
          <p:nvPr/>
        </p:nvSpPr>
        <p:spPr bwMode="auto">
          <a:xfrm>
            <a:off x="2057400" y="4572000"/>
            <a:ext cx="6096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6" name="Line 12"/>
          <p:cNvSpPr>
            <a:spLocks noChangeShapeType="1"/>
          </p:cNvSpPr>
          <p:nvPr/>
        </p:nvSpPr>
        <p:spPr bwMode="auto">
          <a:xfrm>
            <a:off x="2057400" y="6248400"/>
            <a:ext cx="5334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7" name="Line 13"/>
          <p:cNvSpPr>
            <a:spLocks noChangeShapeType="1"/>
          </p:cNvSpPr>
          <p:nvPr/>
        </p:nvSpPr>
        <p:spPr bwMode="auto">
          <a:xfrm>
            <a:off x="6705600" y="4419600"/>
            <a:ext cx="6096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8" name="Line 14"/>
          <p:cNvSpPr>
            <a:spLocks noChangeShapeType="1"/>
          </p:cNvSpPr>
          <p:nvPr/>
        </p:nvSpPr>
        <p:spPr bwMode="auto">
          <a:xfrm>
            <a:off x="6705600" y="6248400"/>
            <a:ext cx="5334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9" name="Text Box 15"/>
          <p:cNvSpPr txBox="1">
            <a:spLocks noChangeArrowheads="1"/>
          </p:cNvSpPr>
          <p:nvPr/>
        </p:nvSpPr>
        <p:spPr bwMode="auto">
          <a:xfrm>
            <a:off x="2743200" y="4343400"/>
            <a:ext cx="21161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2400"/>
              <a:t>CALLIPHORA</a:t>
            </a:r>
          </a:p>
        </p:txBody>
      </p:sp>
      <p:sp>
        <p:nvSpPr>
          <p:cNvPr id="16400" name="Text Box 16"/>
          <p:cNvSpPr txBox="1">
            <a:spLocks noChangeArrowheads="1"/>
          </p:cNvSpPr>
          <p:nvPr/>
        </p:nvSpPr>
        <p:spPr bwMode="auto">
          <a:xfrm>
            <a:off x="2743201" y="5943600"/>
            <a:ext cx="13366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2400"/>
              <a:t>LUCILIA</a:t>
            </a:r>
          </a:p>
        </p:txBody>
      </p:sp>
      <p:sp>
        <p:nvSpPr>
          <p:cNvPr id="16401" name="Text Box 17"/>
          <p:cNvSpPr txBox="1">
            <a:spLocks noChangeArrowheads="1"/>
          </p:cNvSpPr>
          <p:nvPr/>
        </p:nvSpPr>
        <p:spPr bwMode="auto">
          <a:xfrm>
            <a:off x="7391401" y="4114800"/>
            <a:ext cx="23352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2400"/>
              <a:t>SARCOPHAGA</a:t>
            </a:r>
          </a:p>
        </p:txBody>
      </p:sp>
      <p:sp>
        <p:nvSpPr>
          <p:cNvPr id="16402" name="Text Box 18"/>
          <p:cNvSpPr txBox="1">
            <a:spLocks noChangeArrowheads="1"/>
          </p:cNvSpPr>
          <p:nvPr/>
        </p:nvSpPr>
        <p:spPr bwMode="auto">
          <a:xfrm>
            <a:off x="7315200" y="5867400"/>
            <a:ext cx="24018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2400"/>
              <a:t>WOHLFAHRTIA</a:t>
            </a:r>
          </a:p>
        </p:txBody>
      </p:sp>
      <p:pic>
        <p:nvPicPr>
          <p:cNvPr id="19" name="~PP584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0963" y="6430963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9088175"/>
      </p:ext>
    </p:extLst>
  </p:cSld>
  <p:clrMapOvr>
    <a:masterClrMapping/>
  </p:clrMapOvr>
  <p:transition spd="slow" advTm="45095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9810" name="Group 2"/>
          <p:cNvGraphicFramePr>
            <a:graphicFrameLocks noGrp="1"/>
          </p:cNvGraphicFramePr>
          <p:nvPr/>
        </p:nvGraphicFramePr>
        <p:xfrm>
          <a:off x="1524000" y="76200"/>
          <a:ext cx="9144000" cy="6489700"/>
        </p:xfrm>
        <a:graphic>
          <a:graphicData uri="http://schemas.openxmlformats.org/drawingml/2006/table">
            <a:tbl>
              <a:tblPr rtl="1"/>
              <a:tblGrid>
                <a:gridCol w="1981200"/>
                <a:gridCol w="1981200"/>
                <a:gridCol w="1524000"/>
                <a:gridCol w="1828800"/>
                <a:gridCol w="1828800"/>
              </a:tblGrid>
              <a:tr h="685867">
                <a:tc gridSpan="2"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Sarcophaginae</a:t>
                      </a:r>
                    </a:p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 Flesh flies )</a:t>
                      </a:r>
                    </a:p>
                  </a:txBody>
                  <a:tcPr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EG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Calliphorinae</a:t>
                      </a:r>
                    </a:p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 Metallic flies )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E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Subfamilies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279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WOHLFARTIA</a:t>
                      </a:r>
                    </a:p>
                  </a:txBody>
                  <a:tcPr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SARCOPHAGA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LUCILIA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CALLIPHORA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Members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24483">
                <a:tc gridSpan="2"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Bigger than </a:t>
                      </a:r>
                      <a:r>
                        <a:rPr kumimoji="0" lang="en-US" sz="17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Musca</a:t>
                      </a:r>
                      <a:endParaRPr kumimoji="0" lang="ar-EG" sz="17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Grey(red eyes)               Grey</a:t>
                      </a:r>
                    </a:p>
                    <a:p>
                      <a:pPr marL="0" marR="0" lvl="0" indent="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Distal 3</a:t>
                      </a:r>
                      <a:r>
                        <a:rPr kumimoji="0" lang="en-US" sz="17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rd</a:t>
                      </a:r>
                      <a:r>
                        <a:rPr kumimoji="0" 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bare                  Bare</a:t>
                      </a:r>
                    </a:p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</a:t>
                      </a:r>
                      <a:endParaRPr kumimoji="0" lang="ar-EG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Sucking</a:t>
                      </a:r>
                    </a:p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 longitudinal stripes</a:t>
                      </a:r>
                      <a:endParaRPr kumimoji="0" lang="ar-EG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As </a:t>
                      </a:r>
                      <a:r>
                        <a:rPr kumimoji="0" lang="en-US" sz="17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Musca</a:t>
                      </a:r>
                      <a:endParaRPr kumimoji="0" lang="ar-EG" sz="17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Chess-board                 Dark spots</a:t>
                      </a:r>
                    </a:p>
                  </a:txBody>
                  <a:tcPr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EG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Slightly bigger than </a:t>
                      </a:r>
                      <a:r>
                        <a:rPr kumimoji="0" lang="en-US" sz="17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Musca</a:t>
                      </a:r>
                      <a:endParaRPr kumimoji="0" lang="ar-EG" sz="17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Blue                          Green</a:t>
                      </a:r>
                      <a:endParaRPr kumimoji="0" lang="ar-EG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As </a:t>
                      </a:r>
                      <a:r>
                        <a:rPr kumimoji="0" lang="en-US" sz="17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Musca</a:t>
                      </a:r>
                      <a:r>
                        <a:rPr kumimoji="0" 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but longer with more hairs</a:t>
                      </a:r>
                      <a:endParaRPr kumimoji="0" lang="ar-EG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Sucking</a:t>
                      </a:r>
                      <a:endParaRPr kumimoji="0" lang="ar-EG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EG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As </a:t>
                      </a:r>
                      <a:r>
                        <a:rPr kumimoji="0" lang="en-US" sz="17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Musca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E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Adult</a:t>
                      </a:r>
                    </a:p>
                    <a:p>
                      <a:pPr marL="0" marR="0" lvl="0" indent="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Size</a:t>
                      </a:r>
                    </a:p>
                    <a:p>
                      <a:pPr marL="0" marR="0" lvl="0" indent="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Colour</a:t>
                      </a:r>
                    </a:p>
                    <a:p>
                      <a:pPr marL="0" marR="0" lvl="0" indent="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Arista</a:t>
                      </a:r>
                    </a:p>
                    <a:p>
                      <a:pPr marL="0" marR="0" lvl="0" indent="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Proboscis</a:t>
                      </a:r>
                    </a:p>
                    <a:p>
                      <a:pPr marL="0" marR="0" lvl="0" indent="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Thorax</a:t>
                      </a:r>
                    </a:p>
                    <a:p>
                      <a:pPr marL="0" marR="0" lvl="0" indent="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Wings</a:t>
                      </a:r>
                    </a:p>
                    <a:p>
                      <a:pPr marL="0" marR="0" lvl="0" indent="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Abdomen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3121">
                <a:tc gridSpan="2"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Larviparous</a:t>
                      </a:r>
                    </a:p>
                  </a:txBody>
                  <a:tcPr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E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As </a:t>
                      </a:r>
                      <a:r>
                        <a:rPr kumimoji="0" lang="en-US" sz="17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Musca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As </a:t>
                      </a:r>
                      <a:r>
                        <a:rPr kumimoji="0" lang="en-US" sz="17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Musca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Egg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90675">
                <a:tc gridSpan="2">
                  <a:txBody>
                    <a:bodyPr/>
                    <a:lstStyle/>
                    <a:p>
                      <a:pPr marL="0" marR="0" lvl="0" indent="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Round incomplete peritreme</a:t>
                      </a:r>
                    </a:p>
                  </a:txBody>
                  <a:tcPr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EG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Triangular complete peritreme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E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Larva</a:t>
                      </a:r>
                    </a:p>
                    <a:p>
                      <a:pPr marL="0" marR="0" lvl="0" indent="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Posterior spiracles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19275">
                <a:tc gridSpan="4">
                  <a:txBody>
                    <a:bodyPr/>
                    <a:lstStyle/>
                    <a:p>
                      <a:pPr marL="0" marR="0" lvl="0" indent="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Live on decaying animal or plant matter(obligatory)</a:t>
                      </a:r>
                    </a:p>
                    <a:p>
                      <a:pPr marL="0" marR="0" lvl="0" indent="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Or invade skin and wounds (facultative)</a:t>
                      </a:r>
                    </a:p>
                  </a:txBody>
                  <a:tcPr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E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E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E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Habits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3" name="~PP1303.WAV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0963" y="6430963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41326011"/>
      </p:ext>
    </p:extLst>
  </p:cSld>
  <p:clrMapOvr>
    <a:masterClrMapping/>
  </p:clrMapOvr>
  <p:transition advTm="35699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1" dur="1000"/>
                                        <p:tgtEl>
                                          <p:spTgt spid="119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1828801" y="685800"/>
            <a:ext cx="392747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eaLnBrk="1" hangingPunct="1"/>
            <a:r>
              <a:rPr lang="en-US" sz="3200">
                <a:solidFill>
                  <a:srgbClr val="FF3300"/>
                </a:solidFill>
              </a:rPr>
              <a:t>Medical importance :</a:t>
            </a:r>
          </a:p>
        </p:txBody>
      </p:sp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1981201" y="2057400"/>
            <a:ext cx="6640513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eaLnBrk="1" hangingPunct="1"/>
            <a:r>
              <a:rPr lang="en-US" sz="2800"/>
              <a:t>Members of Family : Calliphoridae cause</a:t>
            </a:r>
          </a:p>
          <a:p>
            <a:pPr algn="l" eaLnBrk="1" hangingPunct="1"/>
            <a:r>
              <a:rPr lang="en-US" sz="2800"/>
              <a:t>Semi – specific myiasis</a:t>
            </a:r>
          </a:p>
        </p:txBody>
      </p:sp>
      <p:pic>
        <p:nvPicPr>
          <p:cNvPr id="4" name="~PP58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0963" y="6430963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3053262"/>
      </p:ext>
    </p:extLst>
  </p:cSld>
  <p:clrMapOvr>
    <a:masterClrMapping/>
  </p:clrMapOvr>
  <p:transition spd="slow" advTm="19708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858" name="Picture 2" descr="maggotLifeCycleSmal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371601"/>
            <a:ext cx="8077200" cy="5053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2133601" y="304801"/>
            <a:ext cx="258286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4000">
                <a:latin typeface="Tahoma" panose="020B0604030504040204" pitchFamily="34" charset="0"/>
              </a:rPr>
              <a:t>Life cycle :</a:t>
            </a:r>
          </a:p>
        </p:txBody>
      </p:sp>
      <p:pic>
        <p:nvPicPr>
          <p:cNvPr id="4" name="~PP547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0963" y="6430963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5438994"/>
      </p:ext>
    </p:extLst>
  </p:cSld>
  <p:clrMapOvr>
    <a:masterClrMapping/>
  </p:clrMapOvr>
  <p:transition advTm="515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1" dur="1000"/>
                                        <p:tgtEl>
                                          <p:spTgt spid="1218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alliphora_(Blow-fly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304800"/>
            <a:ext cx="7620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4114800" y="6491288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5029201" y="6096001"/>
            <a:ext cx="232886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2800" i="1"/>
              <a:t>Calliphora sp</a:t>
            </a:r>
            <a:r>
              <a:rPr lang="en-US"/>
              <a:t>.</a:t>
            </a:r>
          </a:p>
        </p:txBody>
      </p:sp>
      <p:pic>
        <p:nvPicPr>
          <p:cNvPr id="5" name="~PP2544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0963" y="6430963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7891803"/>
      </p:ext>
    </p:extLst>
  </p:cSld>
  <p:clrMapOvr>
    <a:masterClrMapping/>
  </p:clrMapOvr>
  <p:transition spd="med" advTm="194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alliphora%20vicin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304800"/>
            <a:ext cx="7620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4495800" y="6019801"/>
            <a:ext cx="28003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2800" i="1"/>
              <a:t>Calliphora vicina</a:t>
            </a:r>
          </a:p>
        </p:txBody>
      </p:sp>
      <p:pic>
        <p:nvPicPr>
          <p:cNvPr id="4" name="~PP2956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0963" y="6430963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1035071"/>
      </p:ext>
    </p:extLst>
  </p:cSld>
  <p:clrMapOvr>
    <a:masterClrMapping/>
  </p:clrMapOvr>
  <p:transition spd="slow" advTm="443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Lucilia_sericat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609600"/>
            <a:ext cx="78486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Text Box 3"/>
          <p:cNvSpPr txBox="1">
            <a:spLocks noChangeArrowheads="1"/>
          </p:cNvSpPr>
          <p:nvPr/>
        </p:nvSpPr>
        <p:spPr bwMode="auto">
          <a:xfrm>
            <a:off x="4648200" y="6096001"/>
            <a:ext cx="25415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2800" i="1"/>
              <a:t>Lucilia sericata</a:t>
            </a:r>
          </a:p>
        </p:txBody>
      </p:sp>
      <p:pic>
        <p:nvPicPr>
          <p:cNvPr id="4" name="~PP233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0963" y="6430963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4357610"/>
      </p:ext>
    </p:extLst>
  </p:cSld>
  <p:clrMapOvr>
    <a:masterClrMapping/>
  </p:clrMapOvr>
  <p:transition spd="slow" advTm="1321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858" name="Picture 2" descr="maggotLifeCycleSmal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371601"/>
            <a:ext cx="8077200" cy="5053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2133601" y="304801"/>
            <a:ext cx="258286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4000">
                <a:latin typeface="Tahoma" panose="020B0604030504040204" pitchFamily="34" charset="0"/>
              </a:rPr>
              <a:t>Life cycle :</a:t>
            </a:r>
          </a:p>
        </p:txBody>
      </p:sp>
      <p:pic>
        <p:nvPicPr>
          <p:cNvPr id="4" name="~PP547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0963" y="6430963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1320962"/>
      </p:ext>
    </p:extLst>
  </p:cSld>
  <p:clrMapOvr>
    <a:masterClrMapping/>
  </p:clrMapOvr>
  <p:transition advTm="515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1" dur="1000"/>
                                        <p:tgtEl>
                                          <p:spTgt spid="1218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139</Words>
  <Application>Microsoft Office PowerPoint</Application>
  <PresentationFormat>Widescreen</PresentationFormat>
  <Paragraphs>66</Paragraphs>
  <Slides>12</Slides>
  <Notes>0</Notes>
  <HiddenSlides>0</HiddenSlides>
  <MMClips>12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Tahoma</vt:lpstr>
      <vt:lpstr>Office Theme</vt:lpstr>
      <vt:lpstr>Family : Calliphoridae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4</cp:revision>
  <dcterms:created xsi:type="dcterms:W3CDTF">2020-03-24T13:49:14Z</dcterms:created>
  <dcterms:modified xsi:type="dcterms:W3CDTF">2020-03-24T14:27:59Z</dcterms:modified>
</cp:coreProperties>
</file>