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A81-8C49-4460-A74A-E86201F5873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2318-AD76-4BEB-92F6-BBED77A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3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A81-8C49-4460-A74A-E86201F5873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2318-AD76-4BEB-92F6-BBED77A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5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A81-8C49-4460-A74A-E86201F5873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2318-AD76-4BEB-92F6-BBED77A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3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A81-8C49-4460-A74A-E86201F5873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2318-AD76-4BEB-92F6-BBED77A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A81-8C49-4460-A74A-E86201F5873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2318-AD76-4BEB-92F6-BBED77A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7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A81-8C49-4460-A74A-E86201F5873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2318-AD76-4BEB-92F6-BBED77A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2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A81-8C49-4460-A74A-E86201F5873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2318-AD76-4BEB-92F6-BBED77A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A81-8C49-4460-A74A-E86201F5873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2318-AD76-4BEB-92F6-BBED77A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A81-8C49-4460-A74A-E86201F5873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2318-AD76-4BEB-92F6-BBED77A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0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A81-8C49-4460-A74A-E86201F5873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2318-AD76-4BEB-92F6-BBED77A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3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A81-8C49-4460-A74A-E86201F5873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2318-AD76-4BEB-92F6-BBED77A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9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5A81-8C49-4460-A74A-E86201F5873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2318-AD76-4BEB-92F6-BBED77A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2" Type="http://schemas.microsoft.com/office/2007/relationships/media" Target="../media/media9.WAV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114801" y="0"/>
            <a:ext cx="3857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i="1"/>
              <a:t>Stomoxys calcitrans</a:t>
            </a:r>
            <a:r>
              <a:rPr lang="en-US"/>
              <a:t>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52600" y="457201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General chracters :</a:t>
            </a:r>
            <a:r>
              <a:rPr lang="en-US"/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52600" y="923926"/>
            <a:ext cx="8763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1 – Adult :</a:t>
            </a:r>
            <a:r>
              <a:rPr lang="en-US" sz="2400"/>
              <a:t> </a:t>
            </a:r>
          </a:p>
          <a:p>
            <a:pPr algn="l" eaLnBrk="1" hangingPunct="1"/>
            <a:r>
              <a:rPr lang="en-US" sz="2400" u="sng">
                <a:solidFill>
                  <a:schemeClr val="hlink"/>
                </a:solidFill>
              </a:rPr>
              <a:t>Size :</a:t>
            </a:r>
            <a:r>
              <a:rPr lang="en-US" sz="2400"/>
              <a:t> 7 – 10 mm</a:t>
            </a:r>
          </a:p>
          <a:p>
            <a:pPr algn="l" eaLnBrk="1" hangingPunct="1"/>
            <a:r>
              <a:rPr lang="en-US" sz="2400" u="sng">
                <a:solidFill>
                  <a:schemeClr val="hlink"/>
                </a:solidFill>
              </a:rPr>
              <a:t>Colour :</a:t>
            </a:r>
            <a:r>
              <a:rPr lang="en-US" sz="2400"/>
              <a:t> grey</a:t>
            </a:r>
          </a:p>
          <a:p>
            <a:pPr algn="l" eaLnBrk="1" hangingPunct="1"/>
            <a:r>
              <a:rPr lang="en-US" sz="2400" u="sng">
                <a:solidFill>
                  <a:schemeClr val="hlink"/>
                </a:solidFill>
              </a:rPr>
              <a:t>Head :</a:t>
            </a:r>
            <a:r>
              <a:rPr lang="en-US" sz="2400"/>
              <a:t> </a:t>
            </a:r>
          </a:p>
          <a:p>
            <a:pPr algn="l" eaLnBrk="1" hangingPunct="1"/>
            <a:r>
              <a:rPr lang="en-US" sz="2400"/>
              <a:t>Antenna : aristate</a:t>
            </a:r>
          </a:p>
          <a:p>
            <a:pPr algn="l" eaLnBrk="1" hangingPunct="1"/>
            <a:r>
              <a:rPr lang="en-US" sz="2400"/>
              <a:t>Arista : simple hairs on dorsal side only</a:t>
            </a:r>
          </a:p>
          <a:p>
            <a:pPr algn="l" eaLnBrk="1" hangingPunct="1"/>
            <a:r>
              <a:rPr lang="en-US" sz="2400"/>
              <a:t>Proboscis : biting (piercing and sucking) – rigid not retractile</a:t>
            </a:r>
          </a:p>
          <a:p>
            <a:pPr algn="l" eaLnBrk="1" hangingPunct="1"/>
            <a:r>
              <a:rPr lang="en-US" sz="2400"/>
              <a:t>The labium is grooved dorsally to enclose the epipharynx and hypopharynx (all enter the wound during biting )</a:t>
            </a:r>
          </a:p>
          <a:p>
            <a:pPr algn="l" eaLnBrk="1" hangingPunct="1"/>
            <a:r>
              <a:rPr lang="en-US" sz="2400"/>
              <a:t>Maxillary palps : 1 segment – short</a:t>
            </a:r>
          </a:p>
          <a:p>
            <a:pPr algn="l" eaLnBrk="1" hangingPunct="1"/>
            <a:r>
              <a:rPr lang="en-US" sz="2400" u="sng">
                <a:solidFill>
                  <a:schemeClr val="hlink"/>
                </a:solidFill>
              </a:rPr>
              <a:t>Thorax :</a:t>
            </a:r>
            <a:r>
              <a:rPr lang="en-US" sz="2400"/>
              <a:t> </a:t>
            </a:r>
          </a:p>
          <a:p>
            <a:pPr algn="l" eaLnBrk="1" hangingPunct="1"/>
            <a:r>
              <a:rPr lang="en-US" sz="2400"/>
              <a:t>4 longitudinal dark strips</a:t>
            </a:r>
          </a:p>
          <a:p>
            <a:pPr algn="l" eaLnBrk="1" hangingPunct="1"/>
            <a:r>
              <a:rPr lang="en-US" sz="2400"/>
              <a:t>Wings : open 1</a:t>
            </a:r>
            <a:r>
              <a:rPr lang="en-US" sz="2400" baseline="30000"/>
              <a:t>st</a:t>
            </a:r>
            <a:r>
              <a:rPr lang="en-US" sz="2400"/>
              <a:t> posterior cell ( the 4</a:t>
            </a:r>
            <a:r>
              <a:rPr lang="en-US" sz="2400" baseline="30000"/>
              <a:t>th</a:t>
            </a:r>
            <a:r>
              <a:rPr lang="en-US" sz="2400"/>
              <a:t> vein bends making an obtuse angle to reach the apex away from the 3</a:t>
            </a:r>
            <a:r>
              <a:rPr lang="en-US" sz="2400" baseline="30000"/>
              <a:t>rd</a:t>
            </a:r>
            <a:r>
              <a:rPr lang="en-US" sz="2400"/>
              <a:t> vein</a:t>
            </a:r>
          </a:p>
          <a:p>
            <a:pPr algn="l" eaLnBrk="1" hangingPunct="1"/>
            <a:r>
              <a:rPr lang="en-US" sz="2400" u="sng">
                <a:solidFill>
                  <a:schemeClr val="hlink"/>
                </a:solidFill>
              </a:rPr>
              <a:t>Abdomen :</a:t>
            </a:r>
            <a:r>
              <a:rPr lang="en-US" sz="2400"/>
              <a:t> </a:t>
            </a:r>
          </a:p>
          <a:p>
            <a:pPr algn="l" eaLnBrk="1" hangingPunct="1"/>
            <a:r>
              <a:rPr lang="en-US" sz="2400"/>
              <a:t>4 segments – dark round spots</a:t>
            </a:r>
          </a:p>
        </p:txBody>
      </p:sp>
      <p:pic>
        <p:nvPicPr>
          <p:cNvPr id="105477" name="Picture 5" descr="stomox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2362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~PP22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9670860"/>
      </p:ext>
    </p:extLst>
  </p:cSld>
  <p:clrMapOvr>
    <a:masterClrMapping/>
  </p:clrMapOvr>
  <p:transition spd="slow" advTm="93755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</a:rPr>
              <a:t>Human trypanosomiasis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~PP365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766779"/>
      </p:ext>
    </p:extLst>
  </p:cSld>
  <p:clrMapOvr>
    <a:masterClrMapping/>
  </p:clrMapOvr>
  <p:transition spd="slow" advTm="519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362200" y="6096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52600" y="304801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Human trypanosomiasis :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828801" y="1447801"/>
            <a:ext cx="88388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/>
              <a:t>Is a parasitic disease caused by </a:t>
            </a:r>
            <a:r>
              <a:rPr lang="en-US" sz="2400" i="1"/>
              <a:t>Trypanosoma gambiense</a:t>
            </a:r>
          </a:p>
          <a:p>
            <a:pPr algn="l" eaLnBrk="1" hangingPunct="1"/>
            <a:r>
              <a:rPr lang="en-US" sz="2400" i="1"/>
              <a:t>and Trypanosoma rhodesiense </a:t>
            </a:r>
            <a:r>
              <a:rPr lang="en-US" sz="2400"/>
              <a:t>and transmitted by the tsetse fly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28801" y="2819401"/>
            <a:ext cx="2062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3300"/>
                </a:solidFill>
              </a:rPr>
              <a:t>Symptoms :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752600" y="3505201"/>
            <a:ext cx="7689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/>
              <a:t>Fever , headache , joint pains and  anemia as the parasites enter through both the blood and lymph systems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828801" y="4876800"/>
            <a:ext cx="75533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/>
              <a:t>When the parasite passes through the blood-brain barrier the disease enter a neurgogical phase and the sleep cycle is disturbed progressing into death if untreated</a:t>
            </a:r>
          </a:p>
        </p:txBody>
      </p:sp>
      <p:pic>
        <p:nvPicPr>
          <p:cNvPr id="8" name="~PP24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396433"/>
      </p:ext>
    </p:extLst>
  </p:cSld>
  <p:clrMapOvr>
    <a:masterClrMapping/>
  </p:clrMapOvr>
  <p:transition spd="slow" advTm="10301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zcm001052117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~PP193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249579"/>
      </p:ext>
    </p:extLst>
  </p:cSld>
  <p:clrMapOvr>
    <a:masterClrMapping/>
  </p:clrMapOvr>
  <p:transition advTm="143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0" y="193676"/>
            <a:ext cx="93726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2 – Egg :</a:t>
            </a:r>
            <a:r>
              <a:rPr lang="en-US" sz="2400"/>
              <a:t> </a:t>
            </a:r>
          </a:p>
          <a:p>
            <a:pPr algn="l" eaLnBrk="1" hangingPunct="1"/>
            <a:r>
              <a:rPr lang="en-US" sz="2400"/>
              <a:t>Bannana shaped , creamy white , laid in patches</a:t>
            </a:r>
          </a:p>
          <a:p>
            <a:pPr algn="l" eaLnBrk="1" hangingPunct="1"/>
            <a:r>
              <a:rPr lang="en-US" sz="2400"/>
              <a:t>Breading places horse dung</a:t>
            </a:r>
          </a:p>
          <a:p>
            <a:pPr algn="l" eaLnBrk="1" hangingPunct="1"/>
            <a:endParaRPr lang="en-US" sz="2400"/>
          </a:p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3 – Larva :</a:t>
            </a:r>
            <a:r>
              <a:rPr lang="en-US" sz="2400"/>
              <a:t> </a:t>
            </a:r>
          </a:p>
          <a:p>
            <a:pPr algn="l" eaLnBrk="1" hangingPunct="1"/>
            <a:r>
              <a:rPr lang="en-US" sz="2400"/>
              <a:t>Tapering anterior and posterior ends</a:t>
            </a:r>
          </a:p>
          <a:p>
            <a:pPr algn="l" eaLnBrk="1" hangingPunct="1"/>
            <a:r>
              <a:rPr lang="en-US" sz="2400"/>
              <a:t>Posterior sopiracles : triangular</a:t>
            </a:r>
          </a:p>
          <a:p>
            <a:pPr algn="l" eaLnBrk="1" hangingPunct="1"/>
            <a:endParaRPr lang="en-US" sz="2400"/>
          </a:p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4 – Pupa :</a:t>
            </a:r>
            <a:r>
              <a:rPr lang="en-US" sz="2400"/>
              <a:t> </a:t>
            </a:r>
          </a:p>
          <a:p>
            <a:pPr algn="l" eaLnBrk="1" hangingPunct="1"/>
            <a:r>
              <a:rPr lang="en-US" sz="2400"/>
              <a:t>Barrel – shaped </a:t>
            </a:r>
          </a:p>
          <a:p>
            <a:pPr algn="l" eaLnBrk="1" hangingPunct="1"/>
            <a:endParaRPr lang="en-US" sz="2400"/>
          </a:p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5 – Medical importance :</a:t>
            </a:r>
            <a:r>
              <a:rPr lang="en-US" sz="2400"/>
              <a:t> </a:t>
            </a:r>
          </a:p>
          <a:p>
            <a:pPr algn="l" eaLnBrk="1" hangingPunct="1"/>
            <a:r>
              <a:rPr lang="en-US" sz="2400"/>
              <a:t>A- Direct mechanical transmission of blood parasites as </a:t>
            </a:r>
            <a:r>
              <a:rPr lang="en-US"/>
              <a:t>trypanosomes</a:t>
            </a:r>
          </a:p>
          <a:p>
            <a:pPr algn="l" eaLnBrk="1" hangingPunct="1"/>
            <a:r>
              <a:rPr lang="en-US" sz="2400"/>
              <a:t>B- Accidental mayasis</a:t>
            </a:r>
          </a:p>
          <a:p>
            <a:pPr algn="l" eaLnBrk="1" hangingPunct="1"/>
            <a:endParaRPr lang="en-US" sz="2400"/>
          </a:p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6 – Control :</a:t>
            </a:r>
            <a:r>
              <a:rPr lang="en-US" sz="2400"/>
              <a:t> </a:t>
            </a:r>
          </a:p>
          <a:p>
            <a:pPr algn="l" eaLnBrk="1" hangingPunct="1"/>
            <a:r>
              <a:rPr lang="en-US" sz="2400"/>
              <a:t>A- sanitary disposal of manure </a:t>
            </a:r>
          </a:p>
          <a:p>
            <a:pPr algn="l" eaLnBrk="1" hangingPunct="1"/>
            <a:r>
              <a:rPr lang="en-US" sz="2400"/>
              <a:t>B- application of insecticides</a:t>
            </a:r>
          </a:p>
        </p:txBody>
      </p:sp>
      <p:pic>
        <p:nvPicPr>
          <p:cNvPr id="106499" name="Picture 3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7160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~PP393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2966653"/>
      </p:ext>
    </p:extLst>
  </p:cSld>
  <p:clrMapOvr>
    <a:masterClrMapping/>
  </p:clrMapOvr>
  <p:transition spd="slow" advTm="93745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ly_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769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2101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/>
              <a:t>Life cycle :</a:t>
            </a:r>
          </a:p>
        </p:txBody>
      </p:sp>
      <p:pic>
        <p:nvPicPr>
          <p:cNvPr id="4" name="~PP277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525549"/>
      </p:ext>
    </p:extLst>
  </p:cSld>
  <p:clrMapOvr>
    <a:masterClrMapping/>
  </p:clrMapOvr>
  <p:transition spd="slow" advTm="39752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634135" y="1905000"/>
            <a:ext cx="498405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i="1"/>
              <a:t>Glossina palpalis</a:t>
            </a:r>
            <a:r>
              <a:rPr lang="en-US" sz="4400"/>
              <a:t> </a:t>
            </a:r>
          </a:p>
          <a:p>
            <a:pPr algn="ctr" eaLnBrk="1" hangingPunct="1"/>
            <a:endParaRPr lang="en-US" sz="4400"/>
          </a:p>
          <a:p>
            <a:pPr algn="ctr" eaLnBrk="1" hangingPunct="1"/>
            <a:r>
              <a:rPr lang="en-US" sz="4400" i="1"/>
              <a:t>Glossina morsitans</a:t>
            </a:r>
          </a:p>
        </p:txBody>
      </p:sp>
      <p:pic>
        <p:nvPicPr>
          <p:cNvPr id="3" name="~PP197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216180"/>
      </p:ext>
    </p:extLst>
  </p:cSld>
  <p:clrMapOvr>
    <a:masterClrMapping/>
  </p:clrMapOvr>
  <p:transition spd="slow" advTm="732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setsemeyers18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5715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~PP58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983228"/>
      </p:ext>
    </p:extLst>
  </p:cSld>
  <p:clrMapOvr>
    <a:masterClrMapping/>
  </p:clrMapOvr>
  <p:transition spd="slow" advTm="6746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38400" y="0"/>
            <a:ext cx="7042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/>
              <a:t>Glossina palpalis , Glossina morsitans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0" y="457201"/>
            <a:ext cx="3475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General characters :</a:t>
            </a:r>
            <a:r>
              <a:rPr lang="en-US"/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489325" y="1484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0" y="923926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1 – Adult :</a:t>
            </a:r>
            <a:r>
              <a:rPr lang="en-US" sz="2400"/>
              <a:t> </a:t>
            </a:r>
          </a:p>
          <a:p>
            <a:pPr algn="l" eaLnBrk="1" hangingPunct="1"/>
            <a:r>
              <a:rPr lang="en-US" sz="2400" u="sng">
                <a:solidFill>
                  <a:schemeClr val="hlink"/>
                </a:solidFill>
              </a:rPr>
              <a:t>Size :</a:t>
            </a:r>
            <a:r>
              <a:rPr lang="en-US" sz="2400"/>
              <a:t> 10 – 15 mm</a:t>
            </a:r>
          </a:p>
          <a:p>
            <a:pPr algn="l" eaLnBrk="1" hangingPunct="1"/>
            <a:r>
              <a:rPr lang="en-US" sz="2400" u="sng">
                <a:solidFill>
                  <a:schemeClr val="hlink"/>
                </a:solidFill>
              </a:rPr>
              <a:t>Colour :</a:t>
            </a:r>
            <a:r>
              <a:rPr lang="en-US" sz="2400"/>
              <a:t> </a:t>
            </a:r>
            <a:r>
              <a:rPr lang="en-US" sz="2400" i="1"/>
              <a:t>Glossina palpalis</a:t>
            </a:r>
            <a:r>
              <a:rPr lang="en-US" sz="2400"/>
              <a:t> (black)   </a:t>
            </a:r>
            <a:r>
              <a:rPr lang="en-US" sz="2400" i="1"/>
              <a:t>Glossina morsitans</a:t>
            </a:r>
            <a:r>
              <a:rPr lang="en-US" sz="2400"/>
              <a:t> (brown)</a:t>
            </a:r>
          </a:p>
          <a:p>
            <a:pPr algn="l" eaLnBrk="1" hangingPunct="1"/>
            <a:r>
              <a:rPr lang="en-US" sz="2400" u="sng">
                <a:solidFill>
                  <a:schemeClr val="hlink"/>
                </a:solidFill>
              </a:rPr>
              <a:t>Head :</a:t>
            </a:r>
            <a:r>
              <a:rPr lang="en-US" sz="2400"/>
              <a:t> </a:t>
            </a:r>
          </a:p>
          <a:p>
            <a:pPr algn="l" eaLnBrk="1" hangingPunct="1"/>
            <a:r>
              <a:rPr lang="en-US" sz="2400"/>
              <a:t>Antenna : aristate – 3</a:t>
            </a:r>
            <a:r>
              <a:rPr lang="en-US" sz="2400" baseline="30000"/>
              <a:t>rd</a:t>
            </a:r>
            <a:r>
              <a:rPr lang="en-US" sz="2400"/>
              <a:t> seg. bent dorsally and tapering</a:t>
            </a:r>
          </a:p>
          <a:p>
            <a:pPr algn="l" eaLnBrk="1" hangingPunct="1"/>
            <a:r>
              <a:rPr lang="en-US" sz="2400"/>
              <a:t>Arista : branching hairs on dorsal side only</a:t>
            </a:r>
          </a:p>
          <a:p>
            <a:pPr algn="l" eaLnBrk="1" hangingPunct="1"/>
            <a:r>
              <a:rPr lang="en-US" sz="2400"/>
              <a:t>Proboscis : biting (piercing and sucking) blood – rigid</a:t>
            </a:r>
          </a:p>
          <a:p>
            <a:pPr algn="l" eaLnBrk="1" hangingPunct="1"/>
            <a:r>
              <a:rPr lang="en-US" sz="2400"/>
              <a:t>The labium is grooved dorsally to enclose the epipharynx and hypopharynx (all enter the wound during biting)</a:t>
            </a:r>
          </a:p>
          <a:p>
            <a:pPr algn="l" eaLnBrk="1" hangingPunct="1"/>
            <a:r>
              <a:rPr lang="en-US" sz="2400"/>
              <a:t>Maxillary palps : as long as the proboscis</a:t>
            </a:r>
          </a:p>
          <a:p>
            <a:pPr algn="l" eaLnBrk="1" hangingPunct="1"/>
            <a:r>
              <a:rPr lang="en-US" sz="2400" u="sng">
                <a:solidFill>
                  <a:schemeClr val="hlink"/>
                </a:solidFill>
              </a:rPr>
              <a:t>Thorax :</a:t>
            </a:r>
            <a:r>
              <a:rPr lang="en-US" sz="2400"/>
              <a:t> </a:t>
            </a:r>
          </a:p>
          <a:p>
            <a:pPr algn="l" eaLnBrk="1" hangingPunct="1"/>
            <a:r>
              <a:rPr lang="en-US" sz="2400"/>
              <a:t>The  4</a:t>
            </a:r>
            <a:r>
              <a:rPr lang="en-US" sz="2400" baseline="30000"/>
              <a:t>th</a:t>
            </a:r>
            <a:r>
              <a:rPr lang="en-US" sz="2400"/>
              <a:t> vein makes a double curve giving a cleaver – shaped discal cell between it and the 5</a:t>
            </a:r>
            <a:r>
              <a:rPr lang="en-US" sz="2400" baseline="30000"/>
              <a:t>th</a:t>
            </a:r>
            <a:r>
              <a:rPr lang="en-US" sz="2400"/>
              <a:t> vein</a:t>
            </a:r>
          </a:p>
          <a:p>
            <a:pPr algn="l" eaLnBrk="1" hangingPunct="1"/>
            <a:r>
              <a:rPr lang="en-US" sz="2400"/>
              <a:t>At rest wings are folded over the abdomen (Scissor like)</a:t>
            </a:r>
          </a:p>
          <a:p>
            <a:pPr algn="l" eaLnBrk="1" hangingPunct="1"/>
            <a:r>
              <a:rPr lang="en-US" sz="2400" u="sng">
                <a:solidFill>
                  <a:schemeClr val="hlink"/>
                </a:solidFill>
              </a:rPr>
              <a:t>Abdomen:</a:t>
            </a:r>
            <a:r>
              <a:rPr lang="en-US" sz="2400"/>
              <a:t> 8 segments , black with median pale strip in </a:t>
            </a:r>
            <a:r>
              <a:rPr lang="en-US" sz="2400" i="1"/>
              <a:t>G. palpalis</a:t>
            </a:r>
            <a:r>
              <a:rPr lang="en-US" sz="2400"/>
              <a:t> brown with yellow transverse bands in </a:t>
            </a:r>
            <a:r>
              <a:rPr lang="en-US" sz="2400" i="1"/>
              <a:t>G. morsitans</a:t>
            </a:r>
          </a:p>
        </p:txBody>
      </p:sp>
      <p:pic>
        <p:nvPicPr>
          <p:cNvPr id="6" name="~PP295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86574"/>
      </p:ext>
    </p:extLst>
  </p:cSld>
  <p:clrMapOvr>
    <a:masterClrMapping/>
  </p:clrMapOvr>
  <p:transition spd="slow" advTm="215284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g1102-335-I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6858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~PP266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975966"/>
      </p:ext>
    </p:extLst>
  </p:cSld>
  <p:clrMapOvr>
    <a:masterClrMapping/>
  </p:clrMapOvr>
  <p:transition spd="slow" advTm="515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1" y="193676"/>
            <a:ext cx="9929813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2 – Egg :</a:t>
            </a:r>
            <a:r>
              <a:rPr lang="en-US" sz="2400"/>
              <a:t> Larviparous  - 1 larva at a time</a:t>
            </a:r>
          </a:p>
          <a:p>
            <a:pPr algn="l" eaLnBrk="1" hangingPunct="1"/>
            <a:r>
              <a:rPr lang="en-US" sz="2400"/>
              <a:t>                Breeding places : G. palpalis : soil (shaded water side ) </a:t>
            </a:r>
          </a:p>
          <a:p>
            <a:pPr algn="l" eaLnBrk="1" hangingPunct="1"/>
            <a:r>
              <a:rPr lang="en-US" sz="2400"/>
              <a:t>                                            G. morsitan : soil (open land)</a:t>
            </a:r>
          </a:p>
          <a:p>
            <a:pPr algn="l" eaLnBrk="1" hangingPunct="1"/>
            <a:endParaRPr lang="en-US" sz="2400"/>
          </a:p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3 – Larva :</a:t>
            </a:r>
            <a:r>
              <a:rPr lang="en-US" sz="2400"/>
              <a:t> Cylindrical with 2 posterior knobs</a:t>
            </a:r>
          </a:p>
          <a:p>
            <a:pPr algn="l" eaLnBrk="1" hangingPunct="1"/>
            <a:endParaRPr lang="en-US" sz="2400"/>
          </a:p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4 – Pupa :</a:t>
            </a:r>
            <a:r>
              <a:rPr lang="en-US" sz="2400"/>
              <a:t> Barrel – shaped with 2 posterior knobs</a:t>
            </a:r>
          </a:p>
          <a:p>
            <a:pPr algn="l" eaLnBrk="1" hangingPunct="1"/>
            <a:endParaRPr lang="en-US" sz="2400"/>
          </a:p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5 – Medical importance :</a:t>
            </a:r>
            <a:r>
              <a:rPr lang="en-US" sz="2400"/>
              <a:t>Vectors of trypanosomes : </a:t>
            </a:r>
          </a:p>
          <a:p>
            <a:pPr algn="l" eaLnBrk="1" hangingPunct="1"/>
            <a:r>
              <a:rPr lang="en-US" sz="2400"/>
              <a:t>A- Nagana in animal</a:t>
            </a:r>
          </a:p>
          <a:p>
            <a:pPr algn="l" eaLnBrk="1" hangingPunct="1"/>
            <a:r>
              <a:rPr lang="en-US" sz="2400"/>
              <a:t>B- Sleeping sickness in man</a:t>
            </a:r>
          </a:p>
          <a:p>
            <a:pPr algn="l" eaLnBrk="1" hangingPunct="1"/>
            <a:r>
              <a:rPr lang="en-US" sz="2400"/>
              <a:t>Glossina palpalis transmit </a:t>
            </a:r>
            <a:r>
              <a:rPr lang="en-US" sz="2400" i="1"/>
              <a:t>Trypanosoma gambiense</a:t>
            </a:r>
          </a:p>
          <a:p>
            <a:pPr algn="l" eaLnBrk="1" hangingPunct="1"/>
            <a:r>
              <a:rPr lang="en-US" sz="2400"/>
              <a:t>Glossina morsitans transmit </a:t>
            </a:r>
            <a:r>
              <a:rPr lang="en-US" sz="2400" i="1"/>
              <a:t>Trypanosoma rhodesiense</a:t>
            </a:r>
          </a:p>
          <a:p>
            <a:pPr algn="l" eaLnBrk="1" hangingPunct="1"/>
            <a:endParaRPr lang="en-US" sz="2400"/>
          </a:p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6 – Control :</a:t>
            </a:r>
            <a:r>
              <a:rPr lang="en-US" sz="2400"/>
              <a:t> </a:t>
            </a:r>
          </a:p>
          <a:p>
            <a:pPr algn="l" eaLnBrk="1" hangingPunct="1"/>
            <a:r>
              <a:rPr lang="en-US" sz="2400"/>
              <a:t>A- change nature of breeding places</a:t>
            </a:r>
          </a:p>
          <a:p>
            <a:pPr algn="l" eaLnBrk="1" hangingPunct="1"/>
            <a:r>
              <a:rPr lang="en-US" sz="2400"/>
              <a:t>B- manual collection of pupae</a:t>
            </a:r>
          </a:p>
          <a:p>
            <a:pPr algn="l" eaLnBrk="1" hangingPunct="1"/>
            <a:r>
              <a:rPr lang="en-US" sz="2400"/>
              <a:t>C- application of insecticides</a:t>
            </a:r>
          </a:p>
        </p:txBody>
      </p:sp>
      <p:pic>
        <p:nvPicPr>
          <p:cNvPr id="3" name="~PP170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7728"/>
      </p:ext>
    </p:extLst>
  </p:cSld>
  <p:clrMapOvr>
    <a:masterClrMapping/>
  </p:clrMapOvr>
  <p:transition spd="slow" advTm="166908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Glossina_palpalis_morsit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66688"/>
            <a:ext cx="9753600" cy="719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~PP247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939787"/>
      </p:ext>
    </p:extLst>
  </p:cSld>
  <p:clrMapOvr>
    <a:masterClrMapping/>
  </p:clrMapOvr>
  <p:transition advTm="37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9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497</Words>
  <Application>Microsoft Office PowerPoint</Application>
  <PresentationFormat>Widescreen</PresentationFormat>
  <Paragraphs>78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trypanosomiasis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2020-03-24T13:30:50Z</dcterms:created>
  <dcterms:modified xsi:type="dcterms:W3CDTF">2020-03-24T13:45:30Z</dcterms:modified>
</cp:coreProperties>
</file>