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CD532-D67C-42C5-B323-D2505D778C7C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7CA1E-94B3-414F-9B0D-D03152F3A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227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CD532-D67C-42C5-B323-D2505D778C7C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7CA1E-94B3-414F-9B0D-D03152F3A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710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CD532-D67C-42C5-B323-D2505D778C7C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7CA1E-94B3-414F-9B0D-D03152F3A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999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CD532-D67C-42C5-B323-D2505D778C7C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7CA1E-94B3-414F-9B0D-D03152F3A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41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CD532-D67C-42C5-B323-D2505D778C7C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7CA1E-94B3-414F-9B0D-D03152F3A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223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CD532-D67C-42C5-B323-D2505D778C7C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7CA1E-94B3-414F-9B0D-D03152F3A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94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CD532-D67C-42C5-B323-D2505D778C7C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7CA1E-94B3-414F-9B0D-D03152F3A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CD532-D67C-42C5-B323-D2505D778C7C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7CA1E-94B3-414F-9B0D-D03152F3A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987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CD532-D67C-42C5-B323-D2505D778C7C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7CA1E-94B3-414F-9B0D-D03152F3A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818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CD532-D67C-42C5-B323-D2505D778C7C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7CA1E-94B3-414F-9B0D-D03152F3A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79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CD532-D67C-42C5-B323-D2505D778C7C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7CA1E-94B3-414F-9B0D-D03152F3A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331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CD532-D67C-42C5-B323-D2505D778C7C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7CA1E-94B3-414F-9B0D-D03152F3A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776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0.wav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8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9.wav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sz="8000">
                <a:solidFill>
                  <a:srgbClr val="FF3300"/>
                </a:solidFill>
              </a:rPr>
              <a:t>Myiasis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" name="~PP3395.WAV">
            <a:hlinkClick r:id="" action="ppaction://media"/>
          </p:cNvPr>
          <p:cNvPicPr>
            <a:picLocks noRot="1" noChangeAspect="1"/>
          </p:cNvPicPr>
          <p:nvPr>
            <a:wavAudioFile r:embed="rId1" name="~PP3395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0963" y="64309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6023208"/>
      </p:ext>
    </p:extLst>
  </p:cSld>
  <p:clrMapOvr>
    <a:masterClrMapping/>
  </p:clrMapOvr>
  <p:transition spd="slow" advTm="25123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ictur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1000"/>
            <a:ext cx="8610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~PP2852.WAV">
            <a:hlinkClick r:id="" action="ppaction://media"/>
          </p:cNvPr>
          <p:cNvPicPr>
            <a:picLocks noRot="1" noChangeAspect="1"/>
          </p:cNvPicPr>
          <p:nvPr>
            <a:wavAudioFile r:embed="rId1" name="~PP2852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0963" y="64309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2969042"/>
      </p:ext>
    </p:extLst>
  </p:cSld>
  <p:clrMapOvr>
    <a:masterClrMapping/>
  </p:clrMapOvr>
  <p:transition spd="med" advTm="9672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752600" y="381000"/>
            <a:ext cx="8382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sz="3200">
                <a:solidFill>
                  <a:srgbClr val="FF3300"/>
                </a:solidFill>
              </a:rPr>
              <a:t>Myiasis</a:t>
            </a:r>
            <a:r>
              <a:rPr lang="en-US" sz="3200"/>
              <a:t> is an animal or human disease caused by parasitic dipterous fly larvae feeding on the hosts living tissue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752600" y="2667001"/>
            <a:ext cx="77724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sz="3200"/>
              <a:t>Some flies may lay eggs in open wounds </a:t>
            </a:r>
          </a:p>
          <a:p>
            <a:pPr algn="l" eaLnBrk="1" hangingPunct="1"/>
            <a:r>
              <a:rPr lang="en-US" sz="3200"/>
              <a:t>Other larvae may invade unbroken skin or enter the body through nose or ears</a:t>
            </a:r>
          </a:p>
          <a:p>
            <a:pPr algn="l" eaLnBrk="1" hangingPunct="1"/>
            <a:r>
              <a:rPr lang="en-US" sz="3200"/>
              <a:t>Others may be swallowed if the eggs are deposed on food</a:t>
            </a:r>
          </a:p>
        </p:txBody>
      </p:sp>
      <p:pic>
        <p:nvPicPr>
          <p:cNvPr id="4" name="~PP1206.WAV">
            <a:hlinkClick r:id="" action="ppaction://media"/>
          </p:cNvPr>
          <p:cNvPicPr>
            <a:picLocks noRot="1" noChangeAspect="1"/>
          </p:cNvPicPr>
          <p:nvPr>
            <a:wavAudioFile r:embed="rId1" name="~PP1206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0963" y="64309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177225"/>
      </p:ext>
    </p:extLst>
  </p:cSld>
  <p:clrMapOvr>
    <a:masterClrMapping/>
  </p:clrMapOvr>
  <p:transition spd="slow" advTm="87853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171700" y="311150"/>
            <a:ext cx="5289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/>
              <a:t>Classification of myiasis :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965326" y="1639888"/>
            <a:ext cx="5108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sz="2400"/>
              <a:t>1 – According to the habit of the fly :</a:t>
            </a:r>
            <a:r>
              <a:rPr lang="en-US"/>
              <a:t> 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828800" y="2286001"/>
            <a:ext cx="85344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sz="2000" b="1">
                <a:solidFill>
                  <a:srgbClr val="FF3300"/>
                </a:solidFill>
              </a:rPr>
              <a:t>1- Specific myiasis :</a:t>
            </a:r>
            <a:r>
              <a:rPr lang="en-US" sz="2000"/>
              <a:t> These are obligatory tissue parasites</a:t>
            </a:r>
          </a:p>
          <a:p>
            <a:pPr algn="l" eaLnBrk="1" hangingPunct="1"/>
            <a:r>
              <a:rPr lang="en-US" sz="2000"/>
              <a:t>                                  larvae develop only in living tissues, so the flies </a:t>
            </a:r>
          </a:p>
          <a:p>
            <a:pPr algn="l" eaLnBrk="1" hangingPunct="1"/>
            <a:r>
              <a:rPr lang="en-US" sz="2000"/>
              <a:t>                                   oviposit or larviposit in or near living tissues</a:t>
            </a:r>
          </a:p>
          <a:p>
            <a:pPr algn="l" eaLnBrk="1" hangingPunct="1"/>
            <a:endParaRPr lang="en-US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752600" y="3733801"/>
            <a:ext cx="86868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sz="2000"/>
              <a:t>Examples :</a:t>
            </a:r>
          </a:p>
          <a:p>
            <a:pPr algn="l" eaLnBrk="1" hangingPunct="1"/>
            <a:r>
              <a:rPr lang="en-US" sz="2000">
                <a:solidFill>
                  <a:srgbClr val="FF3300"/>
                </a:solidFill>
              </a:rPr>
              <a:t>1-Family : Oestridae ( </a:t>
            </a:r>
            <a:r>
              <a:rPr lang="en-US" sz="2000" i="1">
                <a:solidFill>
                  <a:srgbClr val="FF3300"/>
                </a:solidFill>
              </a:rPr>
              <a:t>Oestrus</a:t>
            </a:r>
            <a:r>
              <a:rPr lang="en-US" sz="2000">
                <a:solidFill>
                  <a:srgbClr val="FF3300"/>
                </a:solidFill>
              </a:rPr>
              <a:t> , </a:t>
            </a:r>
            <a:r>
              <a:rPr lang="en-US" sz="2000" i="1">
                <a:solidFill>
                  <a:srgbClr val="FF3300"/>
                </a:solidFill>
              </a:rPr>
              <a:t>Hypoderma </a:t>
            </a:r>
            <a:r>
              <a:rPr lang="en-US" sz="2000">
                <a:solidFill>
                  <a:srgbClr val="FF3300"/>
                </a:solidFill>
              </a:rPr>
              <a:t>, </a:t>
            </a:r>
            <a:r>
              <a:rPr lang="en-US" sz="2000" i="1">
                <a:solidFill>
                  <a:srgbClr val="FF3300"/>
                </a:solidFill>
              </a:rPr>
              <a:t>Dermatobia</a:t>
            </a:r>
            <a:r>
              <a:rPr lang="en-US" sz="2000">
                <a:solidFill>
                  <a:srgbClr val="FF3300"/>
                </a:solidFill>
              </a:rPr>
              <a:t> )</a:t>
            </a:r>
          </a:p>
          <a:p>
            <a:pPr algn="l" eaLnBrk="1" hangingPunct="1"/>
            <a:r>
              <a:rPr lang="en-US" sz="2000"/>
              <a:t>Lay eggs on some insect which when visits man and bites him the eggs hatch and larvae penetrate the skin</a:t>
            </a:r>
          </a:p>
          <a:p>
            <a:pPr algn="l" eaLnBrk="1" hangingPunct="1"/>
            <a:r>
              <a:rPr lang="en-US" sz="2000">
                <a:solidFill>
                  <a:srgbClr val="FF3300"/>
                </a:solidFill>
              </a:rPr>
              <a:t>2-</a:t>
            </a:r>
            <a:r>
              <a:rPr lang="en-US" sz="2000" i="1">
                <a:solidFill>
                  <a:srgbClr val="FF3300"/>
                </a:solidFill>
              </a:rPr>
              <a:t>Gastrophillus </a:t>
            </a:r>
          </a:p>
          <a:p>
            <a:pPr algn="l" eaLnBrk="1" hangingPunct="1"/>
            <a:r>
              <a:rPr lang="en-US" sz="2000">
                <a:solidFill>
                  <a:srgbClr val="FF3300"/>
                </a:solidFill>
              </a:rPr>
              <a:t>3-</a:t>
            </a:r>
            <a:r>
              <a:rPr lang="en-US" sz="2000" i="1">
                <a:solidFill>
                  <a:srgbClr val="FF3300"/>
                </a:solidFill>
              </a:rPr>
              <a:t>Cordylobia</a:t>
            </a:r>
            <a:r>
              <a:rPr lang="en-US" sz="2000"/>
              <a:t>( lay eggs on ground or cloth , larvae penetrate unbroken skin)</a:t>
            </a:r>
          </a:p>
          <a:p>
            <a:pPr algn="l" eaLnBrk="1" hangingPunct="1"/>
            <a:r>
              <a:rPr lang="en-US" sz="2000">
                <a:solidFill>
                  <a:srgbClr val="FF3300"/>
                </a:solidFill>
              </a:rPr>
              <a:t>4-some species of </a:t>
            </a:r>
            <a:r>
              <a:rPr lang="en-US" sz="2000" i="1">
                <a:solidFill>
                  <a:srgbClr val="FF3300"/>
                </a:solidFill>
              </a:rPr>
              <a:t>Chrysomia  </a:t>
            </a:r>
            <a:r>
              <a:rPr lang="en-US" sz="2000">
                <a:solidFill>
                  <a:srgbClr val="FF3300"/>
                </a:solidFill>
              </a:rPr>
              <a:t>or </a:t>
            </a:r>
            <a:r>
              <a:rPr lang="en-US" sz="2000" i="1">
                <a:solidFill>
                  <a:srgbClr val="FF3300"/>
                </a:solidFill>
              </a:rPr>
              <a:t>Wohlfahrtia</a:t>
            </a:r>
            <a:r>
              <a:rPr lang="en-US" sz="2000"/>
              <a:t> ( larvae donot penetrate unbroken skin but wounded or diseased tissues</a:t>
            </a:r>
          </a:p>
        </p:txBody>
      </p:sp>
      <p:pic>
        <p:nvPicPr>
          <p:cNvPr id="6" name="~PP2626.WAV">
            <a:hlinkClick r:id="" action="ppaction://media"/>
          </p:cNvPr>
          <p:cNvPicPr>
            <a:picLocks noRot="1" noChangeAspect="1"/>
          </p:cNvPicPr>
          <p:nvPr>
            <a:wavAudioFile r:embed="rId1" name="~PP2626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0963" y="64309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0679412"/>
      </p:ext>
    </p:extLst>
  </p:cSld>
  <p:clrMapOvr>
    <a:masterClrMapping/>
  </p:clrMapOvr>
  <p:transition spd="slow" advTm="161118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747839" y="381001"/>
            <a:ext cx="88360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sz="2000" b="1">
                <a:solidFill>
                  <a:srgbClr val="FF3300"/>
                </a:solidFill>
              </a:rPr>
              <a:t>2– Semi–specific myiasis :</a:t>
            </a:r>
            <a:r>
              <a:rPr lang="en-US" sz="2000"/>
              <a:t> these are oblgatory feeders on decayed matter</a:t>
            </a:r>
          </a:p>
          <a:p>
            <a:pPr algn="l" eaLnBrk="1" hangingPunct="1"/>
            <a:r>
              <a:rPr lang="en-US" sz="2000"/>
              <a:t>                                               but may attack tissues facultatively attracted by </a:t>
            </a:r>
          </a:p>
          <a:p>
            <a:pPr algn="l" eaLnBrk="1" hangingPunct="1"/>
            <a:r>
              <a:rPr lang="en-US" sz="2000"/>
              <a:t>                                               diseased tissues or wounds odour</a:t>
            </a:r>
            <a:r>
              <a:rPr lang="en-US"/>
              <a:t> 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828800" y="2133601"/>
            <a:ext cx="26289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sz="2000"/>
              <a:t>Examples :</a:t>
            </a:r>
          </a:p>
          <a:p>
            <a:pPr algn="l" eaLnBrk="1" hangingPunct="1"/>
            <a:endParaRPr lang="en-US" sz="2000"/>
          </a:p>
          <a:p>
            <a:pPr algn="l" eaLnBrk="1" hangingPunct="1"/>
            <a:r>
              <a:rPr lang="en-US" sz="2000">
                <a:solidFill>
                  <a:srgbClr val="FF3300"/>
                </a:solidFill>
              </a:rPr>
              <a:t>Family : Calliphoridae</a:t>
            </a:r>
          </a:p>
        </p:txBody>
      </p:sp>
      <p:pic>
        <p:nvPicPr>
          <p:cNvPr id="4" name="~PP1213.WAV">
            <a:hlinkClick r:id="" action="ppaction://media"/>
          </p:cNvPr>
          <p:cNvPicPr>
            <a:picLocks noRot="1" noChangeAspect="1"/>
          </p:cNvPicPr>
          <p:nvPr>
            <a:wavAudioFile r:embed="rId1" name="~PP1213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0963" y="64309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8801370"/>
      </p:ext>
    </p:extLst>
  </p:cSld>
  <p:clrMapOvr>
    <a:masterClrMapping/>
  </p:clrMapOvr>
  <p:transition spd="slow" advTm="2235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828800" y="685801"/>
            <a:ext cx="76850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sz="2000" b="1">
                <a:solidFill>
                  <a:srgbClr val="FF3300"/>
                </a:solidFill>
              </a:rPr>
              <a:t>3- Accidental myiasis :</a:t>
            </a:r>
            <a:r>
              <a:rPr lang="en-US" sz="2000"/>
              <a:t> Larvae may accidentally get in the tissues</a:t>
            </a:r>
          </a:p>
          <a:p>
            <a:pPr algn="l" eaLnBrk="1" hangingPunct="1"/>
            <a:r>
              <a:rPr lang="en-US" sz="2000"/>
              <a:t>                                        as eggs deposed accidentally on food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057400" y="2184401"/>
            <a:ext cx="22558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sz="2000" b="1"/>
              <a:t>Examples :</a:t>
            </a:r>
            <a:r>
              <a:rPr lang="en-US" sz="2000"/>
              <a:t> </a:t>
            </a:r>
          </a:p>
          <a:p>
            <a:pPr algn="l" eaLnBrk="1" hangingPunct="1"/>
            <a:endParaRPr lang="en-US" sz="2000"/>
          </a:p>
          <a:p>
            <a:pPr algn="l" eaLnBrk="1" hangingPunct="1"/>
            <a:r>
              <a:rPr lang="en-US" sz="2000" i="1">
                <a:solidFill>
                  <a:srgbClr val="FF3300"/>
                </a:solidFill>
              </a:rPr>
              <a:t>Musca </a:t>
            </a:r>
            <a:r>
              <a:rPr lang="en-US" sz="2000">
                <a:solidFill>
                  <a:srgbClr val="FF3300"/>
                </a:solidFill>
              </a:rPr>
              <a:t>, </a:t>
            </a:r>
            <a:r>
              <a:rPr lang="en-US" sz="2000" i="1">
                <a:solidFill>
                  <a:srgbClr val="FF3300"/>
                </a:solidFill>
              </a:rPr>
              <a:t>Stomoxys</a:t>
            </a:r>
          </a:p>
        </p:txBody>
      </p:sp>
      <p:pic>
        <p:nvPicPr>
          <p:cNvPr id="4" name="~PP3956.WAV">
            <a:hlinkClick r:id="" action="ppaction://media"/>
          </p:cNvPr>
          <p:cNvPicPr>
            <a:picLocks noRot="1" noChangeAspect="1"/>
          </p:cNvPicPr>
          <p:nvPr>
            <a:wavAudioFile r:embed="rId1" name="~PP3956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0963" y="64309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7777640"/>
      </p:ext>
    </p:extLst>
  </p:cSld>
  <p:clrMapOvr>
    <a:masterClrMapping/>
  </p:clrMapOvr>
  <p:transition spd="slow" advTm="47736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905000" y="457200"/>
            <a:ext cx="702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/>
              <a:t>2 – According to habitat ( type of tissue invaded ) :</a:t>
            </a:r>
            <a:r>
              <a:rPr lang="en-US"/>
              <a:t> 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752600" y="1524000"/>
            <a:ext cx="8831264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sz="2400">
                <a:solidFill>
                  <a:srgbClr val="FF3300"/>
                </a:solidFill>
              </a:rPr>
              <a:t>1- Intesstinal :</a:t>
            </a:r>
            <a:r>
              <a:rPr lang="en-US" sz="2400"/>
              <a:t> </a:t>
            </a:r>
            <a:r>
              <a:rPr lang="en-US" sz="2400" i="1"/>
              <a:t>Musca</a:t>
            </a:r>
            <a:r>
              <a:rPr lang="en-US" sz="2400"/>
              <a:t> , </a:t>
            </a:r>
            <a:r>
              <a:rPr lang="en-US" sz="2400" i="1"/>
              <a:t>Calliphora</a:t>
            </a:r>
            <a:r>
              <a:rPr lang="en-US" sz="2400"/>
              <a:t> , </a:t>
            </a:r>
            <a:r>
              <a:rPr lang="en-US" sz="2400" i="1"/>
              <a:t>Lucilia</a:t>
            </a:r>
          </a:p>
          <a:p>
            <a:pPr algn="l" eaLnBrk="1" hangingPunct="1"/>
            <a:endParaRPr lang="en-US" sz="2400" i="1"/>
          </a:p>
          <a:p>
            <a:pPr algn="l" eaLnBrk="1" hangingPunct="1"/>
            <a:r>
              <a:rPr lang="en-US" sz="2400">
                <a:solidFill>
                  <a:srgbClr val="FF3300"/>
                </a:solidFill>
              </a:rPr>
              <a:t>2- Gastric :</a:t>
            </a:r>
            <a:r>
              <a:rPr lang="en-US" sz="2400"/>
              <a:t> </a:t>
            </a:r>
            <a:r>
              <a:rPr lang="en-US" sz="2400" i="1"/>
              <a:t>Eristalis</a:t>
            </a:r>
          </a:p>
          <a:p>
            <a:pPr algn="l" eaLnBrk="1" hangingPunct="1"/>
            <a:endParaRPr lang="en-US" sz="2400" i="1"/>
          </a:p>
          <a:p>
            <a:pPr algn="l" eaLnBrk="1" hangingPunct="1"/>
            <a:r>
              <a:rPr lang="en-US" sz="2400">
                <a:solidFill>
                  <a:srgbClr val="FF3300"/>
                </a:solidFill>
              </a:rPr>
              <a:t>3- Urogenital :</a:t>
            </a:r>
            <a:r>
              <a:rPr lang="en-US" sz="2400"/>
              <a:t> </a:t>
            </a:r>
            <a:r>
              <a:rPr lang="en-US" sz="2400" i="1"/>
              <a:t>Fannia</a:t>
            </a:r>
          </a:p>
          <a:p>
            <a:pPr algn="l" eaLnBrk="1" hangingPunct="1"/>
            <a:r>
              <a:rPr lang="en-US" sz="2400" i="1"/>
              <a:t> </a:t>
            </a:r>
          </a:p>
          <a:p>
            <a:pPr algn="l" eaLnBrk="1" hangingPunct="1"/>
            <a:r>
              <a:rPr lang="en-US" sz="2400">
                <a:solidFill>
                  <a:srgbClr val="FF3300"/>
                </a:solidFill>
              </a:rPr>
              <a:t>4- Cutaneous :</a:t>
            </a:r>
            <a:r>
              <a:rPr lang="en-US" sz="2400"/>
              <a:t> </a:t>
            </a:r>
            <a:r>
              <a:rPr lang="en-US" sz="2400" i="1"/>
              <a:t>Dermatobia</a:t>
            </a:r>
            <a:r>
              <a:rPr lang="en-US" sz="2400"/>
              <a:t> , </a:t>
            </a:r>
            <a:r>
              <a:rPr lang="en-US" sz="2400" i="1"/>
              <a:t>Cordylobia </a:t>
            </a:r>
            <a:r>
              <a:rPr lang="en-US" sz="2400"/>
              <a:t>, Family : Calliphoridae</a:t>
            </a:r>
          </a:p>
          <a:p>
            <a:pPr algn="l" eaLnBrk="1" hangingPunct="1"/>
            <a:endParaRPr lang="en-US" sz="2400"/>
          </a:p>
          <a:p>
            <a:pPr algn="l" eaLnBrk="1" hangingPunct="1"/>
            <a:r>
              <a:rPr lang="en-US" sz="2400">
                <a:solidFill>
                  <a:srgbClr val="FF3300"/>
                </a:solidFill>
              </a:rPr>
              <a:t>5- Ocular :</a:t>
            </a:r>
            <a:r>
              <a:rPr lang="en-US" sz="2400"/>
              <a:t> </a:t>
            </a:r>
            <a:r>
              <a:rPr lang="en-US" sz="2400" i="1"/>
              <a:t>Oestrus</a:t>
            </a:r>
            <a:r>
              <a:rPr lang="en-US" sz="2400"/>
              <a:t> , </a:t>
            </a:r>
            <a:r>
              <a:rPr lang="en-US" sz="2400" i="1"/>
              <a:t>Wohlfahrtia</a:t>
            </a:r>
            <a:r>
              <a:rPr lang="en-US" sz="2400"/>
              <a:t> and </a:t>
            </a:r>
            <a:r>
              <a:rPr lang="en-US" sz="2400" i="1"/>
              <a:t>Sarcophaga</a:t>
            </a:r>
          </a:p>
          <a:p>
            <a:pPr algn="l" eaLnBrk="1" hangingPunct="1"/>
            <a:endParaRPr lang="en-US" sz="2400" i="1"/>
          </a:p>
          <a:p>
            <a:pPr algn="l" eaLnBrk="1" hangingPunct="1"/>
            <a:r>
              <a:rPr lang="en-US" sz="2400">
                <a:solidFill>
                  <a:srgbClr val="FF3300"/>
                </a:solidFill>
              </a:rPr>
              <a:t>6- Nasopharyngeal :</a:t>
            </a:r>
            <a:r>
              <a:rPr lang="en-US" sz="2400"/>
              <a:t> </a:t>
            </a:r>
            <a:r>
              <a:rPr lang="en-US" sz="2400" i="1"/>
              <a:t>Wohlfahrtia </a:t>
            </a:r>
            <a:r>
              <a:rPr lang="en-US" sz="2400"/>
              <a:t>and </a:t>
            </a:r>
            <a:r>
              <a:rPr lang="en-US" sz="2400" i="1"/>
              <a:t>Sarcophaga</a:t>
            </a:r>
          </a:p>
        </p:txBody>
      </p:sp>
      <p:pic>
        <p:nvPicPr>
          <p:cNvPr id="4" name="~PP375.WAV">
            <a:hlinkClick r:id="" action="ppaction://media"/>
          </p:cNvPr>
          <p:cNvPicPr>
            <a:picLocks noRot="1" noChangeAspect="1"/>
          </p:cNvPicPr>
          <p:nvPr>
            <a:wavAudioFile r:embed="rId1" name="~PP375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0963" y="64309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4936571"/>
      </p:ext>
    </p:extLst>
  </p:cSld>
  <p:clrMapOvr>
    <a:masterClrMapping/>
  </p:clrMapOvr>
  <p:transition spd="slow" advTm="65981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600200" y="381000"/>
            <a:ext cx="9067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sz="2400">
                <a:solidFill>
                  <a:srgbClr val="FF3300"/>
                </a:solidFill>
              </a:rPr>
              <a:t>Diagnosis :</a:t>
            </a:r>
            <a:r>
              <a:rPr lang="en-US" sz="2400"/>
              <a:t> Finding larvae in the lesion </a:t>
            </a:r>
          </a:p>
          <a:p>
            <a:pPr algn="l" eaLnBrk="1" hangingPunct="1"/>
            <a:r>
              <a:rPr lang="en-US" sz="2400"/>
              <a:t>                   These are identified by the characteristic posterior </a:t>
            </a:r>
          </a:p>
          <a:p>
            <a:pPr algn="l" eaLnBrk="1" hangingPunct="1"/>
            <a:r>
              <a:rPr lang="en-US" sz="2400"/>
              <a:t>                   spiracles</a:t>
            </a:r>
          </a:p>
          <a:p>
            <a:pPr algn="l" eaLnBrk="1" hangingPunct="1"/>
            <a:r>
              <a:rPr lang="en-US" sz="2400"/>
              <a:t>                   Living larvae may be reared to adult for identification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828800" y="3505200"/>
            <a:ext cx="6827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3300"/>
                </a:solidFill>
              </a:rPr>
              <a:t>Treatment :</a:t>
            </a:r>
            <a:r>
              <a:rPr lang="en-US" sz="2400"/>
              <a:t> Forcible or surgical removal of larvae</a:t>
            </a:r>
          </a:p>
        </p:txBody>
      </p:sp>
      <p:pic>
        <p:nvPicPr>
          <p:cNvPr id="4" name="~PP87.WAV">
            <a:hlinkClick r:id="" action="ppaction://media"/>
          </p:cNvPr>
          <p:cNvPicPr>
            <a:picLocks noRot="1" noChangeAspect="1"/>
          </p:cNvPicPr>
          <p:nvPr>
            <a:wavAudioFile r:embed="rId1" name="~PP87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0963" y="64309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9863959"/>
      </p:ext>
    </p:extLst>
  </p:cSld>
  <p:clrMapOvr>
    <a:masterClrMapping/>
  </p:clrMapOvr>
  <p:transition spd="slow" advTm="1128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>
                <a:solidFill>
                  <a:srgbClr val="003399"/>
                </a:solidFill>
              </a:rPr>
              <a:t>Order : Siphonaptera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" name="~PP1545.WAV">
            <a:hlinkClick r:id="" action="ppaction://media"/>
          </p:cNvPr>
          <p:cNvPicPr>
            <a:picLocks noRot="1" noChangeAspect="1"/>
          </p:cNvPicPr>
          <p:nvPr>
            <a:wavAudioFile r:embed="rId1" name="~PP1545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0963" y="64309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317284"/>
      </p:ext>
    </p:extLst>
  </p:cSld>
  <p:clrMapOvr>
    <a:masterClrMapping/>
  </p:clrMapOvr>
  <p:transition spd="slow" advTm="5496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905000" y="304801"/>
            <a:ext cx="703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/>
              <a:t>General characters of Order : Siphonaptera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524000" y="838200"/>
            <a:ext cx="8915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sz="2400"/>
              <a:t>( </a:t>
            </a:r>
            <a:r>
              <a:rPr lang="en-US" sz="2000"/>
              <a:t>Bilaterally compressed – Covered with stiff hairs directed backwardly –</a:t>
            </a:r>
          </a:p>
          <a:p>
            <a:pPr algn="l" eaLnBrk="1" hangingPunct="1"/>
            <a:r>
              <a:rPr lang="en-US" sz="2000"/>
              <a:t>   Strong legs to help in jumping –  Complete metamorphosis )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524000" y="1828800"/>
            <a:ext cx="84709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sz="2000"/>
              <a:t>1- Adult :</a:t>
            </a:r>
          </a:p>
          <a:p>
            <a:pPr algn="l" eaLnBrk="1" hangingPunct="1"/>
            <a:r>
              <a:rPr lang="en-US" sz="2000"/>
              <a:t>Size : 2-3 mm</a:t>
            </a:r>
          </a:p>
          <a:p>
            <a:pPr algn="l" eaLnBrk="1" hangingPunct="1"/>
            <a:r>
              <a:rPr lang="en-US" sz="2000"/>
              <a:t>Body is divided into head,thorax and  abd.</a:t>
            </a:r>
          </a:p>
          <a:p>
            <a:pPr algn="l" eaLnBrk="1" hangingPunct="1"/>
            <a:r>
              <a:rPr lang="en-US" sz="2000"/>
              <a:t>Head : round or angular and carries :</a:t>
            </a:r>
          </a:p>
          <a:p>
            <a:pPr algn="l" eaLnBrk="1" hangingPunct="1"/>
            <a:r>
              <a:rPr lang="en-US" sz="2000"/>
              <a:t>2 simple eyes (may be absent)</a:t>
            </a:r>
          </a:p>
          <a:p>
            <a:pPr algn="l" eaLnBrk="1" hangingPunct="1"/>
            <a:r>
              <a:rPr lang="en-US" sz="2000"/>
              <a:t>Post cephalic hairs (one or more)</a:t>
            </a:r>
          </a:p>
          <a:p>
            <a:pPr algn="l" eaLnBrk="1" hangingPunct="1"/>
            <a:r>
              <a:rPr lang="en-US" sz="2000"/>
              <a:t>2 short 3-segmented antenna behind eyes </a:t>
            </a:r>
          </a:p>
          <a:p>
            <a:pPr algn="l" eaLnBrk="1" hangingPunct="1"/>
            <a:r>
              <a:rPr lang="en-US" sz="2000"/>
              <a:t>Genal comb in some species</a:t>
            </a:r>
          </a:p>
          <a:p>
            <a:pPr algn="l" eaLnBrk="1" hangingPunct="1"/>
            <a:r>
              <a:rPr lang="en-US" sz="2000"/>
              <a:t>Proboscis : piercing and sucking in male and female</a:t>
            </a:r>
          </a:p>
          <a:p>
            <a:pPr algn="l" eaLnBrk="1" hangingPunct="1"/>
            <a:endParaRPr lang="en-US" sz="2000"/>
          </a:p>
          <a:p>
            <a:pPr algn="l" eaLnBrk="1" hangingPunct="1"/>
            <a:r>
              <a:rPr lang="en-US" sz="2000"/>
              <a:t>Thorax : composed of 3 segments and carries : </a:t>
            </a:r>
          </a:p>
          <a:p>
            <a:pPr algn="l" eaLnBrk="1" hangingPunct="1"/>
            <a:r>
              <a:rPr lang="en-US" sz="2000"/>
              <a:t>Legs : 3 pairs of strong legs particulary the coxa and femur</a:t>
            </a:r>
          </a:p>
          <a:p>
            <a:pPr algn="l" eaLnBrk="1" hangingPunct="1"/>
            <a:r>
              <a:rPr lang="en-US" sz="2000"/>
              <a:t>Pronotal comb on the posterior border of the 1</a:t>
            </a:r>
            <a:r>
              <a:rPr lang="en-US" sz="2000" baseline="30000"/>
              <a:t>st</a:t>
            </a:r>
            <a:r>
              <a:rPr lang="en-US" sz="2000"/>
              <a:t> thoracic seg. In some sp.</a:t>
            </a:r>
          </a:p>
          <a:p>
            <a:pPr algn="l" eaLnBrk="1" hangingPunct="1"/>
            <a:r>
              <a:rPr lang="en-US" sz="2000"/>
              <a:t>Mesopleural suture may be present</a:t>
            </a:r>
          </a:p>
        </p:txBody>
      </p:sp>
      <p:pic>
        <p:nvPicPr>
          <p:cNvPr id="11269" name="Picture 5" descr="Pictur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676400"/>
            <a:ext cx="3048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~PP1325.WAV">
            <a:hlinkClick r:id="" action="ppaction://media"/>
          </p:cNvPr>
          <p:cNvPicPr>
            <a:picLocks noRot="1" noChangeAspect="1"/>
          </p:cNvPicPr>
          <p:nvPr>
            <a:wavAudioFile r:embed="rId1" name="~PP1325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0963" y="64309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1511814"/>
      </p:ext>
    </p:extLst>
  </p:cSld>
  <p:clrMapOvr>
    <a:masterClrMapping/>
  </p:clrMapOvr>
  <p:transition spd="slow" advTm="204516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434</Words>
  <Application>Microsoft Office PowerPoint</Application>
  <PresentationFormat>Widescreen</PresentationFormat>
  <Paragraphs>62</Paragraphs>
  <Slides>10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Myiasis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Order : Siphonaptera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</cp:revision>
  <dcterms:created xsi:type="dcterms:W3CDTF">2020-03-24T14:39:18Z</dcterms:created>
  <dcterms:modified xsi:type="dcterms:W3CDTF">2020-03-24T15:09:09Z</dcterms:modified>
</cp:coreProperties>
</file>