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5" d="100"/>
          <a:sy n="75" d="100"/>
        </p:scale>
        <p:origin x="-1236" y="6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5FE57DB-27CD-48C2-A314-2DB5A8D66B58}" type="datetimeFigureOut">
              <a:rPr lang="ar-EG" smtClean="0"/>
              <a:pPr/>
              <a:t>26/05/1439</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80B40AB-F3FB-4237-B2B1-BB0EFB32591C}" type="slidenum">
              <a:rPr lang="ar-EG" smtClean="0"/>
              <a:pPr/>
              <a:t>‹#›</a:t>
            </a:fld>
            <a:endParaRPr lang="ar-EG"/>
          </a:p>
        </p:txBody>
      </p:sp>
    </p:spTree>
    <p:extLst>
      <p:ext uri="{BB962C8B-B14F-4D97-AF65-F5344CB8AC3E}">
        <p14:creationId xmlns="" xmlns:p14="http://schemas.microsoft.com/office/powerpoint/2010/main" val="277653527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B80B40AB-F3FB-4237-B2B1-BB0EFB32591C}" type="slidenum">
              <a:rPr lang="ar-EG" smtClean="0"/>
              <a:pPr/>
              <a:t>1</a:t>
            </a:fld>
            <a:endParaRPr lang="ar-EG"/>
          </a:p>
        </p:txBody>
      </p:sp>
    </p:spTree>
    <p:extLst>
      <p:ext uri="{BB962C8B-B14F-4D97-AF65-F5344CB8AC3E}">
        <p14:creationId xmlns="" xmlns:p14="http://schemas.microsoft.com/office/powerpoint/2010/main" val="1791916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775059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462896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1663018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54193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420266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2858024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189961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378414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151098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354945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9C7FF-A241-400F-8356-657C5DE99970}" type="datetimeFigureOut">
              <a:rPr lang="ar-EG" smtClean="0"/>
              <a:pPr/>
              <a:t>26/05/1439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1022697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729C7FF-A241-400F-8356-657C5DE99970}" type="datetimeFigureOut">
              <a:rPr lang="ar-EG" smtClean="0"/>
              <a:pPr/>
              <a:t>26/05/1439</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E6DAF76-3251-4FA5-AE1D-C0AD7FBFDE5E}" type="slidenum">
              <a:rPr lang="ar-EG" smtClean="0"/>
              <a:pPr/>
              <a:t>‹#›</a:t>
            </a:fld>
            <a:endParaRPr lang="ar-EG"/>
          </a:p>
        </p:txBody>
      </p:sp>
    </p:spTree>
    <p:extLst>
      <p:ext uri="{BB962C8B-B14F-4D97-AF65-F5344CB8AC3E}">
        <p14:creationId xmlns="" xmlns:p14="http://schemas.microsoft.com/office/powerpoint/2010/main" val="4203094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nSpc>
                <a:spcPct val="115000"/>
              </a:lnSpc>
            </a:pPr>
            <a:r>
              <a:rPr lang="en-US" b="1" dirty="0" smtClean="0">
                <a:effectLst/>
                <a:latin typeface="Times New Roman"/>
                <a:ea typeface="Times New Roman"/>
                <a:cs typeface="Arial"/>
              </a:rPr>
              <a:t>Exploration Geochemistry</a:t>
            </a:r>
            <a:endParaRPr lang="en-US" sz="3600" dirty="0">
              <a:ea typeface="Times New Roman"/>
              <a:cs typeface="Arial"/>
            </a:endParaRPr>
          </a:p>
        </p:txBody>
      </p:sp>
    </p:spTree>
    <p:extLst>
      <p:ext uri="{BB962C8B-B14F-4D97-AF65-F5344CB8AC3E}">
        <p14:creationId xmlns="" xmlns:p14="http://schemas.microsoft.com/office/powerpoint/2010/main" val="2166919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507288" cy="5145435"/>
          </a:xfrm>
        </p:spPr>
        <p:txBody>
          <a:bodyPr>
            <a:normAutofit/>
          </a:bodyPr>
          <a:lstStyle/>
          <a:p>
            <a:pPr marL="0" indent="0" algn="l">
              <a:buNone/>
            </a:pPr>
            <a:r>
              <a:rPr lang="en-US" dirty="0" smtClean="0"/>
              <a:t>     </a:t>
            </a:r>
            <a:r>
              <a:rPr lang="en-US" sz="4000" dirty="0" smtClean="0">
                <a:latin typeface="Times New Roman" pitchFamily="18" charset="0"/>
                <a:cs typeface="Times New Roman" pitchFamily="18" charset="0"/>
              </a:rPr>
              <a:t>In addition </a:t>
            </a:r>
            <a:r>
              <a:rPr lang="en-US" sz="4000" dirty="0" smtClean="0">
                <a:solidFill>
                  <a:srgbClr val="FF0000"/>
                </a:solidFill>
                <a:latin typeface="Times New Roman" pitchFamily="18" charset="0"/>
                <a:cs typeface="Times New Roman" pitchFamily="18" charset="0"/>
              </a:rPr>
              <a:t>ore-forming processes concentrate or deplete elements other than those mined.</a:t>
            </a:r>
            <a:r>
              <a:rPr lang="en-US" sz="4000" dirty="0" smtClean="0">
                <a:latin typeface="Times New Roman" pitchFamily="18" charset="0"/>
                <a:cs typeface="Times New Roman" pitchFamily="18" charset="0"/>
              </a:rPr>
              <a:t> For </a:t>
            </a:r>
            <a:r>
              <a:rPr lang="en-US" sz="4000" u="sng" dirty="0" smtClean="0">
                <a:latin typeface="Times New Roman" pitchFamily="18" charset="0"/>
                <a:cs typeface="Times New Roman" pitchFamily="18" charset="0"/>
              </a:rPr>
              <a:t>example</a:t>
            </a:r>
            <a:r>
              <a:rPr lang="en-US" sz="4000" dirty="0" smtClean="0">
                <a:latin typeface="Times New Roman" pitchFamily="18" charset="0"/>
                <a:cs typeface="Times New Roman" pitchFamily="18" charset="0"/>
              </a:rPr>
              <a:t>, massive sulfide deposits often contain substantial </a:t>
            </a:r>
            <a:r>
              <a:rPr lang="en-US" sz="4000" dirty="0" smtClean="0">
                <a:solidFill>
                  <a:srgbClr val="FF0000"/>
                </a:solidFill>
                <a:latin typeface="Times New Roman" pitchFamily="18" charset="0"/>
                <a:cs typeface="Times New Roman" pitchFamily="18" charset="0"/>
              </a:rPr>
              <a:t>arsenic and gold </a:t>
            </a:r>
            <a:r>
              <a:rPr lang="en-US" sz="4000" dirty="0" smtClean="0">
                <a:latin typeface="Times New Roman" pitchFamily="18" charset="0"/>
                <a:cs typeface="Times New Roman" pitchFamily="18" charset="0"/>
              </a:rPr>
              <a:t>in addition to the </a:t>
            </a:r>
            <a:r>
              <a:rPr lang="en-US" sz="4000" u="sng" dirty="0" smtClean="0">
                <a:latin typeface="Times New Roman" pitchFamily="18" charset="0"/>
                <a:cs typeface="Times New Roman" pitchFamily="18" charset="0"/>
              </a:rPr>
              <a:t>copper, lead, and zinc </a:t>
            </a:r>
            <a:r>
              <a:rPr lang="en-US" sz="4000" dirty="0" smtClean="0">
                <a:latin typeface="Times New Roman" pitchFamily="18" charset="0"/>
                <a:cs typeface="Times New Roman" pitchFamily="18" charset="0"/>
              </a:rPr>
              <a:t>for which they are mined. </a:t>
            </a:r>
            <a:r>
              <a:rPr lang="en-US" sz="4000" dirty="0" smtClean="0">
                <a:solidFill>
                  <a:srgbClr val="FF0000"/>
                </a:solidFill>
                <a:latin typeface="Times New Roman" pitchFamily="18" charset="0"/>
                <a:cs typeface="Times New Roman" pitchFamily="18" charset="0"/>
              </a:rPr>
              <a:t>A summary </a:t>
            </a:r>
            <a:r>
              <a:rPr lang="en-US" sz="4000" dirty="0" smtClean="0">
                <a:latin typeface="Times New Roman" pitchFamily="18" charset="0"/>
                <a:cs typeface="Times New Roman" pitchFamily="18" charset="0"/>
              </a:rPr>
              <a:t>of typical elemental associations is shown in Table.1.</a:t>
            </a:r>
            <a:endParaRPr lang="ar-EG" sz="4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754774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363272" cy="5073427"/>
          </a:xfrm>
        </p:spPr>
        <p:txBody>
          <a:bodyPr>
            <a:noAutofit/>
          </a:bodyPr>
          <a:lstStyle/>
          <a:p>
            <a:pPr marL="0" indent="0" algn="l">
              <a:buNone/>
            </a:pPr>
            <a:r>
              <a:rPr lang="en-US" sz="4000" dirty="0" smtClean="0">
                <a:latin typeface="Times New Roman" pitchFamily="18" charset="0"/>
                <a:cs typeface="Times New Roman" pitchFamily="18" charset="0"/>
              </a:rPr>
              <a:t>     </a:t>
            </a:r>
            <a:r>
              <a:rPr lang="en-US" sz="4000" u="sng" dirty="0" smtClean="0">
                <a:latin typeface="Times New Roman" pitchFamily="18" charset="0"/>
                <a:cs typeface="Times New Roman" pitchFamily="18" charset="0"/>
              </a:rPr>
              <a:t>The geologist’s problem is then to </a:t>
            </a:r>
          </a:p>
          <a:p>
            <a:pPr marL="0" indent="0" algn="l">
              <a:buNone/>
            </a:pPr>
            <a:r>
              <a:rPr lang="en-US" sz="4000" u="sng" dirty="0" smtClean="0">
                <a:latin typeface="Times New Roman" pitchFamily="18" charset="0"/>
                <a:cs typeface="Times New Roman" pitchFamily="18" charset="0"/>
              </a:rPr>
              <a:t>adapt this knowledge of primary con-centration to the exploration area</a:t>
            </a:r>
            <a:r>
              <a:rPr lang="en-US" sz="4000" dirty="0" smtClean="0">
                <a:latin typeface="Times New Roman" pitchFamily="18" charset="0"/>
                <a:cs typeface="Times New Roman" pitchFamily="18" charset="0"/>
              </a:rPr>
              <a:t>. </a:t>
            </a:r>
            <a:r>
              <a:rPr lang="en-US" sz="4000" dirty="0" smtClean="0">
                <a:solidFill>
                  <a:srgbClr val="FF0000"/>
                </a:solidFill>
                <a:latin typeface="Times New Roman" pitchFamily="18" charset="0"/>
                <a:cs typeface="Times New Roman" pitchFamily="18" charset="0"/>
              </a:rPr>
              <a:t>The geochemical response at the surface depends on the type of terrain and especially on the type of material covering the deposit as shown in </a:t>
            </a:r>
            <a:r>
              <a:rPr lang="en-US" sz="4000" dirty="0" smtClean="0">
                <a:latin typeface="Times New Roman" pitchFamily="18" charset="0"/>
                <a:cs typeface="Times New Roman" pitchFamily="18" charset="0"/>
              </a:rPr>
              <a:t>Fig.1.</a:t>
            </a:r>
            <a:r>
              <a:rPr lang="en-US" sz="4100" dirty="0" smtClean="0">
                <a:latin typeface="Times New Roman" pitchFamily="18" charset="0"/>
                <a:cs typeface="Times New Roman" pitchFamily="18" charset="0"/>
              </a:rPr>
              <a:t> </a:t>
            </a:r>
            <a:endParaRPr lang="ar-EG" sz="4100" dirty="0">
              <a:latin typeface="Times New Roman" pitchFamily="18" charset="0"/>
              <a:cs typeface="Times New Roman" pitchFamily="18" charset="0"/>
            </a:endParaRPr>
          </a:p>
        </p:txBody>
      </p:sp>
    </p:spTree>
    <p:extLst>
      <p:ext uri="{BB962C8B-B14F-4D97-AF65-F5344CB8AC3E}">
        <p14:creationId xmlns="" xmlns:p14="http://schemas.microsoft.com/office/powerpoint/2010/main" val="571066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052737"/>
            <a:ext cx="7848872" cy="4680520"/>
          </a:xfrm>
        </p:spPr>
        <p:txBody>
          <a:bodyPr>
            <a:noAutofit/>
          </a:bodyPr>
          <a:lstStyle/>
          <a:p>
            <a:pPr marL="0" indent="0" algn="l">
              <a:buNone/>
            </a:pPr>
            <a:r>
              <a:rPr lang="en-US" sz="4000" smtClean="0">
                <a:latin typeface="Times New Roman" pitchFamily="18" charset="0"/>
                <a:cs typeface="Times New Roman" pitchFamily="18" charset="0"/>
              </a:rPr>
              <a:t>    * </a:t>
            </a:r>
            <a:r>
              <a:rPr lang="en-US" sz="4400" smtClean="0">
                <a:latin typeface="Times New Roman" pitchFamily="18" charset="0"/>
                <a:cs typeface="Times New Roman" pitchFamily="18" charset="0"/>
              </a:rPr>
              <a:t>The </a:t>
            </a:r>
            <a:r>
              <a:rPr lang="en-US" sz="4400" dirty="0" smtClean="0">
                <a:latin typeface="Times New Roman" pitchFamily="18" charset="0"/>
                <a:cs typeface="Times New Roman" pitchFamily="18" charset="0"/>
              </a:rPr>
              <a:t>response in an area of 2 m of residual overburden is very different from that of an area with 100 m deep cover, or if the overburden has been transported.</a:t>
            </a:r>
            <a:r>
              <a:rPr lang="en-US" sz="4000" dirty="0" smtClean="0">
                <a:latin typeface="Times New Roman" pitchFamily="18" charset="0"/>
                <a:cs typeface="Times New Roman" pitchFamily="18" charset="0"/>
              </a:rPr>
              <a:t> </a:t>
            </a:r>
            <a:endParaRPr lang="ar-EG" sz="4000" dirty="0">
              <a:latin typeface="Times New Roman" pitchFamily="18" charset="0"/>
              <a:cs typeface="Times New Roman" pitchFamily="18" charset="0"/>
            </a:endParaRPr>
          </a:p>
        </p:txBody>
      </p:sp>
    </p:spTree>
    <p:extLst>
      <p:ext uri="{BB962C8B-B14F-4D97-AF65-F5344CB8AC3E}">
        <p14:creationId xmlns="" xmlns:p14="http://schemas.microsoft.com/office/powerpoint/2010/main" val="4209769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363272" cy="4785395"/>
          </a:xfrm>
        </p:spPr>
        <p:txBody>
          <a:bodyPr>
            <a:normAutofit fontScale="92500"/>
          </a:bodyPr>
          <a:lstStyle/>
          <a:p>
            <a:pPr marL="0" indent="0" algn="l">
              <a:buNone/>
            </a:pPr>
            <a:r>
              <a:rPr lang="en-US" sz="4300" dirty="0" smtClean="0">
                <a:solidFill>
                  <a:srgbClr val="FF0000"/>
                </a:solidFill>
                <a:latin typeface="Times New Roman" pitchFamily="18" charset="0"/>
                <a:cs typeface="Times New Roman" pitchFamily="18" charset="0"/>
              </a:rPr>
              <a:t>  *   </a:t>
            </a:r>
            <a:r>
              <a:rPr lang="en-US" sz="4100" dirty="0" smtClean="0">
                <a:solidFill>
                  <a:srgbClr val="FF0000"/>
                </a:solidFill>
                <a:latin typeface="Times New Roman" pitchFamily="18" charset="0"/>
                <a:cs typeface="Times New Roman" pitchFamily="18" charset="0"/>
              </a:rPr>
              <a:t>Also elements behave differently in the near-surface environment from that in which the deposit formed.</a:t>
            </a:r>
            <a:r>
              <a:rPr lang="en-US" sz="4100" dirty="0" smtClean="0">
                <a:latin typeface="Times New Roman" pitchFamily="18" charset="0"/>
                <a:cs typeface="Times New Roman" pitchFamily="18" charset="0"/>
              </a:rPr>
              <a:t> For example, in cases </a:t>
            </a:r>
            <a:r>
              <a:rPr lang="en-US" sz="4100" u="sng" dirty="0" smtClean="0">
                <a:latin typeface="Times New Roman" pitchFamily="18" charset="0"/>
                <a:cs typeface="Times New Roman" pitchFamily="18" charset="0"/>
              </a:rPr>
              <a:t>where copper, lead, and zinc are associated in volcanic associated massive sulfide deposits</a:t>
            </a:r>
            <a:r>
              <a:rPr lang="en-US" sz="4100" dirty="0" smtClean="0">
                <a:latin typeface="Times New Roman" pitchFamily="18" charset="0"/>
                <a:cs typeface="Times New Roman" pitchFamily="18" charset="0"/>
              </a:rPr>
              <a:t>, zinc is normally more mobile in the surface environment than copper and much more so than lead.</a:t>
            </a:r>
            <a:r>
              <a:rPr lang="en-US" dirty="0" smtClean="0">
                <a:latin typeface="Times New Roman" pitchFamily="18" charset="0"/>
                <a:cs typeface="Times New Roman" pitchFamily="18" charset="0"/>
              </a:rPr>
              <a:t> </a:t>
            </a:r>
            <a:endParaRPr lang="ar-EG" dirty="0">
              <a:latin typeface="Times New Roman" pitchFamily="18" charset="0"/>
              <a:cs typeface="Times New Roman" pitchFamily="18" charset="0"/>
            </a:endParaRPr>
          </a:p>
        </p:txBody>
      </p:sp>
    </p:spTree>
    <p:extLst>
      <p:ext uri="{BB962C8B-B14F-4D97-AF65-F5344CB8AC3E}">
        <p14:creationId xmlns="" xmlns:p14="http://schemas.microsoft.com/office/powerpoint/2010/main" val="3305223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l">
              <a:buNone/>
            </a:pPr>
            <a:r>
              <a:rPr lang="en-US" sz="4000" dirty="0" smtClean="0">
                <a:cs typeface="+mj-cs"/>
              </a:rPr>
              <a:t>       </a:t>
            </a:r>
          </a:p>
          <a:p>
            <a:pPr marL="0" indent="0" algn="l">
              <a:buNone/>
            </a:pPr>
            <a:r>
              <a:rPr lang="en-US" sz="4000" dirty="0" smtClean="0">
                <a:cs typeface="+mj-cs"/>
              </a:rPr>
              <a:t>Lead is more likely to be concentrated immediately </a:t>
            </a:r>
            <a:r>
              <a:rPr lang="en-US" sz="4000" dirty="0" smtClean="0">
                <a:solidFill>
                  <a:srgbClr val="FF0000"/>
                </a:solidFill>
                <a:cs typeface="+mj-cs"/>
              </a:rPr>
              <a:t>over the deposit</a:t>
            </a:r>
            <a:r>
              <a:rPr lang="en-US" sz="4000" dirty="0" smtClean="0">
                <a:cs typeface="+mj-cs"/>
              </a:rPr>
              <a:t>, as it is relatively insoluble, whereas zinc will move or disperse from the deposit.</a:t>
            </a:r>
            <a:endParaRPr lang="ar-EG" sz="4000" dirty="0">
              <a:cs typeface="+mj-cs"/>
            </a:endParaRPr>
          </a:p>
        </p:txBody>
      </p:sp>
    </p:spTree>
    <p:extLst>
      <p:ext uri="{BB962C8B-B14F-4D97-AF65-F5344CB8AC3E}">
        <p14:creationId xmlns="" xmlns:p14="http://schemas.microsoft.com/office/powerpoint/2010/main" val="5380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1259627" y="404661"/>
            <a:ext cx="6947535" cy="6960870"/>
          </a:xfrm>
          <a:prstGeom prst="rect">
            <a:avLst/>
          </a:prstGeom>
          <a:noFill/>
          <a:ln w="9525">
            <a:noFill/>
            <a:miter lim="800000"/>
            <a:headEnd/>
            <a:tailEnd/>
          </a:ln>
        </p:spPr>
      </p:pic>
    </p:spTree>
    <p:extLst>
      <p:ext uri="{BB962C8B-B14F-4D97-AF65-F5344CB8AC3E}">
        <p14:creationId xmlns="" xmlns:p14="http://schemas.microsoft.com/office/powerpoint/2010/main" val="105530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Autofit/>
          </a:bodyPr>
          <a:lstStyle/>
          <a:p>
            <a:pPr marL="0" indent="0" algn="l">
              <a:buNone/>
            </a:pPr>
            <a:r>
              <a:rPr lang="en-US" sz="4000" dirty="0" smtClean="0">
                <a:latin typeface="Times New Roman" pitchFamily="18" charset="0"/>
                <a:cs typeface="Times New Roman" pitchFamily="18" charset="0"/>
              </a:rPr>
              <a:t>  </a:t>
            </a:r>
            <a:r>
              <a:rPr lang="en-US" sz="4000" u="sng" dirty="0" smtClean="0">
                <a:latin typeface="Times New Roman" pitchFamily="18" charset="0"/>
                <a:cs typeface="Times New Roman" pitchFamily="18" charset="0"/>
              </a:rPr>
              <a:t>This </a:t>
            </a:r>
            <a:r>
              <a:rPr lang="en-US" sz="4000" u="sng" dirty="0">
                <a:latin typeface="Times New Roman" pitchFamily="18" charset="0"/>
                <a:cs typeface="Times New Roman" pitchFamily="18" charset="0"/>
              </a:rPr>
              <a:t>process of movement away from the primary source is termed </a:t>
            </a:r>
            <a:r>
              <a:rPr lang="en-US" sz="4000" u="sng" dirty="0">
                <a:solidFill>
                  <a:srgbClr val="FF0000"/>
                </a:solidFill>
                <a:latin typeface="Times New Roman" pitchFamily="18" charset="0"/>
                <a:cs typeface="Times New Roman" pitchFamily="18" charset="0"/>
              </a:rPr>
              <a:t>secondary dispersion</a:t>
            </a:r>
            <a:r>
              <a:rPr lang="en-US" sz="4000" u="sng" dirty="0">
                <a:latin typeface="Times New Roman" pitchFamily="18" charset="0"/>
                <a:cs typeface="Times New Roman" pitchFamily="18" charset="0"/>
              </a:rPr>
              <a:t> </a:t>
            </a:r>
            <a:r>
              <a:rPr lang="en-US" sz="4000" dirty="0">
                <a:latin typeface="Times New Roman" pitchFamily="18" charset="0"/>
                <a:cs typeface="Times New Roman" pitchFamily="18" charset="0"/>
              </a:rPr>
              <a:t>and it can also be effected by </a:t>
            </a:r>
            <a:r>
              <a:rPr lang="en-US" sz="4000" u="sng" dirty="0">
                <a:solidFill>
                  <a:srgbClr val="FF0000"/>
                </a:solidFill>
                <a:latin typeface="Times New Roman" pitchFamily="18" charset="0"/>
                <a:cs typeface="Times New Roman" pitchFamily="18" charset="0"/>
              </a:rPr>
              <a:t>mechanical movement </a:t>
            </a:r>
            <a:r>
              <a:rPr lang="en-US" sz="4000" dirty="0">
                <a:solidFill>
                  <a:srgbClr val="FF0000"/>
                </a:solidFill>
                <a:latin typeface="Times New Roman" pitchFamily="18" charset="0"/>
                <a:cs typeface="Times New Roman" pitchFamily="18" charset="0"/>
              </a:rPr>
              <a:t>of fragments </a:t>
            </a:r>
            <a:r>
              <a:rPr lang="en-US" sz="4000" dirty="0" smtClean="0">
                <a:solidFill>
                  <a:srgbClr val="FF0000"/>
                </a:solidFill>
                <a:latin typeface="Times New Roman" pitchFamily="18" charset="0"/>
                <a:cs typeface="Times New Roman" pitchFamily="18" charset="0"/>
              </a:rPr>
              <a:t>under gravity</a:t>
            </a:r>
            <a:r>
              <a:rPr lang="en-US" sz="4000" dirty="0">
                <a:solidFill>
                  <a:srgbClr val="FF0000"/>
                </a:solidFill>
                <a:latin typeface="Times New Roman" pitchFamily="18" charset="0"/>
                <a:cs typeface="Times New Roman" pitchFamily="18" charset="0"/>
              </a:rPr>
              <a:t>, </a:t>
            </a:r>
            <a:r>
              <a:rPr lang="en-US" sz="4000" u="sng" dirty="0">
                <a:solidFill>
                  <a:srgbClr val="FF0000"/>
                </a:solidFill>
                <a:latin typeface="Times New Roman" pitchFamily="18" charset="0"/>
                <a:cs typeface="Times New Roman" pitchFamily="18" charset="0"/>
              </a:rPr>
              <a:t>movement as a gas</a:t>
            </a:r>
            <a:r>
              <a:rPr lang="en-US" sz="4000" dirty="0">
                <a:solidFill>
                  <a:srgbClr val="FF0000"/>
                </a:solidFill>
                <a:latin typeface="Times New Roman" pitchFamily="18" charset="0"/>
                <a:cs typeface="Times New Roman" pitchFamily="18" charset="0"/>
              </a:rPr>
              <a:t>, or diffusion of the </a:t>
            </a:r>
            <a:r>
              <a:rPr lang="en-US" sz="4000" u="sng" dirty="0">
                <a:solidFill>
                  <a:srgbClr val="FF0000"/>
                </a:solidFill>
                <a:latin typeface="Times New Roman" pitchFamily="18" charset="0"/>
                <a:cs typeface="Times New Roman" pitchFamily="18" charset="0"/>
              </a:rPr>
              <a:t>elements in the form of ions</a:t>
            </a:r>
            <a:r>
              <a:rPr lang="en-US" sz="4000" dirty="0">
                <a:solidFill>
                  <a:srgbClr val="FF0000"/>
                </a:solidFill>
                <a:latin typeface="Times New Roman" pitchFamily="18" charset="0"/>
                <a:cs typeface="Times New Roman" pitchFamily="18" charset="0"/>
              </a:rPr>
              <a:t> as well as movement in solution.</a:t>
            </a:r>
          </a:p>
          <a:p>
            <a:pPr marL="0" indent="0" algn="l">
              <a:buNone/>
            </a:pPr>
            <a:endParaRPr lang="ar-EG" sz="4000" dirty="0">
              <a:cs typeface="+mj-cs"/>
            </a:endParaRPr>
          </a:p>
        </p:txBody>
      </p:sp>
    </p:spTree>
    <p:extLst>
      <p:ext uri="{BB962C8B-B14F-4D97-AF65-F5344CB8AC3E}">
        <p14:creationId xmlns="" xmlns:p14="http://schemas.microsoft.com/office/powerpoint/2010/main" val="1017296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496944" cy="5832648"/>
          </a:xfrm>
        </p:spPr>
        <p:txBody>
          <a:bodyPr>
            <a:noAutofit/>
          </a:bodyPr>
          <a:lstStyle/>
          <a:p>
            <a:pPr marL="0" indent="0" algn="l">
              <a:buNone/>
            </a:pPr>
            <a:r>
              <a:rPr lang="en-US" sz="3800" dirty="0" smtClean="0">
                <a:solidFill>
                  <a:srgbClr val="FF0000"/>
                </a:solidFill>
                <a:latin typeface="Times New Roman" pitchFamily="18" charset="0"/>
                <a:cs typeface="Times New Roman" pitchFamily="18" charset="0"/>
              </a:rPr>
              <a:t>    </a:t>
            </a:r>
            <a:r>
              <a:rPr lang="en-US" sz="3600" dirty="0" smtClean="0">
                <a:solidFill>
                  <a:srgbClr val="FF0000"/>
                </a:solidFill>
                <a:latin typeface="Times New Roman" pitchFamily="18" charset="0"/>
                <a:cs typeface="Times New Roman" pitchFamily="18" charset="0"/>
              </a:rPr>
              <a:t>The </a:t>
            </a:r>
            <a:r>
              <a:rPr lang="en-US" sz="3600" dirty="0">
                <a:solidFill>
                  <a:srgbClr val="FF0000"/>
                </a:solidFill>
                <a:latin typeface="Times New Roman" pitchFamily="18" charset="0"/>
                <a:cs typeface="Times New Roman" pitchFamily="18" charset="0"/>
              </a:rPr>
              <a:t>background levels of an element in rocks and soils also have to </a:t>
            </a:r>
            <a:r>
              <a:rPr lang="en-US" sz="3600" dirty="0" smtClean="0">
                <a:solidFill>
                  <a:srgbClr val="FF0000"/>
                </a:solidFill>
                <a:latin typeface="Times New Roman" pitchFamily="18" charset="0"/>
                <a:cs typeface="Times New Roman" pitchFamily="18" charset="0"/>
              </a:rPr>
              <a:t>be considered </a:t>
            </a:r>
            <a:r>
              <a:rPr lang="en-US" sz="3600" u="sng" dirty="0">
                <a:solidFill>
                  <a:srgbClr val="FF0000"/>
                </a:solidFill>
                <a:latin typeface="Times New Roman" pitchFamily="18" charset="0"/>
                <a:cs typeface="Times New Roman" pitchFamily="18" charset="0"/>
              </a:rPr>
              <a:t>when trying to find secondary dispersion from deposits</a:t>
            </a:r>
            <a:r>
              <a:rPr lang="en-US" sz="3600" u="sng" dirty="0" smtClean="0">
                <a:solidFill>
                  <a:srgbClr val="FF0000"/>
                </a:solidFill>
                <a:latin typeface="Times New Roman" pitchFamily="18" charset="0"/>
                <a:cs typeface="Times New Roman" pitchFamily="18" charset="0"/>
              </a:rPr>
              <a:t>.</a:t>
            </a:r>
          </a:p>
          <a:p>
            <a:pPr marL="0" indent="0" algn="l">
              <a:buNone/>
            </a:pPr>
            <a:r>
              <a:rPr lang="en-US" sz="3600" dirty="0" smtClean="0">
                <a:latin typeface="Times New Roman" pitchFamily="18" charset="0"/>
                <a:cs typeface="Times New Roman" pitchFamily="18" charset="0"/>
              </a:rPr>
              <a:t>    All </a:t>
            </a:r>
            <a:r>
              <a:rPr lang="en-US" sz="3600" dirty="0">
                <a:latin typeface="Times New Roman" pitchFamily="18" charset="0"/>
                <a:cs typeface="Times New Roman" pitchFamily="18" charset="0"/>
              </a:rPr>
              <a:t>elements are present in every </a:t>
            </a:r>
            <a:r>
              <a:rPr lang="en-US" sz="3600" dirty="0" smtClean="0">
                <a:latin typeface="Times New Roman" pitchFamily="18" charset="0"/>
                <a:cs typeface="Times New Roman" pitchFamily="18" charset="0"/>
              </a:rPr>
              <a:t>rock and </a:t>
            </a:r>
            <a:r>
              <a:rPr lang="en-US" sz="3600" dirty="0">
                <a:latin typeface="Times New Roman" pitchFamily="18" charset="0"/>
                <a:cs typeface="Times New Roman" pitchFamily="18" charset="0"/>
              </a:rPr>
              <a:t>soil sample; the </a:t>
            </a:r>
            <a:r>
              <a:rPr lang="en-US" sz="3600" dirty="0">
                <a:solidFill>
                  <a:srgbClr val="FF0000"/>
                </a:solidFill>
                <a:latin typeface="Times New Roman" pitchFamily="18" charset="0"/>
                <a:cs typeface="Times New Roman" pitchFamily="18" charset="0"/>
              </a:rPr>
              <a:t>concentration</a:t>
            </a:r>
            <a:r>
              <a:rPr lang="en-US" sz="3600" dirty="0">
                <a:latin typeface="Times New Roman" pitchFamily="18" charset="0"/>
                <a:cs typeface="Times New Roman" pitchFamily="18" charset="0"/>
              </a:rPr>
              <a:t> will depend on the </a:t>
            </a:r>
            <a:r>
              <a:rPr lang="en-US" sz="3600" u="sng" dirty="0">
                <a:solidFill>
                  <a:srgbClr val="FF0000"/>
                </a:solidFill>
                <a:latin typeface="Times New Roman" pitchFamily="18" charset="0"/>
                <a:cs typeface="Times New Roman" pitchFamily="18" charset="0"/>
              </a:rPr>
              <a:t>mode of formation of the rock and</a:t>
            </a:r>
            <a:r>
              <a:rPr lang="en-US" sz="3600" dirty="0">
                <a:solidFill>
                  <a:srgbClr val="FF0000"/>
                </a:solidFill>
                <a:latin typeface="Times New Roman" pitchFamily="18" charset="0"/>
                <a:cs typeface="Times New Roman" pitchFamily="18" charset="0"/>
              </a:rPr>
              <a:t> </a:t>
            </a:r>
            <a:r>
              <a:rPr lang="en-US" sz="3600" dirty="0">
                <a:latin typeface="Times New Roman" pitchFamily="18" charset="0"/>
                <a:cs typeface="Times New Roman" pitchFamily="18" charset="0"/>
              </a:rPr>
              <a:t>the </a:t>
            </a:r>
            <a:r>
              <a:rPr lang="en-US" sz="3600" u="sng" dirty="0">
                <a:solidFill>
                  <a:srgbClr val="FF0000"/>
                </a:solidFill>
                <a:latin typeface="Times New Roman" pitchFamily="18" charset="0"/>
                <a:cs typeface="Times New Roman" pitchFamily="18" charset="0"/>
              </a:rPr>
              <a:t>process forming the soil</a:t>
            </a:r>
            <a:r>
              <a:rPr lang="en-US" sz="3600" dirty="0">
                <a:latin typeface="Times New Roman" pitchFamily="18" charset="0"/>
                <a:cs typeface="Times New Roman" pitchFamily="18" charset="0"/>
              </a:rPr>
              <a:t>. Indications of </a:t>
            </a:r>
            <a:r>
              <a:rPr lang="en-US" sz="3600" dirty="0" smtClean="0">
                <a:latin typeface="Times New Roman" pitchFamily="18" charset="0"/>
                <a:cs typeface="Times New Roman" pitchFamily="18" charset="0"/>
              </a:rPr>
              <a:t>back-ground </a:t>
            </a:r>
            <a:r>
              <a:rPr lang="en-US" sz="3600" dirty="0">
                <a:latin typeface="Times New Roman" pitchFamily="18" charset="0"/>
                <a:cs typeface="Times New Roman" pitchFamily="18" charset="0"/>
              </a:rPr>
              <a:t>levels of elements in soils are given in Table </a:t>
            </a:r>
            <a:r>
              <a:rPr lang="en-US" sz="3600" dirty="0" smtClean="0">
                <a:latin typeface="Times New Roman" pitchFamily="18" charset="0"/>
                <a:cs typeface="Times New Roman" pitchFamily="18" charset="0"/>
              </a:rPr>
              <a:t>8.2.</a:t>
            </a:r>
            <a:endParaRPr lang="ar-EG" sz="3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779029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101830" y="188641"/>
            <a:ext cx="5469255" cy="6336704"/>
          </a:xfrm>
          <a:prstGeom prst="rect">
            <a:avLst/>
          </a:prstGeom>
          <a:noFill/>
          <a:ln w="9525">
            <a:noFill/>
            <a:miter lim="800000"/>
            <a:headEnd/>
            <a:tailEnd/>
          </a:ln>
        </p:spPr>
      </p:pic>
    </p:spTree>
    <p:extLst>
      <p:ext uri="{BB962C8B-B14F-4D97-AF65-F5344CB8AC3E}">
        <p14:creationId xmlns="" xmlns:p14="http://schemas.microsoft.com/office/powerpoint/2010/main" val="3972914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Autofit/>
          </a:bodyPr>
          <a:lstStyle/>
          <a:p>
            <a:pPr marL="0" indent="0" algn="l">
              <a:buNone/>
            </a:pPr>
            <a:r>
              <a:rPr lang="en-US" sz="3600" dirty="0" smtClean="0">
                <a:latin typeface="Times New Roman" pitchFamily="18" charset="0"/>
                <a:cs typeface="Times New Roman" pitchFamily="18" charset="0"/>
              </a:rPr>
              <a:t>     </a:t>
            </a:r>
            <a:r>
              <a:rPr lang="en-US" sz="3600" dirty="0" smtClean="0">
                <a:solidFill>
                  <a:srgbClr val="FF0000"/>
                </a:solidFill>
                <a:latin typeface="Times New Roman" pitchFamily="18" charset="0"/>
                <a:cs typeface="Times New Roman" pitchFamily="18" charset="0"/>
              </a:rPr>
              <a:t>These </a:t>
            </a:r>
            <a:r>
              <a:rPr lang="en-US" sz="3600" u="sng" dirty="0">
                <a:solidFill>
                  <a:srgbClr val="FF0000"/>
                </a:solidFill>
                <a:latin typeface="Times New Roman" pitchFamily="18" charset="0"/>
                <a:cs typeface="Times New Roman" pitchFamily="18" charset="0"/>
              </a:rPr>
              <a:t>background levels</a:t>
            </a:r>
            <a:r>
              <a:rPr lang="en-US" sz="3600" dirty="0">
                <a:solidFill>
                  <a:srgbClr val="FF0000"/>
                </a:solidFill>
                <a:latin typeface="Times New Roman" pitchFamily="18" charset="0"/>
                <a:cs typeface="Times New Roman" pitchFamily="18" charset="0"/>
              </a:rPr>
              <a:t> can be of use in </a:t>
            </a:r>
            <a:r>
              <a:rPr lang="en-US" sz="3600" u="sng" dirty="0">
                <a:solidFill>
                  <a:srgbClr val="FF0000"/>
                </a:solidFill>
                <a:latin typeface="Times New Roman" pitchFamily="18" charset="0"/>
                <a:cs typeface="Times New Roman" pitchFamily="18" charset="0"/>
              </a:rPr>
              <a:t>preparing geochemical maps </a:t>
            </a:r>
            <a:r>
              <a:rPr lang="en-US" sz="3600" dirty="0">
                <a:solidFill>
                  <a:srgbClr val="FF0000"/>
                </a:solidFill>
                <a:latin typeface="Times New Roman" pitchFamily="18" charset="0"/>
                <a:cs typeface="Times New Roman" pitchFamily="18" charset="0"/>
              </a:rPr>
              <a:t>which can be used to infer lithology in areas of poor outcrop</a:t>
            </a:r>
            <a:r>
              <a:rPr lang="en-US" sz="3600" dirty="0">
                <a:latin typeface="Times New Roman" pitchFamily="18" charset="0"/>
                <a:cs typeface="Times New Roman" pitchFamily="18" charset="0"/>
              </a:rPr>
              <a:t>. The reader is advised to get some idea of the background variation over ordinary rock formations from a </a:t>
            </a:r>
            <a:r>
              <a:rPr lang="en-US" sz="3600" dirty="0" err="1" smtClean="0">
                <a:latin typeface="Times New Roman" pitchFamily="18" charset="0"/>
                <a:cs typeface="Times New Roman" pitchFamily="18" charset="0"/>
              </a:rPr>
              <a:t>geoche-mical</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atlas, such as those for England and Wales (Webb et al. 1978),Alaska (Weaver et al. 1983), the former West Germany (</a:t>
            </a:r>
            <a:r>
              <a:rPr lang="en-US" sz="3600" dirty="0" err="1">
                <a:latin typeface="Times New Roman" pitchFamily="18" charset="0"/>
                <a:cs typeface="Times New Roman" pitchFamily="18" charset="0"/>
              </a:rPr>
              <a:t>Fauth</a:t>
            </a:r>
            <a:r>
              <a:rPr lang="en-US" sz="3600" dirty="0">
                <a:latin typeface="Times New Roman" pitchFamily="18" charset="0"/>
                <a:cs typeface="Times New Roman" pitchFamily="18" charset="0"/>
              </a:rPr>
              <a:t> et al. 1985), and Europe (</a:t>
            </a:r>
            <a:r>
              <a:rPr lang="en-US" sz="3600" dirty="0" err="1">
                <a:latin typeface="Times New Roman" pitchFamily="18" charset="0"/>
                <a:cs typeface="Times New Roman" pitchFamily="18" charset="0"/>
              </a:rPr>
              <a:t>Salmimen</a:t>
            </a:r>
            <a:r>
              <a:rPr lang="en-US" sz="3600" dirty="0">
                <a:latin typeface="Times New Roman" pitchFamily="18" charset="0"/>
                <a:cs typeface="Times New Roman" pitchFamily="18" charset="0"/>
              </a:rPr>
              <a:t> et al. 2004).</a:t>
            </a:r>
            <a:endParaRPr lang="ar-EG"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3464811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08720"/>
            <a:ext cx="8229600" cy="5472608"/>
          </a:xfrm>
        </p:spPr>
        <p:txBody>
          <a:bodyPr>
            <a:noAutofit/>
          </a:bodyPr>
          <a:lstStyle/>
          <a:p>
            <a:pPr marL="0" indent="0" algn="l">
              <a:buNone/>
            </a:pPr>
            <a:r>
              <a:rPr lang="en-US" sz="4000" dirty="0" smtClean="0">
                <a:latin typeface="Times New Roman" pitchFamily="18" charset="0"/>
                <a:cs typeface="Times New Roman" pitchFamily="18" charset="0"/>
              </a:rPr>
              <a:t>  Geochemistry is now used in virtually every exploration program, if only to determine the grade of  material to be mined. </a:t>
            </a:r>
          </a:p>
          <a:p>
            <a:pPr marL="0" indent="0" algn="l">
              <a:buNone/>
            </a:pPr>
            <a:r>
              <a:rPr lang="en-US" sz="4000" dirty="0" smtClean="0">
                <a:latin typeface="Times New Roman" pitchFamily="18" charset="0"/>
                <a:cs typeface="Times New Roman" pitchFamily="18" charset="0"/>
              </a:rPr>
              <a:t>   However exploration geochemistry </a:t>
            </a:r>
            <a:r>
              <a:rPr lang="en-US" sz="4000" dirty="0" smtClean="0">
                <a:solidFill>
                  <a:srgbClr val="FF0000"/>
                </a:solidFill>
                <a:latin typeface="Times New Roman" pitchFamily="18" charset="0"/>
                <a:cs typeface="Times New Roman" pitchFamily="18" charset="0"/>
              </a:rPr>
              <a:t>has evolved </a:t>
            </a:r>
            <a:r>
              <a:rPr lang="en-US" sz="4000" dirty="0" smtClean="0">
                <a:latin typeface="Times New Roman" pitchFamily="18" charset="0"/>
                <a:cs typeface="Times New Roman" pitchFamily="18" charset="0"/>
              </a:rPr>
              <a:t>from its early origins in assaying, </a:t>
            </a:r>
            <a:r>
              <a:rPr lang="en-US" sz="4000" u="sng" dirty="0" smtClean="0">
                <a:latin typeface="Times New Roman" pitchFamily="18" charset="0"/>
                <a:cs typeface="Times New Roman" pitchFamily="18" charset="0"/>
              </a:rPr>
              <a:t>to using the chemistry </a:t>
            </a:r>
            <a:r>
              <a:rPr lang="en-US" sz="4000" dirty="0" smtClean="0">
                <a:latin typeface="Times New Roman" pitchFamily="18" charset="0"/>
                <a:cs typeface="Times New Roman" pitchFamily="18" charset="0"/>
              </a:rPr>
              <a:t>of the environment surrounding a deposit in order to locate it.</a:t>
            </a:r>
            <a:endParaRPr lang="ar-EG" sz="4000" dirty="0">
              <a:latin typeface="Times New Roman" pitchFamily="18" charset="0"/>
              <a:cs typeface="Times New Roman" pitchFamily="18" charset="0"/>
            </a:endParaRPr>
          </a:p>
        </p:txBody>
      </p:sp>
    </p:spTree>
    <p:extLst>
      <p:ext uri="{BB962C8B-B14F-4D97-AF65-F5344CB8AC3E}">
        <p14:creationId xmlns="" xmlns:p14="http://schemas.microsoft.com/office/powerpoint/2010/main" val="80501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363272" cy="5616624"/>
          </a:xfrm>
        </p:spPr>
        <p:txBody>
          <a:bodyPr>
            <a:noAutofit/>
          </a:bodyPr>
          <a:lstStyle/>
          <a:p>
            <a:pPr marL="0" indent="0" algn="l">
              <a:buNone/>
            </a:pPr>
            <a:r>
              <a:rPr lang="en-US" dirty="0">
                <a:solidFill>
                  <a:srgbClr val="FF0000"/>
                </a:solidFill>
                <a:latin typeface="Times New Roman" pitchFamily="18" charset="0"/>
                <a:cs typeface="Times New Roman" pitchFamily="18" charset="0"/>
              </a:rPr>
              <a:t>Orientation surveys</a:t>
            </a:r>
          </a:p>
          <a:p>
            <a:pPr marL="0" indent="0" algn="l">
              <a:buNone/>
            </a:pPr>
            <a:r>
              <a:rPr lang="en-US" sz="2800" dirty="0" smtClean="0">
                <a:latin typeface="Times New Roman" pitchFamily="18" charset="0"/>
                <a:cs typeface="Times New Roman" pitchFamily="18" charset="0"/>
              </a:rPr>
              <a:t>  One </a:t>
            </a:r>
            <a:r>
              <a:rPr lang="en-US" sz="2800" dirty="0">
                <a:latin typeface="Times New Roman" pitchFamily="18" charset="0"/>
                <a:cs typeface="Times New Roman" pitchFamily="18" charset="0"/>
              </a:rPr>
              <a:t>of the key aspects of planning is </a:t>
            </a:r>
            <a:r>
              <a:rPr lang="en-US" sz="2800" dirty="0">
                <a:solidFill>
                  <a:srgbClr val="FF0000"/>
                </a:solidFill>
                <a:latin typeface="Times New Roman" pitchFamily="18" charset="0"/>
                <a:cs typeface="Times New Roman" pitchFamily="18" charset="0"/>
              </a:rPr>
              <a:t>to evaluate which techniques are effective for the commodity sought and in the area of search. </a:t>
            </a:r>
            <a:r>
              <a:rPr lang="en-US" sz="2800" dirty="0">
                <a:latin typeface="Times New Roman" pitchFamily="18" charset="0"/>
                <a:cs typeface="Times New Roman" pitchFamily="18" charset="0"/>
              </a:rPr>
              <a:t>This is known as an orientation survey. </a:t>
            </a:r>
            <a:endParaRPr lang="en-US" sz="2800" dirty="0" smtClean="0">
              <a:latin typeface="Times New Roman" pitchFamily="18" charset="0"/>
              <a:cs typeface="Times New Roman" pitchFamily="18" charset="0"/>
            </a:endParaRPr>
          </a:p>
          <a:p>
            <a:pPr marL="0" indent="0" algn="l">
              <a:buNone/>
            </a:pPr>
            <a:r>
              <a:rPr lang="en-US" sz="2800" dirty="0" smtClean="0">
                <a:latin typeface="Times New Roman" pitchFamily="18" charset="0"/>
                <a:cs typeface="Times New Roman" pitchFamily="18" charset="0"/>
              </a:rPr>
              <a:t>   The </a:t>
            </a:r>
            <a:r>
              <a:rPr lang="en-US" sz="2800" dirty="0">
                <a:latin typeface="Times New Roman" pitchFamily="18" charset="0"/>
                <a:cs typeface="Times New Roman" pitchFamily="18" charset="0"/>
              </a:rPr>
              <a:t>best orientation survey is that in which </a:t>
            </a:r>
            <a:r>
              <a:rPr lang="en-US" sz="2800" dirty="0">
                <a:solidFill>
                  <a:srgbClr val="FF0000"/>
                </a:solidFill>
                <a:latin typeface="Times New Roman" pitchFamily="18" charset="0"/>
                <a:cs typeface="Times New Roman" pitchFamily="18" charset="0"/>
              </a:rPr>
              <a:t>a variety of methods is tested over a prospect or deposit of similar geology to the target and in similar </a:t>
            </a:r>
            <a:r>
              <a:rPr lang="en-US" sz="2800" dirty="0" smtClean="0">
                <a:solidFill>
                  <a:srgbClr val="FF0000"/>
                </a:solidFill>
                <a:latin typeface="Times New Roman" pitchFamily="18" charset="0"/>
                <a:cs typeface="Times New Roman" pitchFamily="18" charset="0"/>
              </a:rPr>
              <a:t>topographical </a:t>
            </a:r>
            <a:r>
              <a:rPr lang="en-US" sz="2800" dirty="0">
                <a:solidFill>
                  <a:srgbClr val="FF0000"/>
                </a:solidFill>
                <a:latin typeface="Times New Roman" pitchFamily="18" charset="0"/>
                <a:cs typeface="Times New Roman" pitchFamily="18" charset="0"/>
              </a:rPr>
              <a:t>conditions to determine the method which yields the best results.</a:t>
            </a:r>
          </a:p>
          <a:p>
            <a:pPr marL="0" indent="0" algn="l">
              <a:buNone/>
            </a:pPr>
            <a:r>
              <a:rPr lang="en-US" sz="2800" dirty="0">
                <a:latin typeface="Times New Roman" pitchFamily="18" charset="0"/>
                <a:cs typeface="Times New Roman" pitchFamily="18" charset="0"/>
              </a:rPr>
              <a:t>      A checklist for an orientation study is given below (</a:t>
            </a:r>
            <a:r>
              <a:rPr lang="en-US" sz="2800" dirty="0" err="1">
                <a:latin typeface="Times New Roman" pitchFamily="18" charset="0"/>
                <a:cs typeface="Times New Roman" pitchFamily="18" charset="0"/>
              </a:rPr>
              <a:t>Closs</a:t>
            </a:r>
            <a:r>
              <a:rPr lang="en-US" sz="2800" dirty="0">
                <a:latin typeface="Times New Roman" pitchFamily="18" charset="0"/>
                <a:cs typeface="Times New Roman" pitchFamily="18" charset="0"/>
              </a:rPr>
              <a:t>&amp; Nichol 1989):</a:t>
            </a:r>
          </a:p>
        </p:txBody>
      </p:sp>
    </p:spTree>
    <p:extLst>
      <p:ext uri="{BB962C8B-B14F-4D97-AF65-F5344CB8AC3E}">
        <p14:creationId xmlns="" xmlns:p14="http://schemas.microsoft.com/office/powerpoint/2010/main" val="3764806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832648"/>
          </a:xfrm>
        </p:spPr>
        <p:txBody>
          <a:bodyPr>
            <a:normAutofit fontScale="85000" lnSpcReduction="20000"/>
          </a:bodyPr>
          <a:lstStyle/>
          <a:p>
            <a:pPr marL="0" indent="0" algn="l">
              <a:buNone/>
            </a:pPr>
            <a:r>
              <a:rPr lang="en-US" dirty="0"/>
              <a:t> </a:t>
            </a:r>
            <a:r>
              <a:rPr lang="en-US" sz="2800" dirty="0">
                <a:solidFill>
                  <a:srgbClr val="FF0000"/>
                </a:solidFill>
                <a:latin typeface="Times New Roman" pitchFamily="18" charset="0"/>
                <a:cs typeface="Times New Roman" pitchFamily="18" charset="0"/>
              </a:rPr>
              <a:t>A checklist for an orientation study is given below (</a:t>
            </a:r>
            <a:r>
              <a:rPr lang="en-US" sz="2800" dirty="0" err="1">
                <a:solidFill>
                  <a:srgbClr val="FF0000"/>
                </a:solidFill>
                <a:latin typeface="Times New Roman" pitchFamily="18" charset="0"/>
                <a:cs typeface="Times New Roman" pitchFamily="18" charset="0"/>
              </a:rPr>
              <a:t>Closs</a:t>
            </a:r>
            <a:r>
              <a:rPr lang="en-US" sz="2800" dirty="0">
                <a:solidFill>
                  <a:srgbClr val="FF0000"/>
                </a:solidFill>
                <a:latin typeface="Times New Roman" pitchFamily="18" charset="0"/>
                <a:cs typeface="Times New Roman" pitchFamily="18" charset="0"/>
              </a:rPr>
              <a:t>&amp; Nichol 1989</a:t>
            </a:r>
            <a:r>
              <a:rPr lang="en-US" sz="2800" dirty="0" smtClean="0">
                <a:solidFill>
                  <a:srgbClr val="FF0000"/>
                </a:solidFill>
                <a:latin typeface="Times New Roman" pitchFamily="18" charset="0"/>
                <a:cs typeface="Times New Roman" pitchFamily="18" charset="0"/>
              </a:rPr>
              <a:t>):</a:t>
            </a:r>
          </a:p>
          <a:p>
            <a:pPr marL="0" indent="0" algn="l">
              <a:buNone/>
            </a:pPr>
            <a:r>
              <a:rPr lang="en-US" sz="2800" dirty="0">
                <a:latin typeface="Times New Roman" pitchFamily="18" charset="0"/>
                <a:cs typeface="Times New Roman" pitchFamily="18" charset="0"/>
              </a:rPr>
              <a:t>1 - Clear understanding of target deposit type;</a:t>
            </a:r>
          </a:p>
          <a:p>
            <a:pPr marL="0" indent="0" algn="l">
              <a:buNone/>
            </a:pPr>
            <a:r>
              <a:rPr lang="en-US" sz="2800" dirty="0">
                <a:latin typeface="Times New Roman" pitchFamily="18" charset="0"/>
                <a:cs typeface="Times New Roman" pitchFamily="18" charset="0"/>
              </a:rPr>
              <a:t>2 - Understanding of surficial environment of the </a:t>
            </a:r>
            <a:r>
              <a:rPr lang="en-US" sz="2800" dirty="0" smtClean="0">
                <a:latin typeface="Times New Roman" pitchFamily="18" charset="0"/>
                <a:cs typeface="Times New Roman" pitchFamily="18" charset="0"/>
              </a:rPr>
              <a:t>search area</a:t>
            </a:r>
            <a:r>
              <a:rPr lang="en-US" sz="2800" dirty="0">
                <a:latin typeface="Times New Roman" pitchFamily="18" charset="0"/>
                <a:cs typeface="Times New Roman" pitchFamily="18" charset="0"/>
              </a:rPr>
              <a:t>;</a:t>
            </a:r>
          </a:p>
          <a:p>
            <a:pPr marL="0" indent="0" algn="l">
              <a:buNone/>
            </a:pPr>
            <a:r>
              <a:rPr lang="en-US" sz="2800" dirty="0">
                <a:latin typeface="Times New Roman" pitchFamily="18" charset="0"/>
                <a:cs typeface="Times New Roman" pitchFamily="18" charset="0"/>
              </a:rPr>
              <a:t>3 Nature of primary and secondary dispersion from the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mineralisation</a:t>
            </a:r>
            <a:r>
              <a:rPr lang="en-US" sz="2800" dirty="0">
                <a:latin typeface="Times New Roman" pitchFamily="18" charset="0"/>
                <a:cs typeface="Times New Roman" pitchFamily="18" charset="0"/>
              </a:rPr>
              <a:t>;</a:t>
            </a:r>
          </a:p>
          <a:p>
            <a:pPr marL="0" indent="0" algn="l">
              <a:buNone/>
            </a:pPr>
            <a:r>
              <a:rPr lang="en-US" sz="2800" dirty="0">
                <a:latin typeface="Times New Roman" pitchFamily="18" charset="0"/>
                <a:cs typeface="Times New Roman" pitchFamily="18" charset="0"/>
              </a:rPr>
              <a:t>4 Sample types available</a:t>
            </a:r>
            <a:r>
              <a:rPr lang="en-US" sz="2800" dirty="0" smtClean="0">
                <a:latin typeface="Times New Roman" pitchFamily="18" charset="0"/>
                <a:cs typeface="Times New Roman" pitchFamily="18" charset="0"/>
              </a:rPr>
              <a:t>;</a:t>
            </a:r>
          </a:p>
          <a:p>
            <a:pPr marL="0" indent="0" algn="l">
              <a:buNone/>
            </a:pPr>
            <a:r>
              <a:rPr lang="en-US" sz="2800" dirty="0">
                <a:latin typeface="Times New Roman" pitchFamily="18" charset="0"/>
                <a:cs typeface="Times New Roman" pitchFamily="18" charset="0"/>
              </a:rPr>
              <a:t>5 Sample collection procedures;</a:t>
            </a:r>
          </a:p>
          <a:p>
            <a:pPr marL="0" indent="0" algn="l">
              <a:buNone/>
            </a:pPr>
            <a:r>
              <a:rPr lang="en-US" sz="2800" dirty="0">
                <a:latin typeface="Times New Roman" pitchFamily="18" charset="0"/>
                <a:cs typeface="Times New Roman" pitchFamily="18" charset="0"/>
              </a:rPr>
              <a:t>6 Sample size requirements;</a:t>
            </a:r>
          </a:p>
          <a:p>
            <a:pPr marL="0" indent="0" algn="l">
              <a:buNone/>
            </a:pPr>
            <a:r>
              <a:rPr lang="en-US" sz="2800" dirty="0">
                <a:latin typeface="Times New Roman" pitchFamily="18" charset="0"/>
                <a:cs typeface="Times New Roman" pitchFamily="18" charset="0"/>
              </a:rPr>
              <a:t>7 Sample interval, orientation, and areal density;</a:t>
            </a:r>
          </a:p>
          <a:p>
            <a:pPr marL="0" indent="0" algn="l">
              <a:buNone/>
            </a:pPr>
            <a:r>
              <a:rPr lang="en-US" sz="2800" dirty="0">
                <a:latin typeface="Times New Roman" pitchFamily="18" charset="0"/>
                <a:cs typeface="Times New Roman" pitchFamily="18" charset="0"/>
              </a:rPr>
              <a:t>8 Field observations required;</a:t>
            </a:r>
          </a:p>
          <a:p>
            <a:pPr marL="0" indent="0" algn="l">
              <a:buNone/>
            </a:pPr>
            <a:r>
              <a:rPr lang="en-US" sz="2800" dirty="0">
                <a:latin typeface="Times New Roman" pitchFamily="18" charset="0"/>
                <a:cs typeface="Times New Roman" pitchFamily="18" charset="0"/>
              </a:rPr>
              <a:t>9 Sample preparation procedures;</a:t>
            </a:r>
          </a:p>
          <a:p>
            <a:pPr marL="0" indent="0" algn="l">
              <a:buNone/>
            </a:pPr>
            <a:r>
              <a:rPr lang="en-US" sz="2800" dirty="0">
                <a:latin typeface="Times New Roman" pitchFamily="18" charset="0"/>
                <a:cs typeface="Times New Roman" pitchFamily="18" charset="0"/>
              </a:rPr>
              <a:t>10 Sample fraction for analysis;</a:t>
            </a:r>
          </a:p>
          <a:p>
            <a:pPr marL="0" indent="0" algn="l">
              <a:buNone/>
            </a:pPr>
            <a:r>
              <a:rPr lang="en-US" sz="2800" dirty="0">
                <a:latin typeface="Times New Roman" pitchFamily="18" charset="0"/>
                <a:cs typeface="Times New Roman" pitchFamily="18" charset="0"/>
              </a:rPr>
              <a:t>11 Analytical method required;</a:t>
            </a:r>
          </a:p>
          <a:p>
            <a:pPr marL="0" indent="0" algn="l">
              <a:buNone/>
            </a:pPr>
            <a:r>
              <a:rPr lang="en-US" sz="2800" dirty="0">
                <a:latin typeface="Times New Roman" pitchFamily="18" charset="0"/>
                <a:cs typeface="Times New Roman" pitchFamily="18" charset="0"/>
              </a:rPr>
              <a:t>12 Elemental suite to be analyzed;</a:t>
            </a:r>
          </a:p>
          <a:p>
            <a:pPr marL="0" indent="0" algn="l">
              <a:buNone/>
            </a:pPr>
            <a:r>
              <a:rPr lang="en-US" sz="2800" dirty="0">
                <a:latin typeface="Times New Roman" pitchFamily="18" charset="0"/>
                <a:cs typeface="Times New Roman" pitchFamily="18" charset="0"/>
              </a:rPr>
              <a:t>13 Data format for interpretation.</a:t>
            </a:r>
          </a:p>
          <a:p>
            <a:pPr marL="0" indent="0" algn="l">
              <a:buNone/>
            </a:pPr>
            <a:endParaRPr lang="en-US" sz="2800" dirty="0">
              <a:latin typeface="Times New Roman" pitchFamily="18" charset="0"/>
              <a:cs typeface="Times New Roman" pitchFamily="18" charset="0"/>
            </a:endParaRPr>
          </a:p>
          <a:p>
            <a:pPr marL="0" indent="0" algn="l">
              <a:buNone/>
            </a:pPr>
            <a:endParaRPr lang="ar-EG"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678930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marL="0" indent="0" algn="l">
              <a:buNone/>
            </a:pPr>
            <a:r>
              <a:rPr lang="en-US" dirty="0"/>
              <a:t>1.2 . ANALYSIS</a:t>
            </a:r>
          </a:p>
          <a:p>
            <a:pPr marL="0" indent="0" algn="l">
              <a:buNone/>
            </a:pPr>
            <a:r>
              <a:rPr lang="en-US" dirty="0"/>
              <a:t>           As the geologist generally sees little of the process of analysis, which is usually done at some distance from the </a:t>
            </a:r>
            <a:r>
              <a:rPr lang="en-US" dirty="0">
                <a:solidFill>
                  <a:srgbClr val="FF0000"/>
                </a:solidFill>
              </a:rPr>
              <a:t>exploration project</a:t>
            </a:r>
            <a:r>
              <a:rPr lang="en-US" dirty="0"/>
              <a:t>, analytical data tend to be used uncritically. </a:t>
            </a:r>
            <a:r>
              <a:rPr lang="en-US" dirty="0" smtClean="0"/>
              <a:t>                  While </a:t>
            </a:r>
            <a:r>
              <a:rPr lang="en-US" dirty="0"/>
              <a:t>most laboratories provide good quality data they are usually in business to make a profit and it is up to the geologist to monitor the quality of data produced and investigate the appropriateness of the analytical methods used.</a:t>
            </a:r>
          </a:p>
        </p:txBody>
      </p:sp>
    </p:spTree>
    <p:extLst>
      <p:ext uri="{BB962C8B-B14F-4D97-AF65-F5344CB8AC3E}">
        <p14:creationId xmlns="" xmlns:p14="http://schemas.microsoft.com/office/powerpoint/2010/main" val="3274325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92696"/>
            <a:ext cx="8229600" cy="5433467"/>
          </a:xfrm>
        </p:spPr>
        <p:txBody>
          <a:bodyPr/>
          <a:lstStyle/>
          <a:p>
            <a:pPr marL="0" indent="0" algn="l">
              <a:buNone/>
            </a:pPr>
            <a:r>
              <a:rPr lang="en-US" dirty="0">
                <a:latin typeface="Times New Roman" pitchFamily="18" charset="0"/>
                <a:cs typeface="Times New Roman" pitchFamily="18" charset="0"/>
              </a:rPr>
              <a:t>Accuracy and </a:t>
            </a:r>
            <a:r>
              <a:rPr lang="en-US" dirty="0" smtClean="0">
                <a:latin typeface="Times New Roman" pitchFamily="18" charset="0"/>
                <a:cs typeface="Times New Roman" pitchFamily="18" charset="0"/>
              </a:rPr>
              <a:t>precision</a:t>
            </a:r>
          </a:p>
          <a:p>
            <a:pPr marL="0" indent="0" algn="l">
              <a:buNone/>
            </a:pPr>
            <a:endParaRPr lang="ar-EG"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75656" y="1916832"/>
            <a:ext cx="5251672" cy="28319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69389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688632"/>
          </a:xfrm>
        </p:spPr>
        <p:txBody>
          <a:bodyPr>
            <a:normAutofit lnSpcReduction="10000"/>
          </a:bodyPr>
          <a:lstStyle/>
          <a:p>
            <a:pPr marL="0" indent="0" algn="l">
              <a:buNone/>
            </a:pPr>
            <a:r>
              <a:rPr lang="en-US" dirty="0" smtClean="0">
                <a:solidFill>
                  <a:srgbClr val="FF0000"/>
                </a:solidFill>
              </a:rPr>
              <a:t>precision</a:t>
            </a:r>
            <a:r>
              <a:rPr lang="en-US" dirty="0"/>
              <a:t>, the repeatability, or reproducibility of the </a:t>
            </a:r>
            <a:r>
              <a:rPr lang="en-US" dirty="0" smtClean="0"/>
              <a:t>measurement. In </a:t>
            </a:r>
            <a:r>
              <a:rPr lang="en-US" dirty="0"/>
              <a:t>the fields of science, engineering and statistics, the accuracy of a </a:t>
            </a:r>
            <a:r>
              <a:rPr lang="en-US" dirty="0" smtClean="0"/>
              <a:t>measurement </a:t>
            </a:r>
            <a:r>
              <a:rPr lang="en-US" dirty="0"/>
              <a:t>system is the </a:t>
            </a:r>
            <a:r>
              <a:rPr lang="en-US" dirty="0">
                <a:solidFill>
                  <a:srgbClr val="FF0000"/>
                </a:solidFill>
              </a:rPr>
              <a:t>degree of closeness of measurements of a quantity to that quantity's true value</a:t>
            </a:r>
            <a:r>
              <a:rPr lang="en-US" dirty="0" smtClean="0">
                <a:solidFill>
                  <a:srgbClr val="FF0000"/>
                </a:solidFill>
              </a:rPr>
              <a:t>. </a:t>
            </a:r>
            <a:r>
              <a:rPr lang="en-US" dirty="0" smtClean="0"/>
              <a:t>The </a:t>
            </a:r>
            <a:r>
              <a:rPr lang="en-US" dirty="0"/>
              <a:t>precision of a measurement system, related to </a:t>
            </a:r>
            <a:r>
              <a:rPr lang="en-US" dirty="0" smtClean="0"/>
              <a:t>reproducibility </a:t>
            </a:r>
            <a:r>
              <a:rPr lang="en-US" dirty="0"/>
              <a:t>and repeatability</a:t>
            </a:r>
            <a:r>
              <a:rPr lang="en-US" dirty="0">
                <a:solidFill>
                  <a:srgbClr val="FF0000"/>
                </a:solidFill>
              </a:rPr>
              <a:t>, is the degree to which repeated measurements under unchanged conditions show the same results.</a:t>
            </a:r>
            <a:r>
              <a:rPr lang="en-US" dirty="0"/>
              <a:t> </a:t>
            </a:r>
          </a:p>
          <a:p>
            <a:pPr marL="0" indent="0" algn="l">
              <a:buNone/>
            </a:pPr>
            <a:r>
              <a:rPr lang="en-US" dirty="0"/>
              <a:t>Accuracy: is the proximity of measurement results to the true value; </a:t>
            </a:r>
          </a:p>
          <a:p>
            <a:pPr marL="0" indent="0" algn="l">
              <a:buNone/>
            </a:pPr>
            <a:endParaRPr lang="ar-EG" dirty="0"/>
          </a:p>
        </p:txBody>
      </p:sp>
    </p:spTree>
    <p:extLst>
      <p:ext uri="{BB962C8B-B14F-4D97-AF65-F5344CB8AC3E}">
        <p14:creationId xmlns="" xmlns:p14="http://schemas.microsoft.com/office/powerpoint/2010/main" val="783785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marL="0" indent="0" algn="l">
              <a:buNone/>
            </a:pPr>
            <a:r>
              <a:rPr lang="ar-E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 </a:t>
            </a:r>
            <a:r>
              <a:rPr lang="en-US" dirty="0">
                <a:latin typeface="Times New Roman" pitchFamily="18" charset="0"/>
                <a:cs typeface="Times New Roman" pitchFamily="18" charset="0"/>
              </a:rPr>
              <a:t>measurement system is considered valid if it is both accurate and precise</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A </a:t>
            </a:r>
            <a:r>
              <a:rPr lang="en-US" dirty="0">
                <a:solidFill>
                  <a:srgbClr val="FF0000"/>
                </a:solidFill>
                <a:latin typeface="Times New Roman" pitchFamily="18" charset="0"/>
                <a:cs typeface="Times New Roman" pitchFamily="18" charset="0"/>
              </a:rPr>
              <a:t>measurement system can be accurate but not precise, precise but not accurate, neither, or both</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lgn="l">
              <a:buNone/>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if an experiment contains a systematic error, then increasing the sample size generally increases precision but does not improve accuracy.</a:t>
            </a:r>
            <a:endParaRPr lang="ar-EG" dirty="0">
              <a:latin typeface="Times New Roman" pitchFamily="18" charset="0"/>
              <a:cs typeface="Times New Roman" pitchFamily="18" charset="0"/>
            </a:endParaRPr>
          </a:p>
        </p:txBody>
      </p:sp>
    </p:spTree>
    <p:extLst>
      <p:ext uri="{BB962C8B-B14F-4D97-AF65-F5344CB8AC3E}">
        <p14:creationId xmlns="" xmlns:p14="http://schemas.microsoft.com/office/powerpoint/2010/main" val="2985849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marL="0" indent="0" algn="l">
              <a:buNone/>
            </a:pPr>
            <a:r>
              <a:rPr lang="en-US" dirty="0" smtClean="0"/>
              <a:t>    A </a:t>
            </a:r>
            <a:r>
              <a:rPr lang="en-US" dirty="0"/>
              <a:t>measurement system is considered valid if it is both accurate and precise</a:t>
            </a:r>
            <a:r>
              <a:rPr lang="en-US" dirty="0" smtClean="0"/>
              <a:t>. </a:t>
            </a:r>
          </a:p>
          <a:p>
            <a:pPr marL="0" indent="0" algn="l">
              <a:buNone/>
            </a:pPr>
            <a:r>
              <a:rPr lang="en-US" dirty="0"/>
              <a:t> </a:t>
            </a:r>
            <a:r>
              <a:rPr lang="en-US" dirty="0" smtClean="0"/>
              <a:t>       A </a:t>
            </a:r>
            <a:r>
              <a:rPr lang="en-US" dirty="0"/>
              <a:t>measurement system can be accurate but not precise, precise but not accurate, neither, or both. </a:t>
            </a:r>
            <a:endParaRPr lang="en-US" dirty="0" smtClean="0"/>
          </a:p>
          <a:p>
            <a:pPr marL="0" indent="0" algn="l">
              <a:buNone/>
            </a:pPr>
            <a:r>
              <a:rPr lang="en-US" dirty="0" smtClean="0"/>
              <a:t>          For </a:t>
            </a:r>
            <a:r>
              <a:rPr lang="en-US" dirty="0"/>
              <a:t>example, if an experiment contains a systematic error, then increasing the sample size generally increases precision but does not improve accuracy.</a:t>
            </a:r>
            <a:endParaRPr lang="ar-EG" dirty="0"/>
          </a:p>
        </p:txBody>
      </p:sp>
    </p:spTree>
    <p:extLst>
      <p:ext uri="{BB962C8B-B14F-4D97-AF65-F5344CB8AC3E}">
        <p14:creationId xmlns="" xmlns:p14="http://schemas.microsoft.com/office/powerpoint/2010/main" val="433556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marL="0" indent="0" algn="l">
              <a:buNone/>
            </a:pPr>
            <a:r>
              <a:rPr lang="en-US" dirty="0" smtClean="0"/>
              <a:t>    </a:t>
            </a:r>
          </a:p>
          <a:p>
            <a:pPr marL="0" indent="0" algn="l">
              <a:buNone/>
            </a:pPr>
            <a:r>
              <a:rPr lang="en-US" dirty="0" smtClean="0"/>
              <a:t>The </a:t>
            </a:r>
            <a:r>
              <a:rPr lang="en-US" dirty="0"/>
              <a:t>critical question for the geologist is how reproducible the analysis is and how </a:t>
            </a:r>
            <a:r>
              <a:rPr lang="en-US" dirty="0" err="1" smtClean="0"/>
              <a:t>represen-tative</a:t>
            </a:r>
            <a:r>
              <a:rPr lang="en-US" dirty="0" smtClean="0"/>
              <a:t> </a:t>
            </a:r>
            <a:r>
              <a:rPr lang="en-US" dirty="0"/>
              <a:t>of the “correct” concentration the </a:t>
            </a:r>
            <a:r>
              <a:rPr lang="en-US" dirty="0" smtClean="0"/>
              <a:t>concentration </a:t>
            </a:r>
            <a:r>
              <a:rPr lang="en-US" dirty="0"/>
              <a:t>is, as shown in Fig. 8.2</a:t>
            </a:r>
            <a:r>
              <a:rPr lang="en-US" dirty="0" smtClean="0"/>
              <a:t>.</a:t>
            </a:r>
          </a:p>
          <a:p>
            <a:pPr marL="0" indent="0" algn="l">
              <a:buNone/>
            </a:pPr>
            <a:r>
              <a:rPr lang="en-US" dirty="0" smtClean="0"/>
              <a:t> </a:t>
            </a:r>
          </a:p>
          <a:p>
            <a:pPr marL="0" indent="0" algn="l">
              <a:buNone/>
            </a:pPr>
            <a:r>
              <a:rPr lang="en-US" dirty="0"/>
              <a:t> </a:t>
            </a:r>
            <a:r>
              <a:rPr lang="en-US" dirty="0" smtClean="0"/>
              <a:t>   The </a:t>
            </a:r>
            <a:r>
              <a:rPr lang="en-US" dirty="0"/>
              <a:t>reproducibility of an analysis is termed the precision and its relation to the expected or consensus value the accuracy.</a:t>
            </a:r>
            <a:endParaRPr lang="ar-EG" dirty="0"/>
          </a:p>
        </p:txBody>
      </p:sp>
    </p:spTree>
    <p:extLst>
      <p:ext uri="{BB962C8B-B14F-4D97-AF65-F5344CB8AC3E}">
        <p14:creationId xmlns="" xmlns:p14="http://schemas.microsoft.com/office/powerpoint/2010/main" val="1682471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marL="0" indent="0" algn="l">
              <a:buNone/>
            </a:pPr>
            <a:r>
              <a:rPr lang="en-US" dirty="0" smtClean="0"/>
              <a:t> For </a:t>
            </a:r>
            <a:r>
              <a:rPr lang="en-US" dirty="0"/>
              <a:t>most purposes in exploration geochemistry it is vitally important that an analysis is precise but the accuracy is generally not so crucial, although some indication of the accuracy is needed.</a:t>
            </a:r>
          </a:p>
          <a:p>
            <a:pPr marL="0" indent="0" algn="l">
              <a:buNone/>
            </a:pPr>
            <a:r>
              <a:rPr lang="en-US" dirty="0"/>
              <a:t> At the evaluation stage the analyses must be precise and accurate. The measurement of accuracy and precision requires careful planning and an understanding of the theory involved.</a:t>
            </a:r>
          </a:p>
          <a:p>
            <a:pPr marL="0" indent="0" algn="l">
              <a:buNone/>
            </a:pPr>
            <a:endParaRPr lang="ar-EG" dirty="0"/>
          </a:p>
        </p:txBody>
      </p:sp>
    </p:spTree>
    <p:extLst>
      <p:ext uri="{BB962C8B-B14F-4D97-AF65-F5344CB8AC3E}">
        <p14:creationId xmlns="" xmlns:p14="http://schemas.microsoft.com/office/powerpoint/2010/main" val="4175922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907704" y="764704"/>
            <a:ext cx="5377686" cy="49277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04858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80920" cy="5256584"/>
          </a:xfrm>
        </p:spPr>
        <p:txBody>
          <a:bodyPr>
            <a:noAutofit/>
          </a:bodyPr>
          <a:lstStyle/>
          <a:p>
            <a:pPr marL="0" indent="0" algn="l">
              <a:buNone/>
            </a:pPr>
            <a:r>
              <a:rPr lang="en-US" sz="4000" dirty="0" smtClean="0">
                <a:latin typeface="Times New Roman" pitchFamily="18" charset="0"/>
                <a:cs typeface="Times New Roman" pitchFamily="18" charset="0"/>
              </a:rPr>
              <a:t>   </a:t>
            </a:r>
            <a:r>
              <a:rPr lang="en-US" sz="3800" dirty="0" smtClean="0">
                <a:latin typeface="Times New Roman" pitchFamily="18" charset="0"/>
                <a:cs typeface="Times New Roman" pitchFamily="18" charset="0"/>
              </a:rPr>
              <a:t>This particularly applies </a:t>
            </a:r>
            <a:r>
              <a:rPr lang="en-US" sz="3800" dirty="0" smtClean="0">
                <a:solidFill>
                  <a:srgbClr val="FF0000"/>
                </a:solidFill>
                <a:latin typeface="Times New Roman" pitchFamily="18" charset="0"/>
                <a:cs typeface="Times New Roman" pitchFamily="18" charset="0"/>
              </a:rPr>
              <a:t>to the use of surficial material, such as soil, till, or vegetation,</a:t>
            </a:r>
            <a:r>
              <a:rPr lang="en-US" sz="3800" dirty="0" smtClean="0">
                <a:latin typeface="Times New Roman" pitchFamily="18" charset="0"/>
                <a:cs typeface="Times New Roman" pitchFamily="18" charset="0"/>
              </a:rPr>
              <a:t> that can be used in areas where there is little outcrop. </a:t>
            </a:r>
          </a:p>
          <a:p>
            <a:pPr marL="0" indent="0" algn="l">
              <a:buNone/>
            </a:pPr>
            <a:r>
              <a:rPr lang="en-US" sz="3800" dirty="0" smtClean="0">
                <a:latin typeface="Times New Roman" pitchFamily="18" charset="0"/>
                <a:cs typeface="Times New Roman" pitchFamily="18" charset="0"/>
              </a:rPr>
              <a:t>    </a:t>
            </a:r>
            <a:r>
              <a:rPr lang="en-US" sz="3800" u="sng" dirty="0" smtClean="0">
                <a:latin typeface="Times New Roman" pitchFamily="18" charset="0"/>
                <a:cs typeface="Times New Roman" pitchFamily="18" charset="0"/>
              </a:rPr>
              <a:t>The object is to define a geochemical anomaly which distinguishes the  deposit from enhancements in background and non significant deposits. </a:t>
            </a:r>
            <a:endParaRPr lang="ar-EG" sz="3800" u="sng" dirty="0">
              <a:latin typeface="Times New Roman" pitchFamily="18" charset="0"/>
              <a:cs typeface="Times New Roman" pitchFamily="18" charset="0"/>
            </a:endParaRPr>
          </a:p>
        </p:txBody>
      </p:sp>
    </p:spTree>
    <p:extLst>
      <p:ext uri="{BB962C8B-B14F-4D97-AF65-F5344CB8AC3E}">
        <p14:creationId xmlns="" xmlns:p14="http://schemas.microsoft.com/office/powerpoint/2010/main" val="20896244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616624"/>
          </a:xfrm>
        </p:spPr>
        <p:txBody>
          <a:bodyPr>
            <a:normAutofit/>
          </a:bodyPr>
          <a:lstStyle/>
          <a:p>
            <a:pPr marL="0" indent="0" algn="l">
              <a:buNone/>
            </a:pPr>
            <a:r>
              <a:rPr lang="en-US" dirty="0"/>
              <a:t> </a:t>
            </a:r>
            <a:r>
              <a:rPr lang="en-US" dirty="0">
                <a:latin typeface="Times New Roman" pitchFamily="18" charset="0"/>
                <a:cs typeface="Times New Roman" pitchFamily="18" charset="0"/>
              </a:rPr>
              <a:t>A number of schemes have been devised but the most comprehensive is that of Thompson(1982). </a:t>
            </a:r>
            <a:r>
              <a:rPr lang="en-US" dirty="0" smtClean="0">
                <a:latin typeface="Times New Roman" pitchFamily="18" charset="0"/>
                <a:cs typeface="Times New Roman" pitchFamily="18" charset="0"/>
              </a:rPr>
              <a:t>   Precision </a:t>
            </a:r>
            <a:r>
              <a:rPr lang="en-US" dirty="0">
                <a:latin typeface="Times New Roman" pitchFamily="18" charset="0"/>
                <a:cs typeface="Times New Roman" pitchFamily="18" charset="0"/>
              </a:rPr>
              <a:t>is measured by analyzing samples in duplicate whereas accuracy requires the analysis of a sample of known composition, a reference material. </a:t>
            </a:r>
            <a:endParaRPr lang="en-US" dirty="0" smtClean="0">
              <a:latin typeface="Times New Roman" pitchFamily="18" charset="0"/>
              <a:cs typeface="Times New Roman" pitchFamily="18" charset="0"/>
            </a:endParaRP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use of duplicate samples means that precision is monitored across the whole range of sample compositions. Reference materials can be acquired commercially but they are exceedingly expensive(&gt;US$100 per 250 g).</a:t>
            </a:r>
            <a:endParaRPr lang="ar-EG" dirty="0">
              <a:latin typeface="Times New Roman" pitchFamily="18" charset="0"/>
              <a:cs typeface="Times New Roman" pitchFamily="18" charset="0"/>
            </a:endParaRPr>
          </a:p>
        </p:txBody>
      </p:sp>
    </p:spTree>
    <p:extLst>
      <p:ext uri="{BB962C8B-B14F-4D97-AF65-F5344CB8AC3E}">
        <p14:creationId xmlns="" xmlns:p14="http://schemas.microsoft.com/office/powerpoint/2010/main" val="75091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44616"/>
          </a:xfrm>
        </p:spPr>
        <p:txBody>
          <a:bodyPr>
            <a:normAutofit lnSpcReduction="10000"/>
          </a:bodyPr>
          <a:lstStyle/>
          <a:p>
            <a:pPr marL="0" indent="0" algn="l">
              <a:buNone/>
            </a:pPr>
            <a:r>
              <a:rPr lang="en-US" b="1" u="sng" dirty="0">
                <a:latin typeface="Times New Roman" pitchFamily="18" charset="0"/>
                <a:cs typeface="Times New Roman" pitchFamily="18" charset="0"/>
              </a:rPr>
              <a:t>Sample collection and preparation</a:t>
            </a:r>
            <a:r>
              <a:rPr lang="en-US" b="1" u="sng" dirty="0" smtClean="0">
                <a:latin typeface="Times New Roman" pitchFamily="18" charset="0"/>
                <a:cs typeface="Times New Roman" pitchFamily="18" charset="0"/>
              </a:rPr>
              <a:t>:</a:t>
            </a:r>
            <a:endParaRPr lang="en-US" b="1" u="sng" dirty="0">
              <a:latin typeface="Times New Roman" pitchFamily="18" charset="0"/>
              <a:cs typeface="Times New Roman" pitchFamily="18" charset="0"/>
            </a:endParaRPr>
          </a:p>
          <a:p>
            <a:pPr marL="0" indent="0" algn="l">
              <a:buNone/>
            </a:pPr>
            <a:r>
              <a:rPr lang="en-US" dirty="0">
                <a:latin typeface="Times New Roman" pitchFamily="18" charset="0"/>
                <a:cs typeface="Times New Roman" pitchFamily="18" charset="0"/>
              </a:rPr>
              <a:t>     Samples should be collected in non metallic containers to avoid contamination. Kraft paper bags are best suited for sampling soils and stream sediments because the bags retain their strength if the samples are wet and the samples can be oven dried without removing them from their bags. </a:t>
            </a:r>
            <a:endParaRPr lang="en-US" dirty="0" smtClean="0">
              <a:latin typeface="Times New Roman" pitchFamily="18" charset="0"/>
              <a:cs typeface="Times New Roman" pitchFamily="18" charset="0"/>
            </a:endParaRP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Thick </a:t>
            </a:r>
            <a:r>
              <a:rPr lang="en-US" dirty="0">
                <a:latin typeface="Times New Roman" pitchFamily="18" charset="0"/>
                <a:cs typeface="Times New Roman" pitchFamily="18" charset="0"/>
              </a:rPr>
              <a:t>gauge plastic or cloth are preferred for rock samples. All samples should be clearly labeled by pens </a:t>
            </a:r>
            <a:r>
              <a:rPr lang="en-US" dirty="0" err="1" smtClean="0">
                <a:latin typeface="Times New Roman" pitchFamily="18" charset="0"/>
                <a:cs typeface="Times New Roman" pitchFamily="18" charset="0"/>
              </a:rPr>
              <a:t>containning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nonmetallic ink.</a:t>
            </a:r>
          </a:p>
          <a:p>
            <a:pPr marL="0" indent="0" algn="l">
              <a:buNone/>
            </a:pPr>
            <a:endParaRPr lang="ar-EG" dirty="0"/>
          </a:p>
        </p:txBody>
      </p:sp>
    </p:spTree>
    <p:extLst>
      <p:ext uri="{BB962C8B-B14F-4D97-AF65-F5344CB8AC3E}">
        <p14:creationId xmlns="" xmlns:p14="http://schemas.microsoft.com/office/powerpoint/2010/main" val="4280520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72608"/>
          </a:xfrm>
        </p:spPr>
        <p:txBody>
          <a:bodyPr>
            <a:normAutofit lnSpcReduction="10000"/>
          </a:bodyPr>
          <a:lstStyle/>
          <a:p>
            <a:pPr marL="0" indent="0" algn="l">
              <a:buNone/>
            </a:pPr>
            <a:r>
              <a:rPr lang="en-US" sz="3000" dirty="0" smtClean="0">
                <a:latin typeface="Times New Roman" pitchFamily="18" charset="0"/>
                <a:cs typeface="Times New Roman" pitchFamily="18" charset="0"/>
              </a:rPr>
              <a:t>  Most </a:t>
            </a:r>
            <a:r>
              <a:rPr lang="en-US" sz="3000" dirty="0">
                <a:latin typeface="Times New Roman" pitchFamily="18" charset="0"/>
                <a:cs typeface="Times New Roman" pitchFamily="18" charset="0"/>
              </a:rPr>
              <a:t>sample preparation is carried out in the field, particularly when it involves the collection of soils and stream sediments. </a:t>
            </a:r>
            <a:endParaRPr lang="en-US" sz="3000" dirty="0" smtClean="0">
              <a:latin typeface="Times New Roman" pitchFamily="18" charset="0"/>
              <a:cs typeface="Times New Roman" pitchFamily="18" charset="0"/>
            </a:endParaRPr>
          </a:p>
          <a:p>
            <a:pPr marL="0" indent="0" algn="l">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The </a:t>
            </a:r>
            <a:r>
              <a:rPr lang="en-US" sz="3000" dirty="0">
                <a:latin typeface="Times New Roman" pitchFamily="18" charset="0"/>
                <a:cs typeface="Times New Roman" pitchFamily="18" charset="0"/>
              </a:rPr>
              <a:t>aim of the sample preparation is to reduce the bulk of the samples and prepare them for shipment. </a:t>
            </a:r>
            <a:r>
              <a:rPr lang="en-US" sz="3000" dirty="0" smtClean="0">
                <a:latin typeface="Times New Roman" pitchFamily="18" charset="0"/>
                <a:cs typeface="Times New Roman" pitchFamily="18" charset="0"/>
              </a:rPr>
              <a:t>      Soils </a:t>
            </a:r>
            <a:r>
              <a:rPr lang="en-US" sz="3000" dirty="0">
                <a:latin typeface="Times New Roman" pitchFamily="18" charset="0"/>
                <a:cs typeface="Times New Roman" pitchFamily="18" charset="0"/>
              </a:rPr>
              <a:t>and stream sediments are generally dried either in the sun, in low temperature ovens, or freeze dried; the temperature should be below65°C so that volatile elements such as mercury are not lost. </a:t>
            </a:r>
            <a:endParaRPr lang="en-US" sz="3000" dirty="0" smtClean="0">
              <a:latin typeface="Times New Roman" pitchFamily="18" charset="0"/>
              <a:cs typeface="Times New Roman" pitchFamily="18" charset="0"/>
            </a:endParaRPr>
          </a:p>
          <a:p>
            <a:pPr marL="0" indent="0" algn="l">
              <a:buNone/>
            </a:pPr>
            <a:r>
              <a:rPr lang="en-US" sz="3000" dirty="0" smtClean="0">
                <a:latin typeface="Times New Roman" pitchFamily="18" charset="0"/>
                <a:cs typeface="Times New Roman" pitchFamily="18" charset="0"/>
              </a:rPr>
              <a:t>  Drying </a:t>
            </a:r>
            <a:r>
              <a:rPr lang="en-US" sz="3000" dirty="0">
                <a:latin typeface="Times New Roman" pitchFamily="18" charset="0"/>
                <a:cs typeface="Times New Roman" pitchFamily="18" charset="0"/>
              </a:rPr>
              <a:t>is generally followed </a:t>
            </a:r>
            <a:r>
              <a:rPr lang="en-US" sz="3000" dirty="0" smtClean="0">
                <a:latin typeface="Times New Roman" pitchFamily="18" charset="0"/>
                <a:cs typeface="Times New Roman" pitchFamily="18" charset="0"/>
              </a:rPr>
              <a:t>by gentle </a:t>
            </a:r>
            <a:r>
              <a:rPr lang="en-US" sz="3000" dirty="0" err="1" smtClean="0">
                <a:latin typeface="Times New Roman" pitchFamily="18" charset="0"/>
                <a:cs typeface="Times New Roman" pitchFamily="18" charset="0"/>
              </a:rPr>
              <a:t>disaggre-gation</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and sieving to obtain the desired size fraction.</a:t>
            </a:r>
            <a:r>
              <a:rPr lang="en-US" dirty="0"/>
              <a:t> </a:t>
            </a:r>
            <a:endParaRPr lang="ar-EG" dirty="0"/>
          </a:p>
        </p:txBody>
      </p:sp>
    </p:spTree>
    <p:extLst>
      <p:ext uri="{BB962C8B-B14F-4D97-AF65-F5344CB8AC3E}">
        <p14:creationId xmlns="" xmlns:p14="http://schemas.microsoft.com/office/powerpoint/2010/main" val="3604226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424936" cy="5616624"/>
          </a:xfrm>
        </p:spPr>
        <p:txBody>
          <a:bodyPr>
            <a:normAutofit/>
          </a:bodyPr>
          <a:lstStyle/>
          <a:p>
            <a:pPr marL="0" indent="0" algn="l">
              <a:buNone/>
            </a:pPr>
            <a:r>
              <a:rPr lang="en-US" sz="3000" dirty="0" smtClean="0">
                <a:latin typeface="Times New Roman" pitchFamily="18" charset="0"/>
                <a:cs typeface="Times New Roman" pitchFamily="18" charset="0"/>
              </a:rPr>
              <a:t>     Care </a:t>
            </a:r>
            <a:r>
              <a:rPr lang="en-US" sz="3000" dirty="0">
                <a:latin typeface="Times New Roman" pitchFamily="18" charset="0"/>
                <a:cs typeface="Times New Roman" pitchFamily="18" charset="0"/>
              </a:rPr>
              <a:t>should be taken to avoid the use of metallic materials and </a:t>
            </a:r>
            <a:r>
              <a:rPr lang="en-US" sz="3000" dirty="0">
                <a:solidFill>
                  <a:srgbClr val="FF0000"/>
                </a:solidFill>
                <a:latin typeface="Times New Roman" pitchFamily="18" charset="0"/>
                <a:cs typeface="Times New Roman" pitchFamily="18" charset="0"/>
              </a:rPr>
              <a:t>to avoid carry over from highly </a:t>
            </a:r>
            <a:r>
              <a:rPr lang="en-US" sz="3000" dirty="0" err="1" smtClean="0">
                <a:solidFill>
                  <a:srgbClr val="FF0000"/>
                </a:solidFill>
                <a:latin typeface="Times New Roman" pitchFamily="18" charset="0"/>
                <a:cs typeface="Times New Roman" pitchFamily="18" charset="0"/>
              </a:rPr>
              <a:t>minera-lized</a:t>
            </a:r>
            <a:r>
              <a:rPr lang="en-US" sz="3000" dirty="0" smtClean="0">
                <a:solidFill>
                  <a:srgbClr val="FF0000"/>
                </a:solidFill>
                <a:latin typeface="Times New Roman" pitchFamily="18" charset="0"/>
                <a:cs typeface="Times New Roman" pitchFamily="18" charset="0"/>
              </a:rPr>
              <a:t> </a:t>
            </a:r>
            <a:r>
              <a:rPr lang="en-US" sz="3000" dirty="0">
                <a:solidFill>
                  <a:srgbClr val="FF0000"/>
                </a:solidFill>
                <a:latin typeface="Times New Roman" pitchFamily="18" charset="0"/>
                <a:cs typeface="Times New Roman" pitchFamily="18" charset="0"/>
              </a:rPr>
              <a:t>to background samples</a:t>
            </a:r>
            <a:r>
              <a:rPr lang="en-US" sz="3000" dirty="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0" indent="0" algn="l">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Preparation </a:t>
            </a:r>
            <a:r>
              <a:rPr lang="en-US" sz="3000" dirty="0">
                <a:latin typeface="Times New Roman" pitchFamily="18" charset="0"/>
                <a:cs typeface="Times New Roman" pitchFamily="18" charset="0"/>
              </a:rPr>
              <a:t>of rocks and vegetation is usually carried out in the laboratory and care should be taken in the selection of crushing materials. </a:t>
            </a:r>
            <a:endParaRPr lang="en-US" sz="3000" dirty="0" smtClean="0">
              <a:latin typeface="Times New Roman" pitchFamily="18" charset="0"/>
              <a:cs typeface="Times New Roman" pitchFamily="18" charset="0"/>
            </a:endParaRPr>
          </a:p>
          <a:p>
            <a:pPr marL="0" indent="0" algn="l">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For </a:t>
            </a:r>
            <a:r>
              <a:rPr lang="en-US" sz="3000" dirty="0">
                <a:latin typeface="Times New Roman" pitchFamily="18" charset="0"/>
                <a:cs typeface="Times New Roman" pitchFamily="18" charset="0"/>
              </a:rPr>
              <a:t>example, in a rock geochemical program a company searching for volcanic-associated massive sulfides found manganese anomalies associated with a hard amphibolite. They were encouraged by this and took it as a sign of exhalative activity. </a:t>
            </a:r>
            <a:endParaRPr lang="ar-EG" sz="3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978091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72608"/>
          </a:xfrm>
        </p:spPr>
        <p:txBody>
          <a:bodyPr>
            <a:normAutofit fontScale="92500" lnSpcReduction="20000"/>
          </a:bodyPr>
          <a:lstStyle/>
          <a:p>
            <a:pPr marL="0" indent="0" algn="l">
              <a:buNone/>
            </a:pPr>
            <a:r>
              <a:rPr lang="en-US" dirty="0" smtClean="0">
                <a:latin typeface="Times New Roman" pitchFamily="18" charset="0"/>
                <a:cs typeface="Times New Roman" pitchFamily="18" charset="0"/>
              </a:rPr>
              <a:t>       Unfortunately </a:t>
            </a:r>
            <a:r>
              <a:rPr lang="en-US" dirty="0">
                <a:latin typeface="Times New Roman" pitchFamily="18" charset="0"/>
                <a:cs typeface="Times New Roman" pitchFamily="18" charset="0"/>
              </a:rPr>
              <a:t>further work showed that the</a:t>
            </a:r>
          </a:p>
          <a:p>
            <a:pPr marL="0" indent="0" algn="l">
              <a:buNone/>
            </a:pPr>
            <a:r>
              <a:rPr lang="en-US" dirty="0">
                <a:latin typeface="Times New Roman" pitchFamily="18" charset="0"/>
                <a:cs typeface="Times New Roman" pitchFamily="18" charset="0"/>
              </a:rPr>
              <a:t>manganese highs were related to pieces of </a:t>
            </a:r>
            <a:r>
              <a:rPr lang="en-US" dirty="0" smtClean="0">
                <a:latin typeface="Times New Roman" pitchFamily="18" charset="0"/>
                <a:cs typeface="Times New Roman" pitchFamily="18" charset="0"/>
              </a:rPr>
              <a:t>manga-</a:t>
            </a:r>
            <a:r>
              <a:rPr lang="en-US" dirty="0" err="1" smtClean="0">
                <a:latin typeface="Times New Roman" pitchFamily="18" charset="0"/>
                <a:cs typeface="Times New Roman" pitchFamily="18" charset="0"/>
              </a:rPr>
              <a:t>nese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steel breaking off the jaw crusher and </a:t>
            </a:r>
            <a:r>
              <a:rPr lang="en-US" dirty="0" err="1" smtClean="0">
                <a:latin typeface="Times New Roman" pitchFamily="18" charset="0"/>
                <a:cs typeface="Times New Roman" pitchFamily="18" charset="0"/>
              </a:rPr>
              <a:t>contam-nating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amphibolite samples. </a:t>
            </a:r>
          </a:p>
          <a:p>
            <a:pPr marL="0" indent="0" algn="l">
              <a:buNone/>
            </a:pPr>
            <a:r>
              <a:rPr lang="en-US" dirty="0" smtClean="0">
                <a:latin typeface="Times New Roman" pitchFamily="18" charset="0"/>
                <a:cs typeface="Times New Roman" pitchFamily="18" charset="0"/>
              </a:rPr>
              <a:t>  Other </a:t>
            </a:r>
            <a:r>
              <a:rPr lang="en-US" dirty="0">
                <a:latin typeface="Times New Roman" pitchFamily="18" charset="0"/>
                <a:cs typeface="Times New Roman" pitchFamily="18" charset="0"/>
              </a:rPr>
              <a:t>less systematic variation can be caused by carryover from high grade samples, for example not cleaning small grains of mineralized vein material (e.g. 100,000 ppb Au) will cause significant  anomalies when mixed with background</a:t>
            </a:r>
          </a:p>
          <a:p>
            <a:pPr marL="0" indent="0" algn="l">
              <a:buNone/>
            </a:pPr>
            <a:r>
              <a:rPr lang="en-US" dirty="0">
                <a:latin typeface="Times New Roman" pitchFamily="18" charset="0"/>
                <a:cs typeface="Times New Roman" pitchFamily="18" charset="0"/>
              </a:rPr>
              <a:t>(1 ppb Au</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rock. </a:t>
            </a:r>
            <a:r>
              <a:rPr lang="en-US" dirty="0" smtClean="0">
                <a:latin typeface="Times New Roman" pitchFamily="18" charset="0"/>
                <a:cs typeface="Times New Roman" pitchFamily="18" charset="0"/>
              </a:rPr>
              <a:t>Contamination </a:t>
            </a:r>
            <a:r>
              <a:rPr lang="en-US" dirty="0">
                <a:latin typeface="Times New Roman" pitchFamily="18" charset="0"/>
                <a:cs typeface="Times New Roman" pitchFamily="18" charset="0"/>
              </a:rPr>
              <a:t>can be eliminated by cleaning crushing equipment thoroughly between samples and by checking this by analyzing materials such as silica sand.</a:t>
            </a:r>
            <a:r>
              <a:rPr lang="en-US" dirty="0"/>
              <a:t> </a:t>
            </a:r>
          </a:p>
        </p:txBody>
      </p:sp>
    </p:spTree>
    <p:extLst>
      <p:ext uri="{BB962C8B-B14F-4D97-AF65-F5344CB8AC3E}">
        <p14:creationId xmlns="" xmlns:p14="http://schemas.microsoft.com/office/powerpoint/2010/main" val="2215293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24744"/>
            <a:ext cx="8496944" cy="5544616"/>
          </a:xfrm>
        </p:spPr>
        <p:txBody>
          <a:bodyPr>
            <a:noAutofit/>
          </a:bodyPr>
          <a:lstStyle/>
          <a:p>
            <a:pPr marL="0" indent="0" algn="l">
              <a:buNone/>
            </a:pPr>
            <a:r>
              <a:rPr lang="en-US" sz="3800" dirty="0" smtClean="0">
                <a:latin typeface="Times New Roman" pitchFamily="18" charset="0"/>
                <a:cs typeface="Times New Roman" pitchFamily="18" charset="0"/>
              </a:rPr>
              <a:t>   The chapter explains </a:t>
            </a:r>
            <a:r>
              <a:rPr lang="en-US" sz="3800" dirty="0" smtClean="0">
                <a:solidFill>
                  <a:srgbClr val="FF0000"/>
                </a:solidFill>
                <a:latin typeface="Times New Roman" pitchFamily="18" charset="0"/>
                <a:cs typeface="Times New Roman" pitchFamily="18" charset="0"/>
              </a:rPr>
              <a:t>how geochemistry may be employed in the search for mineral deposits.</a:t>
            </a:r>
            <a:r>
              <a:rPr lang="en-US" sz="3800" dirty="0" smtClean="0">
                <a:latin typeface="Times New Roman" pitchFamily="18" charset="0"/>
                <a:cs typeface="Times New Roman" pitchFamily="18" charset="0"/>
              </a:rPr>
              <a:t> </a:t>
            </a:r>
          </a:p>
          <a:p>
            <a:pPr marL="0" indent="0" algn="l">
              <a:buNone/>
            </a:pPr>
            <a:r>
              <a:rPr lang="en-US" sz="3800" dirty="0">
                <a:solidFill>
                  <a:srgbClr val="FF0000"/>
                </a:solidFill>
                <a:latin typeface="Times New Roman" pitchFamily="18" charset="0"/>
                <a:cs typeface="Times New Roman" pitchFamily="18" charset="0"/>
              </a:rPr>
              <a:t> </a:t>
            </a:r>
            <a:r>
              <a:rPr lang="en-US" sz="3800" dirty="0" smtClean="0">
                <a:solidFill>
                  <a:srgbClr val="FF0000"/>
                </a:solidFill>
                <a:latin typeface="Times New Roman" pitchFamily="18" charset="0"/>
                <a:cs typeface="Times New Roman" pitchFamily="18" charset="0"/>
              </a:rPr>
              <a:t>   Exploration geologists </a:t>
            </a:r>
            <a:r>
              <a:rPr lang="en-US" sz="3800" dirty="0" smtClean="0">
                <a:latin typeface="Times New Roman" pitchFamily="18" charset="0"/>
                <a:cs typeface="Times New Roman" pitchFamily="18" charset="0"/>
              </a:rPr>
              <a:t>are likely to be more </a:t>
            </a:r>
            <a:r>
              <a:rPr lang="en-US" sz="3800" dirty="0" smtClean="0">
                <a:solidFill>
                  <a:srgbClr val="FF0000"/>
                </a:solidFill>
                <a:latin typeface="Times New Roman" pitchFamily="18" charset="0"/>
                <a:cs typeface="Times New Roman" pitchFamily="18" charset="0"/>
              </a:rPr>
              <a:t>directly involved </a:t>
            </a:r>
            <a:r>
              <a:rPr lang="en-US" sz="3800" dirty="0" smtClean="0">
                <a:latin typeface="Times New Roman" pitchFamily="18" charset="0"/>
                <a:cs typeface="Times New Roman" pitchFamily="18" charset="0"/>
              </a:rPr>
              <a:t>in geochemistry than with geophysics which is usually conducted by contractors and supervised by specialist geophysicists.</a:t>
            </a:r>
            <a:endParaRPr lang="ar-EG" sz="38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6154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88632"/>
          </a:xfrm>
        </p:spPr>
        <p:txBody>
          <a:bodyPr>
            <a:normAutofit fontScale="92500" lnSpcReduction="10000"/>
          </a:bodyPr>
          <a:lstStyle/>
          <a:p>
            <a:pPr marL="0" indent="0" algn="l">
              <a:buNone/>
            </a:pPr>
            <a:r>
              <a:rPr lang="en-US" sz="3600" dirty="0" smtClean="0">
                <a:latin typeface="Times New Roman" pitchFamily="18" charset="0"/>
                <a:cs typeface="Times New Roman" pitchFamily="18" charset="0"/>
              </a:rPr>
              <a:t>    A geochemical program can be divided into the following phases:</a:t>
            </a:r>
          </a:p>
          <a:p>
            <a:pPr marL="0" indent="0" algn="l">
              <a:buNone/>
            </a:pPr>
            <a:r>
              <a:rPr lang="en-US" sz="3600" b="1" dirty="0" smtClean="0">
                <a:solidFill>
                  <a:srgbClr val="FF0000"/>
                </a:solidFill>
                <a:latin typeface="Times New Roman" pitchFamily="18" charset="0"/>
                <a:cs typeface="Times New Roman" pitchFamily="18" charset="0"/>
              </a:rPr>
              <a:t>1 </a:t>
            </a:r>
            <a:r>
              <a:rPr lang="en-US" sz="3600" b="1" u="sng" dirty="0" smtClean="0">
                <a:solidFill>
                  <a:srgbClr val="FF0000"/>
                </a:solidFill>
                <a:latin typeface="Times New Roman" pitchFamily="18" charset="0"/>
                <a:cs typeface="Times New Roman" pitchFamily="18" charset="0"/>
              </a:rPr>
              <a:t>Planning;</a:t>
            </a:r>
          </a:p>
          <a:p>
            <a:pPr marL="0" indent="0" algn="l">
              <a:buNone/>
            </a:pPr>
            <a:r>
              <a:rPr lang="en-US" sz="3600" b="1" dirty="0" smtClean="0">
                <a:solidFill>
                  <a:srgbClr val="FF0000"/>
                </a:solidFill>
                <a:latin typeface="Times New Roman" pitchFamily="18" charset="0"/>
                <a:cs typeface="Times New Roman" pitchFamily="18" charset="0"/>
              </a:rPr>
              <a:t>2 </a:t>
            </a:r>
            <a:r>
              <a:rPr lang="en-US" sz="3600" b="1" u="sng" dirty="0" smtClean="0">
                <a:solidFill>
                  <a:srgbClr val="FF0000"/>
                </a:solidFill>
                <a:latin typeface="Times New Roman" pitchFamily="18" charset="0"/>
                <a:cs typeface="Times New Roman" pitchFamily="18" charset="0"/>
              </a:rPr>
              <a:t>Sampling;</a:t>
            </a:r>
          </a:p>
          <a:p>
            <a:pPr marL="0" indent="0" algn="l">
              <a:buNone/>
            </a:pPr>
            <a:r>
              <a:rPr lang="en-US" sz="3600" b="1" dirty="0" smtClean="0">
                <a:solidFill>
                  <a:srgbClr val="FF0000"/>
                </a:solidFill>
                <a:latin typeface="Times New Roman" pitchFamily="18" charset="0"/>
                <a:cs typeface="Times New Roman" pitchFamily="18" charset="0"/>
              </a:rPr>
              <a:t>3 Chemical analysis;</a:t>
            </a:r>
          </a:p>
          <a:p>
            <a:pPr marL="0" indent="0" algn="l">
              <a:buNone/>
            </a:pPr>
            <a:r>
              <a:rPr lang="en-US" sz="3600" b="1" dirty="0" smtClean="0">
                <a:solidFill>
                  <a:srgbClr val="FF0000"/>
                </a:solidFill>
                <a:latin typeface="Times New Roman" pitchFamily="18" charset="0"/>
                <a:cs typeface="Times New Roman" pitchFamily="18" charset="0"/>
              </a:rPr>
              <a:t>4 </a:t>
            </a:r>
            <a:r>
              <a:rPr lang="en-US" sz="3600" b="1" u="sng" dirty="0" smtClean="0">
                <a:solidFill>
                  <a:srgbClr val="FF0000"/>
                </a:solidFill>
                <a:latin typeface="Times New Roman" pitchFamily="18" charset="0"/>
                <a:cs typeface="Times New Roman" pitchFamily="18" charset="0"/>
              </a:rPr>
              <a:t>Interpretation;</a:t>
            </a:r>
          </a:p>
          <a:p>
            <a:pPr marL="0" indent="0" algn="l">
              <a:buNone/>
            </a:pPr>
            <a:r>
              <a:rPr lang="en-US" sz="3600" b="1" dirty="0" smtClean="0">
                <a:solidFill>
                  <a:srgbClr val="FF0000"/>
                </a:solidFill>
                <a:latin typeface="Times New Roman" pitchFamily="18" charset="0"/>
                <a:cs typeface="Times New Roman" pitchFamily="18" charset="0"/>
              </a:rPr>
              <a:t>5 </a:t>
            </a:r>
            <a:r>
              <a:rPr lang="en-US" sz="3600" b="1" u="sng" dirty="0" smtClean="0">
                <a:solidFill>
                  <a:srgbClr val="FF0000"/>
                </a:solidFill>
                <a:latin typeface="Times New Roman" pitchFamily="18" charset="0"/>
                <a:cs typeface="Times New Roman" pitchFamily="18" charset="0"/>
              </a:rPr>
              <a:t>Follow-up.</a:t>
            </a:r>
          </a:p>
          <a:p>
            <a:pPr marL="0" indent="0" algn="l">
              <a:buNone/>
            </a:pPr>
            <a:r>
              <a:rPr lang="en-US" sz="3600" dirty="0" smtClean="0">
                <a:latin typeface="Times New Roman" pitchFamily="18" charset="0"/>
                <a:cs typeface="Times New Roman" pitchFamily="18" charset="0"/>
              </a:rPr>
              <a:t>The </a:t>
            </a:r>
            <a:r>
              <a:rPr lang="en-US" sz="3600" dirty="0" smtClean="0">
                <a:solidFill>
                  <a:srgbClr val="FF0000"/>
                </a:solidFill>
                <a:latin typeface="Times New Roman" pitchFamily="18" charset="0"/>
                <a:cs typeface="Times New Roman" pitchFamily="18" charset="0"/>
              </a:rPr>
              <a:t>field geologist </a:t>
            </a:r>
            <a:r>
              <a:rPr lang="en-US" sz="3600" dirty="0" smtClean="0">
                <a:latin typeface="Times New Roman" pitchFamily="18" charset="0"/>
                <a:cs typeface="Times New Roman" pitchFamily="18" charset="0"/>
              </a:rPr>
              <a:t>will probably carry out phases 1, 2, 4, and 5, while analysis is normally performed by a commercial laboratory.</a:t>
            </a:r>
          </a:p>
          <a:p>
            <a:pPr marL="0" indent="0" algn="l">
              <a:buNone/>
            </a:pPr>
            <a:endParaRPr lang="ar-EG" dirty="0">
              <a:latin typeface="Times New Roman" pitchFamily="18" charset="0"/>
              <a:cs typeface="Times New Roman" pitchFamily="18" charset="0"/>
            </a:endParaRPr>
          </a:p>
        </p:txBody>
      </p:sp>
    </p:spTree>
    <p:extLst>
      <p:ext uri="{BB962C8B-B14F-4D97-AF65-F5344CB8AC3E}">
        <p14:creationId xmlns="" xmlns:p14="http://schemas.microsoft.com/office/powerpoint/2010/main" val="2459781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latin typeface="Times New Roman" pitchFamily="18" charset="0"/>
                <a:cs typeface="Times New Roman" pitchFamily="18" charset="0"/>
              </a:rPr>
              <a:t>1. PLANNING</a:t>
            </a:r>
            <a:endParaRPr lang="ar-EG" sz="40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40768"/>
            <a:ext cx="8229600" cy="4968552"/>
          </a:xfrm>
        </p:spPr>
        <p:txBody>
          <a:bodyPr>
            <a:noAutofit/>
          </a:bodyPr>
          <a:lstStyle/>
          <a:p>
            <a:pPr marL="0" indent="0" algn="l">
              <a:buNone/>
            </a:pPr>
            <a:r>
              <a:rPr lang="en-US" sz="3800" dirty="0" smtClean="0">
                <a:latin typeface="Times New Roman" pitchFamily="18" charset="0"/>
                <a:cs typeface="Times New Roman" pitchFamily="18" charset="0"/>
              </a:rPr>
              <a:t> The </a:t>
            </a:r>
            <a:r>
              <a:rPr lang="en-US" sz="3800" dirty="0" smtClean="0">
                <a:solidFill>
                  <a:srgbClr val="FF0000"/>
                </a:solidFill>
                <a:latin typeface="Times New Roman" pitchFamily="18" charset="0"/>
                <a:cs typeface="Times New Roman" pitchFamily="18" charset="0"/>
              </a:rPr>
              <a:t>choice </a:t>
            </a:r>
            <a:r>
              <a:rPr lang="en-US" sz="3800" dirty="0" smtClean="0">
                <a:latin typeface="Times New Roman" pitchFamily="18" charset="0"/>
                <a:cs typeface="Times New Roman" pitchFamily="18" charset="0"/>
              </a:rPr>
              <a:t>of the </a:t>
            </a:r>
            <a:r>
              <a:rPr lang="en-US" sz="3800" dirty="0" smtClean="0">
                <a:solidFill>
                  <a:srgbClr val="FF0000"/>
                </a:solidFill>
                <a:latin typeface="Times New Roman" pitchFamily="18" charset="0"/>
                <a:cs typeface="Times New Roman" pitchFamily="18" charset="0"/>
              </a:rPr>
              <a:t>field survey technique </a:t>
            </a:r>
            <a:r>
              <a:rPr lang="en-US" sz="3800" dirty="0" smtClean="0">
                <a:latin typeface="Times New Roman" pitchFamily="18" charset="0"/>
                <a:cs typeface="Times New Roman" pitchFamily="18" charset="0"/>
              </a:rPr>
              <a:t>and the </a:t>
            </a:r>
            <a:r>
              <a:rPr lang="en-US" sz="3800" dirty="0" smtClean="0">
                <a:solidFill>
                  <a:srgbClr val="FF0000"/>
                </a:solidFill>
                <a:latin typeface="Times New Roman" pitchFamily="18" charset="0"/>
                <a:cs typeface="Times New Roman" pitchFamily="18" charset="0"/>
              </a:rPr>
              <a:t>analytical methods </a:t>
            </a:r>
            <a:r>
              <a:rPr lang="en-US" sz="3800" dirty="0" smtClean="0">
                <a:latin typeface="Times New Roman" pitchFamily="18" charset="0"/>
                <a:cs typeface="Times New Roman" pitchFamily="18" charset="0"/>
              </a:rPr>
              <a:t>depends on the </a:t>
            </a:r>
            <a:r>
              <a:rPr lang="en-US" sz="3800" dirty="0" smtClean="0">
                <a:solidFill>
                  <a:srgbClr val="FF0000"/>
                </a:solidFill>
                <a:latin typeface="Times New Roman" pitchFamily="18" charset="0"/>
                <a:cs typeface="Times New Roman" pitchFamily="18" charset="0"/>
              </a:rPr>
              <a:t>commodity sought </a:t>
            </a:r>
            <a:r>
              <a:rPr lang="en-US" sz="3800" dirty="0" smtClean="0">
                <a:latin typeface="Times New Roman" pitchFamily="18" charset="0"/>
                <a:cs typeface="Times New Roman" pitchFamily="18" charset="0"/>
              </a:rPr>
              <a:t>and </a:t>
            </a:r>
            <a:r>
              <a:rPr lang="en-US" sz="3800" dirty="0" smtClean="0">
                <a:solidFill>
                  <a:srgbClr val="FF0000"/>
                </a:solidFill>
                <a:latin typeface="Times New Roman" pitchFamily="18" charset="0"/>
                <a:cs typeface="Times New Roman" pitchFamily="18" charset="0"/>
              </a:rPr>
              <a:t>its location</a:t>
            </a:r>
            <a:r>
              <a:rPr lang="en-US" sz="3800" dirty="0" smtClean="0">
                <a:latin typeface="Times New Roman" pitchFamily="18" charset="0"/>
                <a:cs typeface="Times New Roman" pitchFamily="18" charset="0"/>
              </a:rPr>
              <a:t>. </a:t>
            </a:r>
          </a:p>
          <a:p>
            <a:pPr marL="0" indent="0" algn="l">
              <a:buNone/>
            </a:pPr>
            <a:r>
              <a:rPr lang="en-US" sz="3800" dirty="0">
                <a:latin typeface="Times New Roman" pitchFamily="18" charset="0"/>
                <a:cs typeface="Times New Roman" pitchFamily="18" charset="0"/>
              </a:rPr>
              <a:t> </a:t>
            </a:r>
            <a:r>
              <a:rPr lang="en-US" sz="3800" dirty="0" smtClean="0">
                <a:latin typeface="Times New Roman" pitchFamily="18" charset="0"/>
                <a:cs typeface="Times New Roman" pitchFamily="18" charset="0"/>
              </a:rPr>
              <a:t>    In the same way as geological and grade–tonnage models are generated (see section 4.1.3) modeling can be extended to include geochemical factors, summarized in Barton (1986).</a:t>
            </a:r>
            <a:endParaRPr lang="en-US" sz="3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4042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424936" cy="5760640"/>
          </a:xfrm>
        </p:spPr>
        <p:txBody>
          <a:bodyPr>
            <a:noAutofit/>
          </a:bodyPr>
          <a:lstStyle/>
          <a:p>
            <a:pPr marL="0" indent="0" algn="l">
              <a:buNone/>
            </a:pPr>
            <a:r>
              <a:rPr lang="en-US" sz="3800" dirty="0" smtClean="0">
                <a:latin typeface="Times New Roman" pitchFamily="18" charset="0"/>
                <a:cs typeface="Times New Roman" pitchFamily="18" charset="0"/>
              </a:rPr>
              <a:t>     Thus </a:t>
            </a:r>
            <a:r>
              <a:rPr lang="en-US" sz="3800" dirty="0" smtClean="0">
                <a:solidFill>
                  <a:srgbClr val="FF0000"/>
                </a:solidFill>
                <a:latin typeface="Times New Roman" pitchFamily="18" charset="0"/>
                <a:cs typeface="Times New Roman" pitchFamily="18" charset="0"/>
              </a:rPr>
              <a:t>the geologist </a:t>
            </a:r>
            <a:r>
              <a:rPr lang="en-US" sz="3800" dirty="0" smtClean="0">
                <a:latin typeface="Times New Roman" pitchFamily="18" charset="0"/>
                <a:cs typeface="Times New Roman" pitchFamily="18" charset="0"/>
              </a:rPr>
              <a:t>will start with :</a:t>
            </a:r>
          </a:p>
          <a:p>
            <a:pPr marL="0" indent="0" algn="l">
              <a:buNone/>
            </a:pPr>
            <a:r>
              <a:rPr lang="en-US" sz="3800" dirty="0" smtClean="0">
                <a:latin typeface="Times New Roman" pitchFamily="18" charset="0"/>
                <a:cs typeface="Times New Roman" pitchFamily="18" charset="0"/>
              </a:rPr>
              <a:t>-  </a:t>
            </a:r>
            <a:r>
              <a:rPr lang="en-US" sz="3800" u="sng" dirty="0" smtClean="0">
                <a:latin typeface="Times New Roman" pitchFamily="18" charset="0"/>
                <a:cs typeface="Times New Roman" pitchFamily="18" charset="0"/>
              </a:rPr>
              <a:t>A knowledge of the elements associated</a:t>
            </a:r>
            <a:r>
              <a:rPr lang="en-US" sz="3800" dirty="0" smtClean="0">
                <a:latin typeface="Times New Roman" pitchFamily="18" charset="0"/>
                <a:cs typeface="Times New Roman" pitchFamily="18" charset="0"/>
              </a:rPr>
              <a:t>    </a:t>
            </a:r>
            <a:r>
              <a:rPr lang="en-US" sz="3800" u="sng" dirty="0" smtClean="0">
                <a:latin typeface="Times New Roman" pitchFamily="18" charset="0"/>
                <a:cs typeface="Times New Roman" pitchFamily="18" charset="0"/>
              </a:rPr>
              <a:t>with a particular deposit type,</a:t>
            </a:r>
          </a:p>
          <a:p>
            <a:pPr marL="0" indent="0" algn="l">
              <a:buNone/>
            </a:pPr>
            <a:r>
              <a:rPr lang="en-US" sz="3800" dirty="0" smtClean="0">
                <a:latin typeface="Times New Roman" pitchFamily="18" charset="0"/>
                <a:cs typeface="Times New Roman" pitchFamily="18" charset="0"/>
              </a:rPr>
              <a:t>-  </a:t>
            </a:r>
            <a:r>
              <a:rPr lang="en-US" sz="3800" u="sng" dirty="0" smtClean="0">
                <a:latin typeface="Times New Roman" pitchFamily="18" charset="0"/>
                <a:cs typeface="Times New Roman" pitchFamily="18" charset="0"/>
              </a:rPr>
              <a:t>An  idea of the </a:t>
            </a:r>
            <a:r>
              <a:rPr lang="en-US" sz="3800" u="sng" dirty="0" smtClean="0">
                <a:solidFill>
                  <a:srgbClr val="FF0000"/>
                </a:solidFill>
                <a:latin typeface="Times New Roman" pitchFamily="18" charset="0"/>
                <a:cs typeface="Times New Roman" pitchFamily="18" charset="0"/>
              </a:rPr>
              <a:t>economic size </a:t>
            </a:r>
            <a:r>
              <a:rPr lang="en-US" sz="3800" u="sng" dirty="0" smtClean="0">
                <a:latin typeface="Times New Roman" pitchFamily="18" charset="0"/>
                <a:cs typeface="Times New Roman" pitchFamily="18" charset="0"/>
              </a:rPr>
              <a:t>of the    </a:t>
            </a:r>
          </a:p>
          <a:p>
            <a:pPr marL="0" indent="0" algn="l">
              <a:buNone/>
            </a:pPr>
            <a:r>
              <a:rPr lang="en-US" sz="3800" dirty="0" smtClean="0">
                <a:latin typeface="Times New Roman" pitchFamily="18" charset="0"/>
                <a:cs typeface="Times New Roman" pitchFamily="18" charset="0"/>
              </a:rPr>
              <a:t>   </a:t>
            </a:r>
            <a:r>
              <a:rPr lang="en-US" sz="3800" u="sng" dirty="0" smtClean="0">
                <a:latin typeface="Times New Roman" pitchFamily="18" charset="0"/>
                <a:cs typeface="Times New Roman" pitchFamily="18" charset="0"/>
              </a:rPr>
              <a:t>deposit to be sought, </a:t>
            </a:r>
          </a:p>
          <a:p>
            <a:pPr marL="0" indent="0" algn="l">
              <a:buNone/>
            </a:pPr>
            <a:r>
              <a:rPr lang="en-US" sz="3800" dirty="0" smtClean="0">
                <a:latin typeface="Times New Roman" pitchFamily="18" charset="0"/>
                <a:cs typeface="Times New Roman" pitchFamily="18" charset="0"/>
              </a:rPr>
              <a:t>-  </a:t>
            </a:r>
            <a:r>
              <a:rPr lang="en-US" sz="3800" u="sng" dirty="0" smtClean="0">
                <a:latin typeface="Times New Roman" pitchFamily="18" charset="0"/>
                <a:cs typeface="Times New Roman" pitchFamily="18" charset="0"/>
              </a:rPr>
              <a:t>The </a:t>
            </a:r>
            <a:r>
              <a:rPr lang="en-US" sz="3800" u="sng" dirty="0" smtClean="0">
                <a:solidFill>
                  <a:srgbClr val="FF0000"/>
                </a:solidFill>
                <a:latin typeface="Times New Roman" pitchFamily="18" charset="0"/>
                <a:cs typeface="Times New Roman" pitchFamily="18" charset="0"/>
              </a:rPr>
              <a:t>mineralogical form of the elements,</a:t>
            </a:r>
            <a:r>
              <a:rPr lang="en-US" sz="3800" dirty="0" smtClean="0">
                <a:solidFill>
                  <a:srgbClr val="FF0000"/>
                </a:solidFill>
                <a:latin typeface="Times New Roman" pitchFamily="18" charset="0"/>
                <a:cs typeface="Times New Roman" pitchFamily="18" charset="0"/>
              </a:rPr>
              <a:t> </a:t>
            </a:r>
          </a:p>
          <a:p>
            <a:pPr marL="0" indent="0" algn="l">
              <a:buNone/>
            </a:pPr>
            <a:r>
              <a:rPr lang="en-US" sz="3800" dirty="0" smtClean="0">
                <a:latin typeface="Times New Roman" pitchFamily="18" charset="0"/>
                <a:cs typeface="Times New Roman" pitchFamily="18" charset="0"/>
              </a:rPr>
              <a:t>-  The probable </a:t>
            </a:r>
            <a:r>
              <a:rPr lang="en-US" sz="3800" dirty="0" smtClean="0">
                <a:solidFill>
                  <a:srgbClr val="FF0000"/>
                </a:solidFill>
                <a:latin typeface="Times New Roman" pitchFamily="18" charset="0"/>
                <a:cs typeface="Times New Roman" pitchFamily="18" charset="0"/>
              </a:rPr>
              <a:t>size of the elemental    </a:t>
            </a:r>
          </a:p>
          <a:p>
            <a:pPr marL="0" indent="0" algn="l">
              <a:buNone/>
            </a:pPr>
            <a:r>
              <a:rPr lang="en-US" sz="4000" dirty="0" smtClean="0">
                <a:solidFill>
                  <a:srgbClr val="FF0000"/>
                </a:solidFill>
                <a:latin typeface="Times New Roman" pitchFamily="18" charset="0"/>
                <a:cs typeface="Times New Roman" pitchFamily="18" charset="0"/>
              </a:rPr>
              <a:t>    </a:t>
            </a:r>
            <a:r>
              <a:rPr lang="en-US" sz="4000" u="sng" dirty="0" smtClean="0">
                <a:solidFill>
                  <a:srgbClr val="FF0000"/>
                </a:solidFill>
                <a:latin typeface="Times New Roman" pitchFamily="18" charset="0"/>
                <a:cs typeface="Times New Roman" pitchFamily="18" charset="0"/>
              </a:rPr>
              <a:t>anomalies </a:t>
            </a:r>
            <a:r>
              <a:rPr lang="en-US" sz="4000" u="sng" dirty="0" smtClean="0">
                <a:latin typeface="Times New Roman" pitchFamily="18" charset="0"/>
                <a:cs typeface="Times New Roman" pitchFamily="18" charset="0"/>
              </a:rPr>
              <a:t>around it.</a:t>
            </a:r>
            <a:endParaRPr lang="en-US" sz="4000" u="sng" dirty="0">
              <a:latin typeface="Times New Roman" pitchFamily="18" charset="0"/>
              <a:cs typeface="Times New Roman" pitchFamily="18" charset="0"/>
            </a:endParaRPr>
          </a:p>
        </p:txBody>
      </p:sp>
    </p:spTree>
    <p:extLst>
      <p:ext uri="{BB962C8B-B14F-4D97-AF65-F5344CB8AC3E}">
        <p14:creationId xmlns="" xmlns:p14="http://schemas.microsoft.com/office/powerpoint/2010/main" val="3356134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12776"/>
            <a:ext cx="8496944" cy="4536504"/>
          </a:xfrm>
        </p:spPr>
        <p:txBody>
          <a:bodyPr>
            <a:noAutofit/>
          </a:bodyPr>
          <a:lstStyle/>
          <a:p>
            <a:pPr marL="0" indent="0" algn="l">
              <a:buNone/>
            </a:pPr>
            <a:r>
              <a:rPr lang="en-US" sz="4000" dirty="0" smtClean="0">
                <a:latin typeface="Times New Roman" pitchFamily="18" charset="0"/>
                <a:cs typeface="Times New Roman" pitchFamily="18" charset="0"/>
              </a:rPr>
              <a:t>   The outline of a deposit is defined by </a:t>
            </a:r>
            <a:r>
              <a:rPr lang="en-US" sz="4000" u="sng" dirty="0" smtClean="0">
                <a:latin typeface="Times New Roman" pitchFamily="18" charset="0"/>
                <a:cs typeface="Times New Roman" pitchFamily="18" charset="0"/>
              </a:rPr>
              <a:t>economic criteria </a:t>
            </a:r>
            <a:r>
              <a:rPr lang="en-US" sz="4000" dirty="0" smtClean="0">
                <a:latin typeface="Times New Roman" pitchFamily="18" charset="0"/>
                <a:cs typeface="Times New Roman" pitchFamily="18" charset="0"/>
              </a:rPr>
              <a:t>and </a:t>
            </a:r>
            <a:r>
              <a:rPr lang="en-US" sz="4000" dirty="0" smtClean="0">
                <a:solidFill>
                  <a:srgbClr val="FF0000"/>
                </a:solidFill>
                <a:latin typeface="Times New Roman" pitchFamily="18" charset="0"/>
                <a:cs typeface="Times New Roman" pitchFamily="18" charset="0"/>
              </a:rPr>
              <a:t>the </a:t>
            </a:r>
            <a:r>
              <a:rPr lang="en-US" sz="4000" u="sng" dirty="0" smtClean="0">
                <a:solidFill>
                  <a:srgbClr val="FF0000"/>
                </a:solidFill>
                <a:latin typeface="Times New Roman" pitchFamily="18" charset="0"/>
                <a:cs typeface="Times New Roman" pitchFamily="18" charset="0"/>
              </a:rPr>
              <a:t>mineable material</a:t>
            </a:r>
            <a:r>
              <a:rPr lang="en-US" sz="4000" dirty="0" smtClean="0">
                <a:solidFill>
                  <a:srgbClr val="FF0000"/>
                </a:solidFill>
                <a:latin typeface="Times New Roman" pitchFamily="18" charset="0"/>
                <a:cs typeface="Times New Roman" pitchFamily="18" charset="0"/>
              </a:rPr>
              <a:t> is surrounded by lower </a:t>
            </a:r>
            <a:r>
              <a:rPr lang="en-US" sz="4000" dirty="0" err="1" smtClean="0">
                <a:solidFill>
                  <a:srgbClr val="FF0000"/>
                </a:solidFill>
                <a:latin typeface="Times New Roman" pitchFamily="18" charset="0"/>
                <a:cs typeface="Times New Roman" pitchFamily="18" charset="0"/>
              </a:rPr>
              <a:t>conce-ntrations</a:t>
            </a:r>
            <a:r>
              <a:rPr lang="en-US" sz="4000" dirty="0" smtClean="0">
                <a:solidFill>
                  <a:srgbClr val="FF0000"/>
                </a:solidFill>
                <a:latin typeface="Times New Roman" pitchFamily="18" charset="0"/>
                <a:cs typeface="Times New Roman" pitchFamily="18" charset="0"/>
              </a:rPr>
              <a:t> of the </a:t>
            </a:r>
            <a:r>
              <a:rPr lang="en-US" sz="4000" u="sng" dirty="0" smtClean="0">
                <a:solidFill>
                  <a:srgbClr val="FF0000"/>
                </a:solidFill>
                <a:latin typeface="Times New Roman" pitchFamily="18" charset="0"/>
                <a:cs typeface="Times New Roman" pitchFamily="18" charset="0"/>
              </a:rPr>
              <a:t>mined elements </a:t>
            </a:r>
            <a:r>
              <a:rPr lang="en-US" sz="4000" dirty="0" smtClean="0">
                <a:solidFill>
                  <a:srgbClr val="FF0000"/>
                </a:solidFill>
                <a:latin typeface="Times New Roman" pitchFamily="18" charset="0"/>
                <a:cs typeface="Times New Roman" pitchFamily="18" charset="0"/>
              </a:rPr>
              <a:t>which are however substantially enriched compared with </a:t>
            </a:r>
            <a:r>
              <a:rPr lang="en-US" sz="4000" dirty="0" err="1" smtClean="0">
                <a:solidFill>
                  <a:srgbClr val="FF0000"/>
                </a:solidFill>
                <a:latin typeface="Times New Roman" pitchFamily="18" charset="0"/>
                <a:cs typeface="Times New Roman" pitchFamily="18" charset="0"/>
              </a:rPr>
              <a:t>unmineralized</a:t>
            </a:r>
            <a:r>
              <a:rPr lang="en-US" sz="4000" dirty="0" smtClean="0">
                <a:solidFill>
                  <a:srgbClr val="FF0000"/>
                </a:solidFill>
                <a:latin typeface="Times New Roman" pitchFamily="18" charset="0"/>
                <a:cs typeface="Times New Roman" pitchFamily="18" charset="0"/>
              </a:rPr>
              <a:t> rock.</a:t>
            </a:r>
            <a:r>
              <a:rPr lang="en-US" sz="4100" dirty="0" smtClean="0">
                <a:solidFill>
                  <a:srgbClr val="FF0000"/>
                </a:solidFill>
                <a:latin typeface="Times New Roman" pitchFamily="18" charset="0"/>
                <a:cs typeface="Times New Roman" pitchFamily="18" charset="0"/>
              </a:rPr>
              <a:t> </a:t>
            </a:r>
            <a:endParaRPr lang="ar-EG" sz="4100"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138852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Autofit/>
          </a:bodyPr>
          <a:lstStyle/>
          <a:p>
            <a:pPr marL="0" indent="0" algn="l">
              <a:lnSpc>
                <a:spcPct val="150000"/>
              </a:lnSpc>
              <a:buNone/>
            </a:pPr>
            <a:r>
              <a:rPr lang="en-US" sz="4100" dirty="0" smtClean="0">
                <a:latin typeface="Times New Roman" pitchFamily="18" charset="0"/>
                <a:cs typeface="Times New Roman" pitchFamily="18" charset="0"/>
              </a:rPr>
              <a:t>This area of enrichment is known as the </a:t>
            </a:r>
            <a:r>
              <a:rPr lang="en-US" sz="4100" b="1" dirty="0" smtClean="0">
                <a:solidFill>
                  <a:srgbClr val="FF0000"/>
                </a:solidFill>
                <a:latin typeface="Times New Roman" pitchFamily="18" charset="0"/>
                <a:cs typeface="Times New Roman" pitchFamily="18" charset="0"/>
              </a:rPr>
              <a:t>primary halo</a:t>
            </a:r>
            <a:r>
              <a:rPr lang="en-US" sz="4100" dirty="0" smtClean="0">
                <a:latin typeface="Times New Roman" pitchFamily="18" charset="0"/>
                <a:cs typeface="Times New Roman" pitchFamily="18" charset="0"/>
              </a:rPr>
              <a:t>, by analogy with the light surrounding the outline of the moon, and the </a:t>
            </a:r>
            <a:r>
              <a:rPr lang="en-US" sz="4100" u="sng" dirty="0" smtClean="0">
                <a:latin typeface="Times New Roman" pitchFamily="18" charset="0"/>
                <a:cs typeface="Times New Roman" pitchFamily="18" charset="0"/>
              </a:rPr>
              <a:t>process of enrichment as </a:t>
            </a:r>
            <a:r>
              <a:rPr lang="en-US" sz="4100" u="sng" dirty="0" smtClean="0">
                <a:solidFill>
                  <a:srgbClr val="FF0000"/>
                </a:solidFill>
                <a:latin typeface="Times New Roman" pitchFamily="18" charset="0"/>
                <a:cs typeface="Times New Roman" pitchFamily="18" charset="0"/>
              </a:rPr>
              <a:t>primary dispersion.</a:t>
            </a:r>
            <a:endParaRPr lang="ar-EG" sz="4100" u="sng"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685473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1856</Words>
  <Application>Microsoft Office PowerPoint</Application>
  <PresentationFormat>عرض على الشاشة (3:4)‏</PresentationFormat>
  <Paragraphs>87</Paragraphs>
  <Slides>34</Slides>
  <Notes>1</Notes>
  <HiddenSlides>0</HiddenSlides>
  <MMClips>0</MMClips>
  <ScaleCrop>false</ScaleCrop>
  <HeadingPairs>
    <vt:vector size="4" baseType="variant">
      <vt:variant>
        <vt:lpstr>سمة</vt:lpstr>
      </vt:variant>
      <vt:variant>
        <vt:i4>1</vt:i4>
      </vt:variant>
      <vt:variant>
        <vt:lpstr>عناوين الشرائح</vt:lpstr>
      </vt:variant>
      <vt:variant>
        <vt:i4>34</vt:i4>
      </vt:variant>
    </vt:vector>
  </HeadingPairs>
  <TitlesOfParts>
    <vt:vector size="35" baseType="lpstr">
      <vt:lpstr>Office Theme</vt:lpstr>
      <vt:lpstr>Exploration Geochemistry</vt:lpstr>
      <vt:lpstr>الشريحة 2</vt:lpstr>
      <vt:lpstr>الشريحة 3</vt:lpstr>
      <vt:lpstr>الشريحة 4</vt:lpstr>
      <vt:lpstr>الشريحة 5</vt:lpstr>
      <vt:lpstr>1. PLANNING</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Exploration Geochemistry</dc:title>
  <dc:creator>Windows 7</dc:creator>
  <cp:lastModifiedBy>dr</cp:lastModifiedBy>
  <cp:revision>122</cp:revision>
  <dcterms:created xsi:type="dcterms:W3CDTF">2016-03-30T20:04:44Z</dcterms:created>
  <dcterms:modified xsi:type="dcterms:W3CDTF">2018-02-12T08:00:22Z</dcterms:modified>
</cp:coreProperties>
</file>