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0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89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3" r:id="rId47"/>
    <p:sldId id="305" r:id="rId48"/>
    <p:sldId id="309" r:id="rId49"/>
    <p:sldId id="306" r:id="rId50"/>
    <p:sldId id="307" r:id="rId51"/>
    <p:sldId id="308" r:id="rId52"/>
    <p:sldId id="304" r:id="rId53"/>
    <p:sldId id="302" r:id="rId54"/>
    <p:sldId id="310" r:id="rId55"/>
    <p:sldId id="311" r:id="rId56"/>
    <p:sldId id="312" r:id="rId57"/>
    <p:sldId id="313" r:id="rId58"/>
    <p:sldId id="314" r:id="rId59"/>
    <p:sldId id="316" r:id="rId60"/>
    <p:sldId id="317" r:id="rId61"/>
    <p:sldId id="318" r:id="rId62"/>
    <p:sldId id="319" r:id="rId63"/>
    <p:sldId id="315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3" r:id="rId75"/>
    <p:sldId id="330" r:id="rId76"/>
    <p:sldId id="331" r:id="rId77"/>
    <p:sldId id="332" r:id="rId78"/>
    <p:sldId id="334" r:id="rId79"/>
    <p:sldId id="335" r:id="rId80"/>
    <p:sldId id="336" r:id="rId81"/>
    <p:sldId id="337" r:id="rId82"/>
    <p:sldId id="338" r:id="rId83"/>
    <p:sldId id="339" r:id="rId84"/>
    <p:sldId id="341" r:id="rId85"/>
    <p:sldId id="342" r:id="rId86"/>
    <p:sldId id="345" r:id="rId87"/>
    <p:sldId id="346" r:id="rId88"/>
    <p:sldId id="347" r:id="rId89"/>
    <p:sldId id="348" r:id="rId90"/>
    <p:sldId id="343" r:id="rId91"/>
    <p:sldId id="340" r:id="rId92"/>
    <p:sldId id="344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1.png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1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1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1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5" Type="http://schemas.openxmlformats.org/officeDocument/2006/relationships/image" Target="../media/image1.png"/><Relationship Id="rId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1.png"/><Relationship Id="rId4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1.png"/><Relationship Id="rId4" Type="http://schemas.openxmlformats.org/officeDocument/2006/relationships/image" Target="../media/image7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5" Type="http://schemas.openxmlformats.org/officeDocument/2006/relationships/image" Target="../media/image1.png"/><Relationship Id="rId4" Type="http://schemas.openxmlformats.org/officeDocument/2006/relationships/image" Target="../media/image7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1.png"/><Relationship Id="rId4" Type="http://schemas.openxmlformats.org/officeDocument/2006/relationships/image" Target="../media/image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1.png"/><Relationship Id="rId4" Type="http://schemas.openxmlformats.org/officeDocument/2006/relationships/image" Target="../media/image7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5" Type="http://schemas.openxmlformats.org/officeDocument/2006/relationships/image" Target="../media/image1.png"/><Relationship Id="rId4" Type="http://schemas.openxmlformats.org/officeDocument/2006/relationships/image" Target="../media/image8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5" Type="http://schemas.openxmlformats.org/officeDocument/2006/relationships/image" Target="../media/image1.png"/><Relationship Id="rId4" Type="http://schemas.openxmlformats.org/officeDocument/2006/relationships/image" Target="../media/image8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5" Type="http://schemas.openxmlformats.org/officeDocument/2006/relationships/image" Target="../media/image1.png"/><Relationship Id="rId4" Type="http://schemas.openxmlformats.org/officeDocument/2006/relationships/image" Target="../media/image8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5" Type="http://schemas.openxmlformats.org/officeDocument/2006/relationships/image" Target="../media/image1.png"/><Relationship Id="rId4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1.png"/><Relationship Id="rId4" Type="http://schemas.openxmlformats.org/officeDocument/2006/relationships/image" Target="../media/image8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5" Type="http://schemas.openxmlformats.org/officeDocument/2006/relationships/image" Target="../media/image1.png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762000"/>
            <a:ext cx="579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Advanced Solid State Physics</a:t>
            </a:r>
          </a:p>
          <a:p>
            <a:r>
              <a:rPr lang="ar-EG" sz="3600" b="1" dirty="0" smtClean="0"/>
              <a:t>فيزياء الجوامد المتقدمة</a:t>
            </a:r>
            <a:r>
              <a:rPr lang="ar-EG" sz="3600" b="1" dirty="0" smtClean="0">
                <a:solidFill>
                  <a:srgbClr val="C00000"/>
                </a:solidFill>
              </a:rPr>
              <a:t>(412 ف)</a:t>
            </a:r>
            <a:endParaRPr lang="ar-EG" sz="36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3276600"/>
            <a:ext cx="754873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Prepared by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Prof.Dr.M.Dongol</a:t>
            </a:r>
            <a:endParaRPr lang="en-US" sz="3600" dirty="0" smtClean="0">
              <a:solidFill>
                <a:srgbClr val="FF0000"/>
              </a:solidFill>
            </a:endParaRPr>
          </a:p>
          <a:p>
            <a:r>
              <a:rPr lang="en-US" sz="3600" dirty="0" smtClean="0"/>
              <a:t>B.SC, STUDENTS,PHYSICS DEPARTMENT</a:t>
            </a:r>
          </a:p>
          <a:p>
            <a:pPr algn="ctr"/>
            <a:r>
              <a:rPr lang="ar-EG" sz="3600" b="1" dirty="0" smtClean="0">
                <a:solidFill>
                  <a:srgbClr val="00B0F0"/>
                </a:solidFill>
              </a:rPr>
              <a:t>رابعة علوم – شعبة الفيزياء</a:t>
            </a:r>
            <a:endParaRPr lang="ar-EG" sz="3600" b="1" dirty="0">
              <a:solidFill>
                <a:srgbClr val="00B0F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47"/>
    </mc:Choice>
    <mc:Fallback>
      <p:transition spd="slow" advTm="35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80771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4"/>
    </mc:Choice>
    <mc:Fallback xmlns="">
      <p:transition spd="slow" advTm="18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815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3"/>
    </mc:Choice>
    <mc:Fallback xmlns="">
      <p:transition spd="slow" advTm="1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0"/>
            <a:ext cx="75437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"/>
    </mc:Choice>
    <mc:Fallback xmlns="">
      <p:transition spd="slow" advTm="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0"/>
            <a:ext cx="731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8"/>
    </mc:Choice>
    <mc:Fallback xmlns="">
      <p:transition spd="slow" advTm="5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0"/>
            <a:ext cx="70865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"/>
    </mc:Choice>
    <mc:Fallback xmlns="">
      <p:transition spd="slow" advTm="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1" y="0"/>
            <a:ext cx="5562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5"/>
    </mc:Choice>
    <mc:Fallback xmlns="">
      <p:transition spd="slow" advTm="1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0"/>
            <a:ext cx="7238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"/>
    </mc:Choice>
    <mc:Fallback xmlns="">
      <p:transition spd="slow" advTm="3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0"/>
            <a:ext cx="83058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"/>
    </mc:Choice>
    <mc:Fallback xmlns="">
      <p:transition spd="slow" advTm="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1" y="0"/>
            <a:ext cx="670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"/>
    </mc:Choice>
    <mc:Fallback xmlns="">
      <p:transition spd="slow" advTm="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1" y="0"/>
            <a:ext cx="7696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"/>
    </mc:Choice>
    <mc:Fallback xmlns="">
      <p:transition spd="slow" advTm="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ar-EG" sz="3600" dirty="0" smtClean="0"/>
              <a:t>المحاضرة الأولى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Lecture ,no.1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CRYSTAL  STRUCTURE</a:t>
            </a:r>
            <a:endParaRPr lang="ar-EG" sz="36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92"/>
    </mc:Choice>
    <mc:Fallback>
      <p:transition spd="slow" advTm="1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0"/>
            <a:ext cx="754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"/>
    </mc:Choice>
    <mc:Fallback xmlns="">
      <p:transition spd="slow" advTm="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3820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"/>
    </mc:Choice>
    <mc:Fallback xmlns="">
      <p:transition spd="slow" advTm="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838200"/>
            <a:ext cx="8001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"/>
    </mc:Choice>
    <mc:Fallback xmlns="">
      <p:transition spd="slow" advTm="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0"/>
            <a:ext cx="7086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5"/>
    </mc:Choice>
    <mc:Fallback xmlns="">
      <p:transition spd="slow" advTm="5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1" y="152400"/>
            <a:ext cx="79248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0"/>
    </mc:Choice>
    <mc:Fallback xmlns="">
      <p:transition spd="slow" advTm="7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0"/>
            <a:ext cx="8153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"/>
    </mc:Choice>
    <mc:Fallback xmlns="">
      <p:transition spd="slow" advTm="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762000"/>
            <a:ext cx="5791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4400" dirty="0" smtClean="0"/>
              <a:t>المحاضرة الثانية</a:t>
            </a:r>
          </a:p>
          <a:p>
            <a:pPr algn="ctr"/>
            <a:endParaRPr lang="en-US" sz="4400" dirty="0" smtClean="0"/>
          </a:p>
          <a:p>
            <a:pPr algn="ctr"/>
            <a:r>
              <a:rPr lang="en-US" sz="4400" dirty="0" smtClean="0"/>
              <a:t>Lecture ,no.2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RECIPOCAL LATTICE</a:t>
            </a:r>
            <a:endParaRPr lang="ar-EG" sz="44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"/>
    </mc:Choice>
    <mc:Fallback xmlns="">
      <p:transition spd="slow" advTm="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81000"/>
            <a:ext cx="7239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"/>
    </mc:Choice>
    <mc:Fallback xmlns="">
      <p:transition spd="slow" advTm="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458200" cy="65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"/>
    </mc:Choice>
    <mc:Fallback xmlns="">
      <p:transition spd="slow" advTm="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04800"/>
            <a:ext cx="7467599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"/>
    </mc:Choice>
    <mc:Fallback xmlns="">
      <p:transition spd="slow" advTm="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79007"/>
            <a:ext cx="7391400" cy="629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"/>
    </mc:Choice>
    <mc:Fallback xmlns="">
      <p:transition spd="slow" advTm="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"/>
            <a:ext cx="8229599" cy="624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"/>
    </mc:Choice>
    <mc:Fallback xmlns="">
      <p:transition spd="slow" advTm="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8534400" cy="632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"/>
    </mc:Choice>
    <mc:Fallback xmlns="">
      <p:transition spd="slow" advTm="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-30397"/>
            <a:ext cx="7772400" cy="650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"/>
    </mc:Choice>
    <mc:Fallback xmlns="">
      <p:transition spd="slow" advTm="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"/>
    </mc:Choice>
    <mc:Fallback xmlns="">
      <p:transition spd="slow" advTm="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0"/>
            <a:ext cx="807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"/>
    </mc:Choice>
    <mc:Fallback xmlns="">
      <p:transition spd="slow" advTm="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"/>
    </mc:Choice>
    <mc:Fallback xmlns="">
      <p:transition spd="slow" advTm="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"/>
            <a:ext cx="83819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"/>
    </mc:Choice>
    <mc:Fallback xmlns="">
      <p:transition spd="slow" advTm="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04800"/>
            <a:ext cx="7162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"/>
    </mc:Choice>
    <mc:Fallback xmlns="">
      <p:transition spd="slow" advTm="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723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"/>
    </mc:Choice>
    <mc:Fallback xmlns="">
      <p:transition spd="slow" advTm="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0"/>
            <a:ext cx="7239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"/>
    </mc:Choice>
    <mc:Fallback xmlns="">
      <p:transition spd="slow" advTm="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053225" y="-379957"/>
            <a:ext cx="5494751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3"/>
    </mc:Choice>
    <mc:Fallback xmlns="">
      <p:transition spd="slow" advTm="5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0"/>
            <a:ext cx="7162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spd="slow" advTm="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1" y="304800"/>
            <a:ext cx="64770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"/>
    </mc:Choice>
    <mc:Fallback xmlns="">
      <p:transition spd="slow" advTm="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45163"/>
            <a:ext cx="7772400" cy="64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"/>
    </mc:Choice>
    <mc:Fallback xmlns=""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3657600"/>
          </a:xfrm>
        </p:spPr>
        <p:txBody>
          <a:bodyPr>
            <a:normAutofit/>
          </a:bodyPr>
          <a:lstStyle/>
          <a:p>
            <a:r>
              <a:rPr lang="ar-EG" dirty="0" smtClean="0"/>
              <a:t>المحاضرة الثالثة</a:t>
            </a:r>
            <a:br>
              <a:rPr lang="ar-EG" dirty="0" smtClean="0"/>
            </a:br>
            <a:r>
              <a:rPr lang="en-US" dirty="0" smtClean="0"/>
              <a:t>Lecture ,no.3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FREE ELECTRON THEORY OF METALS</a:t>
            </a:r>
            <a:endParaRPr lang="ar-EG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"/>
    </mc:Choice>
    <mc:Fallback xmlns="">
      <p:transition spd="slow" advTm="1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"/>
            <a:ext cx="8305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"/>
    </mc:Choice>
    <mc:Fallback xmlns="">
      <p:transition spd="slow" advTm="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1" y="0"/>
            <a:ext cx="6781800" cy="655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"/>
    </mc:Choice>
    <mc:Fallback xmlns="">
      <p:transition spd="slow" advTm="592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1" y="0"/>
            <a:ext cx="662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"/>
    </mc:Choice>
    <mc:Fallback xmlns="">
      <p:transition spd="slow" advTm="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28600"/>
            <a:ext cx="693419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"/>
    </mc:Choice>
    <mc:Fallback xmlns="">
      <p:transition spd="slow" advTm="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1"/>
            <a:ext cx="76962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"/>
    </mc:Choice>
    <mc:Fallback xmlns="">
      <p:transition spd="slow" advTm="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81000"/>
            <a:ext cx="708659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"/>
    </mc:Choice>
    <mc:Fallback xmlns="">
      <p:transition spd="slow" advTm="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762000"/>
            <a:ext cx="7848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87"/>
    </mc:Choice>
    <mc:Fallback xmlns="">
      <p:transition spd="slow" advTm="11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0"/>
            <a:ext cx="701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"/>
    </mc:Choice>
    <mc:Fallback xmlns="">
      <p:transition spd="slow" advTm="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600"/>
            <a:ext cx="8001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"/>
    </mc:Choice>
    <mc:Fallback xmlns="">
      <p:transition spd="slow" advTm="798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52400"/>
            <a:ext cx="7620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"/>
    </mc:Choice>
    <mc:Fallback xmlns="">
      <p:transition spd="slow" advTm="608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"/>
    </mc:Choice>
    <mc:Fallback xmlns="">
      <p:transition spd="slow" advTm="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"/>
    </mc:Choice>
    <mc:Fallback xmlns="">
      <p:transition spd="slow" advTm="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28600"/>
            <a:ext cx="8001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"/>
    </mc:Choice>
    <mc:Fallback xmlns="">
      <p:transition spd="slow" advTm="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"/>
    </mc:Choice>
    <mc:Fallback xmlns="">
      <p:transition spd="slow" advTm="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80771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"/>
    </mc:Choice>
    <mc:Fallback xmlns="">
      <p:transition spd="slow" advTm="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0"/>
            <a:ext cx="8077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"/>
    </mc:Choice>
    <mc:Fallback xmlns="">
      <p:transition spd="slow" advTm="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70865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"/>
    </mc:Choice>
    <mc:Fallback xmlns="">
      <p:transition spd="slow" advTm="72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0"/>
            <a:ext cx="7086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8"/>
    </mc:Choice>
    <mc:Fallback xmlns="">
      <p:transition spd="slow" advTm="6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"/>
            <a:ext cx="7467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"/>
    </mc:Choice>
    <mc:Fallback xmlns="">
      <p:transition spd="slow" advTm="792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"/>
    </mc:Choice>
    <mc:Fallback xmlns="">
      <p:transition spd="slow" advTm="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7543799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"/>
    </mc:Choice>
    <mc:Fallback xmlns="">
      <p:transition spd="slow" advTm="69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708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"/>
    </mc:Choice>
    <mc:Fallback xmlns="">
      <p:transition spd="slow" advTm="984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1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"/>
    </mc:Choice>
    <mc:Fallback xmlns="">
      <p:transition spd="slow" advTm="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8153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"/>
    </mc:Choice>
    <mc:Fallback xmlns="">
      <p:transition spd="slow" advTm="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83058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"/>
    </mc:Choice>
    <mc:Fallback xmlns="">
      <p:transition spd="slow" advTm="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2295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"/>
    </mc:Choice>
    <mc:Fallback xmlns="">
      <p:transition spd="slow" advTm="925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/>
          <a:p>
            <a:r>
              <a:rPr lang="ar-EG" b="1" dirty="0" smtClean="0">
                <a:solidFill>
                  <a:schemeClr val="tx1"/>
                </a:solidFill>
              </a:rPr>
              <a:t>المحاضرة الرابعة</a:t>
            </a:r>
            <a:r>
              <a:rPr lang="ar-EG" dirty="0" smtClean="0">
                <a:solidFill>
                  <a:schemeClr val="tx1"/>
                </a:solidFill>
              </a:rPr>
              <a:t/>
            </a:r>
            <a:br>
              <a:rPr lang="ar-EG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Lecture ,no.4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BAND THEORY OF SOLIDS</a:t>
            </a: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"/>
    </mc:Choice>
    <mc:Fallback xmlns="">
      <p:transition spd="slow" advTm="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0"/>
            <a:ext cx="8534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25"/>
    </mc:Choice>
    <mc:Fallback xmlns="">
      <p:transition spd="slow" advTm="21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1142999" y="-1142997"/>
            <a:ext cx="685800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3"/>
    </mc:Choice>
    <mc:Fallback xmlns="">
      <p:transition spd="slow" advTm="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458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6"/>
    </mc:Choice>
    <mc:Fallback xmlns="">
      <p:transition spd="slow" advTm="1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8763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14"/>
    </mc:Choice>
    <mc:Fallback xmlns="">
      <p:transition spd="slow" advTm="17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286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"/>
    </mc:Choice>
    <mc:Fallback xmlns="">
      <p:transition spd="slow" advTm="11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0375"/>
            <a:ext cx="8305800" cy="673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"/>
    </mc:Choice>
    <mc:Fallback xmlns="">
      <p:transition spd="slow" advTm="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8458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1"/>
    </mc:Choice>
    <mc:Fallback xmlns="">
      <p:transition spd="slow" advTm="14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04800"/>
            <a:ext cx="8077199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16"/>
    </mc:Choice>
    <mc:Fallback xmlns="">
      <p:transition spd="slow" advTm="9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838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75"/>
    </mc:Choice>
    <mc:Fallback xmlns="">
      <p:transition spd="slow" advTm="23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0"/>
            <a:ext cx="85343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53"/>
    </mc:Choice>
    <mc:Fallback xmlns="">
      <p:transition spd="slow" advTm="4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1" y="0"/>
            <a:ext cx="8153400" cy="66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8"/>
    </mc:Choice>
    <mc:Fallback xmlns="">
      <p:transition spd="slow" advTm="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28600"/>
            <a:ext cx="8458199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3"/>
    </mc:Choice>
    <mc:Fallback xmlns="">
      <p:transition spd="slow" advTm="23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43200"/>
            <a:ext cx="6400800" cy="1752600"/>
          </a:xfrm>
        </p:spPr>
        <p:txBody>
          <a:bodyPr/>
          <a:lstStyle/>
          <a:p>
            <a:endParaRPr lang="ar-E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-228600"/>
            <a:ext cx="777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4"/>
    </mc:Choice>
    <mc:Fallback xmlns="">
      <p:transition spd="slow" advTm="1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"/>
    </mc:Choice>
    <mc:Fallback xmlns="">
      <p:transition spd="slow" advTm="7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458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0"/>
    </mc:Choice>
    <mc:Fallback xmlns="">
      <p:transition spd="slow" advTm="4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84581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91"/>
    </mc:Choice>
    <mc:Fallback xmlns="">
      <p:transition spd="slow" advTm="4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0"/>
            <a:ext cx="8077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0"/>
    </mc:Choice>
    <mc:Fallback xmlns="">
      <p:transition spd="slow" advTm="1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2400"/>
            <a:ext cx="84582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5"/>
    </mc:Choice>
    <mc:Fallback xmlns="">
      <p:transition spd="slow" advTm="3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1" y="0"/>
            <a:ext cx="86106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"/>
    </mc:Choice>
    <mc:Fallback xmlns="">
      <p:transition spd="slow" advTm="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8"/>
    </mc:Choice>
    <mc:Fallback xmlns="">
      <p:transition spd="slow" advTm="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0"/>
            <a:ext cx="868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"/>
    </mc:Choice>
    <mc:Fallback xmlns="">
      <p:transition spd="slow" advTm="3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52400"/>
            <a:ext cx="8381999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"/>
    </mc:Choice>
    <mc:Fallback xmlns="">
      <p:transition spd="slow" advTm="4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28600"/>
            <a:ext cx="8153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"/>
    </mc:Choice>
    <mc:Fallback xmlns="">
      <p:transition spd="slow" advTm="2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381000"/>
            <a:ext cx="7086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8"/>
    </mc:Choice>
    <mc:Fallback xmlns="">
      <p:transition spd="slow" advTm="1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"/>
    </mc:Choice>
    <mc:Fallback xmlns="">
      <p:transition spd="slow" advTm="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4"/>
    </mc:Choice>
    <mc:Fallback xmlns="">
      <p:transition spd="slow" advTm="1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39</Words>
  <Application>Microsoft Office PowerPoint</Application>
  <PresentationFormat>On-screen Show (4:3)</PresentationFormat>
  <Paragraphs>16</Paragraphs>
  <Slides>92</Slides>
  <Notes>0</Notes>
  <HiddenSlides>0</HiddenSlides>
  <MMClips>83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المحاضرة الثالثة Lecture ,no.3 FREE ELECTRON THEORY OF METALS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win7</dc:creator>
  <cp:lastModifiedBy>fatma dongol</cp:lastModifiedBy>
  <cp:revision>53</cp:revision>
  <dcterms:created xsi:type="dcterms:W3CDTF">2006-08-16T00:00:00Z</dcterms:created>
  <dcterms:modified xsi:type="dcterms:W3CDTF">2020-03-22T09:45:59Z</dcterms:modified>
</cp:coreProperties>
</file>