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971" r:id="rId1"/>
    <p:sldMasterId id="2147484031" r:id="rId2"/>
    <p:sldMasterId id="2147484163" r:id="rId3"/>
  </p:sldMasterIdLst>
  <p:notesMasterIdLst>
    <p:notesMasterId r:id="rId82"/>
  </p:notesMasterIdLst>
  <p:sldIdLst>
    <p:sldId id="265" r:id="rId4"/>
    <p:sldId id="344" r:id="rId5"/>
    <p:sldId id="266" r:id="rId6"/>
    <p:sldId id="345" r:id="rId7"/>
    <p:sldId id="346" r:id="rId8"/>
    <p:sldId id="348" r:id="rId9"/>
    <p:sldId id="261" r:id="rId10"/>
    <p:sldId id="349" r:id="rId11"/>
    <p:sldId id="262" r:id="rId12"/>
    <p:sldId id="285" r:id="rId13"/>
    <p:sldId id="341" r:id="rId14"/>
    <p:sldId id="263" r:id="rId15"/>
    <p:sldId id="286" r:id="rId16"/>
    <p:sldId id="342" r:id="rId17"/>
    <p:sldId id="351" r:id="rId18"/>
    <p:sldId id="350" r:id="rId19"/>
    <p:sldId id="269" r:id="rId20"/>
    <p:sldId id="270" r:id="rId21"/>
    <p:sldId id="343" r:id="rId22"/>
    <p:sldId id="271" r:id="rId23"/>
    <p:sldId id="272" r:id="rId24"/>
    <p:sldId id="273" r:id="rId25"/>
    <p:sldId id="274" r:id="rId26"/>
    <p:sldId id="275" r:id="rId27"/>
    <p:sldId id="352" r:id="rId28"/>
    <p:sldId id="277" r:id="rId29"/>
    <p:sldId id="290" r:id="rId30"/>
    <p:sldId id="278" r:id="rId31"/>
    <p:sldId id="279" r:id="rId32"/>
    <p:sldId id="292" r:id="rId33"/>
    <p:sldId id="293" r:id="rId34"/>
    <p:sldId id="280" r:id="rId35"/>
    <p:sldId id="294" r:id="rId36"/>
    <p:sldId id="295" r:id="rId37"/>
    <p:sldId id="296" r:id="rId38"/>
    <p:sldId id="407" r:id="rId39"/>
    <p:sldId id="297" r:id="rId40"/>
    <p:sldId id="414" r:id="rId41"/>
    <p:sldId id="413" r:id="rId42"/>
    <p:sldId id="300" r:id="rId43"/>
    <p:sldId id="301" r:id="rId44"/>
    <p:sldId id="307" r:id="rId45"/>
    <p:sldId id="302" r:id="rId46"/>
    <p:sldId id="308" r:id="rId47"/>
    <p:sldId id="303" r:id="rId48"/>
    <p:sldId id="309" r:id="rId49"/>
    <p:sldId id="312" r:id="rId50"/>
    <p:sldId id="310" r:id="rId51"/>
    <p:sldId id="311" r:id="rId52"/>
    <p:sldId id="306" r:id="rId53"/>
    <p:sldId id="305" r:id="rId54"/>
    <p:sldId id="313" r:id="rId55"/>
    <p:sldId id="315" r:id="rId56"/>
    <p:sldId id="408" r:id="rId57"/>
    <p:sldId id="409" r:id="rId58"/>
    <p:sldId id="410" r:id="rId59"/>
    <p:sldId id="411" r:id="rId60"/>
    <p:sldId id="412" r:id="rId61"/>
    <p:sldId id="320" r:id="rId62"/>
    <p:sldId id="321" r:id="rId63"/>
    <p:sldId id="415" r:id="rId64"/>
    <p:sldId id="322" r:id="rId65"/>
    <p:sldId id="331" r:id="rId66"/>
    <p:sldId id="323" r:id="rId67"/>
    <p:sldId id="324" r:id="rId68"/>
    <p:sldId id="332" r:id="rId69"/>
    <p:sldId id="325" r:id="rId70"/>
    <p:sldId id="334" r:id="rId71"/>
    <p:sldId id="333" r:id="rId72"/>
    <p:sldId id="326" r:id="rId73"/>
    <p:sldId id="327" r:id="rId74"/>
    <p:sldId id="328" r:id="rId75"/>
    <p:sldId id="336" r:id="rId76"/>
    <p:sldId id="335" r:id="rId77"/>
    <p:sldId id="329" r:id="rId78"/>
    <p:sldId id="339" r:id="rId79"/>
    <p:sldId id="337" r:id="rId80"/>
    <p:sldId id="338" r:id="rId81"/>
  </p:sldIdLst>
  <p:sldSz cx="9144000" cy="6858000" type="screen4x3"/>
  <p:notesSz cx="6858000" cy="9144000"/>
  <p:defaultTextStyle>
    <a:defPPr>
      <a:defRPr lang="ar-SA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CC"/>
    <a:srgbClr val="161984"/>
    <a:srgbClr val="D60093"/>
    <a:srgbClr val="FF0066"/>
    <a:srgbClr val="FFFF66"/>
    <a:srgbClr val="00CC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753" autoAdjust="0"/>
    <p:restoredTop sz="94673" autoAdjust="0"/>
  </p:normalViewPr>
  <p:slideViewPr>
    <p:cSldViewPr>
      <p:cViewPr varScale="1">
        <p:scale>
          <a:sx n="69" d="100"/>
          <a:sy n="69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84" Type="http://schemas.openxmlformats.org/officeDocument/2006/relationships/viewProps" Target="viewProp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  <a:endParaRPr lang="en-US" noProof="0" smtClean="0"/>
          </a:p>
          <a:p>
            <a:pPr lvl="1"/>
            <a:r>
              <a:rPr lang="ar-SA" noProof="0" smtClean="0"/>
              <a:t>المستوى الثاني</a:t>
            </a:r>
            <a:endParaRPr lang="en-US" noProof="0" smtClean="0"/>
          </a:p>
          <a:p>
            <a:pPr lvl="2"/>
            <a:r>
              <a:rPr lang="ar-SA" noProof="0" smtClean="0"/>
              <a:t>المستوى الثالث</a:t>
            </a:r>
            <a:endParaRPr lang="en-US" noProof="0" smtClean="0"/>
          </a:p>
          <a:p>
            <a:pPr lvl="3"/>
            <a:r>
              <a:rPr lang="ar-SA" noProof="0" smtClean="0"/>
              <a:t>المستوى الرابع</a:t>
            </a:r>
            <a:endParaRPr lang="en-US" noProof="0" smtClean="0"/>
          </a:p>
          <a:p>
            <a:pPr lvl="4"/>
            <a:r>
              <a:rPr lang="ar-SA" noProof="0" smtClean="0"/>
              <a:t>المستوى الخامس</a:t>
            </a:r>
            <a:endParaRPr lang="en-US" noProof="0" smtClean="0"/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6EBA7BC-C89C-47AE-BFF2-FF9E3C2BB39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3640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EDFF8BC1-F60F-458E-9D6F-B440790778D3}" type="slidenum">
              <a:rPr lang="ar-SA" smtClean="0">
                <a:latin typeface="Arial" pitchFamily="34" charset="0"/>
              </a:rPr>
              <a:pPr eaLnBrk="1" hangingPunct="1"/>
              <a:t>43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9332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5EF402C3-D71D-4BA9-A215-94A479907CC3}" type="slidenum">
              <a:rPr lang="ar-SA" smtClean="0">
                <a:latin typeface="Arial" pitchFamily="34" charset="0"/>
              </a:rPr>
              <a:pPr eaLnBrk="1" hangingPunct="1"/>
              <a:t>72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000000"/>
                </a:solidFill>
              </a:endParaRPr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000000"/>
                </a:solidFill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000000"/>
                </a:solidFill>
              </a:endParaRPr>
            </a:p>
          </p:txBody>
        </p:sp>
      </p:grpSp>
      <p:sp>
        <p:nvSpPr>
          <p:cNvPr id="1116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pPr lvl="0"/>
            <a:r>
              <a:rPr lang="ar-EG" noProof="0" smtClean="0"/>
              <a:t>انقر لتحرير نمط العنوان الرئيسي</a:t>
            </a:r>
            <a:endParaRPr lang="en-US" noProof="0" smtClean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ar-EG" noProof="0" smtClean="0"/>
              <a:t>انقر لتحرير نمط العنوان الثانوي الرئيسي</a:t>
            </a:r>
            <a:endParaRPr lang="en-US" noProof="0" smtClean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E8E46-ECA0-46E9-80BB-3533CD5B26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200467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DE203-9DCB-46E3-9FFE-F7A12E6E7B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950658"/>
      </p:ext>
    </p:extLst>
  </p:cSld>
  <p:clrMapOvr>
    <a:masterClrMapping/>
  </p:clrMapOvr>
  <p:transition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234C8-103F-49AC-B124-0FE5FDBE2F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46366"/>
      </p:ext>
    </p:extLst>
  </p:cSld>
  <p:clrMapOvr>
    <a:masterClrMapping/>
  </p:clrMapOvr>
  <p:transition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000000"/>
                </a:solidFill>
              </a:endParaRPr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000000"/>
                </a:solidFill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>
                <a:solidFill>
                  <a:srgbClr val="000000"/>
                </a:solidFill>
              </a:endParaRPr>
            </a:p>
          </p:txBody>
        </p:sp>
      </p:grpSp>
      <p:sp>
        <p:nvSpPr>
          <p:cNvPr id="1116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pPr lvl="0"/>
            <a:r>
              <a:rPr lang="ar-EG" noProof="0" smtClean="0"/>
              <a:t>انقر لتحرير نمط العنوان الرئيسي</a:t>
            </a:r>
            <a:endParaRPr lang="en-US" noProof="0" smtClean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ar-EG" noProof="0" smtClean="0"/>
              <a:t>انقر لتحرير نمط العنوان الثانوي الرئيسي</a:t>
            </a:r>
            <a:endParaRPr lang="en-US" noProof="0" smtClean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3E190-57B6-4E9C-B78C-E116FF73A2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869423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DE203-D2A2-44BB-ADC5-8910C38B9B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811657"/>
      </p:ext>
    </p:extLst>
  </p:cSld>
  <p:clrMapOvr>
    <a:masterClrMapping/>
  </p:clrMapOvr>
  <p:transition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21E7A-6B87-4033-BD2C-FE08CC133A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54216"/>
      </p:ext>
    </p:extLst>
  </p:cSld>
  <p:clrMapOvr>
    <a:masterClrMapping/>
  </p:clrMapOvr>
  <p:transition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135A3-7456-4E56-B1BB-C0006736E4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779767"/>
      </p:ext>
    </p:extLst>
  </p:cSld>
  <p:clrMapOvr>
    <a:masterClrMapping/>
  </p:clrMapOvr>
  <p:transition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D5464-60E0-434E-8808-3072C65A62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510399"/>
      </p:ext>
    </p:extLst>
  </p:cSld>
  <p:clrMapOvr>
    <a:masterClrMapping/>
  </p:clrMapOvr>
  <p:transition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4DE18-0771-4F53-9137-635387CBA2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762593"/>
      </p:ext>
    </p:extLst>
  </p:cSld>
  <p:clrMapOvr>
    <a:masterClrMapping/>
  </p:clrMapOvr>
  <p:transition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D714B-EABA-4345-809B-6861A5883B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02319"/>
      </p:ext>
    </p:extLst>
  </p:cSld>
  <p:clrMapOvr>
    <a:masterClrMapping/>
  </p:clrMapOvr>
  <p:transition>
    <p:comb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B54AB-F0CE-46B2-837E-A89DC34FC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284048"/>
      </p:ext>
    </p:extLst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373D5-8B53-42F1-B468-F3675863CC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566773"/>
      </p:ext>
    </p:extLst>
  </p:cSld>
  <p:clrMapOvr>
    <a:masterClrMapping/>
  </p:clrMapOvr>
  <p:transition>
    <p:comb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 smtClean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22285-E9BC-4BD0-8654-E9464226FA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565430"/>
      </p:ext>
    </p:extLst>
  </p:cSld>
  <p:clrMapOvr>
    <a:masterClrMapping/>
  </p:clrMapOvr>
  <p:transition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6DFFC-17DC-42B1-9870-A238C12B17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292385"/>
      </p:ext>
    </p:extLst>
  </p:cSld>
  <p:clrMapOvr>
    <a:masterClrMapping/>
  </p:clrMapOvr>
  <p:transition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425A3-2798-411F-A4E1-C0428DC740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220451"/>
      </p:ext>
    </p:extLst>
  </p:cSld>
  <p:clrMapOvr>
    <a:masterClrMapping/>
  </p:clrMapOvr>
  <p:transition>
    <p:comb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F57D3-FE8C-4A72-86BA-507CFE74062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6307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mb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7E082-1D8B-4C22-BEA9-89CC269413D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21530"/>
      </p:ext>
    </p:extLst>
  </p:cSld>
  <p:clrMapOvr>
    <a:masterClrMapping/>
  </p:clrMapOvr>
  <p:transition>
    <p:comb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86A7D-AA9D-4B66-8E54-2DC839747C4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5258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mb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50D01-58AE-4E50-BC3B-B6C6EB74353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85379"/>
      </p:ext>
    </p:extLst>
  </p:cSld>
  <p:clrMapOvr>
    <a:masterClrMapping/>
  </p:clrMapOvr>
  <p:transition>
    <p:comb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6B873-6518-42BB-8AB8-2FFD4B856F5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55802"/>
      </p:ext>
    </p:extLst>
  </p:cSld>
  <p:clrMapOvr>
    <a:masterClrMapping/>
  </p:clrMapOvr>
  <p:transition>
    <p:comb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0693E-7E9E-4997-9AF7-1FCC7B1B10E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253556"/>
      </p:ext>
    </p:extLst>
  </p:cSld>
  <p:clrMapOvr>
    <a:masterClrMapping/>
  </p:clrMapOvr>
  <p:transition>
    <p:comb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9E8CB-8C50-4637-8F11-044C21C81DB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906966"/>
      </p:ext>
    </p:extLst>
  </p:cSld>
  <p:clrMapOvr>
    <a:masterClrMapping/>
  </p:clrMapOvr>
  <p:transition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D5DB4-B61E-4E3A-9339-C076967555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818511"/>
      </p:ext>
    </p:extLst>
  </p:cSld>
  <p:clrMapOvr>
    <a:masterClrMapping/>
  </p:clrMapOvr>
  <p:transition>
    <p:comb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41D5A-3228-44FD-9772-202EEF1D69B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706084"/>
      </p:ext>
    </p:extLst>
  </p:cSld>
  <p:clrMapOvr>
    <a:masterClrMapping/>
  </p:clrMapOvr>
  <p:transition>
    <p:comb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ar-SA" noProof="0" smtClean="0"/>
              <a:t>انقر فوق الأيقونة لإضافة صورة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29001-0624-45F3-9760-B8B90DE93BA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624854"/>
      </p:ext>
    </p:extLst>
  </p:cSld>
  <p:clrMapOvr>
    <a:masterClrMapping/>
  </p:clrMapOvr>
  <p:transition>
    <p:comb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C6609-5484-40B4-9387-357768F8066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67018"/>
      </p:ext>
    </p:extLst>
  </p:cSld>
  <p:clrMapOvr>
    <a:masterClrMapping/>
  </p:clrMapOvr>
  <p:transition>
    <p:comb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3A294-8D58-481F-B445-56FDA75733B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952334"/>
      </p:ext>
    </p:extLst>
  </p:cSld>
  <p:clrMapOvr>
    <a:masterClrMapping/>
  </p:clrMapOvr>
  <p:transition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934A3-BBD9-49EB-ACC9-705447221E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817341"/>
      </p:ext>
    </p:extLst>
  </p:cSld>
  <p:clrMapOvr>
    <a:masterClrMapping/>
  </p:clrMapOvr>
  <p:transition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24107-5D91-425D-88F0-FF36C1A8D7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4199"/>
      </p:ext>
    </p:extLst>
  </p:cSld>
  <p:clrMapOvr>
    <a:masterClrMapping/>
  </p:clrMapOvr>
  <p:transition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09C7E-EAA8-49FA-A416-3D8992E85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712542"/>
      </p:ext>
    </p:extLst>
  </p:cSld>
  <p:clrMapOvr>
    <a:masterClrMapping/>
  </p:clrMapOvr>
  <p:transition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0D584-C80F-4B88-988C-8187768AE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000135"/>
      </p:ext>
    </p:extLst>
  </p:cSld>
  <p:clrMapOvr>
    <a:masterClrMapping/>
  </p:clrMapOvr>
  <p:transition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6886E-1635-4077-AE9B-D90E19E7B3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268447"/>
      </p:ext>
    </p:extLst>
  </p:cSld>
  <p:clrMapOvr>
    <a:masterClrMapping/>
  </p:clrMapOvr>
  <p:transition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 smtClean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46453-A277-4168-B75E-15AFF2B3DD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666540"/>
      </p:ext>
    </p:extLst>
  </p:cSld>
  <p:clrMapOvr>
    <a:masterClrMapping/>
  </p:clrMapOvr>
  <p:transition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ar-EG" smtClean="0"/>
              <a:t>انقر لتحرير نمط العنوان الرئيسي</a:t>
            </a:r>
            <a:endParaRPr lang="en-US" smtClean="0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EG" smtClean="0"/>
              <a:t>انقر لتحرير أنماط النص الرئيسي</a:t>
            </a:r>
            <a:endParaRPr lang="en-US" smtClean="0"/>
          </a:p>
          <a:p>
            <a:pPr lvl="1"/>
            <a:r>
              <a:rPr lang="ar-EG" smtClean="0"/>
              <a:t>المستوى الثاني</a:t>
            </a:r>
            <a:endParaRPr lang="en-US" smtClean="0"/>
          </a:p>
          <a:p>
            <a:pPr lvl="2"/>
            <a:r>
              <a:rPr lang="ar-EG" smtClean="0"/>
              <a:t>المستوى الثالث</a:t>
            </a:r>
            <a:endParaRPr lang="en-US" smtClean="0"/>
          </a:p>
          <a:p>
            <a:pPr lvl="3"/>
            <a:r>
              <a:rPr lang="ar-EG" smtClean="0"/>
              <a:t>المستوى الرابع</a:t>
            </a:r>
            <a:endParaRPr lang="en-US" smtClean="0"/>
          </a:p>
          <a:p>
            <a:pPr lvl="4"/>
            <a:r>
              <a:rPr lang="ar-EG" smtClean="0"/>
              <a:t>المستوى الخامس</a:t>
            </a:r>
            <a:endParaRPr lang="en-US" smtClean="0"/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9CB6BDB-F6B4-4F00-BFB7-85858BC796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8" r:id="rId1"/>
    <p:sldLayoutId id="2147484188" r:id="rId2"/>
    <p:sldLayoutId id="2147484189" r:id="rId3"/>
    <p:sldLayoutId id="2147484190" r:id="rId4"/>
    <p:sldLayoutId id="2147484191" r:id="rId5"/>
    <p:sldLayoutId id="2147484192" r:id="rId6"/>
    <p:sldLayoutId id="2147484193" r:id="rId7"/>
    <p:sldLayoutId id="2147484194" r:id="rId8"/>
    <p:sldLayoutId id="2147484195" r:id="rId9"/>
    <p:sldLayoutId id="2147484196" r:id="rId10"/>
    <p:sldLayoutId id="2147484197" r:id="rId11"/>
  </p:sldLayoutIdLst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/>
      <p:bldP spid="110595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5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059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059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05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5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059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059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05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5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059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059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05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5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059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059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05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5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059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059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05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ar-EG" smtClean="0"/>
              <a:t>انقر لتحرير نمط العنوان الرئيسي</a:t>
            </a:r>
            <a:endParaRPr lang="en-US" smtClean="0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EG" smtClean="0"/>
              <a:t>انقر لتحرير أنماط النص الرئيسي</a:t>
            </a:r>
            <a:endParaRPr lang="en-US" smtClean="0"/>
          </a:p>
          <a:p>
            <a:pPr lvl="1"/>
            <a:r>
              <a:rPr lang="ar-EG" smtClean="0"/>
              <a:t>المستوى الثاني</a:t>
            </a:r>
            <a:endParaRPr lang="en-US" smtClean="0"/>
          </a:p>
          <a:p>
            <a:pPr lvl="2"/>
            <a:r>
              <a:rPr lang="ar-EG" smtClean="0"/>
              <a:t>المستوى الثالث</a:t>
            </a:r>
            <a:endParaRPr lang="en-US" smtClean="0"/>
          </a:p>
          <a:p>
            <a:pPr lvl="3"/>
            <a:r>
              <a:rPr lang="ar-EG" smtClean="0"/>
              <a:t>المستوى الرابع</a:t>
            </a:r>
            <a:endParaRPr lang="en-US" smtClean="0"/>
          </a:p>
          <a:p>
            <a:pPr lvl="4"/>
            <a:r>
              <a:rPr lang="ar-EG" smtClean="0"/>
              <a:t>المستوى الخامس</a:t>
            </a:r>
            <a:endParaRPr lang="en-US" smtClean="0"/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DBA270D-7D15-4FEA-B668-44E7AB1589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9" r:id="rId1"/>
    <p:sldLayoutId id="2147484198" r:id="rId2"/>
    <p:sldLayoutId id="2147484199" r:id="rId3"/>
    <p:sldLayoutId id="2147484200" r:id="rId4"/>
    <p:sldLayoutId id="2147484201" r:id="rId5"/>
    <p:sldLayoutId id="2147484202" r:id="rId6"/>
    <p:sldLayoutId id="2147484203" r:id="rId7"/>
    <p:sldLayoutId id="2147484204" r:id="rId8"/>
    <p:sldLayoutId id="2147484205" r:id="rId9"/>
    <p:sldLayoutId id="2147484206" r:id="rId10"/>
    <p:sldLayoutId id="2147484207" r:id="rId11"/>
  </p:sldLayoutIdLst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/>
      <p:bldP spid="110595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5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059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059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05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5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059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059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05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5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059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059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05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5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059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059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05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5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059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059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05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95AEAF3D-0C2F-4231-B495-D3DF58492C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3081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0" r:id="rId1"/>
    <p:sldLayoutId id="2147484211" r:id="rId2"/>
    <p:sldLayoutId id="2147484212" r:id="rId3"/>
    <p:sldLayoutId id="2147484213" r:id="rId4"/>
    <p:sldLayoutId id="2147484214" r:id="rId5"/>
    <p:sldLayoutId id="2147484215" r:id="rId6"/>
    <p:sldLayoutId id="2147484216" r:id="rId7"/>
    <p:sldLayoutId id="2147484217" r:id="rId8"/>
    <p:sldLayoutId id="2147484218" r:id="rId9"/>
    <p:sldLayoutId id="2147484219" r:id="rId10"/>
    <p:sldLayoutId id="2147484220" r:id="rId11"/>
  </p:sldLayoutIdLst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0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1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2pPr>
      <a:lvl3pPr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3pPr>
      <a:lvl4pPr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4pPr>
      <a:lvl5pPr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5pPr>
      <a:lvl6pPr marL="4572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6pPr>
      <a:lvl7pPr marL="9144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7pPr>
      <a:lvl8pPr marL="13716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8pPr>
      <a:lvl9pPr marL="18288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9pPr>
    </p:titleStyle>
    <p:bodyStyle>
      <a:lvl1pPr marL="273050" indent="-273050" algn="r" rtl="1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Majalla UI"/>
          <a:cs typeface="+mn-cs"/>
        </a:defRPr>
      </a:lvl1pPr>
      <a:lvl2pPr marL="639763" indent="-246063" algn="r" rtl="1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Majalla UI"/>
          <a:cs typeface="+mn-cs"/>
        </a:defRPr>
      </a:lvl2pPr>
      <a:lvl3pPr marL="914400" indent="-246063" algn="r" rtl="1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Majalla UI"/>
          <a:cs typeface="+mn-cs"/>
        </a:defRPr>
      </a:lvl3pPr>
      <a:lvl4pPr marL="1187450" indent="-209550" algn="r" rtl="1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Majalla UI"/>
          <a:cs typeface="+mn-cs"/>
        </a:defRPr>
      </a:lvl4pPr>
      <a:lvl5pPr marL="1462088" indent="-209550" algn="r" rtl="1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Majalla UI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4" Type="http://schemas.openxmlformats.org/officeDocument/2006/relationships/image" Target="http://www.gch.ulaval.ca/agarnier/bcm20329/metab19.gif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http://www.uccs.edu/~rmelamed/MicroFall2002/Chapter%205/enzyme-substrate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http://upload.wikimedia.org/wikipedia/commons/thumb/2/24/Induced_fit_diagram.svg/648px-Induced_fit_diagram.svg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://diverge.hunter.cuny.edu/~weigang/Images/05-03_holoenzyme_1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46113"/>
            <a:ext cx="8229600" cy="11398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smtClean="0">
                <a:latin typeface="Franklin Gothic Heavy" pitchFamily="34" charset="0"/>
                <a:cs typeface="PT Bold Heading" pitchFamily="2" charset="-78"/>
              </a:rPr>
              <a:t/>
            </a:r>
            <a:br>
              <a:rPr lang="en-US" sz="3600" smtClean="0">
                <a:latin typeface="Franklin Gothic Heavy" pitchFamily="34" charset="0"/>
                <a:cs typeface="PT Bold Heading" pitchFamily="2" charset="-78"/>
              </a:rPr>
            </a:br>
            <a:endParaRPr lang="en-US" sz="3600" smtClean="0">
              <a:latin typeface="Franklin Gothic Heavy" pitchFamily="34" charset="0"/>
              <a:cs typeface="PT Bold Heading" pitchFamily="2" charset="-78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6853238" cy="3295650"/>
          </a:xfrm>
          <a:ln w="762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ar-SA" sz="8000" b="1" smtClean="0">
                <a:solidFill>
                  <a:srgbClr val="FF3300"/>
                </a:solidFill>
                <a:cs typeface="PT Bold Heading" pitchFamily="2" charset="-78"/>
              </a:rPr>
              <a:t>الإنزيمـــات</a:t>
            </a:r>
          </a:p>
          <a:p>
            <a:pPr algn="ctr">
              <a:lnSpc>
                <a:spcPct val="90000"/>
              </a:lnSpc>
            </a:pPr>
            <a:r>
              <a:rPr lang="en-US" sz="8000" smtClean="0">
                <a:latin typeface="Franklin Gothic Heavy" pitchFamily="34" charset="0"/>
                <a:cs typeface="PT Bold Heading" pitchFamily="2" charset="-78"/>
              </a:rPr>
              <a:t>Enzymes</a:t>
            </a:r>
          </a:p>
        </p:txBody>
      </p:sp>
      <p:sp>
        <p:nvSpPr>
          <p:cNvPr id="17412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55AE1237-EA34-4866-9B37-29849F25AF75}" type="slidenum">
              <a:rPr lang="ar-SA"/>
              <a:pPr eaLnBrk="1" hangingPunct="1"/>
              <a:t>1</a:t>
            </a:fld>
            <a:endParaRPr lang="en-US"/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endParaRPr lang="en-US" sz="4000">
              <a:solidFill>
                <a:srgbClr val="FF66FF"/>
              </a:solidFill>
              <a:latin typeface="Franklin Gothic Heavy" pitchFamily="34" charset="0"/>
              <a:cs typeface="PT Bold Heading" pitchFamily="2" charset="-78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720725"/>
          </a:xfrm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ar-SA" sz="3200" smtClean="0">
                <a:solidFill>
                  <a:srgbClr val="FF3300"/>
                </a:solidFill>
                <a:cs typeface="PT Bold Heading" pitchFamily="2" charset="-78"/>
              </a:rPr>
              <a:t> </a:t>
            </a:r>
            <a:r>
              <a:rPr lang="ar-SA" sz="3600" smtClean="0">
                <a:solidFill>
                  <a:srgbClr val="161984"/>
                </a:solidFill>
                <a:cs typeface="PT Bold Heading" pitchFamily="2" charset="-78"/>
              </a:rPr>
              <a:t>أمثلة على تسمية الإنزيمات</a:t>
            </a:r>
            <a:r>
              <a:rPr lang="en-US" sz="3600" smtClean="0">
                <a:solidFill>
                  <a:srgbClr val="161984"/>
                </a:solidFill>
                <a:latin typeface="Franklin Gothic Heavy" pitchFamily="34" charset="0"/>
                <a:cs typeface="PT Bold Heading" pitchFamily="2" charset="-78"/>
              </a:rPr>
              <a:t>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484313"/>
            <a:ext cx="8569325" cy="4897437"/>
          </a:xfrm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ar-SA" sz="3200" b="1" u="sng" smtClean="0">
                <a:solidFill>
                  <a:srgbClr val="FF3300"/>
                </a:solidFill>
                <a:cs typeface="PT Bold Heading" pitchFamily="2" charset="-78"/>
              </a:rPr>
              <a:t>1-تسمية الإنزيم طبقا لنوع </a:t>
            </a:r>
            <a:r>
              <a:rPr lang="ar-SA" sz="3200" b="1" u="sng" smtClean="0">
                <a:solidFill>
                  <a:srgbClr val="00CC00"/>
                </a:solidFill>
                <a:cs typeface="PT Bold Heading" pitchFamily="2" charset="-78"/>
              </a:rPr>
              <a:t>مادة</a:t>
            </a:r>
            <a:r>
              <a:rPr lang="ar-SA" sz="3200" b="1" u="sng" smtClean="0">
                <a:solidFill>
                  <a:srgbClr val="FF3300"/>
                </a:solidFill>
                <a:cs typeface="PT Bold Heading" pitchFamily="2" charset="-78"/>
              </a:rPr>
              <a:t> </a:t>
            </a:r>
            <a:r>
              <a:rPr lang="ar-SA" sz="3200" b="1" u="sng" smtClean="0">
                <a:solidFill>
                  <a:srgbClr val="00CC00"/>
                </a:solidFill>
                <a:cs typeface="PT Bold Heading" pitchFamily="2" charset="-78"/>
              </a:rPr>
              <a:t>التفاعل</a:t>
            </a:r>
            <a:endParaRPr lang="ar-SA" sz="3200" b="1" smtClean="0">
              <a:solidFill>
                <a:srgbClr val="00CC00"/>
              </a:solidFill>
              <a:cs typeface="PT Bold Heading" pitchFamily="2" charset="-78"/>
            </a:endParaRPr>
          </a:p>
          <a:p>
            <a:pPr algn="just">
              <a:buFont typeface="Wingdings" pitchFamily="2" charset="2"/>
              <a:buNone/>
            </a:pPr>
            <a:r>
              <a:rPr lang="ar-SA" sz="3600" b="1" smtClean="0">
                <a:cs typeface="PT Bold Heading" pitchFamily="2" charset="-78"/>
              </a:rPr>
              <a:t>          </a:t>
            </a:r>
            <a:r>
              <a:rPr lang="ar-SA" sz="2400" b="1" smtClean="0">
                <a:cs typeface="PT Bold Heading" pitchFamily="2" charset="-78"/>
              </a:rPr>
              <a:t>يسمى الإنزيم الذى يحلل </a:t>
            </a:r>
            <a:r>
              <a:rPr lang="ar-SA" sz="2400" b="1" smtClean="0">
                <a:solidFill>
                  <a:srgbClr val="0033CC"/>
                </a:solidFill>
                <a:cs typeface="PT Bold Heading" pitchFamily="2" charset="-78"/>
              </a:rPr>
              <a:t>السكروز</a:t>
            </a:r>
            <a:r>
              <a:rPr lang="ar-SA" sz="2400" b="1" smtClean="0">
                <a:cs typeface="PT Bold Heading" pitchFamily="2" charset="-78"/>
              </a:rPr>
              <a:t> إلى الجلوكوز والفركتوز بإسم </a:t>
            </a:r>
            <a:r>
              <a:rPr lang="ar-SA" sz="2400" b="1" smtClean="0">
                <a:solidFill>
                  <a:srgbClr val="0033CC"/>
                </a:solidFill>
                <a:cs typeface="PT Bold Heading" pitchFamily="2" charset="-78"/>
              </a:rPr>
              <a:t>السكريز </a:t>
            </a:r>
            <a:r>
              <a:rPr lang="en-US" sz="2400" b="1" smtClean="0">
                <a:solidFill>
                  <a:srgbClr val="0033CC"/>
                </a:solidFill>
                <a:cs typeface="PT Bold Heading" pitchFamily="2" charset="-78"/>
              </a:rPr>
              <a:t>Sucrase</a:t>
            </a:r>
            <a:r>
              <a:rPr lang="ar-SA" sz="2400" b="1" smtClean="0">
                <a:cs typeface="PT Bold Heading" pitchFamily="2" charset="-78"/>
              </a:rPr>
              <a:t> وكذلك الإنزيم الذى يحلل </a:t>
            </a:r>
            <a:r>
              <a:rPr lang="ar-SA" sz="2400" b="1" smtClean="0">
                <a:solidFill>
                  <a:srgbClr val="D60093"/>
                </a:solidFill>
                <a:cs typeface="PT Bold Heading" pitchFamily="2" charset="-78"/>
              </a:rPr>
              <a:t>البروتين</a:t>
            </a:r>
            <a:r>
              <a:rPr lang="ar-SA" sz="2400" b="1" smtClean="0">
                <a:cs typeface="PT Bold Heading" pitchFamily="2" charset="-78"/>
              </a:rPr>
              <a:t> إلى أحماض أمينية باسم </a:t>
            </a:r>
            <a:r>
              <a:rPr lang="ar-SA" sz="2400" b="1" smtClean="0">
                <a:solidFill>
                  <a:srgbClr val="D60093"/>
                </a:solidFill>
                <a:cs typeface="PT Bold Heading" pitchFamily="2" charset="-78"/>
              </a:rPr>
              <a:t>البروتينيز</a:t>
            </a:r>
            <a:r>
              <a:rPr lang="ar-SA" sz="2400" b="1" smtClean="0">
                <a:cs typeface="PT Bold Heading" pitchFamily="2" charset="-78"/>
              </a:rPr>
              <a:t> </a:t>
            </a:r>
            <a:r>
              <a:rPr lang="en-US" sz="2400" b="1" smtClean="0">
                <a:cs typeface="PT Bold Heading" pitchFamily="2" charset="-78"/>
              </a:rPr>
              <a:t>Proteinase</a:t>
            </a:r>
            <a:r>
              <a:rPr lang="en-US" sz="3600" b="1" smtClean="0">
                <a:cs typeface="PT Bold Heading" pitchFamily="2" charset="-78"/>
              </a:rPr>
              <a:t> </a:t>
            </a:r>
            <a:endParaRPr lang="ar-SA" sz="3600" b="1" u="sng" smtClean="0">
              <a:cs typeface="PT Bold Heading" pitchFamily="2" charset="-78"/>
            </a:endParaRPr>
          </a:p>
          <a:p>
            <a:pPr algn="just">
              <a:buFont typeface="Wingdings" pitchFamily="2" charset="2"/>
              <a:buNone/>
            </a:pPr>
            <a:r>
              <a:rPr lang="ar-SA" sz="3200" b="1" u="sng" smtClean="0">
                <a:solidFill>
                  <a:srgbClr val="FF3300"/>
                </a:solidFill>
                <a:cs typeface="PT Bold Heading" pitchFamily="2" charset="-78"/>
              </a:rPr>
              <a:t>2-تسمية الإنزيم طبقا لنوع </a:t>
            </a:r>
            <a:r>
              <a:rPr lang="ar-SA" sz="3200" b="1" u="sng" smtClean="0">
                <a:solidFill>
                  <a:srgbClr val="00CC00"/>
                </a:solidFill>
                <a:cs typeface="PT Bold Heading" pitchFamily="2" charset="-78"/>
              </a:rPr>
              <a:t>التفاعل</a:t>
            </a:r>
            <a:endParaRPr lang="ar-SA" sz="3200" b="1" smtClean="0">
              <a:solidFill>
                <a:srgbClr val="00CC00"/>
              </a:solidFill>
              <a:cs typeface="PT Bold Heading" pitchFamily="2" charset="-78"/>
            </a:endParaRPr>
          </a:p>
          <a:p>
            <a:pPr algn="just">
              <a:buFont typeface="Wingdings" pitchFamily="2" charset="2"/>
              <a:buNone/>
            </a:pPr>
            <a:r>
              <a:rPr lang="ar-SA" sz="3600" b="1" smtClean="0">
                <a:cs typeface="PT Bold Heading" pitchFamily="2" charset="-78"/>
              </a:rPr>
              <a:t>  </a:t>
            </a:r>
            <a:r>
              <a:rPr lang="ar-SA" sz="2400" b="1" smtClean="0">
                <a:cs typeface="PT Bold Heading" pitchFamily="2" charset="-78"/>
              </a:rPr>
              <a:t>يسمى الإنزيم الذى ينقل </a:t>
            </a:r>
            <a:r>
              <a:rPr lang="ar-SA" sz="2400" b="1" smtClean="0">
                <a:solidFill>
                  <a:srgbClr val="0033CC"/>
                </a:solidFill>
                <a:cs typeface="PT Bold Heading" pitchFamily="2" charset="-78"/>
              </a:rPr>
              <a:t>مجموعة أمين</a:t>
            </a:r>
            <a:r>
              <a:rPr lang="ar-SA" sz="2400" b="1" smtClean="0">
                <a:cs typeface="PT Bold Heading" pitchFamily="2" charset="-78"/>
              </a:rPr>
              <a:t> من مركب لآخر باسم  </a:t>
            </a:r>
            <a:r>
              <a:rPr lang="en-US" sz="2400" b="1" smtClean="0">
                <a:solidFill>
                  <a:srgbClr val="0033CC"/>
                </a:solidFill>
                <a:cs typeface="PT Bold Heading" pitchFamily="2" charset="-78"/>
              </a:rPr>
              <a:t>Transaminase</a:t>
            </a:r>
            <a:endParaRPr lang="ar-SA" sz="2400" b="1" smtClean="0">
              <a:solidFill>
                <a:srgbClr val="0033CC"/>
              </a:solidFill>
              <a:cs typeface="PT Bold Heading" pitchFamily="2" charset="-78"/>
            </a:endParaRPr>
          </a:p>
          <a:p>
            <a:pPr algn="just">
              <a:buFont typeface="Wingdings" pitchFamily="2" charset="2"/>
              <a:buNone/>
            </a:pPr>
            <a:r>
              <a:rPr lang="ar-SA" sz="2400" b="1" smtClean="0">
                <a:cs typeface="PT Bold Heading" pitchFamily="2" charset="-78"/>
              </a:rPr>
              <a:t>و الذى يقوم بنقل مجموعة </a:t>
            </a:r>
            <a:r>
              <a:rPr lang="ar-SA" sz="2400" b="1" smtClean="0">
                <a:solidFill>
                  <a:srgbClr val="0033CC"/>
                </a:solidFill>
                <a:cs typeface="PT Bold Heading" pitchFamily="2" charset="-78"/>
              </a:rPr>
              <a:t>الكربوكسيل</a:t>
            </a:r>
            <a:r>
              <a:rPr lang="ar-SA" sz="2400" b="1" smtClean="0">
                <a:cs typeface="PT Bold Heading" pitchFamily="2" charset="-78"/>
              </a:rPr>
              <a:t> يسمى بإسم إنزيم الكاربوكسيليز </a:t>
            </a:r>
            <a:r>
              <a:rPr lang="en-US" sz="2400" b="1" smtClean="0">
                <a:solidFill>
                  <a:srgbClr val="0033CC"/>
                </a:solidFill>
                <a:cs typeface="PT Bold Heading" pitchFamily="2" charset="-78"/>
              </a:rPr>
              <a:t>Carboxylase</a:t>
            </a:r>
            <a:r>
              <a:rPr lang="en-US" sz="2400" smtClean="0">
                <a:solidFill>
                  <a:srgbClr val="0033CC"/>
                </a:solidFill>
                <a:cs typeface="PT Bold Heading" pitchFamily="2" charset="-78"/>
              </a:rPr>
              <a:t> </a:t>
            </a:r>
          </a:p>
        </p:txBody>
      </p:sp>
      <p:sp>
        <p:nvSpPr>
          <p:cNvPr id="26628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93E64B03-4BAC-4FDA-82A4-C184E6890C11}" type="slidenum">
              <a:rPr lang="ar-SA"/>
              <a:pPr eaLnBrk="1" hangingPunct="1"/>
              <a:t>10</a:t>
            </a:fld>
            <a:endParaRPr 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idx="1"/>
          </p:nvPr>
        </p:nvSpPr>
        <p:spPr>
          <a:xfrm>
            <a:off x="323850" y="188913"/>
            <a:ext cx="8569325" cy="6669087"/>
          </a:xfrm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pPr algn="justLow"/>
            <a:r>
              <a:rPr lang="ar-SA" b="1" smtClean="0">
                <a:latin typeface="Times New Roman" pitchFamily="18" charset="0"/>
                <a:ea typeface="Times New Roman" pitchFamily="18" charset="0"/>
                <a:cs typeface="Simplified Arabic" pitchFamily="2" charset="-78"/>
              </a:rPr>
              <a:t> </a:t>
            </a:r>
            <a:r>
              <a:rPr lang="ar-SA" sz="3200" b="1" smtClean="0">
                <a:ea typeface="Times New Roman" pitchFamily="18" charset="0"/>
                <a:cs typeface="PT Bold Heading" pitchFamily="2" charset="-78"/>
              </a:rPr>
              <a:t>عام 1960 أعدت </a:t>
            </a:r>
            <a:r>
              <a:rPr lang="ar-SA" sz="3200" b="1" smtClean="0">
                <a:solidFill>
                  <a:srgbClr val="C00000"/>
                </a:solidFill>
                <a:ea typeface="Times New Roman" pitchFamily="18" charset="0"/>
                <a:cs typeface="PT Bold Heading" pitchFamily="2" charset="-78"/>
              </a:rPr>
              <a:t>هيئة علم الإنزيمات </a:t>
            </a:r>
            <a:r>
              <a:rPr lang="ar-SA" sz="3200" b="1" smtClean="0">
                <a:ea typeface="Times New Roman" pitchFamily="18" charset="0"/>
                <a:cs typeface="PT Bold Heading" pitchFamily="2" charset="-78"/>
              </a:rPr>
              <a:t>(</a:t>
            </a:r>
            <a:r>
              <a:rPr lang="en-US" sz="2400" b="1" smtClean="0">
                <a:ea typeface="Times New Roman" pitchFamily="18" charset="0"/>
                <a:cs typeface="PT Bold Heading" pitchFamily="2" charset="-78"/>
              </a:rPr>
              <a:t>Enzyme</a:t>
            </a:r>
            <a:r>
              <a:rPr lang="en-US" sz="3200" b="1" smtClean="0">
                <a:ea typeface="Times New Roman" pitchFamily="18" charset="0"/>
                <a:cs typeface="PT Bold Heading" pitchFamily="2" charset="-78"/>
              </a:rPr>
              <a:t> </a:t>
            </a:r>
            <a:r>
              <a:rPr lang="en-US" sz="2400" b="1" smtClean="0">
                <a:ea typeface="Times New Roman" pitchFamily="18" charset="0"/>
                <a:cs typeface="PT Bold Heading" pitchFamily="2" charset="-78"/>
              </a:rPr>
              <a:t>Commission</a:t>
            </a:r>
            <a:r>
              <a:rPr lang="ar-SA" sz="3200" b="1" smtClean="0">
                <a:ea typeface="Times New Roman" pitchFamily="18" charset="0"/>
                <a:cs typeface="PT Bold Heading" pitchFamily="2" charset="-78"/>
              </a:rPr>
              <a:t>) نظاما خاصا لتسمية الإنزيمات</a:t>
            </a:r>
            <a:r>
              <a:rPr lang="ar-EG" sz="3200" b="1" smtClean="0">
                <a:ea typeface="Times New Roman" pitchFamily="18" charset="0"/>
                <a:cs typeface="PT Bold Heading" pitchFamily="2" charset="-78"/>
              </a:rPr>
              <a:t>.</a:t>
            </a:r>
          </a:p>
          <a:p>
            <a:pPr algn="justLow"/>
            <a:r>
              <a:rPr lang="ar-SA" sz="3200" b="1" smtClean="0">
                <a:ea typeface="Times New Roman" pitchFamily="18" charset="0"/>
                <a:cs typeface="PT Bold Heading" pitchFamily="2" charset="-78"/>
              </a:rPr>
              <a:t> حيث أُعطى لكل إنزيم رقما مكونا </a:t>
            </a:r>
            <a:r>
              <a:rPr lang="ar-SA" sz="3200" b="1" smtClean="0">
                <a:solidFill>
                  <a:srgbClr val="C00000"/>
                </a:solidFill>
                <a:ea typeface="Times New Roman" pitchFamily="18" charset="0"/>
                <a:cs typeface="PT Bold Heading" pitchFamily="2" charset="-78"/>
              </a:rPr>
              <a:t>من 4 متتاليات</a:t>
            </a:r>
            <a:r>
              <a:rPr lang="ar-SA" sz="3200" b="1" smtClean="0">
                <a:ea typeface="Times New Roman" pitchFamily="18" charset="0"/>
                <a:cs typeface="PT Bold Heading" pitchFamily="2" charset="-78"/>
              </a:rPr>
              <a:t>، فمثلا إنزيم </a:t>
            </a:r>
            <a:r>
              <a:rPr lang="en-US" sz="3200" b="1" smtClean="0">
                <a:ea typeface="Times New Roman" pitchFamily="18" charset="0"/>
                <a:cs typeface="PT Bold Heading" pitchFamily="2" charset="-78"/>
              </a:rPr>
              <a:t>Alcohol Dehydrogenase</a:t>
            </a:r>
            <a:r>
              <a:rPr lang="ar-SA" sz="3200" b="1" smtClean="0">
                <a:ea typeface="Times New Roman" pitchFamily="18" charset="0"/>
                <a:cs typeface="PT Bold Heading" pitchFamily="2" charset="-78"/>
              </a:rPr>
              <a:t>  أعطى الرقم الدولى ُ</a:t>
            </a:r>
            <a:r>
              <a:rPr lang="en-US" sz="3200" b="1" smtClean="0">
                <a:ea typeface="Times New Roman" pitchFamily="18" charset="0"/>
                <a:cs typeface="PT Bold Heading" pitchFamily="2" charset="-78"/>
              </a:rPr>
              <a:t> </a:t>
            </a:r>
            <a:r>
              <a:rPr lang="en-US" sz="3200" b="1" smtClean="0">
                <a:solidFill>
                  <a:srgbClr val="FF0000"/>
                </a:solidFill>
                <a:ea typeface="Times New Roman" pitchFamily="18" charset="0"/>
                <a:cs typeface="PT Bold Heading" pitchFamily="2" charset="-78"/>
              </a:rPr>
              <a:t>E.C. 1.1.1.1. </a:t>
            </a:r>
            <a:r>
              <a:rPr lang="ar-SA" sz="3200" b="1" smtClean="0">
                <a:solidFill>
                  <a:srgbClr val="FF0000"/>
                </a:solidFill>
                <a:ea typeface="Times New Roman" pitchFamily="18" charset="0"/>
                <a:cs typeface="PT Bold Heading" pitchFamily="2" charset="-78"/>
              </a:rPr>
              <a:t> </a:t>
            </a:r>
            <a:r>
              <a:rPr lang="ar-SA" sz="3200" b="1" smtClean="0">
                <a:ea typeface="Times New Roman" pitchFamily="18" charset="0"/>
                <a:cs typeface="PT Bold Heading" pitchFamily="2" charset="-78"/>
              </a:rPr>
              <a:t>حيث أن:-</a:t>
            </a:r>
            <a:endParaRPr lang="en-US" sz="3200" b="1" smtClean="0">
              <a:ea typeface="Times New Roman" pitchFamily="18" charset="0"/>
              <a:cs typeface="PT Bold Heading" pitchFamily="2" charset="-78"/>
            </a:endParaRPr>
          </a:p>
          <a:p>
            <a:pPr algn="justLow"/>
            <a:r>
              <a:rPr lang="ar-SA" sz="3200" b="1" smtClean="0">
                <a:ea typeface="Times New Roman" pitchFamily="18" charset="0"/>
                <a:cs typeface="PT Bold Heading" pitchFamily="2" charset="-78"/>
              </a:rPr>
              <a:t> ُ </a:t>
            </a:r>
            <a:r>
              <a:rPr lang="en-US" sz="3200" b="1" smtClean="0">
                <a:solidFill>
                  <a:srgbClr val="FF0000"/>
                </a:solidFill>
                <a:ea typeface="Times New Roman" pitchFamily="18" charset="0"/>
                <a:cs typeface="PT Bold Heading" pitchFamily="2" charset="-78"/>
              </a:rPr>
              <a:t>E.C</a:t>
            </a:r>
            <a:r>
              <a:rPr lang="en-US" sz="3200" b="1" smtClean="0">
                <a:ea typeface="Times New Roman" pitchFamily="18" charset="0"/>
                <a:cs typeface="PT Bold Heading" pitchFamily="2" charset="-78"/>
              </a:rPr>
              <a:t>. = Enzyme  Commission </a:t>
            </a:r>
            <a:r>
              <a:rPr lang="ar-SA" sz="3200" b="1" smtClean="0">
                <a:ea typeface="Times New Roman" pitchFamily="18" charset="0"/>
                <a:cs typeface="PT Bold Heading" pitchFamily="2" charset="-78"/>
              </a:rPr>
              <a:t>، </a:t>
            </a:r>
            <a:endParaRPr lang="en-US" sz="3200" b="1" smtClean="0">
              <a:ea typeface="Times New Roman" pitchFamily="18" charset="0"/>
              <a:cs typeface="PT Bold Heading" pitchFamily="2" charset="-78"/>
            </a:endParaRPr>
          </a:p>
          <a:p>
            <a:pPr algn="justLow"/>
            <a:r>
              <a:rPr lang="ar-SA" sz="3200" b="1" smtClean="0">
                <a:solidFill>
                  <a:srgbClr val="FF0000"/>
                </a:solidFill>
                <a:ea typeface="Times New Roman" pitchFamily="18" charset="0"/>
                <a:cs typeface="PT Bold Heading" pitchFamily="2" charset="-78"/>
              </a:rPr>
              <a:t>الرقم المجاور </a:t>
            </a:r>
            <a:r>
              <a:rPr lang="ar-SA" sz="3200" b="1" smtClean="0">
                <a:ea typeface="Times New Roman" pitchFamily="18" charset="0"/>
                <a:cs typeface="PT Bold Heading" pitchFamily="2" charset="-78"/>
              </a:rPr>
              <a:t>للحرفين ُ </a:t>
            </a:r>
            <a:r>
              <a:rPr lang="en-US" sz="3200" b="1" smtClean="0">
                <a:ea typeface="Times New Roman" pitchFamily="18" charset="0"/>
                <a:cs typeface="PT Bold Heading" pitchFamily="2" charset="-78"/>
              </a:rPr>
              <a:t>E.C.</a:t>
            </a:r>
            <a:r>
              <a:rPr lang="ar-SA" sz="3200" b="1" smtClean="0">
                <a:ea typeface="Times New Roman" pitchFamily="18" charset="0"/>
                <a:cs typeface="PT Bold Heading" pitchFamily="2" charset="-78"/>
              </a:rPr>
              <a:t> يعنى </a:t>
            </a:r>
            <a:r>
              <a:rPr lang="ar-SA" sz="3200" b="1" smtClean="0">
                <a:solidFill>
                  <a:srgbClr val="FF0000"/>
                </a:solidFill>
                <a:ea typeface="Times New Roman" pitchFamily="18" charset="0"/>
                <a:cs typeface="PT Bold Heading" pitchFamily="2" charset="-78"/>
              </a:rPr>
              <a:t>اسم المجموعة </a:t>
            </a:r>
            <a:r>
              <a:rPr lang="ar-SA" sz="3200" b="1" smtClean="0">
                <a:ea typeface="Times New Roman" pitchFamily="18" charset="0"/>
                <a:cs typeface="PT Bold Heading" pitchFamily="2" charset="-78"/>
              </a:rPr>
              <a:t>(وهنا مجموعة الأكسدة والإختزال)،</a:t>
            </a:r>
            <a:endParaRPr lang="en-US" sz="3200" b="1" smtClean="0">
              <a:ea typeface="Times New Roman" pitchFamily="18" charset="0"/>
              <a:cs typeface="PT Bold Heading" pitchFamily="2" charset="-78"/>
            </a:endParaRPr>
          </a:p>
          <a:p>
            <a:pPr algn="justLow"/>
            <a:r>
              <a:rPr lang="ar-SA" sz="3200" b="1" smtClean="0">
                <a:ea typeface="Times New Roman" pitchFamily="18" charset="0"/>
                <a:cs typeface="PT Bold Heading" pitchFamily="2" charset="-78"/>
              </a:rPr>
              <a:t> والرقم </a:t>
            </a:r>
            <a:r>
              <a:rPr lang="ar-SA" sz="3200" b="1" smtClean="0">
                <a:solidFill>
                  <a:srgbClr val="FF0000"/>
                </a:solidFill>
                <a:ea typeface="Times New Roman" pitchFamily="18" charset="0"/>
                <a:cs typeface="PT Bold Heading" pitchFamily="2" charset="-78"/>
              </a:rPr>
              <a:t>الثانى </a:t>
            </a:r>
            <a:r>
              <a:rPr lang="ar-SA" sz="3200" b="1" smtClean="0">
                <a:ea typeface="Times New Roman" pitchFamily="18" charset="0"/>
                <a:cs typeface="PT Bold Heading" pitchFamily="2" charset="-78"/>
              </a:rPr>
              <a:t>يمثل مادة التفاعل.</a:t>
            </a:r>
            <a:endParaRPr lang="en-US" sz="3200" b="1" smtClean="0">
              <a:ea typeface="Times New Roman" pitchFamily="18" charset="0"/>
              <a:cs typeface="PT Bold Heading" pitchFamily="2" charset="-78"/>
            </a:endParaRPr>
          </a:p>
          <a:p>
            <a:pPr algn="justLow"/>
            <a:r>
              <a:rPr lang="ar-SA" sz="3200" b="1" smtClean="0">
                <a:ea typeface="Times New Roman" pitchFamily="18" charset="0"/>
                <a:cs typeface="PT Bold Heading" pitchFamily="2" charset="-78"/>
              </a:rPr>
              <a:t>، والرقم </a:t>
            </a:r>
            <a:r>
              <a:rPr lang="ar-SA" sz="3200" b="1" smtClean="0">
                <a:solidFill>
                  <a:srgbClr val="FF0000"/>
                </a:solidFill>
                <a:ea typeface="Times New Roman" pitchFamily="18" charset="0"/>
                <a:cs typeface="PT Bold Heading" pitchFamily="2" charset="-78"/>
              </a:rPr>
              <a:t>الثالث</a:t>
            </a:r>
            <a:r>
              <a:rPr lang="ar-SA" sz="3200" b="1" smtClean="0">
                <a:ea typeface="Times New Roman" pitchFamily="18" charset="0"/>
                <a:cs typeface="PT Bold Heading" pitchFamily="2" charset="-78"/>
              </a:rPr>
              <a:t> يمثل مستقبل الإلكترون وهو هنا </a:t>
            </a:r>
            <a:r>
              <a:rPr lang="en-US" sz="3200" b="1" smtClean="0">
                <a:ea typeface="Times New Roman" pitchFamily="18" charset="0"/>
                <a:cs typeface="PT Bold Heading" pitchFamily="2" charset="-78"/>
              </a:rPr>
              <a:t>NAD</a:t>
            </a:r>
            <a:r>
              <a:rPr lang="ar-SA" sz="3200" b="1" smtClean="0">
                <a:ea typeface="Times New Roman" pitchFamily="18" charset="0"/>
                <a:cs typeface="PT Bold Heading" pitchFamily="2" charset="-78"/>
              </a:rPr>
              <a:t>.</a:t>
            </a:r>
            <a:endParaRPr lang="en-US" sz="3200" b="1" smtClean="0">
              <a:ea typeface="Times New Roman" pitchFamily="18" charset="0"/>
              <a:cs typeface="PT Bold Heading" pitchFamily="2" charset="-78"/>
            </a:endParaRPr>
          </a:p>
          <a:p>
            <a:pPr algn="justLow"/>
            <a:r>
              <a:rPr lang="ar-SA" sz="3200" b="1" smtClean="0">
                <a:ea typeface="Times New Roman" pitchFamily="18" charset="0"/>
                <a:cs typeface="PT Bold Heading" pitchFamily="2" charset="-78"/>
              </a:rPr>
              <a:t> والرقم ا</a:t>
            </a:r>
            <a:r>
              <a:rPr lang="ar-SA" sz="3200" b="1" smtClean="0">
                <a:solidFill>
                  <a:srgbClr val="FF0000"/>
                </a:solidFill>
                <a:ea typeface="Times New Roman" pitchFamily="18" charset="0"/>
                <a:cs typeface="PT Bold Heading" pitchFamily="2" charset="-78"/>
              </a:rPr>
              <a:t>لرابع </a:t>
            </a:r>
            <a:r>
              <a:rPr lang="ar-SA" sz="3200" b="1" smtClean="0">
                <a:ea typeface="Times New Roman" pitchFamily="18" charset="0"/>
                <a:cs typeface="PT Bold Heading" pitchFamily="2" charset="-78"/>
              </a:rPr>
              <a:t>يمثل رقم الإنزيم فى مجموعته.</a:t>
            </a:r>
            <a:endParaRPr lang="en-US" sz="3200" b="1" smtClean="0">
              <a:ea typeface="Times New Roman" pitchFamily="18" charset="0"/>
              <a:cs typeface="PT Bold Heading" pitchFamily="2" charset="-78"/>
            </a:endParaRPr>
          </a:p>
        </p:txBody>
      </p:sp>
      <p:sp>
        <p:nvSpPr>
          <p:cNvPr id="27651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4609CB89-45F0-4C21-9876-189FB6C81D8F}" type="slidenum">
              <a:rPr lang="ar-SA"/>
              <a:pPr eaLnBrk="1" hangingPunct="1"/>
              <a:t>11</a:t>
            </a:fld>
            <a:endParaRPr 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923925"/>
          </a:xfrm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ar-SA" smtClean="0">
                <a:solidFill>
                  <a:srgbClr val="FF3300"/>
                </a:solidFill>
                <a:cs typeface="PT Bold Heading" pitchFamily="2" charset="-78"/>
              </a:rPr>
              <a:t>خواص (مواصفات) الإنزيمات</a:t>
            </a:r>
            <a:endParaRPr lang="en-US" smtClean="0">
              <a:solidFill>
                <a:srgbClr val="FF3300"/>
              </a:solidFill>
              <a:latin typeface="Franklin Gothic Heavy" pitchFamily="34" charset="0"/>
              <a:cs typeface="PT Bold Heading" pitchFamily="2" charset="-78"/>
            </a:endParaRPr>
          </a:p>
        </p:txBody>
      </p:sp>
      <p:sp>
        <p:nvSpPr>
          <p:cNvPr id="28675" name="Rectangle 7"/>
          <p:cNvSpPr>
            <a:spLocks noGrp="1" noChangeArrowheads="1"/>
          </p:cNvSpPr>
          <p:nvPr>
            <p:ph idx="1"/>
          </p:nvPr>
        </p:nvSpPr>
        <p:spPr>
          <a:xfrm>
            <a:off x="323850" y="1412875"/>
            <a:ext cx="8569325" cy="4752975"/>
          </a:xfrm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pPr marL="381000" indent="-381000" algn="just">
              <a:lnSpc>
                <a:spcPct val="120000"/>
              </a:lnSpc>
              <a:spcBef>
                <a:spcPct val="35000"/>
              </a:spcBef>
              <a:buFont typeface="Wingdings" pitchFamily="2" charset="2"/>
              <a:buNone/>
            </a:pPr>
            <a:r>
              <a:rPr lang="ar-SA" sz="3200" b="1" smtClean="0">
                <a:cs typeface="PT Bold Heading" pitchFamily="2" charset="-78"/>
              </a:rPr>
              <a:t>1-  توجد فى </a:t>
            </a:r>
            <a:r>
              <a:rPr lang="ar-SA" sz="3200" b="1" smtClean="0">
                <a:solidFill>
                  <a:srgbClr val="FF3300"/>
                </a:solidFill>
                <a:cs typeface="PT Bold Heading" pitchFamily="2" charset="-78"/>
              </a:rPr>
              <a:t>أحجام غروية</a:t>
            </a:r>
            <a:r>
              <a:rPr lang="ar-SA" sz="3200" b="1" smtClean="0">
                <a:cs typeface="PT Bold Heading" pitchFamily="2" charset="-78"/>
              </a:rPr>
              <a:t>، وبالتالى يتوفر بها مساحة سطح كبيرة مما تساعد الإنزيمات على إتمام التفاعلات.</a:t>
            </a:r>
          </a:p>
          <a:p>
            <a:pPr marL="381000" indent="-381000" algn="just">
              <a:lnSpc>
                <a:spcPct val="120000"/>
              </a:lnSpc>
              <a:spcBef>
                <a:spcPct val="35000"/>
              </a:spcBef>
              <a:buFontTx/>
              <a:buNone/>
            </a:pPr>
            <a:r>
              <a:rPr lang="ar-SA" sz="3200" b="1" smtClean="0">
                <a:cs typeface="PT Bold Heading" pitchFamily="2" charset="-78"/>
              </a:rPr>
              <a:t>2- بها </a:t>
            </a:r>
            <a:r>
              <a:rPr lang="ar-SA" sz="3200" b="1" smtClean="0">
                <a:solidFill>
                  <a:srgbClr val="D60093"/>
                </a:solidFill>
                <a:cs typeface="PT Bold Heading" pitchFamily="2" charset="-78"/>
              </a:rPr>
              <a:t>شحنات</a:t>
            </a:r>
            <a:r>
              <a:rPr lang="ar-SA" sz="3200" b="1" smtClean="0">
                <a:cs typeface="PT Bold Heading" pitchFamily="2" charset="-78"/>
              </a:rPr>
              <a:t> سالبة وموجبة ( </a:t>
            </a:r>
            <a:r>
              <a:rPr lang="en-US" sz="2000" b="1" smtClean="0">
                <a:cs typeface="PT Bold Heading" pitchFamily="2" charset="-78"/>
              </a:rPr>
              <a:t>Amphoteric</a:t>
            </a:r>
            <a:r>
              <a:rPr lang="ar-SA" sz="3200" b="1" smtClean="0">
                <a:cs typeface="PT Bold Heading" pitchFamily="2" charset="-78"/>
              </a:rPr>
              <a:t>) وبالتالى فإنها تتفاعل مع الشقوق الحامضية والقلوية(</a:t>
            </a:r>
            <a:r>
              <a:rPr lang="en-US" sz="2000" b="1" smtClean="0">
                <a:cs typeface="PT Bold Heading" pitchFamily="2" charset="-78"/>
              </a:rPr>
              <a:t>Cations</a:t>
            </a:r>
            <a:r>
              <a:rPr lang="en-US" sz="3200" b="1" smtClean="0">
                <a:cs typeface="PT Bold Heading" pitchFamily="2" charset="-78"/>
              </a:rPr>
              <a:t> </a:t>
            </a:r>
            <a:r>
              <a:rPr lang="en-US" sz="2000" b="1" smtClean="0">
                <a:cs typeface="PT Bold Heading" pitchFamily="2" charset="-78"/>
              </a:rPr>
              <a:t>and</a:t>
            </a:r>
            <a:r>
              <a:rPr lang="en-US" sz="3200" b="1" smtClean="0">
                <a:cs typeface="PT Bold Heading" pitchFamily="2" charset="-78"/>
              </a:rPr>
              <a:t> </a:t>
            </a:r>
            <a:r>
              <a:rPr lang="en-US" sz="2000" b="1" smtClean="0">
                <a:cs typeface="PT Bold Heading" pitchFamily="2" charset="-78"/>
              </a:rPr>
              <a:t>Anions</a:t>
            </a:r>
            <a:r>
              <a:rPr lang="ar-SA" sz="3200" b="1" smtClean="0">
                <a:cs typeface="PT Bold Heading" pitchFamily="2" charset="-78"/>
              </a:rPr>
              <a:t>) على السواء. </a:t>
            </a:r>
          </a:p>
          <a:p>
            <a:pPr marL="381000" indent="-381000" algn="just">
              <a:lnSpc>
                <a:spcPct val="120000"/>
              </a:lnSpc>
              <a:spcBef>
                <a:spcPct val="35000"/>
              </a:spcBef>
              <a:buFontTx/>
              <a:buNone/>
            </a:pPr>
            <a:r>
              <a:rPr lang="ar-SA" sz="3200" b="1" smtClean="0">
                <a:cs typeface="PT Bold Heading" pitchFamily="2" charset="-78"/>
              </a:rPr>
              <a:t>3- تقوم بعملها (إتمام التفاعل) </a:t>
            </a:r>
            <a:r>
              <a:rPr lang="ar-SA" sz="3200" b="1" smtClean="0">
                <a:solidFill>
                  <a:srgbClr val="FF3300"/>
                </a:solidFill>
                <a:cs typeface="PT Bold Heading" pitchFamily="2" charset="-78"/>
              </a:rPr>
              <a:t>بأقل كمية</a:t>
            </a:r>
            <a:r>
              <a:rPr lang="ar-SA" sz="3200" b="1" smtClean="0">
                <a:cs typeface="PT Bold Heading" pitchFamily="2" charset="-78"/>
              </a:rPr>
              <a:t> ممكنة. </a:t>
            </a:r>
          </a:p>
        </p:txBody>
      </p:sp>
      <p:sp>
        <p:nvSpPr>
          <p:cNvPr id="28676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49115842-00EF-4FC2-B549-44FB509A1241}" type="slidenum">
              <a:rPr lang="ar-SA"/>
              <a:pPr eaLnBrk="1" hangingPunct="1"/>
              <a:t>12</a:t>
            </a:fld>
            <a:endParaRPr 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571500" y="428625"/>
            <a:ext cx="8280400" cy="5832475"/>
          </a:xfrm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pPr marL="381000" indent="-381000" algn="just">
              <a:lnSpc>
                <a:spcPct val="115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ar-SA" b="1" smtClean="0">
                <a:cs typeface="PT Bold Heading" pitchFamily="2" charset="-78"/>
              </a:rPr>
              <a:t>4- تحت الظروف الثابتة تظل الإنزيمات فى نهاية التفاعل كما هى </a:t>
            </a:r>
            <a:r>
              <a:rPr lang="ar-SA" b="1" smtClean="0">
                <a:solidFill>
                  <a:srgbClr val="FF3300"/>
                </a:solidFill>
                <a:cs typeface="PT Bold Heading" pitchFamily="2" charset="-78"/>
              </a:rPr>
              <a:t>دون أن</a:t>
            </a:r>
            <a:r>
              <a:rPr lang="ar-SA" b="1" smtClean="0">
                <a:cs typeface="PT Bold Heading" pitchFamily="2" charset="-78"/>
              </a:rPr>
              <a:t> تتأثر بالتفاعلات.</a:t>
            </a:r>
          </a:p>
          <a:p>
            <a:pPr marL="381000" indent="-381000" algn="just">
              <a:lnSpc>
                <a:spcPct val="115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ar-SA" b="1" smtClean="0">
                <a:cs typeface="PT Bold Heading" pitchFamily="2" charset="-78"/>
              </a:rPr>
              <a:t>5- </a:t>
            </a:r>
            <a:r>
              <a:rPr lang="ar-SA" b="1" smtClean="0">
                <a:solidFill>
                  <a:srgbClr val="FF3300"/>
                </a:solidFill>
                <a:cs typeface="PT Bold Heading" pitchFamily="2" charset="-78"/>
              </a:rPr>
              <a:t>حساسة جدا</a:t>
            </a:r>
            <a:r>
              <a:rPr lang="ar-SA" b="1" smtClean="0">
                <a:cs typeface="PT Bold Heading" pitchFamily="2" charset="-78"/>
              </a:rPr>
              <a:t>، وتفقد فاعليتها عند الظروف غير المناسبة لعمل الإنزيم.  </a:t>
            </a:r>
          </a:p>
          <a:p>
            <a:pPr marL="381000" indent="-381000" algn="just">
              <a:lnSpc>
                <a:spcPct val="115000"/>
              </a:lnSpc>
              <a:spcBef>
                <a:spcPct val="40000"/>
              </a:spcBef>
              <a:buFontTx/>
              <a:buNone/>
            </a:pPr>
            <a:r>
              <a:rPr lang="ar-SA" b="1" smtClean="0">
                <a:cs typeface="PT Bold Heading" pitchFamily="2" charset="-78"/>
              </a:rPr>
              <a:t>6- يمكن </a:t>
            </a:r>
            <a:r>
              <a:rPr lang="ar-SA" b="1" smtClean="0">
                <a:solidFill>
                  <a:srgbClr val="FF3300"/>
                </a:solidFill>
                <a:cs typeface="PT Bold Heading" pitchFamily="2" charset="-78"/>
              </a:rPr>
              <a:t>إيقاف</a:t>
            </a:r>
            <a:r>
              <a:rPr lang="ar-SA" b="1" smtClean="0">
                <a:cs typeface="PT Bold Heading" pitchFamily="2" charset="-78"/>
              </a:rPr>
              <a:t> أو تعطيل الإنزيم بمواد تسمى مثبطات (</a:t>
            </a:r>
            <a:r>
              <a:rPr lang="en-US" b="1" smtClean="0">
                <a:cs typeface="PT Bold Heading" pitchFamily="2" charset="-78"/>
              </a:rPr>
              <a:t>Inhibitors</a:t>
            </a:r>
            <a:r>
              <a:rPr lang="ar-SA" b="1" smtClean="0">
                <a:cs typeface="PT Bold Heading" pitchFamily="2" charset="-78"/>
              </a:rPr>
              <a:t>)، كما يمكن </a:t>
            </a:r>
            <a:r>
              <a:rPr lang="ar-SA" b="1" smtClean="0">
                <a:solidFill>
                  <a:srgbClr val="FF0000"/>
                </a:solidFill>
                <a:cs typeface="PT Bold Heading" pitchFamily="2" charset="-78"/>
              </a:rPr>
              <a:t>إسراع</a:t>
            </a:r>
            <a:r>
              <a:rPr lang="ar-SA" b="1" smtClean="0">
                <a:cs typeface="PT Bold Heading" pitchFamily="2" charset="-78"/>
              </a:rPr>
              <a:t> نشاطه بمواد تسمى منشطات (</a:t>
            </a:r>
            <a:r>
              <a:rPr lang="en-US" b="1" smtClean="0">
                <a:cs typeface="PT Bold Heading" pitchFamily="2" charset="-78"/>
              </a:rPr>
              <a:t>Activators</a:t>
            </a:r>
            <a:r>
              <a:rPr lang="ar-SA" b="1" smtClean="0">
                <a:cs typeface="PT Bold Heading" pitchFamily="2" charset="-78"/>
              </a:rPr>
              <a:t>). </a:t>
            </a:r>
            <a:endParaRPr lang="ar-EG" b="1" smtClean="0">
              <a:cs typeface="PT Bold Heading" pitchFamily="2" charset="-78"/>
            </a:endParaRPr>
          </a:p>
          <a:p>
            <a:pPr marL="381000" indent="-381000" algn="just">
              <a:lnSpc>
                <a:spcPct val="125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ar-SA" b="1" smtClean="0">
                <a:cs typeface="PT Bold Heading" pitchFamily="2" charset="-78"/>
              </a:rPr>
              <a:t>7- </a:t>
            </a:r>
            <a:r>
              <a:rPr lang="ar-SA" b="1" smtClean="0">
                <a:solidFill>
                  <a:srgbClr val="FF3300"/>
                </a:solidFill>
                <a:cs typeface="PT Bold Heading" pitchFamily="2" charset="-78"/>
              </a:rPr>
              <a:t>لا يغير</a:t>
            </a:r>
            <a:r>
              <a:rPr lang="ar-SA" b="1" smtClean="0">
                <a:cs typeface="PT Bold Heading" pitchFamily="2" charset="-78"/>
              </a:rPr>
              <a:t> من حالة الاتزان للتفاعل.</a:t>
            </a:r>
          </a:p>
          <a:p>
            <a:pPr marL="381000" indent="-381000" algn="just">
              <a:lnSpc>
                <a:spcPct val="125000"/>
              </a:lnSpc>
              <a:spcBef>
                <a:spcPct val="40000"/>
              </a:spcBef>
              <a:buFontTx/>
              <a:buNone/>
            </a:pPr>
            <a:r>
              <a:rPr lang="ar-SA" b="1" smtClean="0">
                <a:cs typeface="PT Bold Heading" pitchFamily="2" charset="-78"/>
              </a:rPr>
              <a:t>8- الفعل الحفزى للإنزيم يكون </a:t>
            </a:r>
            <a:r>
              <a:rPr lang="ar-SA" b="1" smtClean="0">
                <a:solidFill>
                  <a:srgbClr val="FF3300"/>
                </a:solidFill>
                <a:cs typeface="PT Bold Heading" pitchFamily="2" charset="-78"/>
              </a:rPr>
              <a:t>متخصصا</a:t>
            </a:r>
            <a:r>
              <a:rPr lang="ar-SA" b="1" smtClean="0">
                <a:cs typeface="PT Bold Heading" pitchFamily="2" charset="-78"/>
              </a:rPr>
              <a:t>. أى أن لكل إنزيم مادته التى يؤثر فيها، </a:t>
            </a:r>
            <a:endParaRPr lang="en-US" b="1" smtClean="0">
              <a:cs typeface="PT Bold Heading" pitchFamily="2" charset="-78"/>
            </a:endParaRPr>
          </a:p>
          <a:p>
            <a:pPr marL="381000" indent="-381000" algn="just">
              <a:lnSpc>
                <a:spcPct val="115000"/>
              </a:lnSpc>
              <a:spcBef>
                <a:spcPct val="40000"/>
              </a:spcBef>
              <a:buFontTx/>
              <a:buNone/>
            </a:pPr>
            <a:endParaRPr lang="ar-SA" b="1" smtClean="0">
              <a:cs typeface="PT Bold Heading" pitchFamily="2" charset="-78"/>
            </a:endParaRPr>
          </a:p>
        </p:txBody>
      </p:sp>
      <p:sp>
        <p:nvSpPr>
          <p:cNvPr id="29699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FB895D99-F009-4C55-9F45-0AC2136ABA8E}" type="slidenum">
              <a:rPr lang="ar-SA"/>
              <a:pPr eaLnBrk="1" hangingPunct="1"/>
              <a:t>13</a:t>
            </a:fld>
            <a:endParaRPr 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4700"/>
          </a:xfrm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ar-SA" smtClean="0">
                <a:solidFill>
                  <a:srgbClr val="FF3300"/>
                </a:solidFill>
                <a:cs typeface="PT Bold Heading" pitchFamily="2" charset="-78"/>
              </a:rPr>
              <a:t>التخصص فى الإنزيمات</a:t>
            </a:r>
            <a:r>
              <a:rPr lang="en-US" smtClean="0">
                <a:solidFill>
                  <a:srgbClr val="FF3300"/>
                </a:solidFill>
                <a:cs typeface="PT Bold Heading" pitchFamily="2" charset="-78"/>
              </a:rPr>
              <a:t>  </a:t>
            </a:r>
            <a:r>
              <a:rPr lang="en-US" sz="3200" b="1" smtClean="0">
                <a:solidFill>
                  <a:srgbClr val="FF0000"/>
                </a:solidFill>
              </a:rPr>
              <a:t>Specificity</a:t>
            </a:r>
            <a:endParaRPr lang="en-US" sz="3200" smtClean="0">
              <a:solidFill>
                <a:srgbClr val="FF0000"/>
              </a:solidFill>
              <a:latin typeface="Franklin Gothic Heavy" pitchFamily="34" charset="0"/>
              <a:cs typeface="PT Bold Heading" pitchFamily="2" charset="-78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360363" y="1268413"/>
            <a:ext cx="8388350" cy="4897437"/>
          </a:xfrm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ar-SA" b="1" smtClean="0">
                <a:cs typeface="PT Bold Heading" pitchFamily="2" charset="-78"/>
              </a:rPr>
              <a:t>يمكن تصنيف تخصص الإنزيمات إلى:-</a:t>
            </a:r>
            <a:endParaRPr lang="en-US" b="1" smtClean="0">
              <a:cs typeface="PT Bold Heading" pitchFamily="2" charset="-78"/>
            </a:endParaRPr>
          </a:p>
          <a:p>
            <a:pPr algn="just">
              <a:lnSpc>
                <a:spcPct val="150000"/>
              </a:lnSpc>
            </a:pPr>
            <a:r>
              <a:rPr lang="ar-SA" b="1" u="sng" smtClean="0">
                <a:solidFill>
                  <a:srgbClr val="D60093"/>
                </a:solidFill>
                <a:cs typeface="PT Bold Heading" pitchFamily="2" charset="-78"/>
              </a:rPr>
              <a:t>أ- تخصص مجموعة </a:t>
            </a:r>
            <a:r>
              <a:rPr lang="ar-SA" b="1" smtClean="0">
                <a:cs typeface="PT Bold Heading" pitchFamily="2" charset="-78"/>
              </a:rPr>
              <a:t>إنزيمات تؤثر كل منها على مجموعة من المواد أو التفاعلات مثل إنزيمات الأكسدة والاختزال.</a:t>
            </a:r>
            <a:endParaRPr lang="en-US" b="1" smtClean="0">
              <a:cs typeface="PT Bold Heading" pitchFamily="2" charset="-78"/>
            </a:endParaRPr>
          </a:p>
          <a:p>
            <a:pPr algn="just">
              <a:lnSpc>
                <a:spcPct val="150000"/>
              </a:lnSpc>
            </a:pPr>
            <a:r>
              <a:rPr lang="ar-SA" b="1" u="sng" smtClean="0">
                <a:solidFill>
                  <a:srgbClr val="D60093"/>
                </a:solidFill>
                <a:cs typeface="PT Bold Heading" pitchFamily="2" charset="-78"/>
              </a:rPr>
              <a:t>ب- تخصص مادة واحدة أو تفاعل واحد </a:t>
            </a:r>
            <a:r>
              <a:rPr lang="en-US" sz="2000" b="1" smtClean="0">
                <a:cs typeface="PT Bold Heading" pitchFamily="2" charset="-78"/>
              </a:rPr>
              <a:t>r</a:t>
            </a:r>
            <a:endParaRPr lang="en-US" b="1" smtClean="0">
              <a:cs typeface="PT Bold Heading" pitchFamily="2" charset="-78"/>
            </a:endParaRPr>
          </a:p>
          <a:p>
            <a:pPr algn="just">
              <a:lnSpc>
                <a:spcPct val="150000"/>
              </a:lnSpc>
            </a:pPr>
            <a:r>
              <a:rPr lang="ar-SA" b="1" smtClean="0">
                <a:cs typeface="PT Bold Heading" pitchFamily="2" charset="-78"/>
              </a:rPr>
              <a:t>إنزيمات تؤثر كل منها على مادة واحدة أو تفاعل واحد فقط. </a:t>
            </a:r>
            <a:endParaRPr lang="en-US" smtClean="0">
              <a:cs typeface="Majalla UI"/>
            </a:endParaRPr>
          </a:p>
        </p:txBody>
      </p:sp>
      <p:sp>
        <p:nvSpPr>
          <p:cNvPr id="30724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BF7D1EE7-9E86-48DE-859A-F977797BF222}" type="slidenum">
              <a:rPr lang="ar-SA"/>
              <a:pPr eaLnBrk="1" hangingPunct="1"/>
              <a:t>14</a:t>
            </a:fld>
            <a:endParaRPr 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88913"/>
            <a:ext cx="8461375" cy="5903912"/>
          </a:xfrm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ar-SA" b="1" smtClean="0">
                <a:cs typeface="PT Bold Heading" pitchFamily="2" charset="-78"/>
              </a:rPr>
              <a:t>. مثال ذلك إنزيم </a:t>
            </a:r>
            <a:r>
              <a:rPr lang="ar-SA" b="1" smtClean="0">
                <a:solidFill>
                  <a:srgbClr val="FF0000"/>
                </a:solidFill>
                <a:cs typeface="PT Bold Heading" pitchFamily="2" charset="-78"/>
              </a:rPr>
              <a:t>اليوريز</a:t>
            </a:r>
            <a:r>
              <a:rPr lang="ar-SA" b="1" smtClean="0">
                <a:cs typeface="PT Bold Heading" pitchFamily="2" charset="-78"/>
              </a:rPr>
              <a:t> الذى يعتبر على درجة عالية من التخصص، حيث أنه يحفز تفاعلا واحد فقط ويحلل مادة واحد فقط هى اليوريا إلى ثانى أكسيد الكربون والأمونيا.</a:t>
            </a:r>
            <a:endParaRPr lang="en-US" b="1" smtClean="0">
              <a:cs typeface="PT Bold Heading" pitchFamily="2" charset="-78"/>
            </a:endParaRPr>
          </a:p>
          <a:p>
            <a:pPr algn="just"/>
            <a:r>
              <a:rPr lang="en-US" sz="3200" b="1" smtClean="0">
                <a:cs typeface="Majalla UI"/>
              </a:rPr>
              <a:t>                  </a:t>
            </a:r>
            <a:r>
              <a:rPr lang="en-US" sz="3200" b="1" smtClean="0">
                <a:solidFill>
                  <a:srgbClr val="FF0066"/>
                </a:solidFill>
                <a:cs typeface="Majalla UI"/>
              </a:rPr>
              <a:t>Urease</a:t>
            </a:r>
            <a:endParaRPr lang="en-US" sz="3200" smtClean="0">
              <a:solidFill>
                <a:srgbClr val="FF0066"/>
              </a:solidFill>
              <a:cs typeface="Majalla UI"/>
            </a:endParaRPr>
          </a:p>
          <a:p>
            <a:pPr algn="just" rtl="0"/>
            <a:r>
              <a:rPr lang="en-US" sz="3200" b="1" smtClean="0">
                <a:cs typeface="Majalla UI"/>
              </a:rPr>
              <a:t>Urea+ H2O                           CO2 +Ammonia</a:t>
            </a:r>
            <a:endParaRPr lang="en-US" sz="3200" smtClean="0">
              <a:cs typeface="Majalla UI"/>
            </a:endParaRPr>
          </a:p>
          <a:p>
            <a:pPr algn="just">
              <a:lnSpc>
                <a:spcPct val="150000"/>
              </a:lnSpc>
            </a:pPr>
            <a:r>
              <a:rPr lang="ar-SA" b="1" u="sng" smtClean="0">
                <a:solidFill>
                  <a:srgbClr val="D60093"/>
                </a:solidFill>
                <a:cs typeface="PT Bold Heading" pitchFamily="2" charset="-78"/>
              </a:rPr>
              <a:t>ج- تخصص رابطة </a:t>
            </a:r>
            <a:r>
              <a:rPr lang="en-US" b="1" u="sng" smtClean="0">
                <a:solidFill>
                  <a:srgbClr val="D60093"/>
                </a:solidFill>
                <a:cs typeface="PT Bold Heading" pitchFamily="2" charset="-78"/>
              </a:rPr>
              <a:t>Linkage Specificity</a:t>
            </a:r>
            <a:r>
              <a:rPr lang="ar-SA" b="1" u="sng" smtClean="0">
                <a:solidFill>
                  <a:srgbClr val="D60093"/>
                </a:solidFill>
                <a:cs typeface="PT Bold Heading" pitchFamily="2" charset="-78"/>
              </a:rPr>
              <a:t>::</a:t>
            </a:r>
            <a:endParaRPr lang="en-US" b="1" u="sng" smtClean="0">
              <a:solidFill>
                <a:srgbClr val="D60093"/>
              </a:solidFill>
              <a:cs typeface="PT Bold Heading" pitchFamily="2" charset="-78"/>
            </a:endParaRPr>
          </a:p>
          <a:p>
            <a:pPr algn="just">
              <a:lnSpc>
                <a:spcPct val="150000"/>
              </a:lnSpc>
            </a:pPr>
            <a:r>
              <a:rPr lang="ar-SA" b="1" smtClean="0">
                <a:cs typeface="PT Bold Heading" pitchFamily="2" charset="-78"/>
              </a:rPr>
              <a:t> إنزيمات تكون متخصصة فى </a:t>
            </a:r>
            <a:r>
              <a:rPr lang="ar-SA" b="1" smtClean="0">
                <a:solidFill>
                  <a:srgbClr val="D60093"/>
                </a:solidFill>
                <a:cs typeface="PT Bold Heading" pitchFamily="2" charset="-78"/>
              </a:rPr>
              <a:t>رابطة معينة</a:t>
            </a:r>
            <a:r>
              <a:rPr lang="ar-SA" b="1" smtClean="0">
                <a:cs typeface="PT Bold Heading" pitchFamily="2" charset="-78"/>
              </a:rPr>
              <a:t>، مثل إنزيمات التحلل المائى للبروتينات والمتخصصة فى رابطة </a:t>
            </a:r>
            <a:r>
              <a:rPr lang="ar-SA" b="1" smtClean="0">
                <a:solidFill>
                  <a:srgbClr val="FF0066"/>
                </a:solidFill>
                <a:cs typeface="PT Bold Heading" pitchFamily="2" charset="-78"/>
              </a:rPr>
              <a:t>الببتيد</a:t>
            </a:r>
            <a:r>
              <a:rPr lang="ar-SA" b="1" smtClean="0">
                <a:cs typeface="PT Bold Heading" pitchFamily="2" charset="-78"/>
              </a:rPr>
              <a:t> حيث تضيف لها الماء وتكسرها، وكذلك انزيم الجليكوسيديز</a:t>
            </a:r>
            <a:endParaRPr lang="en-US" b="1" smtClean="0">
              <a:cs typeface="PT Bold Heading" pitchFamily="2" charset="-78"/>
            </a:endParaRPr>
          </a:p>
        </p:txBody>
      </p:sp>
      <p:sp>
        <p:nvSpPr>
          <p:cNvPr id="31747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34D4C35B-3CE8-487B-9E61-79E73B86D5BA}" type="slidenum">
              <a:rPr lang="ar-SA"/>
              <a:pPr eaLnBrk="1" hangingPunct="1"/>
              <a:t>15</a:t>
            </a:fld>
            <a:endParaRPr lang="en-US"/>
          </a:p>
        </p:txBody>
      </p:sp>
      <p:cxnSp>
        <p:nvCxnSpPr>
          <p:cNvPr id="31748" name="رابط كسهم مستقيم 3"/>
          <p:cNvCxnSpPr>
            <a:cxnSpLocks noChangeShapeType="1"/>
          </p:cNvCxnSpPr>
          <p:nvPr/>
        </p:nvCxnSpPr>
        <p:spPr bwMode="auto">
          <a:xfrm>
            <a:off x="3492500" y="3032125"/>
            <a:ext cx="936625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8229600" cy="1143000"/>
          </a:xfrm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ar-SA" smtClean="0">
                <a:solidFill>
                  <a:srgbClr val="FF3300"/>
                </a:solidFill>
                <a:cs typeface="PT Bold Heading" pitchFamily="2" charset="-78"/>
              </a:rPr>
              <a:t>التخصص فى الإنزيمات</a:t>
            </a:r>
            <a:r>
              <a:rPr lang="en-US" smtClean="0">
                <a:solidFill>
                  <a:srgbClr val="FF3300"/>
                </a:solidFill>
                <a:cs typeface="PT Bold Heading" pitchFamily="2" charset="-78"/>
              </a:rPr>
              <a:t>  </a:t>
            </a:r>
            <a:r>
              <a:rPr lang="en-US" sz="3200" b="1" smtClean="0">
                <a:solidFill>
                  <a:srgbClr val="FF0000"/>
                </a:solidFill>
                <a:cs typeface="Traditional Arabic" pitchFamily="2" charset="-78"/>
              </a:rPr>
              <a:t>Specificity</a:t>
            </a:r>
            <a:endParaRPr lang="en-US" sz="3200" smtClean="0">
              <a:solidFill>
                <a:srgbClr val="FF0000"/>
              </a:solidFill>
              <a:latin typeface="Franklin Gothic Heavy" pitchFamily="34" charset="0"/>
              <a:cs typeface="PT Bold Heading" pitchFamily="2" charset="-78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360363" y="1600200"/>
            <a:ext cx="8388350" cy="4421188"/>
          </a:xfrm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ar-SA" sz="3200" b="1" smtClean="0">
                <a:cs typeface="PT Bold Heading" pitchFamily="2" charset="-78"/>
              </a:rPr>
              <a:t>التخصص الإنزيمى يرجع إلى تركيب خاص فى مادة التفاعل.والذى لابد وأن يتوافق معه تركيب الإنزيم كى يتم التفاعل. </a:t>
            </a:r>
          </a:p>
          <a:p>
            <a:pPr algn="just">
              <a:lnSpc>
                <a:spcPct val="150000"/>
              </a:lnSpc>
            </a:pPr>
            <a:r>
              <a:rPr lang="ar-SA" sz="3200" b="1" smtClean="0">
                <a:cs typeface="PT Bold Heading" pitchFamily="2" charset="-78"/>
              </a:rPr>
              <a:t>وقد شبهت تلك العلاقة </a:t>
            </a:r>
            <a:r>
              <a:rPr lang="ar-SA" sz="3200" b="1" smtClean="0">
                <a:solidFill>
                  <a:srgbClr val="FF3300"/>
                </a:solidFill>
                <a:cs typeface="PT Bold Heading" pitchFamily="2" charset="-78"/>
              </a:rPr>
              <a:t>بالقفل</a:t>
            </a:r>
            <a:r>
              <a:rPr lang="ar-SA" sz="3200" b="1" smtClean="0">
                <a:cs typeface="PT Bold Heading" pitchFamily="2" charset="-78"/>
              </a:rPr>
              <a:t> </a:t>
            </a:r>
            <a:r>
              <a:rPr lang="ar-SA" sz="3200" b="1" smtClean="0">
                <a:solidFill>
                  <a:srgbClr val="FF3300"/>
                </a:solidFill>
                <a:cs typeface="PT Bold Heading" pitchFamily="2" charset="-78"/>
              </a:rPr>
              <a:t>ومفتاحه.</a:t>
            </a:r>
            <a:r>
              <a:rPr lang="ar-SA" smtClean="0"/>
              <a:t> </a:t>
            </a:r>
            <a:endParaRPr lang="en-US" smtClean="0">
              <a:cs typeface="Majalla UI"/>
            </a:endParaRPr>
          </a:p>
        </p:txBody>
      </p:sp>
      <p:sp>
        <p:nvSpPr>
          <p:cNvPr id="32772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35907CD7-18A9-4182-ACED-48765C2CD26E}" type="slidenum">
              <a:rPr lang="ar-SA"/>
              <a:pPr eaLnBrk="1" hangingPunct="1"/>
              <a:t>16</a:t>
            </a:fld>
            <a:endParaRPr 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93713" y="23813"/>
            <a:ext cx="8229600" cy="1143000"/>
          </a:xfrm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ar-SA" sz="4000" smtClean="0">
                <a:solidFill>
                  <a:srgbClr val="FF3300"/>
                </a:solidFill>
                <a:cs typeface="PT Bold Heading" pitchFamily="2" charset="-78"/>
              </a:rPr>
              <a:t> التخصص</a:t>
            </a:r>
            <a:r>
              <a:rPr lang="ar-SA" b="1" smtClean="0">
                <a:solidFill>
                  <a:srgbClr val="FF3300"/>
                </a:solidFill>
              </a:rPr>
              <a:t> </a:t>
            </a:r>
            <a:r>
              <a:rPr lang="ar-SA" sz="4000" smtClean="0">
                <a:solidFill>
                  <a:srgbClr val="FF3300"/>
                </a:solidFill>
                <a:cs typeface="PT Bold Heading" pitchFamily="2" charset="-78"/>
              </a:rPr>
              <a:t>فى الانزيمات</a:t>
            </a:r>
            <a:endParaRPr lang="en-US" sz="2800" smtClean="0">
              <a:solidFill>
                <a:srgbClr val="FF3300"/>
              </a:solidFill>
              <a:latin typeface="Franklin Gothic Heavy" pitchFamily="34" charset="0"/>
              <a:cs typeface="PT Bold Heading" pitchFamily="2" charset="-78"/>
            </a:endParaRPr>
          </a:p>
        </p:txBody>
      </p:sp>
      <p:pic>
        <p:nvPicPr>
          <p:cNvPr id="33795" name="Picture 6" descr="Enzyme and Substrate fit together to make enzyme-substrate complex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775" y="1268413"/>
            <a:ext cx="8785225" cy="2305050"/>
          </a:xfrm>
          <a:noFill/>
          <a:ln w="76200">
            <a:solidFill>
              <a:srgbClr val="FF33CC"/>
            </a:solidFill>
            <a:miter lim="800000"/>
            <a:headEnd/>
            <a:tailEnd/>
          </a:ln>
        </p:spPr>
      </p:pic>
      <p:sp>
        <p:nvSpPr>
          <p:cNvPr id="33796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393940BD-2F5A-422F-9F87-0A6B4D2533CB}" type="slidenum">
              <a:rPr lang="ar-SA"/>
              <a:pPr eaLnBrk="1" hangingPunct="1"/>
              <a:t>17</a:t>
            </a:fld>
            <a:endParaRPr lang="en-US"/>
          </a:p>
        </p:txBody>
      </p:sp>
      <p:pic>
        <p:nvPicPr>
          <p:cNvPr id="33797" name="Picture 7" descr="http://www.gch.ulaval.ca/agarnier/bcm20329/metab19.gif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789363"/>
            <a:ext cx="7273925" cy="2592387"/>
          </a:xfrm>
          <a:prstGeom prst="rect">
            <a:avLst/>
          </a:prstGeom>
          <a:noFill/>
          <a:ln w="76200">
            <a:solidFill>
              <a:srgbClr val="FF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868362"/>
          </a:xfrm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ar-SA" sz="4000" smtClean="0">
                <a:solidFill>
                  <a:srgbClr val="0000FF"/>
                </a:solidFill>
                <a:cs typeface="PT Bold Heading" pitchFamily="2" charset="-78"/>
              </a:rPr>
              <a:t>الفعل العكسى </a:t>
            </a:r>
            <a:r>
              <a:rPr lang="en-US" sz="4000" b="1" smtClean="0">
                <a:solidFill>
                  <a:srgbClr val="0000FF"/>
                </a:solidFill>
                <a:cs typeface="PT Bold Heading" pitchFamily="2" charset="-78"/>
              </a:rPr>
              <a:t>Specificity</a:t>
            </a:r>
          </a:p>
        </p:txBody>
      </p:sp>
      <p:sp>
        <p:nvSpPr>
          <p:cNvPr id="34819" name="Rectangle 5"/>
          <p:cNvSpPr>
            <a:spLocks noGrp="1" noChangeArrowheads="1"/>
          </p:cNvSpPr>
          <p:nvPr>
            <p:ph idx="1"/>
          </p:nvPr>
        </p:nvSpPr>
        <p:spPr>
          <a:xfrm>
            <a:off x="539750" y="1412875"/>
            <a:ext cx="8351838" cy="4895850"/>
          </a:xfrm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pPr marL="0" indent="0" algn="just">
              <a:lnSpc>
                <a:spcPct val="125000"/>
              </a:lnSpc>
              <a:spcBef>
                <a:spcPct val="40000"/>
              </a:spcBef>
            </a:pPr>
            <a:r>
              <a:rPr lang="ar-SA" sz="3200" b="1" smtClean="0">
                <a:cs typeface="PT Bold Heading" pitchFamily="2" charset="-78"/>
              </a:rPr>
              <a:t>الإنزيمات مثل العوامل المساعدة تساعد أيضا على إتمام التفاعل </a:t>
            </a:r>
            <a:r>
              <a:rPr lang="ar-SA" sz="3200" b="1" smtClean="0">
                <a:solidFill>
                  <a:srgbClr val="0000FF"/>
                </a:solidFill>
                <a:cs typeface="PT Bold Heading" pitchFamily="2" charset="-78"/>
              </a:rPr>
              <a:t>العكسى</a:t>
            </a:r>
            <a:r>
              <a:rPr lang="ar-SA" sz="3200" b="1" smtClean="0">
                <a:cs typeface="PT Bold Heading" pitchFamily="2" charset="-78"/>
              </a:rPr>
              <a:t>، كما تساعد التفاعل </a:t>
            </a:r>
            <a:r>
              <a:rPr lang="ar-SA" sz="3200" b="1" smtClean="0">
                <a:solidFill>
                  <a:srgbClr val="0000FF"/>
                </a:solidFill>
                <a:cs typeface="PT Bold Heading" pitchFamily="2" charset="-78"/>
              </a:rPr>
              <a:t>الطردى</a:t>
            </a:r>
            <a:r>
              <a:rPr lang="ar-SA" sz="3200" b="1" smtClean="0">
                <a:cs typeface="PT Bold Heading" pitchFamily="2" charset="-78"/>
              </a:rPr>
              <a:t>.</a:t>
            </a:r>
          </a:p>
          <a:p>
            <a:pPr marL="0" indent="0" algn="just">
              <a:lnSpc>
                <a:spcPct val="125000"/>
              </a:lnSpc>
              <a:spcBef>
                <a:spcPct val="40000"/>
              </a:spcBef>
            </a:pPr>
            <a:r>
              <a:rPr lang="ar-SA" sz="3200" b="1" u="sng" smtClean="0">
                <a:solidFill>
                  <a:srgbClr val="FF3300"/>
                </a:solidFill>
                <a:cs typeface="PT Bold Heading" pitchFamily="2" charset="-78"/>
              </a:rPr>
              <a:t>مثال</a:t>
            </a:r>
            <a:r>
              <a:rPr lang="ar-SA" sz="3200" b="1" smtClean="0">
                <a:cs typeface="PT Bold Heading" pitchFamily="2" charset="-78"/>
              </a:rPr>
              <a:t>:</a:t>
            </a:r>
          </a:p>
          <a:p>
            <a:pPr marL="0" indent="0" algn="just">
              <a:lnSpc>
                <a:spcPct val="125000"/>
              </a:lnSpc>
              <a:spcBef>
                <a:spcPct val="40000"/>
              </a:spcBef>
            </a:pPr>
            <a:r>
              <a:rPr lang="ar-SA" sz="3200" b="1" smtClean="0">
                <a:cs typeface="PT Bold Heading" pitchFamily="2" charset="-78"/>
              </a:rPr>
              <a:t> إنزيم </a:t>
            </a:r>
            <a:r>
              <a:rPr lang="ar-SA" sz="3200" b="1" smtClean="0">
                <a:solidFill>
                  <a:srgbClr val="0000FF"/>
                </a:solidFill>
                <a:cs typeface="PT Bold Heading" pitchFamily="2" charset="-78"/>
              </a:rPr>
              <a:t>الليبيز</a:t>
            </a:r>
            <a:r>
              <a:rPr lang="ar-SA" sz="3200" b="1" smtClean="0">
                <a:cs typeface="PT Bold Heading" pitchFamily="2" charset="-78"/>
              </a:rPr>
              <a:t> لا يساعد على </a:t>
            </a:r>
            <a:r>
              <a:rPr lang="ar-SA" sz="3200" b="1" smtClean="0">
                <a:solidFill>
                  <a:srgbClr val="0000FF"/>
                </a:solidFill>
                <a:cs typeface="PT Bold Heading" pitchFamily="2" charset="-78"/>
              </a:rPr>
              <a:t>تحلل</a:t>
            </a:r>
            <a:r>
              <a:rPr lang="ar-SA" sz="3200" b="1" smtClean="0">
                <a:cs typeface="PT Bold Heading" pitchFamily="2" charset="-78"/>
              </a:rPr>
              <a:t> الدهون فقط إلى أحماض دهنية وجلسرين، بل يعمل أيضا على </a:t>
            </a:r>
            <a:r>
              <a:rPr lang="ar-SA" sz="3200" b="1" smtClean="0">
                <a:solidFill>
                  <a:srgbClr val="0000FF"/>
                </a:solidFill>
                <a:cs typeface="PT Bold Heading" pitchFamily="2" charset="-78"/>
              </a:rPr>
              <a:t>تخليق</a:t>
            </a:r>
            <a:r>
              <a:rPr lang="ar-SA" sz="3200" b="1" smtClean="0">
                <a:cs typeface="PT Bold Heading" pitchFamily="2" charset="-78"/>
              </a:rPr>
              <a:t> هذه المواد من نواتج تحللها.</a:t>
            </a:r>
          </a:p>
        </p:txBody>
      </p:sp>
      <p:sp>
        <p:nvSpPr>
          <p:cNvPr id="34820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54675E71-694A-4D4E-B016-722A27987742}" type="slidenum">
              <a:rPr lang="ar-SA"/>
              <a:pPr eaLnBrk="1" hangingPunct="1"/>
              <a:t>18</a:t>
            </a:fld>
            <a:endParaRPr 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434387" cy="723900"/>
          </a:xfrm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ar-SA" sz="3200" smtClean="0">
                <a:solidFill>
                  <a:srgbClr val="FF3300"/>
                </a:solidFill>
                <a:cs typeface="PT Bold Heading" pitchFamily="2" charset="-78"/>
              </a:rPr>
              <a:t>كيفية تأثير الانزيم على مادته</a:t>
            </a:r>
            <a:r>
              <a:rPr lang="ar-SA" sz="3600" smtClean="0">
                <a:solidFill>
                  <a:srgbClr val="0033CC"/>
                </a:solidFill>
                <a:cs typeface="PT Bold Heading" pitchFamily="2" charset="-78"/>
              </a:rPr>
              <a:t>( آلية عمل الإنزيم)</a:t>
            </a:r>
            <a:endParaRPr lang="en-US" sz="3600" smtClean="0">
              <a:solidFill>
                <a:srgbClr val="0033CC"/>
              </a:solidFill>
              <a:latin typeface="Franklin Gothic Heavy" pitchFamily="34" charset="0"/>
              <a:cs typeface="PT Bold Heading" pitchFamily="2" charset="-78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325438" y="1125538"/>
            <a:ext cx="8567737" cy="5183187"/>
          </a:xfrm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pPr marL="0" indent="0" algn="just">
              <a:lnSpc>
                <a:spcPct val="150000"/>
              </a:lnSpc>
              <a:spcBef>
                <a:spcPct val="45000"/>
              </a:spcBef>
            </a:pPr>
            <a:r>
              <a:rPr lang="ar-SA" b="1" smtClean="0">
                <a:cs typeface="PT Bold Heading" pitchFamily="2" charset="-78"/>
              </a:rPr>
              <a:t>يعمل الإنزيم على </a:t>
            </a:r>
            <a:r>
              <a:rPr lang="ar-SA" b="1" u="sng" smtClean="0">
                <a:solidFill>
                  <a:srgbClr val="C00000"/>
                </a:solidFill>
                <a:cs typeface="PT Bold Heading" pitchFamily="2" charset="-78"/>
              </a:rPr>
              <a:t>تقليل طاقة التنشيط </a:t>
            </a:r>
            <a:r>
              <a:rPr lang="ar-SA" b="1" smtClean="0">
                <a:cs typeface="PT Bold Heading" pitchFamily="2" charset="-78"/>
              </a:rPr>
              <a:t>اللازمة لإتمام التفاعل، وبالتالى يتم التفاعل بكمية </a:t>
            </a:r>
            <a:r>
              <a:rPr lang="ar-SA" b="1" smtClean="0">
                <a:solidFill>
                  <a:srgbClr val="FF0066"/>
                </a:solidFill>
                <a:cs typeface="PT Bold Heading" pitchFamily="2" charset="-78"/>
              </a:rPr>
              <a:t>بسيطة</a:t>
            </a:r>
            <a:r>
              <a:rPr lang="ar-SA" b="1" smtClean="0">
                <a:cs typeface="PT Bold Heading" pitchFamily="2" charset="-78"/>
              </a:rPr>
              <a:t> من الطاقة، والتى يمكن للخلية الحصول عليها من طاقتها العادية.ويتم عمل الإنزيم كالتالى:</a:t>
            </a:r>
          </a:p>
          <a:p>
            <a:pPr marL="0" indent="0" algn="just">
              <a:lnSpc>
                <a:spcPct val="150000"/>
              </a:lnSpc>
              <a:spcBef>
                <a:spcPct val="45000"/>
              </a:spcBef>
              <a:buFontTx/>
              <a:buChar char="•"/>
            </a:pPr>
            <a:r>
              <a:rPr lang="ar-SA" b="1" smtClean="0">
                <a:cs typeface="PT Bold Heading" pitchFamily="2" charset="-78"/>
              </a:rPr>
              <a:t>1-يكون الإنزيم رابطة ضعيفة مع مادة التفاعل</a:t>
            </a:r>
            <a:r>
              <a:rPr lang="en-US" b="1" smtClean="0">
                <a:cs typeface="PT Bold Heading" pitchFamily="2" charset="-78"/>
              </a:rPr>
              <a:t> </a:t>
            </a:r>
            <a:r>
              <a:rPr lang="ar-SA" b="1" smtClean="0">
                <a:cs typeface="PT Bold Heading" pitchFamily="2" charset="-78"/>
              </a:rPr>
              <a:t>تسمى بمعقد </a:t>
            </a:r>
            <a:r>
              <a:rPr lang="ar-SA" b="1" smtClean="0">
                <a:solidFill>
                  <a:srgbClr val="FF3300"/>
                </a:solidFill>
                <a:cs typeface="PT Bold Heading" pitchFamily="2" charset="-78"/>
              </a:rPr>
              <a:t>الإنزيم والمادة</a:t>
            </a:r>
            <a:r>
              <a:rPr lang="ar-SA" b="1" smtClean="0">
                <a:cs typeface="PT Bold Heading" pitchFamily="2" charset="-78"/>
              </a:rPr>
              <a:t> </a:t>
            </a:r>
            <a:r>
              <a:rPr lang="en-US" sz="2400" b="1" smtClean="0">
                <a:cs typeface="PT Bold Heading" pitchFamily="2" charset="-78"/>
              </a:rPr>
              <a:t>Enzyme</a:t>
            </a:r>
            <a:r>
              <a:rPr lang="en-US" b="1" smtClean="0">
                <a:cs typeface="PT Bold Heading" pitchFamily="2" charset="-78"/>
              </a:rPr>
              <a:t> - </a:t>
            </a:r>
            <a:r>
              <a:rPr lang="en-US" sz="2400" b="1" smtClean="0">
                <a:cs typeface="PT Bold Heading" pitchFamily="2" charset="-78"/>
              </a:rPr>
              <a:t>Substrate</a:t>
            </a:r>
            <a:r>
              <a:rPr lang="en-US" b="1" smtClean="0">
                <a:cs typeface="PT Bold Heading" pitchFamily="2" charset="-78"/>
              </a:rPr>
              <a:t> </a:t>
            </a:r>
            <a:r>
              <a:rPr lang="en-US" sz="2400" b="1" smtClean="0">
                <a:cs typeface="PT Bold Heading" pitchFamily="2" charset="-78"/>
              </a:rPr>
              <a:t>Complex</a:t>
            </a:r>
            <a:r>
              <a:rPr lang="ar-SA" b="1" smtClean="0">
                <a:cs typeface="PT Bold Heading" pitchFamily="2" charset="-78"/>
              </a:rPr>
              <a:t>. </a:t>
            </a:r>
          </a:p>
          <a:p>
            <a:pPr marL="0" indent="0" algn="just">
              <a:lnSpc>
                <a:spcPct val="150000"/>
              </a:lnSpc>
              <a:spcBef>
                <a:spcPct val="45000"/>
              </a:spcBef>
              <a:buFontTx/>
              <a:buChar char="•"/>
            </a:pPr>
            <a:r>
              <a:rPr lang="ar-SA" b="1" smtClean="0">
                <a:cs typeface="PT Bold Heading" pitchFamily="2" charset="-78"/>
              </a:rPr>
              <a:t>2- هذا المعقد سوف يتفكك مرة أخرى ليعطى </a:t>
            </a:r>
            <a:r>
              <a:rPr lang="ar-SA" b="1" smtClean="0">
                <a:solidFill>
                  <a:srgbClr val="FF3300"/>
                </a:solidFill>
                <a:cs typeface="PT Bold Heading" pitchFamily="2" charset="-78"/>
              </a:rPr>
              <a:t>الأنزيم</a:t>
            </a:r>
            <a:r>
              <a:rPr lang="ar-SA" b="1" smtClean="0">
                <a:cs typeface="PT Bold Heading" pitchFamily="2" charset="-78"/>
              </a:rPr>
              <a:t> بينما تتحول مادة التفاعل الى نواتج جديدة سواء </a:t>
            </a:r>
            <a:r>
              <a:rPr lang="ar-SA" b="1" smtClean="0">
                <a:solidFill>
                  <a:srgbClr val="FF3300"/>
                </a:solidFill>
                <a:cs typeface="PT Bold Heading" pitchFamily="2" charset="-78"/>
              </a:rPr>
              <a:t>بتجميعها</a:t>
            </a:r>
            <a:r>
              <a:rPr lang="ar-SA" b="1" smtClean="0">
                <a:cs typeface="PT Bold Heading" pitchFamily="2" charset="-78"/>
              </a:rPr>
              <a:t> أو </a:t>
            </a:r>
            <a:r>
              <a:rPr lang="ar-SA" b="1" smtClean="0">
                <a:solidFill>
                  <a:srgbClr val="FF3300"/>
                </a:solidFill>
                <a:cs typeface="PT Bold Heading" pitchFamily="2" charset="-78"/>
              </a:rPr>
              <a:t>شطرها</a:t>
            </a:r>
            <a:r>
              <a:rPr lang="ar-SA" b="1" smtClean="0">
                <a:cs typeface="PT Bold Heading" pitchFamily="2" charset="-78"/>
              </a:rPr>
              <a:t>.</a:t>
            </a:r>
            <a:endParaRPr lang="en-US" b="1" smtClean="0">
              <a:cs typeface="PT Bold Heading" pitchFamily="2" charset="-78"/>
            </a:endParaRPr>
          </a:p>
        </p:txBody>
      </p:sp>
      <p:sp>
        <p:nvSpPr>
          <p:cNvPr id="35844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2CC5113F-257F-4466-9ECD-807591315745}" type="slidenum">
              <a:rPr lang="ar-SA"/>
              <a:pPr eaLnBrk="1" hangingPunct="1"/>
              <a:t>19</a:t>
            </a:fld>
            <a:endParaRPr 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ar-SA" sz="6000" smtClean="0">
                <a:solidFill>
                  <a:srgbClr val="FF3300"/>
                </a:solidFill>
                <a:cs typeface="PT Bold Heading" pitchFamily="2" charset="-78"/>
              </a:rPr>
              <a:t>ما هى الإنزيمات</a:t>
            </a:r>
            <a:r>
              <a:rPr lang="ar-SA" smtClean="0">
                <a:solidFill>
                  <a:srgbClr val="FF0066"/>
                </a:solidFill>
                <a:cs typeface="PT Bold Heading" pitchFamily="2" charset="-78"/>
              </a:rPr>
              <a:t>؟</a:t>
            </a:r>
            <a:endParaRPr lang="en-US" smtClean="0">
              <a:solidFill>
                <a:srgbClr val="FF0066"/>
              </a:solidFill>
              <a:latin typeface="Franklin Gothic Heavy" pitchFamily="34" charset="0"/>
              <a:cs typeface="PT Bold Heading" pitchFamily="2" charset="-78"/>
            </a:endParaRPr>
          </a:p>
        </p:txBody>
      </p:sp>
      <p:sp>
        <p:nvSpPr>
          <p:cNvPr id="18435" name="Rectangle 7"/>
          <p:cNvSpPr>
            <a:spLocks noGrp="1" noChangeArrowheads="1"/>
          </p:cNvSpPr>
          <p:nvPr>
            <p:ph idx="1"/>
          </p:nvPr>
        </p:nvSpPr>
        <p:spPr>
          <a:xfrm>
            <a:off x="539750" y="1628775"/>
            <a:ext cx="8207375" cy="4608513"/>
          </a:xfrm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pPr marL="0" indent="0" algn="just">
              <a:lnSpc>
                <a:spcPct val="150000"/>
              </a:lnSpc>
            </a:pPr>
            <a:r>
              <a:rPr lang="ar-SA" sz="1400" smtClean="0"/>
              <a:t> </a:t>
            </a:r>
            <a:r>
              <a:rPr lang="ar-SA" sz="3200" b="1" smtClean="0">
                <a:cs typeface="PT Bold Heading" pitchFamily="2" charset="-78"/>
              </a:rPr>
              <a:t>هى مواد </a:t>
            </a:r>
            <a:r>
              <a:rPr lang="ar-SA" sz="3200" b="1" smtClean="0">
                <a:solidFill>
                  <a:srgbClr val="FF3300"/>
                </a:solidFill>
                <a:cs typeface="PT Bold Heading" pitchFamily="2" charset="-78"/>
              </a:rPr>
              <a:t>بروتينية</a:t>
            </a:r>
            <a:r>
              <a:rPr lang="ar-SA" sz="3200" b="1" smtClean="0">
                <a:cs typeface="PT Bold Heading" pitchFamily="2" charset="-78"/>
              </a:rPr>
              <a:t> بسيطة أو معقدة، موجودة بالخلايا وتعمل على </a:t>
            </a:r>
            <a:r>
              <a:rPr lang="ar-SA" sz="3200" b="1" smtClean="0">
                <a:solidFill>
                  <a:srgbClr val="FF0000"/>
                </a:solidFill>
                <a:cs typeface="PT Bold Heading" pitchFamily="2" charset="-78"/>
              </a:rPr>
              <a:t>تسيير</a:t>
            </a:r>
            <a:r>
              <a:rPr lang="ar-SA" sz="3200" b="1" smtClean="0">
                <a:cs typeface="PT Bold Heading" pitchFamily="2" charset="-78"/>
              </a:rPr>
              <a:t> </a:t>
            </a:r>
            <a:r>
              <a:rPr lang="en-US" sz="2400" b="1" smtClean="0">
                <a:cs typeface="PT Bold Heading" pitchFamily="2" charset="-78"/>
              </a:rPr>
              <a:t>Catalyst</a:t>
            </a:r>
            <a:r>
              <a:rPr lang="ar-SA" sz="3200" b="1" smtClean="0">
                <a:cs typeface="PT Bold Heading" pitchFamily="2" charset="-78"/>
              </a:rPr>
              <a:t> التفاعلات بها وهى متخصصة. وتؤدى إلى سرعة التفاعل الكيميائى دون أن تستهلك فيه، أو تصبح من نواتجه. أى أنها  </a:t>
            </a:r>
            <a:r>
              <a:rPr lang="ar-SA" sz="3200" b="1" smtClean="0">
                <a:solidFill>
                  <a:srgbClr val="FF0000"/>
                </a:solidFill>
                <a:cs typeface="PT Bold Heading" pitchFamily="2" charset="-78"/>
              </a:rPr>
              <a:t>عوامل مساعدة عضوية </a:t>
            </a:r>
            <a:r>
              <a:rPr lang="en-US" sz="2400" b="1" smtClean="0">
                <a:cs typeface="PT Bold Heading" pitchFamily="2" charset="-78"/>
              </a:rPr>
              <a:t>Organic</a:t>
            </a:r>
            <a:r>
              <a:rPr lang="en-US" sz="3200" b="1" smtClean="0">
                <a:cs typeface="PT Bold Heading" pitchFamily="2" charset="-78"/>
              </a:rPr>
              <a:t> </a:t>
            </a:r>
            <a:r>
              <a:rPr lang="en-US" sz="2400" b="1" smtClean="0">
                <a:cs typeface="PT Bold Heading" pitchFamily="2" charset="-78"/>
              </a:rPr>
              <a:t>Catalyst</a:t>
            </a:r>
            <a:r>
              <a:rPr lang="en-US" sz="3200" smtClean="0">
                <a:cs typeface="Majalla UI"/>
              </a:rPr>
              <a:t> </a:t>
            </a:r>
          </a:p>
        </p:txBody>
      </p:sp>
      <p:sp>
        <p:nvSpPr>
          <p:cNvPr id="18436" name="AutoShape 8"/>
          <p:cNvSpPr>
            <a:spLocks noChangeArrowheads="1"/>
          </p:cNvSpPr>
          <p:nvPr/>
        </p:nvSpPr>
        <p:spPr bwMode="auto">
          <a:xfrm>
            <a:off x="1763713" y="620713"/>
            <a:ext cx="5256212" cy="11525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865188"/>
          </a:xfrm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ar-SA" sz="2400" b="1" smtClean="0">
                <a:solidFill>
                  <a:srgbClr val="FF3300"/>
                </a:solidFill>
                <a:cs typeface="PT Bold Heading" pitchFamily="2" charset="-78"/>
              </a:rPr>
              <a:t>تأثيرالإنزيم على طاقة التنشييط اللازمة لإتمام </a:t>
            </a:r>
            <a:r>
              <a:rPr lang="ar-SA" sz="2400" b="1" smtClean="0">
                <a:solidFill>
                  <a:srgbClr val="0033CC"/>
                </a:solidFill>
                <a:cs typeface="PT Bold Heading" pitchFamily="2" charset="-78"/>
              </a:rPr>
              <a:t>عملية التنفس</a:t>
            </a:r>
            <a:r>
              <a:rPr lang="en-US" sz="4800" smtClean="0">
                <a:cs typeface="Traditional Arabic" pitchFamily="2" charset="-78"/>
              </a:rPr>
              <a:t> </a:t>
            </a:r>
            <a:endParaRPr lang="en-US" sz="2000" b="1" smtClean="0">
              <a:solidFill>
                <a:srgbClr val="FF3300"/>
              </a:solidFill>
              <a:cs typeface="PT Bold Heading" pitchFamily="2" charset="-78"/>
            </a:endParaRPr>
          </a:p>
        </p:txBody>
      </p:sp>
      <p:pic>
        <p:nvPicPr>
          <p:cNvPr id="36867" name="Picture 6" descr="504px-Activation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0000" contras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7"/>
          <a:stretch>
            <a:fillRect/>
          </a:stretch>
        </p:blipFill>
        <p:spPr>
          <a:xfrm>
            <a:off x="539750" y="1484313"/>
            <a:ext cx="7993063" cy="4968875"/>
          </a:xfrm>
          <a:noFill/>
          <a:ln w="76200">
            <a:solidFill>
              <a:srgbClr val="FF33CC"/>
            </a:solidFill>
            <a:miter lim="800000"/>
            <a:headEnd/>
            <a:tailEnd/>
          </a:ln>
        </p:spPr>
      </p:pic>
      <p:sp>
        <p:nvSpPr>
          <p:cNvPr id="36868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E4637417-094F-46F8-B294-62D67486C974}" type="slidenum">
              <a:rPr lang="ar-SA"/>
              <a:pPr eaLnBrk="1" hangingPunct="1"/>
              <a:t>20</a:t>
            </a:fld>
            <a:endParaRPr 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792163"/>
          </a:xfrm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ar-SA" sz="3200" b="1" smtClean="0">
                <a:solidFill>
                  <a:srgbClr val="FF3300"/>
                </a:solidFill>
                <a:cs typeface="PT Bold Heading" pitchFamily="2" charset="-78"/>
              </a:rPr>
              <a:t>عمل الانزيم فى </a:t>
            </a:r>
            <a:r>
              <a:rPr lang="ar-SA" sz="3200" b="1" smtClean="0">
                <a:solidFill>
                  <a:srgbClr val="0033CC"/>
                </a:solidFill>
                <a:cs typeface="PT Bold Heading" pitchFamily="2" charset="-78"/>
              </a:rPr>
              <a:t>تجميع</a:t>
            </a:r>
            <a:r>
              <a:rPr lang="ar-SA" sz="3200" b="1" smtClean="0">
                <a:solidFill>
                  <a:srgbClr val="FF3300"/>
                </a:solidFill>
                <a:cs typeface="PT Bold Heading" pitchFamily="2" charset="-78"/>
              </a:rPr>
              <a:t> مادة التفاعل</a:t>
            </a:r>
            <a:endParaRPr lang="en-US" sz="3200" b="1" smtClean="0">
              <a:solidFill>
                <a:srgbClr val="FF3300"/>
              </a:solidFill>
              <a:cs typeface="PT Bold Heading" pitchFamily="2" charset="-78"/>
            </a:endParaRPr>
          </a:p>
        </p:txBody>
      </p:sp>
      <p:pic>
        <p:nvPicPr>
          <p:cNvPr id="37891" name="Picture 6" descr="http://www.uccs.edu/~rmelamed/MicroFall2002/Chapter%205/enzyme-substrate.jpg"/>
          <p:cNvPicPr>
            <a:picLocks noGrp="1" noChangeAspect="1" noChangeArrowheads="1"/>
          </p:cNvPicPr>
          <p:nvPr>
            <p:ph idx="1"/>
          </p:nvPr>
        </p:nvPicPr>
        <p:blipFill>
          <a:blip r:embed="rId2" r:link="rId3">
            <a:lum bright="-36000" contras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268413"/>
            <a:ext cx="8135938" cy="4994275"/>
          </a:xfrm>
          <a:noFill/>
          <a:ln w="76200">
            <a:solidFill>
              <a:srgbClr val="FF33CC"/>
            </a:solidFill>
            <a:miter lim="800000"/>
            <a:headEnd/>
            <a:tailEnd/>
          </a:ln>
        </p:spPr>
      </p:pic>
      <p:sp>
        <p:nvSpPr>
          <p:cNvPr id="37892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5D810BB4-D935-4AD6-98C9-08495E7810BB}" type="slidenum">
              <a:rPr lang="ar-SA"/>
              <a:pPr eaLnBrk="1" hangingPunct="1"/>
              <a:t>21</a:t>
            </a:fld>
            <a:endParaRPr 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647700"/>
          </a:xfrm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ar-SA" sz="3200" b="1" smtClean="0">
                <a:solidFill>
                  <a:srgbClr val="FF3300"/>
                </a:solidFill>
                <a:cs typeface="PT Bold Heading" pitchFamily="2" charset="-78"/>
              </a:rPr>
              <a:t>كيفية عمل الانزيم فى </a:t>
            </a:r>
            <a:r>
              <a:rPr lang="ar-SA" sz="3200" b="1" smtClean="0">
                <a:solidFill>
                  <a:srgbClr val="0033CC"/>
                </a:solidFill>
                <a:cs typeface="PT Bold Heading" pitchFamily="2" charset="-78"/>
              </a:rPr>
              <a:t>إنشطار</a:t>
            </a:r>
            <a:r>
              <a:rPr lang="ar-SA" sz="3200" b="1" smtClean="0">
                <a:solidFill>
                  <a:srgbClr val="FF3300"/>
                </a:solidFill>
                <a:cs typeface="PT Bold Heading" pitchFamily="2" charset="-78"/>
              </a:rPr>
              <a:t> مادة التفاعل</a:t>
            </a:r>
            <a:r>
              <a:rPr lang="ar-SA" sz="2400" b="1" smtClean="0">
                <a:solidFill>
                  <a:srgbClr val="FF3300"/>
                </a:solidFill>
                <a:cs typeface="PT Bold Heading" pitchFamily="2" charset="-78"/>
              </a:rPr>
              <a:t> </a:t>
            </a:r>
            <a:endParaRPr lang="en-US" sz="2400" b="1" u="sng" smtClean="0">
              <a:solidFill>
                <a:srgbClr val="FF3300"/>
              </a:solidFill>
              <a:cs typeface="PT Bold Heading" pitchFamily="2" charset="-78"/>
            </a:endParaRPr>
          </a:p>
        </p:txBody>
      </p:sp>
      <p:pic>
        <p:nvPicPr>
          <p:cNvPr id="38915" name="Picture 6" descr="lockke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47"/>
          <a:stretch>
            <a:fillRect/>
          </a:stretch>
        </p:blipFill>
        <p:spPr>
          <a:xfrm>
            <a:off x="539750" y="1412875"/>
            <a:ext cx="8208963" cy="4824413"/>
          </a:xfrm>
          <a:noFill/>
          <a:ln w="76200">
            <a:solidFill>
              <a:srgbClr val="FF33CC"/>
            </a:solidFill>
            <a:miter lim="800000"/>
            <a:headEnd/>
            <a:tailEnd/>
          </a:ln>
        </p:spPr>
      </p:pic>
      <p:sp>
        <p:nvSpPr>
          <p:cNvPr id="38916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AE4D4EBB-E95D-47AE-A9F7-B9E03DD65253}" type="slidenum">
              <a:rPr lang="ar-SA"/>
              <a:pPr eaLnBrk="1" hangingPunct="1"/>
              <a:t>22</a:t>
            </a:fld>
            <a:endParaRPr 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0237"/>
          </a:xfrm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ar-SA" sz="3200" b="1" smtClean="0">
                <a:solidFill>
                  <a:srgbClr val="FF3300"/>
                </a:solidFill>
                <a:cs typeface="PT Bold Heading" pitchFamily="2" charset="-78"/>
              </a:rPr>
              <a:t>كيفية عمل الانزيم فى </a:t>
            </a:r>
            <a:r>
              <a:rPr lang="ar-SA" sz="3200" b="1" smtClean="0">
                <a:solidFill>
                  <a:srgbClr val="0033CC"/>
                </a:solidFill>
                <a:cs typeface="PT Bold Heading" pitchFamily="2" charset="-78"/>
              </a:rPr>
              <a:t>إنشطار</a:t>
            </a:r>
            <a:r>
              <a:rPr lang="ar-SA" sz="3200" b="1" smtClean="0">
                <a:solidFill>
                  <a:srgbClr val="FF3300"/>
                </a:solidFill>
                <a:cs typeface="PT Bold Heading" pitchFamily="2" charset="-78"/>
              </a:rPr>
              <a:t> مادة التفاعل</a:t>
            </a:r>
            <a:endParaRPr lang="en-US" sz="3200" b="1" smtClean="0">
              <a:solidFill>
                <a:srgbClr val="FF3300"/>
              </a:solidFill>
              <a:cs typeface="PT Bold Heading" pitchFamily="2" charset="-78"/>
            </a:endParaRPr>
          </a:p>
        </p:txBody>
      </p:sp>
      <p:pic>
        <p:nvPicPr>
          <p:cNvPr id="39939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60"/>
          <a:stretch>
            <a:fillRect/>
          </a:stretch>
        </p:blipFill>
        <p:spPr>
          <a:xfrm>
            <a:off x="468313" y="1412875"/>
            <a:ext cx="8424862" cy="4824413"/>
          </a:xfrm>
          <a:noFill/>
          <a:ln w="76200">
            <a:solidFill>
              <a:srgbClr val="FF33CC"/>
            </a:solidFill>
            <a:miter lim="800000"/>
            <a:headEnd/>
            <a:tailEnd/>
          </a:ln>
        </p:spPr>
      </p:pic>
      <p:sp>
        <p:nvSpPr>
          <p:cNvPr id="39940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272C582F-BF82-46D5-8F93-D41C705D4324}" type="slidenum">
              <a:rPr lang="ar-SA"/>
              <a:pPr eaLnBrk="1" hangingPunct="1"/>
              <a:t>23</a:t>
            </a:fld>
            <a:endParaRPr 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3262"/>
          </a:xfrm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ar-SA" sz="3200" b="1" smtClean="0">
                <a:solidFill>
                  <a:srgbClr val="FF3300"/>
                </a:solidFill>
                <a:cs typeface="PT Bold Heading" pitchFamily="2" charset="-78"/>
              </a:rPr>
              <a:t>كيفية عمل الانزيم فى </a:t>
            </a:r>
            <a:r>
              <a:rPr lang="ar-SA" sz="3200" b="1" smtClean="0">
                <a:solidFill>
                  <a:srgbClr val="0033CC"/>
                </a:solidFill>
                <a:cs typeface="PT Bold Heading" pitchFamily="2" charset="-78"/>
              </a:rPr>
              <a:t>إنشطار</a:t>
            </a:r>
            <a:r>
              <a:rPr lang="ar-SA" sz="3200" b="1" smtClean="0">
                <a:solidFill>
                  <a:srgbClr val="FF3300"/>
                </a:solidFill>
                <a:cs typeface="PT Bold Heading" pitchFamily="2" charset="-78"/>
              </a:rPr>
              <a:t> مادة التفاعل</a:t>
            </a:r>
            <a:r>
              <a:rPr lang="ar-SA" sz="2400" b="1" smtClean="0">
                <a:solidFill>
                  <a:srgbClr val="FF3300"/>
                </a:solidFill>
                <a:cs typeface="PT Bold Heading" pitchFamily="2" charset="-78"/>
              </a:rPr>
              <a:t> </a:t>
            </a:r>
            <a:endParaRPr lang="en-US" sz="2400" b="1" smtClean="0">
              <a:solidFill>
                <a:srgbClr val="FF3300"/>
              </a:solidFill>
              <a:cs typeface="PT Bold Heading" pitchFamily="2" charset="-78"/>
            </a:endParaRPr>
          </a:p>
        </p:txBody>
      </p:sp>
      <p:pic>
        <p:nvPicPr>
          <p:cNvPr id="40963" name="Picture 6" descr="http://upload.wikimedia.org/wikipedia/commons/thumb/2/24/Induced_fit_diagram.svg/648px-Induced_fit_diagram.svg.png"/>
          <p:cNvPicPr>
            <a:picLocks noGrp="1" noChangeAspect="1" noChangeArrowheads="1"/>
          </p:cNvPicPr>
          <p:nvPr>
            <p:ph idx="1"/>
          </p:nvPr>
        </p:nvPicPr>
        <p:blipFill>
          <a:blip r:embed="rId2" r:link="rId3">
            <a:lum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2"/>
          <a:stretch>
            <a:fillRect/>
          </a:stretch>
        </p:blipFill>
        <p:spPr>
          <a:xfrm>
            <a:off x="619125" y="1484313"/>
            <a:ext cx="8047038" cy="4752975"/>
          </a:xfrm>
          <a:noFill/>
          <a:ln w="76200">
            <a:solidFill>
              <a:srgbClr val="FF33CC"/>
            </a:solidFill>
            <a:miter lim="800000"/>
            <a:headEnd/>
            <a:tailEnd/>
          </a:ln>
        </p:spPr>
      </p:pic>
      <p:sp>
        <p:nvSpPr>
          <p:cNvPr id="40964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67534BEE-A22A-4C5C-BEB3-230974D689D8}" type="slidenum">
              <a:rPr lang="ar-SA"/>
              <a:pPr eaLnBrk="1" hangingPunct="1"/>
              <a:t>24</a:t>
            </a:fld>
            <a:endParaRPr 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7EFE61F8-971A-46DD-BD61-E312A5CDA7AA}" type="slidenum">
              <a:rPr lang="en-US" smtClean="0">
                <a:solidFill>
                  <a:srgbClr val="000000"/>
                </a:solidFill>
              </a:rPr>
              <a:pPr eaLnBrk="1" hangingPunct="1"/>
              <a:t>25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35062"/>
          </a:xfrm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pPr algn="just" rtl="1" eaLnBrk="1" hangingPunct="1">
              <a:lnSpc>
                <a:spcPct val="75000"/>
              </a:lnSpc>
            </a:pPr>
            <a:r>
              <a:rPr lang="ar-SA" sz="4800" smtClean="0">
                <a:cs typeface="PT Bold Heading" pitchFamily="2" charset="-78"/>
              </a:rPr>
              <a:t> </a:t>
            </a:r>
            <a:r>
              <a:rPr lang="ar-SA" sz="3200" smtClean="0">
                <a:solidFill>
                  <a:srgbClr val="FF3300"/>
                </a:solidFill>
                <a:cs typeface="PT Bold Heading" pitchFamily="2" charset="-78"/>
              </a:rPr>
              <a:t>تقسيم الإنزيمات</a:t>
            </a:r>
            <a:r>
              <a:rPr lang="ar-SA" smtClean="0">
                <a:solidFill>
                  <a:srgbClr val="FF3300"/>
                </a:solidFill>
                <a:cs typeface="PT Bold Heading" pitchFamily="2" charset="-78"/>
              </a:rPr>
              <a:t> </a:t>
            </a:r>
            <a:r>
              <a:rPr lang="en-US" sz="2800" smtClean="0">
                <a:solidFill>
                  <a:srgbClr val="FF3300"/>
                </a:solidFill>
                <a:latin typeface="Franklin Gothic Heavy" pitchFamily="34" charset="0"/>
                <a:cs typeface="PT Bold Heading" pitchFamily="2" charset="-78"/>
              </a:rPr>
              <a:t>Classification of Enzymes</a:t>
            </a:r>
            <a:r>
              <a:rPr lang="ar-SA" sz="2800" smtClean="0">
                <a:solidFill>
                  <a:srgbClr val="FF3300"/>
                </a:solidFill>
                <a:cs typeface="PT Bold Heading" pitchFamily="2" charset="-78"/>
              </a:rPr>
              <a:t> </a:t>
            </a:r>
            <a:r>
              <a:rPr lang="ar-SA" sz="3600" smtClean="0">
                <a:solidFill>
                  <a:srgbClr val="FF3300"/>
                </a:solidFill>
                <a:cs typeface="PT Bold Heading" pitchFamily="2" charset="-78"/>
              </a:rPr>
              <a:t/>
            </a:r>
            <a:br>
              <a:rPr lang="ar-SA" sz="3600" smtClean="0">
                <a:solidFill>
                  <a:srgbClr val="FF3300"/>
                </a:solidFill>
                <a:cs typeface="PT Bold Heading" pitchFamily="2" charset="-78"/>
              </a:rPr>
            </a:br>
            <a:endParaRPr lang="en-US" sz="3600" smtClean="0">
              <a:solidFill>
                <a:srgbClr val="FF3300"/>
              </a:solidFill>
              <a:cs typeface="PT Bold Heading" pitchFamily="2" charset="-78"/>
            </a:endParaRPr>
          </a:p>
        </p:txBody>
      </p:sp>
      <p:sp>
        <p:nvSpPr>
          <p:cNvPr id="4198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50825" y="1987550"/>
            <a:ext cx="8497888" cy="4178300"/>
          </a:xfrm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pPr algn="just" rt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ar-SA" smtClean="0">
                <a:solidFill>
                  <a:srgbClr val="FF3300"/>
                </a:solidFill>
                <a:cs typeface="PT Bold Heading" pitchFamily="2" charset="-78"/>
              </a:rPr>
              <a:t>تقسم الإنزيمات على حسب تأثيرها على المواد المختلفة إلى:-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ar-SA" b="1" smtClean="0">
                <a:solidFill>
                  <a:srgbClr val="0033CC"/>
                </a:solidFill>
                <a:cs typeface="PT Bold Heading" pitchFamily="2" charset="-78"/>
              </a:rPr>
              <a:t>1- إنزيمات التميؤ أو التحليل المائى </a:t>
            </a:r>
            <a:r>
              <a:rPr lang="en-US" sz="2000" b="1" smtClean="0">
                <a:solidFill>
                  <a:srgbClr val="0033CC"/>
                </a:solidFill>
                <a:cs typeface="PT Bold Heading" pitchFamily="2" charset="-78"/>
              </a:rPr>
              <a:t>Hydrolases</a:t>
            </a:r>
            <a:endParaRPr lang="ar-SA" sz="2000" b="1" smtClean="0">
              <a:solidFill>
                <a:srgbClr val="0033CC"/>
              </a:solidFill>
              <a:cs typeface="PT Bold Heading" pitchFamily="2" charset="-78"/>
            </a:endParaRPr>
          </a:p>
          <a:p>
            <a:pPr algn="just" rtl="1" eaLnBrk="1" hangingPunct="1">
              <a:lnSpc>
                <a:spcPct val="150000"/>
              </a:lnSpc>
            </a:pPr>
            <a:r>
              <a:rPr lang="ar-SA" b="1" smtClean="0">
                <a:solidFill>
                  <a:srgbClr val="C00000"/>
                </a:solidFill>
                <a:cs typeface="PT Bold Heading" pitchFamily="2" charset="-78"/>
              </a:rPr>
              <a:t>2- أنزيمات الأكسدة والاختزال </a:t>
            </a:r>
            <a:r>
              <a:rPr lang="en-US" sz="1600" b="1" smtClean="0">
                <a:solidFill>
                  <a:srgbClr val="0033CC"/>
                </a:solidFill>
                <a:cs typeface="PT Bold Heading" pitchFamily="2" charset="-78"/>
              </a:rPr>
              <a:t>Oxidation</a:t>
            </a:r>
            <a:r>
              <a:rPr lang="en-US" b="1" smtClean="0">
                <a:solidFill>
                  <a:srgbClr val="0033CC"/>
                </a:solidFill>
                <a:cs typeface="PT Bold Heading" pitchFamily="2" charset="-78"/>
              </a:rPr>
              <a:t> – </a:t>
            </a:r>
            <a:r>
              <a:rPr lang="en-US" sz="1600" b="1" smtClean="0">
                <a:solidFill>
                  <a:srgbClr val="0033CC"/>
                </a:solidFill>
                <a:cs typeface="PT Bold Heading" pitchFamily="2" charset="-78"/>
              </a:rPr>
              <a:t>Reduction</a:t>
            </a:r>
            <a:r>
              <a:rPr lang="en-US" b="1" smtClean="0">
                <a:solidFill>
                  <a:srgbClr val="0033CC"/>
                </a:solidFill>
                <a:cs typeface="PT Bold Heading" pitchFamily="2" charset="-78"/>
              </a:rPr>
              <a:t> </a:t>
            </a:r>
            <a:r>
              <a:rPr lang="en-US" sz="1600" b="1" smtClean="0">
                <a:solidFill>
                  <a:srgbClr val="0033CC"/>
                </a:solidFill>
                <a:cs typeface="PT Bold Heading" pitchFamily="2" charset="-78"/>
              </a:rPr>
              <a:t>Enzymes</a:t>
            </a:r>
            <a:r>
              <a:rPr lang="en-US" b="1" smtClean="0">
                <a:solidFill>
                  <a:srgbClr val="0033CC"/>
                </a:solidFill>
                <a:cs typeface="PT Bold Heading" pitchFamily="2" charset="-78"/>
              </a:rPr>
              <a:t> </a:t>
            </a:r>
            <a:endParaRPr lang="ar-SA" b="1" smtClean="0">
              <a:solidFill>
                <a:srgbClr val="0033CC"/>
              </a:solidFill>
              <a:cs typeface="PT Bold Heading" pitchFamily="2" charset="-78"/>
            </a:endParaRPr>
          </a:p>
          <a:p>
            <a:pPr algn="just" rtl="1" eaLnBrk="1" hangingPunct="1">
              <a:lnSpc>
                <a:spcPct val="150000"/>
              </a:lnSpc>
            </a:pPr>
            <a:r>
              <a:rPr lang="ar-SA" b="1" smtClean="0">
                <a:solidFill>
                  <a:srgbClr val="0033CC"/>
                </a:solidFill>
                <a:cs typeface="PT Bold Heading" pitchFamily="2" charset="-78"/>
              </a:rPr>
              <a:t>3- الأنزيمات التحليلية (التفتيتية أو الهادمة) </a:t>
            </a:r>
            <a:r>
              <a:rPr lang="en-US" sz="2000" b="1" smtClean="0">
                <a:solidFill>
                  <a:srgbClr val="0033CC"/>
                </a:solidFill>
                <a:cs typeface="PT Bold Heading" pitchFamily="2" charset="-78"/>
              </a:rPr>
              <a:t>Lysases</a:t>
            </a:r>
            <a:r>
              <a:rPr lang="ar-SA" b="1" smtClean="0">
                <a:solidFill>
                  <a:srgbClr val="0033CC"/>
                </a:solidFill>
                <a:cs typeface="PT Bold Heading" pitchFamily="2" charset="-78"/>
              </a:rPr>
              <a:t> 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ar-SA" b="1" smtClean="0">
                <a:solidFill>
                  <a:srgbClr val="C00000"/>
                </a:solidFill>
                <a:cs typeface="PT Bold Heading" pitchFamily="2" charset="-78"/>
              </a:rPr>
              <a:t>4- الأنزيمات الناقلة </a:t>
            </a:r>
            <a:r>
              <a:rPr lang="en-US" sz="2000" b="1" smtClean="0">
                <a:solidFill>
                  <a:srgbClr val="0033CC"/>
                </a:solidFill>
                <a:cs typeface="PT Bold Heading" pitchFamily="2" charset="-78"/>
              </a:rPr>
              <a:t>Transferases</a:t>
            </a:r>
            <a:r>
              <a:rPr lang="en-US" b="1" smtClean="0">
                <a:solidFill>
                  <a:srgbClr val="0033CC"/>
                </a:solidFill>
                <a:cs typeface="PT Bold Heading" pitchFamily="2" charset="-78"/>
              </a:rPr>
              <a:t> </a:t>
            </a:r>
            <a:endParaRPr lang="ar-SA" b="1" smtClean="0">
              <a:solidFill>
                <a:srgbClr val="0033CC"/>
              </a:solidFill>
              <a:cs typeface="PT Bold Heading" pitchFamily="2" charset="-78"/>
            </a:endParaRPr>
          </a:p>
          <a:p>
            <a:pPr algn="just" rtl="1" eaLnBrk="1" hangingPunct="1">
              <a:lnSpc>
                <a:spcPct val="150000"/>
              </a:lnSpc>
            </a:pPr>
            <a:r>
              <a:rPr lang="ar-SA" b="1" smtClean="0">
                <a:solidFill>
                  <a:srgbClr val="0033CC"/>
                </a:solidFill>
                <a:cs typeface="PT Bold Heading" pitchFamily="2" charset="-78"/>
              </a:rPr>
              <a:t>5- إنزيمات المشابهات </a:t>
            </a:r>
            <a:r>
              <a:rPr lang="en-US" sz="2000" b="1" smtClean="0">
                <a:solidFill>
                  <a:srgbClr val="0033CC"/>
                </a:solidFill>
                <a:cs typeface="PT Bold Heading" pitchFamily="2" charset="-78"/>
              </a:rPr>
              <a:t>Isomerases</a:t>
            </a:r>
            <a:r>
              <a:rPr lang="en-US" smtClean="0">
                <a:solidFill>
                  <a:srgbClr val="0033CC"/>
                </a:solidFill>
                <a:cs typeface="PT Bold Heading" pitchFamily="2" charset="-78"/>
              </a:rPr>
              <a:t> 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507412" cy="865188"/>
          </a:xfrm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ar-SA" sz="3200" b="1" smtClean="0">
                <a:solidFill>
                  <a:srgbClr val="FF3300"/>
                </a:solidFill>
                <a:cs typeface="PT Bold Heading" pitchFamily="2" charset="-78"/>
              </a:rPr>
              <a:t>أولا- انزيمات التميؤ ( التحليل)</a:t>
            </a:r>
            <a:r>
              <a:rPr lang="ar-SA" sz="4000" b="1" smtClean="0">
                <a:solidFill>
                  <a:srgbClr val="FF3300"/>
                </a:solidFill>
                <a:cs typeface="PT Bold Heading" pitchFamily="2" charset="-78"/>
              </a:rPr>
              <a:t> المائى</a:t>
            </a:r>
            <a:r>
              <a:rPr lang="en-US" sz="2400" smtClean="0">
                <a:solidFill>
                  <a:srgbClr val="FF3300"/>
                </a:solidFill>
                <a:latin typeface="Franklin Gothic Heavy" pitchFamily="34" charset="0"/>
                <a:cs typeface="PT Bold Heading" pitchFamily="2" charset="-78"/>
              </a:rPr>
              <a:t>Hydrolases</a:t>
            </a:r>
            <a:r>
              <a:rPr lang="en-US" sz="3600" b="1" smtClean="0">
                <a:cs typeface="Traditional Arabic" pitchFamily="2" charset="-78"/>
              </a:rPr>
              <a:t> 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844675"/>
            <a:ext cx="8435975" cy="4537075"/>
          </a:xfrm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pPr marL="88900" indent="-88900" algn="just">
              <a:lnSpc>
                <a:spcPct val="150000"/>
              </a:lnSpc>
              <a:spcBef>
                <a:spcPct val="40000"/>
              </a:spcBef>
            </a:pPr>
            <a:r>
              <a:rPr lang="ar-SA" b="1" smtClean="0">
                <a:cs typeface="PT Bold Heading" pitchFamily="2" charset="-78"/>
              </a:rPr>
              <a:t>تحفز </a:t>
            </a:r>
            <a:r>
              <a:rPr lang="ar-SA" b="1" smtClean="0">
                <a:solidFill>
                  <a:srgbClr val="FF3300"/>
                </a:solidFill>
                <a:cs typeface="PT Bold Heading" pitchFamily="2" charset="-78"/>
              </a:rPr>
              <a:t>إضافة الماء</a:t>
            </a:r>
            <a:r>
              <a:rPr lang="ar-SA" b="1" smtClean="0">
                <a:cs typeface="PT Bold Heading" pitchFamily="2" charset="-78"/>
              </a:rPr>
              <a:t> إلى مادتها </a:t>
            </a:r>
            <a:r>
              <a:rPr lang="ar-SA" b="1" smtClean="0">
                <a:solidFill>
                  <a:srgbClr val="161984"/>
                </a:solidFill>
                <a:cs typeface="PT Bold Heading" pitchFamily="2" charset="-78"/>
              </a:rPr>
              <a:t>لتنشطر</a:t>
            </a:r>
            <a:r>
              <a:rPr lang="ar-SA" b="1" smtClean="0">
                <a:cs typeface="PT Bold Heading" pitchFamily="2" charset="-78"/>
              </a:rPr>
              <a:t> هذه المادة إلى مادتين كما  تحفز على </a:t>
            </a:r>
            <a:r>
              <a:rPr lang="ar-SA" b="1" smtClean="0">
                <a:solidFill>
                  <a:srgbClr val="FF3300"/>
                </a:solidFill>
                <a:cs typeface="PT Bold Heading" pitchFamily="2" charset="-78"/>
              </a:rPr>
              <a:t>سحب جزئ ماء</a:t>
            </a:r>
            <a:r>
              <a:rPr lang="ar-SA" b="1" smtClean="0">
                <a:cs typeface="PT Bold Heading" pitchFamily="2" charset="-78"/>
              </a:rPr>
              <a:t> من مادتين ليكونا معا مادة واحدة (</a:t>
            </a:r>
            <a:r>
              <a:rPr lang="ar-SA" b="1" smtClean="0">
                <a:solidFill>
                  <a:srgbClr val="161984"/>
                </a:solidFill>
                <a:cs typeface="PT Bold Heading" pitchFamily="2" charset="-78"/>
              </a:rPr>
              <a:t>تكثيف</a:t>
            </a:r>
            <a:r>
              <a:rPr lang="ar-SA" b="1" smtClean="0">
                <a:cs typeface="PT Bold Heading" pitchFamily="2" charset="-78"/>
              </a:rPr>
              <a:t>). </a:t>
            </a:r>
          </a:p>
          <a:p>
            <a:pPr marL="88900" indent="-88900" algn="just">
              <a:lnSpc>
                <a:spcPct val="150000"/>
              </a:lnSpc>
              <a:spcBef>
                <a:spcPct val="40000"/>
              </a:spcBef>
            </a:pPr>
            <a:r>
              <a:rPr lang="ar-SA" b="1" u="sng" smtClean="0">
                <a:cs typeface="PT Bold Heading" pitchFamily="2" charset="-78"/>
              </a:rPr>
              <a:t> </a:t>
            </a:r>
            <a:r>
              <a:rPr lang="ar-SA" b="1" u="sng" smtClean="0">
                <a:solidFill>
                  <a:srgbClr val="FF3300"/>
                </a:solidFill>
                <a:cs typeface="PT Bold Heading" pitchFamily="2" charset="-78"/>
              </a:rPr>
              <a:t>أمثلة:</a:t>
            </a:r>
          </a:p>
          <a:p>
            <a:pPr marL="88900" indent="-88900" algn="just">
              <a:lnSpc>
                <a:spcPct val="150000"/>
              </a:lnSpc>
              <a:spcBef>
                <a:spcPct val="40000"/>
              </a:spcBef>
            </a:pPr>
            <a:r>
              <a:rPr lang="ar-SA" b="1" smtClean="0">
                <a:solidFill>
                  <a:srgbClr val="161984"/>
                </a:solidFill>
                <a:cs typeface="PT Bold Heading" pitchFamily="2" charset="-78"/>
              </a:rPr>
              <a:t>أ- الكربوهيدريزات.</a:t>
            </a:r>
          </a:p>
          <a:p>
            <a:pPr marL="88900" indent="-88900" algn="just">
              <a:lnSpc>
                <a:spcPct val="150000"/>
              </a:lnSpc>
              <a:spcBef>
                <a:spcPct val="40000"/>
              </a:spcBef>
            </a:pPr>
            <a:r>
              <a:rPr lang="ar-SA" b="1" smtClean="0">
                <a:solidFill>
                  <a:srgbClr val="161984"/>
                </a:solidFill>
                <a:cs typeface="PT Bold Heading" pitchFamily="2" charset="-78"/>
              </a:rPr>
              <a:t>ب- الإستريزات.</a:t>
            </a:r>
          </a:p>
          <a:p>
            <a:pPr marL="88900" indent="-88900" algn="just">
              <a:lnSpc>
                <a:spcPct val="150000"/>
              </a:lnSpc>
              <a:spcBef>
                <a:spcPct val="40000"/>
              </a:spcBef>
            </a:pPr>
            <a:r>
              <a:rPr lang="ar-SA" b="1" smtClean="0">
                <a:solidFill>
                  <a:srgbClr val="161984"/>
                </a:solidFill>
                <a:cs typeface="PT Bold Heading" pitchFamily="2" charset="-78"/>
              </a:rPr>
              <a:t>ج-البروتينيزات</a:t>
            </a:r>
            <a:r>
              <a:rPr lang="ar-SA" b="1" smtClean="0">
                <a:solidFill>
                  <a:srgbClr val="0033CC"/>
                </a:solidFill>
                <a:cs typeface="PT Bold Heading" pitchFamily="2" charset="-78"/>
              </a:rPr>
              <a:t>.</a:t>
            </a:r>
          </a:p>
        </p:txBody>
      </p:sp>
      <p:sp>
        <p:nvSpPr>
          <p:cNvPr id="43012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0A165AD6-6274-49B0-886E-5660B4151A60}" type="slidenum">
              <a:rPr lang="ar-SA"/>
              <a:pPr eaLnBrk="1" hangingPunct="1"/>
              <a:t>26</a:t>
            </a:fld>
            <a:endParaRPr 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507412" cy="1079500"/>
          </a:xfrm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ar-SA" sz="3200" b="1" smtClean="0">
                <a:solidFill>
                  <a:srgbClr val="FF3300"/>
                </a:solidFill>
                <a:cs typeface="PT Bold Heading" pitchFamily="2" charset="-78"/>
              </a:rPr>
              <a:t> </a:t>
            </a:r>
            <a:r>
              <a:rPr lang="ar-SA" sz="4800" b="1" smtClean="0">
                <a:solidFill>
                  <a:srgbClr val="FF3300"/>
                </a:solidFill>
                <a:cs typeface="PT Bold Heading" pitchFamily="2" charset="-78"/>
              </a:rPr>
              <a:t>أ- </a:t>
            </a:r>
            <a:r>
              <a:rPr lang="ar-SA" sz="3200" b="1" smtClean="0">
                <a:solidFill>
                  <a:srgbClr val="FF3300"/>
                </a:solidFill>
                <a:cs typeface="PT Bold Heading" pitchFamily="2" charset="-78"/>
              </a:rPr>
              <a:t>الكربوهيدريزات</a:t>
            </a:r>
            <a:r>
              <a:rPr lang="ar-SA" sz="4800" b="1" smtClean="0">
                <a:solidFill>
                  <a:srgbClr val="FF3300"/>
                </a:solidFill>
                <a:cs typeface="PT Bold Heading" pitchFamily="2" charset="-78"/>
              </a:rPr>
              <a:t> </a:t>
            </a:r>
            <a:r>
              <a:rPr lang="en-US" sz="2400" smtClean="0">
                <a:solidFill>
                  <a:srgbClr val="FF3300"/>
                </a:solidFill>
                <a:latin typeface="Franklin Gothic Heavy" pitchFamily="34" charset="0"/>
                <a:cs typeface="PT Bold Heading" pitchFamily="2" charset="-78"/>
              </a:rPr>
              <a:t>Carbohydrases</a:t>
            </a:r>
            <a:r>
              <a:rPr lang="en-US" sz="4800" b="1" smtClean="0">
                <a:cs typeface="PT Bold Heading" pitchFamily="2" charset="-78"/>
              </a:rPr>
              <a:t> </a:t>
            </a:r>
            <a:endParaRPr lang="en-US" sz="3600" b="1" smtClean="0">
              <a:cs typeface="Traditional Arabic" pitchFamily="2" charset="-78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875"/>
            <a:ext cx="8435975" cy="4718050"/>
          </a:xfrm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pPr marL="88900" indent="-88900" algn="just">
              <a:lnSpc>
                <a:spcPct val="110000"/>
              </a:lnSpc>
              <a:spcBef>
                <a:spcPct val="40000"/>
              </a:spcBef>
            </a:pPr>
            <a:r>
              <a:rPr lang="ar-SA" b="1" smtClean="0">
                <a:cs typeface="PT Bold Heading" pitchFamily="2" charset="-78"/>
              </a:rPr>
              <a:t>هى مجموعة من الإنزيمات تقوم </a:t>
            </a:r>
            <a:r>
              <a:rPr lang="ar-SA" b="1" smtClean="0">
                <a:solidFill>
                  <a:srgbClr val="FF3300"/>
                </a:solidFill>
                <a:cs typeface="PT Bold Heading" pitchFamily="2" charset="-78"/>
              </a:rPr>
              <a:t>بتحليل</a:t>
            </a:r>
            <a:r>
              <a:rPr lang="ar-SA" b="1" smtClean="0">
                <a:cs typeface="PT Bold Heading" pitchFamily="2" charset="-78"/>
              </a:rPr>
              <a:t> المواد الكربوهيدراتية المعقدة إلى وحداتها البسيطة. </a:t>
            </a:r>
          </a:p>
          <a:p>
            <a:pPr marL="88900" indent="-88900" algn="just">
              <a:lnSpc>
                <a:spcPct val="110000"/>
              </a:lnSpc>
              <a:spcBef>
                <a:spcPct val="40000"/>
              </a:spcBef>
            </a:pPr>
            <a:r>
              <a:rPr lang="ar-SA" b="1" u="sng" smtClean="0">
                <a:solidFill>
                  <a:srgbClr val="FF3300"/>
                </a:solidFill>
                <a:cs typeface="PT Bold Heading" pitchFamily="2" charset="-78"/>
              </a:rPr>
              <a:t>أمثلة</a:t>
            </a:r>
          </a:p>
          <a:p>
            <a:pPr marL="88900" indent="-88900" algn="just">
              <a:lnSpc>
                <a:spcPct val="110000"/>
              </a:lnSpc>
              <a:spcBef>
                <a:spcPct val="40000"/>
              </a:spcBef>
            </a:pPr>
            <a:r>
              <a:rPr lang="ar-SA" b="1" smtClean="0">
                <a:cs typeface="PT Bold Heading" pitchFamily="2" charset="-78"/>
              </a:rPr>
              <a:t> 1- إنزيم </a:t>
            </a:r>
            <a:r>
              <a:rPr lang="ar-SA" b="1" smtClean="0">
                <a:solidFill>
                  <a:srgbClr val="FF3300"/>
                </a:solidFill>
                <a:cs typeface="PT Bold Heading" pitchFamily="2" charset="-78"/>
              </a:rPr>
              <a:t>السكريز</a:t>
            </a:r>
            <a:r>
              <a:rPr lang="ar-SA" b="1" smtClean="0">
                <a:cs typeface="PT Bold Heading" pitchFamily="2" charset="-78"/>
              </a:rPr>
              <a:t> الذى يحلل السكروز إلى جلوكوز وفركتوز.</a:t>
            </a:r>
          </a:p>
          <a:p>
            <a:pPr marL="88900" indent="-88900" algn="just">
              <a:lnSpc>
                <a:spcPct val="110000"/>
              </a:lnSpc>
              <a:spcBef>
                <a:spcPct val="40000"/>
              </a:spcBef>
            </a:pPr>
            <a:r>
              <a:rPr lang="ar-SA" b="1" smtClean="0">
                <a:cs typeface="PT Bold Heading" pitchFamily="2" charset="-78"/>
              </a:rPr>
              <a:t>2- أنزيم </a:t>
            </a:r>
            <a:r>
              <a:rPr lang="ar-SA" b="1" smtClean="0">
                <a:solidFill>
                  <a:srgbClr val="FF3300"/>
                </a:solidFill>
                <a:cs typeface="PT Bold Heading" pitchFamily="2" charset="-78"/>
              </a:rPr>
              <a:t>المالتيز</a:t>
            </a:r>
            <a:r>
              <a:rPr lang="ar-SA" b="1" smtClean="0">
                <a:cs typeface="PT Bold Heading" pitchFamily="2" charset="-78"/>
              </a:rPr>
              <a:t> الذى يحلل المالتوز إلى جزيئين من الجلوكوز.</a:t>
            </a:r>
          </a:p>
          <a:p>
            <a:pPr marL="88900" indent="-88900" algn="just">
              <a:lnSpc>
                <a:spcPct val="110000"/>
              </a:lnSpc>
              <a:spcBef>
                <a:spcPct val="40000"/>
              </a:spcBef>
            </a:pPr>
            <a:r>
              <a:rPr lang="ar-SA" b="1" smtClean="0">
                <a:cs typeface="PT Bold Heading" pitchFamily="2" charset="-78"/>
              </a:rPr>
              <a:t>3- </a:t>
            </a:r>
            <a:r>
              <a:rPr lang="ar-SA" b="1" smtClean="0">
                <a:solidFill>
                  <a:srgbClr val="FF3300"/>
                </a:solidFill>
                <a:cs typeface="PT Bold Heading" pitchFamily="2" charset="-78"/>
              </a:rPr>
              <a:t>الدياستيز</a:t>
            </a:r>
            <a:r>
              <a:rPr lang="ar-SA" b="1" smtClean="0">
                <a:cs typeface="PT Bold Heading" pitchFamily="2" charset="-78"/>
              </a:rPr>
              <a:t> الذى يحلل النشا إلى عديد من وحدات الجلوكوز.</a:t>
            </a:r>
          </a:p>
          <a:p>
            <a:pPr marL="88900" indent="-88900" algn="just">
              <a:lnSpc>
                <a:spcPct val="110000"/>
              </a:lnSpc>
              <a:spcBef>
                <a:spcPct val="40000"/>
              </a:spcBef>
            </a:pPr>
            <a:r>
              <a:rPr lang="ar-SA" b="1" smtClean="0">
                <a:cs typeface="PT Bold Heading" pitchFamily="2" charset="-78"/>
              </a:rPr>
              <a:t>4- </a:t>
            </a:r>
            <a:r>
              <a:rPr lang="ar-SA" b="1" smtClean="0">
                <a:solidFill>
                  <a:srgbClr val="FF3300"/>
                </a:solidFill>
                <a:cs typeface="PT Bold Heading" pitchFamily="2" charset="-78"/>
              </a:rPr>
              <a:t>السليلويز</a:t>
            </a:r>
            <a:r>
              <a:rPr lang="ar-SA" b="1" smtClean="0">
                <a:cs typeface="PT Bold Heading" pitchFamily="2" charset="-78"/>
              </a:rPr>
              <a:t> الذى يحول السليلوز إلى عديد من وحدات الجلوكوز أيضا.</a:t>
            </a:r>
            <a:endParaRPr lang="en-US" b="1" smtClean="0">
              <a:cs typeface="PT Bold Heading" pitchFamily="2" charset="-78"/>
            </a:endParaRPr>
          </a:p>
        </p:txBody>
      </p:sp>
      <p:sp>
        <p:nvSpPr>
          <p:cNvPr id="44036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5BC2F4AB-BC6B-436E-991D-C74F4B4EA889}" type="slidenum">
              <a:rPr lang="ar-SA"/>
              <a:pPr eaLnBrk="1" hangingPunct="1"/>
              <a:t>27</a:t>
            </a:fld>
            <a:endParaRPr 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8280400" cy="1139825"/>
          </a:xfrm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ar-SA" sz="3600" b="1" smtClean="0">
                <a:solidFill>
                  <a:srgbClr val="FF3300"/>
                </a:solidFill>
                <a:cs typeface="PT Bold Heading" pitchFamily="2" charset="-78"/>
              </a:rPr>
              <a:t>أ-</a:t>
            </a:r>
            <a:r>
              <a:rPr lang="ar-SA" sz="4000" b="1" smtClean="0">
                <a:solidFill>
                  <a:srgbClr val="FF3300"/>
                </a:solidFill>
                <a:cs typeface="PT Bold Heading" pitchFamily="2" charset="-78"/>
              </a:rPr>
              <a:t> </a:t>
            </a:r>
            <a:r>
              <a:rPr lang="ar-SA" sz="3600" b="1" smtClean="0">
                <a:solidFill>
                  <a:srgbClr val="FF3300"/>
                </a:solidFill>
                <a:cs typeface="PT Bold Heading" pitchFamily="2" charset="-78"/>
              </a:rPr>
              <a:t>الكربوهيدريزات</a:t>
            </a:r>
            <a:r>
              <a:rPr lang="ar-SA" sz="4000" b="1" smtClean="0"/>
              <a:t> </a:t>
            </a:r>
            <a:r>
              <a:rPr lang="en-US" sz="2400" smtClean="0">
                <a:solidFill>
                  <a:srgbClr val="FF3300"/>
                </a:solidFill>
                <a:latin typeface="Franklin Gothic Heavy" pitchFamily="34" charset="0"/>
                <a:cs typeface="PT Bold Heading" pitchFamily="2" charset="-78"/>
              </a:rPr>
              <a:t>Carbohydrases</a:t>
            </a:r>
            <a:r>
              <a:rPr lang="en-US" sz="4000" b="1" smtClean="0">
                <a:cs typeface="Traditional Arabic" pitchFamily="2" charset="-78"/>
              </a:rPr>
              <a:t> </a:t>
            </a:r>
          </a:p>
        </p:txBody>
      </p:sp>
      <p:pic>
        <p:nvPicPr>
          <p:cNvPr id="4505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32000" contras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773238"/>
            <a:ext cx="8640763" cy="4895850"/>
          </a:xfrm>
          <a:solidFill>
            <a:schemeClr val="accent1"/>
          </a:solidFill>
          <a:ln w="76200">
            <a:solidFill>
              <a:srgbClr val="FF33CC"/>
            </a:solidFill>
            <a:miter lim="800000"/>
            <a:headEnd/>
            <a:tailEnd/>
          </a:ln>
        </p:spPr>
      </p:pic>
      <p:sp>
        <p:nvSpPr>
          <p:cNvPr id="45060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FBDDFA45-1092-42A9-905B-5601BFFD2EC5}" type="slidenum">
              <a:rPr lang="ar-SA"/>
              <a:pPr eaLnBrk="1" hangingPunct="1"/>
              <a:t>28</a:t>
            </a:fld>
            <a:endParaRPr 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5763" y="404813"/>
            <a:ext cx="8229600" cy="868362"/>
          </a:xfrm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ar-SA" sz="4000" b="1" smtClean="0">
                <a:solidFill>
                  <a:srgbClr val="FF3300"/>
                </a:solidFill>
                <a:cs typeface="PT Bold Heading" pitchFamily="2" charset="-78"/>
              </a:rPr>
              <a:t>ب- الإستريزات</a:t>
            </a:r>
            <a:r>
              <a:rPr lang="ar-SA" b="1" smtClean="0">
                <a:solidFill>
                  <a:srgbClr val="FF3300"/>
                </a:solidFill>
              </a:rPr>
              <a:t> </a:t>
            </a:r>
            <a:r>
              <a:rPr lang="en-US" sz="2400" smtClean="0">
                <a:solidFill>
                  <a:srgbClr val="FF3300"/>
                </a:solidFill>
                <a:latin typeface="Franklin Gothic Heavy" pitchFamily="34" charset="0"/>
                <a:cs typeface="PT Bold Heading" pitchFamily="2" charset="-78"/>
              </a:rPr>
              <a:t>Esterases</a:t>
            </a:r>
            <a:r>
              <a:rPr lang="en-US" b="1" smtClean="0">
                <a:cs typeface="Traditional Arabic" pitchFamily="2" charset="-78"/>
              </a:rPr>
              <a:t> 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773238"/>
            <a:ext cx="8348662" cy="4392612"/>
          </a:xfrm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endParaRPr lang="ar-SA" sz="800" b="1" smtClean="0"/>
          </a:p>
          <a:p>
            <a:pPr algn="just">
              <a:lnSpc>
                <a:spcPct val="105000"/>
              </a:lnSpc>
              <a:spcBef>
                <a:spcPct val="30000"/>
              </a:spcBef>
            </a:pPr>
            <a:r>
              <a:rPr lang="ar-SA" sz="2400" b="1" smtClean="0">
                <a:cs typeface="PT Bold Heading" pitchFamily="2" charset="-78"/>
              </a:rPr>
              <a:t>تؤثر هذه المجموعة من الأنزيمات على </a:t>
            </a:r>
            <a:r>
              <a:rPr lang="ar-SA" sz="2400" b="1" smtClean="0">
                <a:solidFill>
                  <a:srgbClr val="FF3300"/>
                </a:solidFill>
                <a:cs typeface="PT Bold Heading" pitchFamily="2" charset="-78"/>
              </a:rPr>
              <a:t>الإسترات</a:t>
            </a:r>
            <a:r>
              <a:rPr lang="ar-SA" sz="2400" b="1" smtClean="0">
                <a:cs typeface="PT Bold Heading" pitchFamily="2" charset="-78"/>
              </a:rPr>
              <a:t>، وذلك بأن تضيف إليها الماء فتتحول هذه المواد إلى </a:t>
            </a:r>
            <a:r>
              <a:rPr lang="ar-SA" sz="2400" b="1" smtClean="0">
                <a:solidFill>
                  <a:srgbClr val="C00000"/>
                </a:solidFill>
                <a:cs typeface="PT Bold Heading" pitchFamily="2" charset="-78"/>
              </a:rPr>
              <a:t>الأحماض العضوية والكحولات</a:t>
            </a:r>
          </a:p>
          <a:p>
            <a:pPr algn="just">
              <a:lnSpc>
                <a:spcPct val="80000"/>
              </a:lnSpc>
            </a:pPr>
            <a:endParaRPr lang="ar-SA" sz="2400" b="1" smtClean="0">
              <a:cs typeface="PT Bold Heading" pitchFamily="2" charset="-78"/>
            </a:endParaRPr>
          </a:p>
          <a:p>
            <a:pPr algn="just">
              <a:lnSpc>
                <a:spcPct val="80000"/>
              </a:lnSpc>
            </a:pPr>
            <a:r>
              <a:rPr lang="ar-SA" sz="1000" b="1" smtClean="0">
                <a:cs typeface="PT Bold Heading" pitchFamily="2" charset="-78"/>
              </a:rPr>
              <a:t>.</a:t>
            </a:r>
          </a:p>
          <a:p>
            <a:pPr algn="just">
              <a:lnSpc>
                <a:spcPct val="80000"/>
              </a:lnSpc>
            </a:pPr>
            <a:endParaRPr lang="ar-SA" sz="1000" b="1" smtClean="0">
              <a:cs typeface="PT Bold Heading" pitchFamily="2" charset="-78"/>
            </a:endParaRPr>
          </a:p>
          <a:p>
            <a:pPr algn="just">
              <a:lnSpc>
                <a:spcPct val="80000"/>
              </a:lnSpc>
            </a:pPr>
            <a:endParaRPr lang="ar-SA" sz="1000" b="1" smtClean="0">
              <a:cs typeface="PT Bold Heading" pitchFamily="2" charset="-78"/>
            </a:endParaRPr>
          </a:p>
          <a:p>
            <a:pPr algn="just">
              <a:lnSpc>
                <a:spcPct val="80000"/>
              </a:lnSpc>
            </a:pPr>
            <a:r>
              <a:rPr lang="ar-SA" sz="1000" b="1" smtClean="0">
                <a:cs typeface="PT Bold Heading" pitchFamily="2" charset="-78"/>
              </a:rPr>
              <a:t> </a:t>
            </a:r>
          </a:p>
          <a:p>
            <a:pPr algn="just">
              <a:lnSpc>
                <a:spcPct val="80000"/>
              </a:lnSpc>
            </a:pPr>
            <a:endParaRPr lang="ar-SA" sz="1000" b="1" smtClean="0">
              <a:cs typeface="PT Bold Heading" pitchFamily="2" charset="-78"/>
            </a:endParaRPr>
          </a:p>
          <a:p>
            <a:pPr algn="just">
              <a:lnSpc>
                <a:spcPct val="80000"/>
              </a:lnSpc>
            </a:pPr>
            <a:endParaRPr lang="ar-SA" sz="1000" b="1" smtClean="0">
              <a:cs typeface="PT Bold Heading" pitchFamily="2" charset="-78"/>
            </a:endParaRPr>
          </a:p>
          <a:p>
            <a:pPr algn="just">
              <a:lnSpc>
                <a:spcPct val="80000"/>
              </a:lnSpc>
            </a:pPr>
            <a:endParaRPr lang="ar-SA" sz="1000" b="1" smtClean="0">
              <a:cs typeface="PT Bold Heading" pitchFamily="2" charset="-78"/>
            </a:endParaRPr>
          </a:p>
          <a:p>
            <a:pPr algn="just">
              <a:lnSpc>
                <a:spcPct val="80000"/>
              </a:lnSpc>
            </a:pPr>
            <a:endParaRPr lang="ar-SA" sz="1000" b="1" smtClean="0">
              <a:cs typeface="PT Bold Heading" pitchFamily="2" charset="-78"/>
            </a:endParaRPr>
          </a:p>
          <a:p>
            <a:pPr algn="just">
              <a:lnSpc>
                <a:spcPct val="80000"/>
              </a:lnSpc>
            </a:pPr>
            <a:endParaRPr lang="ar-SA" sz="1000" b="1" smtClean="0">
              <a:cs typeface="PT Bold Heading" pitchFamily="2" charset="-78"/>
            </a:endParaRPr>
          </a:p>
          <a:p>
            <a:pPr algn="just">
              <a:lnSpc>
                <a:spcPct val="80000"/>
              </a:lnSpc>
            </a:pPr>
            <a:endParaRPr lang="ar-SA" sz="1000" b="1" smtClean="0">
              <a:cs typeface="PT Bold Heading" pitchFamily="2" charset="-78"/>
            </a:endParaRPr>
          </a:p>
          <a:p>
            <a:pPr algn="just">
              <a:lnSpc>
                <a:spcPct val="80000"/>
              </a:lnSpc>
            </a:pPr>
            <a:endParaRPr lang="ar-SA" sz="1000" b="1" smtClean="0">
              <a:cs typeface="PT Bold Heading" pitchFamily="2" charset="-78"/>
            </a:endParaRPr>
          </a:p>
          <a:p>
            <a:pPr algn="just">
              <a:lnSpc>
                <a:spcPct val="80000"/>
              </a:lnSpc>
            </a:pPr>
            <a:r>
              <a:rPr lang="ar-SA" sz="2400" b="1" u="sng" smtClean="0">
                <a:solidFill>
                  <a:srgbClr val="FF3300"/>
                </a:solidFill>
                <a:cs typeface="PT Bold Heading" pitchFamily="2" charset="-78"/>
              </a:rPr>
              <a:t>أمثلة:</a:t>
            </a:r>
          </a:p>
          <a:p>
            <a:pPr algn="just">
              <a:lnSpc>
                <a:spcPct val="80000"/>
              </a:lnSpc>
            </a:pPr>
            <a:r>
              <a:rPr lang="ar-SA" sz="2400" b="1" smtClean="0">
                <a:cs typeface="PT Bold Heading" pitchFamily="2" charset="-78"/>
              </a:rPr>
              <a:t>1- أنزيم الليبيز.</a:t>
            </a:r>
          </a:p>
          <a:p>
            <a:pPr algn="just">
              <a:lnSpc>
                <a:spcPct val="80000"/>
              </a:lnSpc>
            </a:pPr>
            <a:r>
              <a:rPr lang="ar-SA" sz="2400" b="1" smtClean="0">
                <a:cs typeface="PT Bold Heading" pitchFamily="2" charset="-78"/>
              </a:rPr>
              <a:t>2- الكلورفيلليز.</a:t>
            </a:r>
          </a:p>
        </p:txBody>
      </p:sp>
      <p:sp>
        <p:nvSpPr>
          <p:cNvPr id="46084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EB9CC389-8C51-4382-9EC6-81B04943EC33}" type="slidenum">
              <a:rPr lang="ar-SA"/>
              <a:pPr eaLnBrk="1" hangingPunct="1"/>
              <a:t>29</a:t>
            </a:fld>
            <a:endParaRPr lang="en-US"/>
          </a:p>
        </p:txBody>
      </p:sp>
      <p:pic>
        <p:nvPicPr>
          <p:cNvPr id="4608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924944"/>
            <a:ext cx="7777162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4613"/>
            <a:ext cx="8229600" cy="762000"/>
          </a:xfrm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ar-SA" sz="3200" b="1" dirty="0">
                <a:solidFill>
                  <a:srgbClr val="0000FF"/>
                </a:solidFill>
                <a:latin typeface="+mn-lt"/>
                <a:ea typeface="+mn-ea"/>
                <a:cs typeface="PT Bold Heading" pitchFamily="2" charset="-78"/>
              </a:rPr>
              <a:t>التركيب </a:t>
            </a:r>
            <a:r>
              <a:rPr lang="ar-SA" sz="3200" b="1" dirty="0" err="1">
                <a:solidFill>
                  <a:srgbClr val="0000FF"/>
                </a:solidFill>
                <a:latin typeface="+mn-lt"/>
                <a:ea typeface="+mn-ea"/>
                <a:cs typeface="PT Bold Heading" pitchFamily="2" charset="-78"/>
              </a:rPr>
              <a:t>الكيميائى</a:t>
            </a:r>
            <a:r>
              <a:rPr lang="ar-SA" sz="3200" b="1" dirty="0">
                <a:solidFill>
                  <a:srgbClr val="0000FF"/>
                </a:solidFill>
                <a:latin typeface="+mn-lt"/>
                <a:ea typeface="+mn-ea"/>
                <a:cs typeface="PT Bold Heading" pitchFamily="2" charset="-78"/>
              </a:rPr>
              <a:t> للإنزيم</a:t>
            </a:r>
            <a:endParaRPr lang="en-US" sz="3200" b="1" dirty="0">
              <a:solidFill>
                <a:srgbClr val="0000FF"/>
              </a:solidFill>
              <a:latin typeface="+mn-lt"/>
              <a:ea typeface="+mn-ea"/>
              <a:cs typeface="PT Bold Heading" pitchFamily="2" charset="-78"/>
            </a:endParaRPr>
          </a:p>
        </p:txBody>
      </p:sp>
      <p:sp>
        <p:nvSpPr>
          <p:cNvPr id="19459" name="Rectangle 7"/>
          <p:cNvSpPr>
            <a:spLocks noGrp="1" noChangeArrowheads="1"/>
          </p:cNvSpPr>
          <p:nvPr>
            <p:ph idx="1"/>
          </p:nvPr>
        </p:nvSpPr>
        <p:spPr>
          <a:xfrm>
            <a:off x="539750" y="1196975"/>
            <a:ext cx="8207375" cy="5400675"/>
          </a:xfrm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pPr marL="0" indent="0" algn="just">
              <a:lnSpc>
                <a:spcPct val="150000"/>
              </a:lnSpc>
            </a:pPr>
            <a:r>
              <a:rPr lang="ar-SA" b="1" smtClean="0">
                <a:cs typeface="PT Bold Heading" pitchFamily="2" charset="-78"/>
              </a:rPr>
              <a:t>بعضها يتكون من </a:t>
            </a:r>
            <a:r>
              <a:rPr lang="ar-SA" b="1" smtClean="0">
                <a:solidFill>
                  <a:srgbClr val="C00000"/>
                </a:solidFill>
                <a:cs typeface="PT Bold Heading" pitchFamily="2" charset="-78"/>
              </a:rPr>
              <a:t>بروتينات بسيطة </a:t>
            </a:r>
            <a:r>
              <a:rPr lang="en-US" b="1" smtClean="0">
                <a:cs typeface="PT Bold Heading" pitchFamily="2" charset="-78"/>
              </a:rPr>
              <a:t>Simple Proteins </a:t>
            </a:r>
            <a:r>
              <a:rPr lang="ar-SA" b="1" smtClean="0">
                <a:cs typeface="PT Bold Heading" pitchFamily="2" charset="-78"/>
              </a:rPr>
              <a:t>أى تتكون من أحماض أمينية فقط،</a:t>
            </a:r>
            <a:endParaRPr lang="en-US" b="1" smtClean="0">
              <a:cs typeface="PT Bold Heading" pitchFamily="2" charset="-78"/>
            </a:endParaRPr>
          </a:p>
          <a:p>
            <a:pPr marL="0" indent="0" algn="just">
              <a:lnSpc>
                <a:spcPct val="150000"/>
              </a:lnSpc>
            </a:pPr>
            <a:r>
              <a:rPr lang="ar-SA" b="1" smtClean="0">
                <a:cs typeface="PT Bold Heading" pitchFamily="2" charset="-78"/>
              </a:rPr>
              <a:t> والبعض الآخر يتكون من </a:t>
            </a:r>
            <a:r>
              <a:rPr lang="ar-SA" b="1" smtClean="0">
                <a:solidFill>
                  <a:srgbClr val="C00000"/>
                </a:solidFill>
                <a:cs typeface="PT Bold Heading" pitchFamily="2" charset="-78"/>
              </a:rPr>
              <a:t>بروتينات مرتبطة </a:t>
            </a:r>
            <a:r>
              <a:rPr lang="en-US" b="1" smtClean="0">
                <a:cs typeface="PT Bold Heading" pitchFamily="2" charset="-78"/>
              </a:rPr>
              <a:t>Conjugated Proteins</a:t>
            </a:r>
            <a:r>
              <a:rPr lang="ar-SA" b="1" smtClean="0">
                <a:cs typeface="PT Bold Heading" pitchFamily="2" charset="-78"/>
              </a:rPr>
              <a:t>.</a:t>
            </a:r>
            <a:endParaRPr lang="en-US" b="1" smtClean="0">
              <a:cs typeface="PT Bold Heading" pitchFamily="2" charset="-78"/>
            </a:endParaRPr>
          </a:p>
          <a:p>
            <a:pPr marL="0" indent="0" algn="just">
              <a:lnSpc>
                <a:spcPct val="150000"/>
              </a:lnSpc>
            </a:pPr>
            <a:r>
              <a:rPr lang="ar-SA" b="1" smtClean="0">
                <a:cs typeface="PT Bold Heading" pitchFamily="2" charset="-78"/>
              </a:rPr>
              <a:t> وفى هذه الحالة يتركب الإنزيم من </a:t>
            </a:r>
            <a:r>
              <a:rPr lang="ar-SA" b="1" smtClean="0">
                <a:solidFill>
                  <a:srgbClr val="0000FF"/>
                </a:solidFill>
                <a:cs typeface="PT Bold Heading" pitchFamily="2" charset="-78"/>
              </a:rPr>
              <a:t>جزء بروتينى </a:t>
            </a:r>
            <a:r>
              <a:rPr lang="ar-SA" b="1" smtClean="0">
                <a:cs typeface="PT Bold Heading" pitchFamily="2" charset="-78"/>
              </a:rPr>
              <a:t>(يتكون من أحماض أمينية فقط)، ويسمى </a:t>
            </a:r>
            <a:r>
              <a:rPr lang="ar-SA" b="1" smtClean="0">
                <a:solidFill>
                  <a:srgbClr val="C00000"/>
                </a:solidFill>
                <a:cs typeface="PT Bold Heading" pitchFamily="2" charset="-78"/>
              </a:rPr>
              <a:t>بالإنزبم المجرد </a:t>
            </a:r>
            <a:r>
              <a:rPr lang="en-US" b="1" smtClean="0">
                <a:cs typeface="PT Bold Heading" pitchFamily="2" charset="-78"/>
              </a:rPr>
              <a:t>Apoenzyme </a:t>
            </a:r>
            <a:r>
              <a:rPr lang="ar-SA" b="1" smtClean="0">
                <a:cs typeface="PT Bold Heading" pitchFamily="2" charset="-78"/>
              </a:rPr>
              <a:t>وجزء </a:t>
            </a:r>
            <a:r>
              <a:rPr lang="ar-SA" b="1" smtClean="0">
                <a:solidFill>
                  <a:srgbClr val="0000FF"/>
                </a:solidFill>
                <a:cs typeface="PT Bold Heading" pitchFamily="2" charset="-78"/>
              </a:rPr>
              <a:t>غير بروتينى </a:t>
            </a:r>
            <a:r>
              <a:rPr lang="ar-SA" b="1" smtClean="0">
                <a:cs typeface="PT Bold Heading" pitchFamily="2" charset="-78"/>
              </a:rPr>
              <a:t>(لا يحتوى على أحماض أمينية) ويسمى </a:t>
            </a:r>
            <a:r>
              <a:rPr lang="ar-SA" b="1" smtClean="0">
                <a:solidFill>
                  <a:srgbClr val="C00000"/>
                </a:solidFill>
                <a:cs typeface="PT Bold Heading" pitchFamily="2" charset="-78"/>
              </a:rPr>
              <a:t>بالعامل المرافق </a:t>
            </a:r>
            <a:r>
              <a:rPr lang="en-US" b="1" smtClean="0">
                <a:solidFill>
                  <a:srgbClr val="C00000"/>
                </a:solidFill>
                <a:cs typeface="PT Bold Heading" pitchFamily="2" charset="-78"/>
              </a:rPr>
              <a:t>Co-</a:t>
            </a:r>
            <a:r>
              <a:rPr lang="en-US" b="1" smtClean="0">
                <a:solidFill>
                  <a:srgbClr val="C00000"/>
                </a:solidFill>
                <a:cs typeface="Majalla UI"/>
              </a:rPr>
              <a:t>factor </a:t>
            </a:r>
            <a:r>
              <a:rPr lang="en-US" smtClean="0">
                <a:solidFill>
                  <a:srgbClr val="C00000"/>
                </a:solidFill>
                <a:cs typeface="Majalla UI"/>
              </a:rPr>
              <a:t> </a:t>
            </a:r>
          </a:p>
        </p:txBody>
      </p:sp>
      <p:sp>
        <p:nvSpPr>
          <p:cNvPr id="19460" name="AutoShape 8"/>
          <p:cNvSpPr>
            <a:spLocks noChangeArrowheads="1"/>
          </p:cNvSpPr>
          <p:nvPr/>
        </p:nvSpPr>
        <p:spPr bwMode="auto">
          <a:xfrm>
            <a:off x="1763713" y="620713"/>
            <a:ext cx="5256212" cy="11525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ar-SA" sz="4800" b="1" smtClean="0">
                <a:solidFill>
                  <a:srgbClr val="FF3300"/>
                </a:solidFill>
                <a:cs typeface="PT Bold Heading" pitchFamily="2" charset="-78"/>
              </a:rPr>
              <a:t>1- إنزيم الليبيز    </a:t>
            </a:r>
            <a:r>
              <a:rPr lang="en-US" sz="3200" smtClean="0">
                <a:solidFill>
                  <a:srgbClr val="FF3300"/>
                </a:solidFill>
                <a:latin typeface="Franklin Gothic Heavy" pitchFamily="34" charset="0"/>
                <a:cs typeface="PT Bold Heading" pitchFamily="2" charset="-78"/>
              </a:rPr>
              <a:t>Lipase</a:t>
            </a:r>
            <a:r>
              <a:rPr lang="en-US" sz="4800" b="1" smtClean="0">
                <a:cs typeface="PT Bold Heading" pitchFamily="2" charset="-78"/>
              </a:rPr>
              <a:t> </a:t>
            </a:r>
            <a:endParaRPr lang="en-US" b="1" smtClean="0">
              <a:cs typeface="Traditional Arabic" pitchFamily="2" charset="-78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557338"/>
            <a:ext cx="8135938" cy="4679950"/>
          </a:xfrm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r>
              <a:rPr lang="ar-SA" sz="3200" b="1" smtClean="0">
                <a:cs typeface="PT Bold Heading" pitchFamily="2" charset="-78"/>
              </a:rPr>
              <a:t>وهو يحلل </a:t>
            </a:r>
            <a:r>
              <a:rPr lang="ar-SA" sz="3200" b="1" smtClean="0">
                <a:solidFill>
                  <a:srgbClr val="C00000"/>
                </a:solidFill>
                <a:cs typeface="PT Bold Heading" pitchFamily="2" charset="-78"/>
              </a:rPr>
              <a:t>الدهون</a:t>
            </a:r>
            <a:r>
              <a:rPr lang="ar-SA" sz="3200" b="1" smtClean="0">
                <a:cs typeface="PT Bold Heading" pitchFamily="2" charset="-78"/>
              </a:rPr>
              <a:t> إلى الأحماض الدهنية والجلسرين.</a:t>
            </a:r>
            <a:endParaRPr lang="en-US" sz="3200" b="1" smtClean="0">
              <a:cs typeface="PT Bold Heading" pitchFamily="2" charset="-78"/>
            </a:endParaRPr>
          </a:p>
          <a:p>
            <a:pPr algn="just"/>
            <a:r>
              <a:rPr lang="en-US" sz="3600" b="1" smtClean="0">
                <a:cs typeface="PT Bold Heading" pitchFamily="2" charset="-78"/>
              </a:rPr>
              <a:t>               </a:t>
            </a:r>
            <a:r>
              <a:rPr lang="ar-SA" sz="3600" b="1" smtClean="0">
                <a:cs typeface="PT Bold Heading" pitchFamily="2" charset="-78"/>
              </a:rPr>
              <a:t>  </a:t>
            </a:r>
            <a:r>
              <a:rPr lang="en-US" sz="3600" b="1" smtClean="0">
                <a:cs typeface="PT Bold Heading" pitchFamily="2" charset="-78"/>
              </a:rPr>
              <a:t> </a:t>
            </a:r>
            <a:endParaRPr lang="en-US" sz="2000" b="1" smtClean="0">
              <a:cs typeface="PT Bold Heading" pitchFamily="2" charset="-78"/>
            </a:endParaRPr>
          </a:p>
          <a:p>
            <a:pPr algn="just" rtl="0"/>
            <a:r>
              <a:rPr lang="en-US" sz="2000" b="1" smtClean="0">
                <a:cs typeface="PT Bold Heading" pitchFamily="2" charset="-78"/>
              </a:rPr>
              <a:t> </a:t>
            </a:r>
            <a:r>
              <a:rPr lang="en-US" sz="3200" b="1" smtClean="0">
                <a:cs typeface="PT Bold Heading" pitchFamily="2" charset="-78"/>
              </a:rPr>
              <a:t>Fats  or Oil + 3H2O </a:t>
            </a:r>
            <a:endParaRPr lang="ar-SA" sz="3200" b="1" smtClean="0">
              <a:cs typeface="PT Bold Heading" pitchFamily="2" charset="-78"/>
            </a:endParaRPr>
          </a:p>
          <a:p>
            <a:pPr algn="just"/>
            <a:endParaRPr lang="ar-SA" sz="3200" b="1" smtClean="0">
              <a:cs typeface="PT Bold Heading" pitchFamily="2" charset="-78"/>
            </a:endParaRPr>
          </a:p>
          <a:p>
            <a:pPr algn="just"/>
            <a:r>
              <a:rPr lang="ar-SA" sz="3200" b="1" smtClean="0">
                <a:cs typeface="PT Bold Heading" pitchFamily="2" charset="-78"/>
              </a:rPr>
              <a:t>                              </a:t>
            </a:r>
            <a:r>
              <a:rPr lang="en-US" sz="3200" b="1" smtClean="0">
                <a:solidFill>
                  <a:srgbClr val="FF3300"/>
                </a:solidFill>
                <a:cs typeface="PT Bold Heading" pitchFamily="2" charset="-78"/>
              </a:rPr>
              <a:t>Lipase  </a:t>
            </a:r>
            <a:endParaRPr lang="ar-SA" sz="3200" b="1" smtClean="0">
              <a:solidFill>
                <a:srgbClr val="FF3300"/>
              </a:solidFill>
              <a:cs typeface="PT Bold Heading" pitchFamily="2" charset="-78"/>
            </a:endParaRPr>
          </a:p>
          <a:p>
            <a:pPr algn="just"/>
            <a:endParaRPr lang="ar-SA" sz="3200" b="1" smtClean="0">
              <a:cs typeface="PT Bold Heading" pitchFamily="2" charset="-78"/>
            </a:endParaRPr>
          </a:p>
          <a:p>
            <a:pPr algn="just" rtl="0"/>
            <a:r>
              <a:rPr lang="en-US" sz="3200" b="1" smtClean="0">
                <a:cs typeface="PT Bold Heading" pitchFamily="2" charset="-78"/>
              </a:rPr>
              <a:t>Fatty Acids + Glycerol</a:t>
            </a:r>
            <a:endParaRPr lang="ar-SA" sz="3200" b="1" smtClean="0">
              <a:cs typeface="PT Bold Heading" pitchFamily="2" charset="-78"/>
            </a:endParaRPr>
          </a:p>
        </p:txBody>
      </p:sp>
      <p:sp>
        <p:nvSpPr>
          <p:cNvPr id="47108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8E09CEFD-C876-43BE-8F41-DC109CF54C7B}" type="slidenum">
              <a:rPr lang="ar-SA"/>
              <a:pPr eaLnBrk="1" hangingPunct="1"/>
              <a:t>30</a:t>
            </a:fld>
            <a:endParaRPr lang="en-US"/>
          </a:p>
        </p:txBody>
      </p:sp>
      <p:sp>
        <p:nvSpPr>
          <p:cNvPr id="47109" name="Line 5"/>
          <p:cNvSpPr>
            <a:spLocks noChangeShapeType="1"/>
          </p:cNvSpPr>
          <p:nvPr/>
        </p:nvSpPr>
        <p:spPr bwMode="auto">
          <a:xfrm>
            <a:off x="3563938" y="3429000"/>
            <a:ext cx="0" cy="172878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ar-EG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65113" y="188913"/>
            <a:ext cx="8229600" cy="868362"/>
          </a:xfrm>
          <a:solidFill>
            <a:schemeClr val="bg1"/>
          </a:solidFill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ar-SA" sz="3200" b="1" smtClean="0">
                <a:solidFill>
                  <a:srgbClr val="FF3300"/>
                </a:solidFill>
                <a:cs typeface="PT Bold Heading" pitchFamily="2" charset="-78"/>
              </a:rPr>
              <a:t>2-</a:t>
            </a:r>
            <a:r>
              <a:rPr lang="ar-SA" sz="3200" b="1" smtClean="0">
                <a:solidFill>
                  <a:srgbClr val="FF0066"/>
                </a:solidFill>
                <a:cs typeface="PT Bold Heading" pitchFamily="2" charset="-78"/>
              </a:rPr>
              <a:t> </a:t>
            </a:r>
            <a:r>
              <a:rPr lang="ar-SA" sz="3200" b="1" smtClean="0">
                <a:solidFill>
                  <a:srgbClr val="FF3300"/>
                </a:solidFill>
                <a:cs typeface="PT Bold Heading" pitchFamily="2" charset="-78"/>
              </a:rPr>
              <a:t>انزيم</a:t>
            </a:r>
            <a:r>
              <a:rPr lang="ar-SA" sz="4800" b="1" smtClean="0">
                <a:solidFill>
                  <a:srgbClr val="FF3300"/>
                </a:solidFill>
                <a:cs typeface="PT Bold Heading" pitchFamily="2" charset="-78"/>
              </a:rPr>
              <a:t> </a:t>
            </a:r>
            <a:r>
              <a:rPr lang="ar-SA" sz="3200" b="1" smtClean="0">
                <a:solidFill>
                  <a:srgbClr val="FF3300"/>
                </a:solidFill>
                <a:cs typeface="PT Bold Heading" pitchFamily="2" charset="-78"/>
              </a:rPr>
              <a:t>الكلورفيلليز</a:t>
            </a:r>
            <a:r>
              <a:rPr lang="ar-SA" sz="4800" b="1" smtClean="0">
                <a:solidFill>
                  <a:srgbClr val="FF3300"/>
                </a:solidFill>
                <a:cs typeface="PT Bold Heading" pitchFamily="2" charset="-78"/>
              </a:rPr>
              <a:t> </a:t>
            </a:r>
            <a:r>
              <a:rPr lang="ar-SA" sz="2400" smtClean="0">
                <a:solidFill>
                  <a:srgbClr val="FF3300"/>
                </a:solidFill>
                <a:latin typeface="Franklin Gothic Heavy" pitchFamily="34" charset="0"/>
                <a:cs typeface="PT Bold Heading" pitchFamily="2" charset="-78"/>
              </a:rPr>
              <a:t> </a:t>
            </a:r>
            <a:r>
              <a:rPr lang="en-US" sz="2400" smtClean="0">
                <a:solidFill>
                  <a:srgbClr val="FF3300"/>
                </a:solidFill>
                <a:latin typeface="Franklin Gothic Heavy" pitchFamily="34" charset="0"/>
                <a:cs typeface="PT Bold Heading" pitchFamily="2" charset="-78"/>
              </a:rPr>
              <a:t>Chlorophyllase</a:t>
            </a:r>
          </a:p>
        </p:txBody>
      </p:sp>
      <p:sp>
        <p:nvSpPr>
          <p:cNvPr id="93188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268413"/>
            <a:ext cx="8713787" cy="5473700"/>
          </a:xfrm>
          <a:solidFill>
            <a:schemeClr val="bg1"/>
          </a:solidFill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274320" indent="-274320" algn="just" fontAlgn="auto">
              <a:lnSpc>
                <a:spcPct val="105000"/>
              </a:lnSpc>
              <a:spcBef>
                <a:spcPct val="300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ar-SA" b="1" dirty="0" smtClean="0">
                <a:ea typeface="+mn-ea"/>
                <a:cs typeface="PT Bold Heading" pitchFamily="2" charset="-78"/>
              </a:rPr>
              <a:t>وهو يحلل استر الكلوروفيل </a:t>
            </a:r>
            <a:r>
              <a:rPr lang="ar-SA" b="1" dirty="0" err="1" smtClean="0">
                <a:ea typeface="+mn-ea"/>
                <a:cs typeface="PT Bold Heading" pitchFamily="2" charset="-78"/>
              </a:rPr>
              <a:t>فى</a:t>
            </a:r>
            <a:r>
              <a:rPr lang="ar-SA" b="1" dirty="0" smtClean="0">
                <a:ea typeface="+mn-ea"/>
                <a:cs typeface="PT Bold Heading" pitchFamily="2" charset="-78"/>
              </a:rPr>
              <a:t> وسط </a:t>
            </a:r>
            <a:r>
              <a:rPr lang="ar-SA" b="1" dirty="0" err="1" smtClean="0">
                <a:ea typeface="+mn-ea"/>
                <a:cs typeface="PT Bold Heading" pitchFamily="2" charset="-78"/>
              </a:rPr>
              <a:t>حامضى</a:t>
            </a:r>
            <a:r>
              <a:rPr lang="ar-SA" b="1" dirty="0" smtClean="0">
                <a:ea typeface="+mn-ea"/>
                <a:cs typeface="PT Bold Heading" pitchFamily="2" charset="-78"/>
              </a:rPr>
              <a:t> إلى الكحول المعروف </a:t>
            </a:r>
            <a:r>
              <a:rPr lang="ar-SA" b="1" dirty="0" err="1" smtClean="0">
                <a:solidFill>
                  <a:srgbClr val="FF3300"/>
                </a:solidFill>
                <a:ea typeface="+mn-ea"/>
                <a:cs typeface="PT Bold Heading" pitchFamily="2" charset="-78"/>
              </a:rPr>
              <a:t>بالفيتول</a:t>
            </a:r>
            <a:r>
              <a:rPr lang="ar-SA" b="1" dirty="0" smtClean="0">
                <a:ea typeface="+mn-ea"/>
                <a:cs typeface="PT Bold Heading" pitchFamily="2" charset="-78"/>
              </a:rPr>
              <a:t> والحامض </a:t>
            </a:r>
            <a:r>
              <a:rPr lang="ar-SA" b="1" dirty="0" err="1" smtClean="0">
                <a:ea typeface="+mn-ea"/>
                <a:cs typeface="PT Bold Heading" pitchFamily="2" charset="-78"/>
              </a:rPr>
              <a:t>الدهنى</a:t>
            </a:r>
            <a:r>
              <a:rPr lang="ar-SA" b="1" dirty="0" smtClean="0">
                <a:ea typeface="+mn-ea"/>
                <a:cs typeface="PT Bold Heading" pitchFamily="2" charset="-78"/>
              </a:rPr>
              <a:t> (</a:t>
            </a:r>
            <a:r>
              <a:rPr lang="ar-SA" b="1" dirty="0" err="1" smtClean="0">
                <a:solidFill>
                  <a:srgbClr val="FF3300"/>
                </a:solidFill>
                <a:ea typeface="+mn-ea"/>
                <a:cs typeface="PT Bold Heading" pitchFamily="2" charset="-78"/>
              </a:rPr>
              <a:t>الكلورفيلليد</a:t>
            </a:r>
            <a:r>
              <a:rPr lang="ar-SA" b="1" dirty="0" smtClean="0">
                <a:ea typeface="+mn-ea"/>
                <a:cs typeface="PT Bold Heading" pitchFamily="2" charset="-78"/>
              </a:rPr>
              <a:t>).</a:t>
            </a:r>
            <a:endParaRPr lang="en-US" b="1" dirty="0" smtClean="0">
              <a:ea typeface="+mn-ea"/>
              <a:cs typeface="PT Bold Heading" pitchFamily="2" charset="-78"/>
            </a:endParaRPr>
          </a:p>
          <a:p>
            <a:pPr marL="274320" indent="-274320" algn="just" fontAlgn="auto">
              <a:lnSpc>
                <a:spcPct val="105000"/>
              </a:lnSpc>
              <a:spcBef>
                <a:spcPct val="300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3200" b="1" dirty="0" smtClean="0">
                <a:ea typeface="+mn-ea"/>
                <a:cs typeface="PT Bold Heading" pitchFamily="2" charset="-78"/>
              </a:rPr>
              <a:t>                   </a:t>
            </a:r>
            <a:r>
              <a:rPr lang="en-US" sz="2000" b="1" dirty="0" err="1" smtClean="0">
                <a:solidFill>
                  <a:srgbClr val="FF3300"/>
                </a:solidFill>
                <a:ea typeface="+mn-ea"/>
                <a:cs typeface="PT Bold Heading" pitchFamily="2" charset="-78"/>
              </a:rPr>
              <a:t>Chlorophyllase</a:t>
            </a:r>
            <a:endParaRPr lang="en-US" sz="2000" b="1" dirty="0" smtClean="0">
              <a:solidFill>
                <a:srgbClr val="FF3300"/>
              </a:solidFill>
              <a:ea typeface="+mn-ea"/>
              <a:cs typeface="PT Bold Heading" pitchFamily="2" charset="-78"/>
            </a:endParaRPr>
          </a:p>
          <a:p>
            <a:pPr marL="274320" indent="-274320" algn="just" rtl="0" fontAlgn="auto">
              <a:lnSpc>
                <a:spcPct val="105000"/>
              </a:lnSpc>
              <a:spcBef>
                <a:spcPct val="300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b="1" dirty="0" smtClean="0">
                <a:ea typeface="+mn-ea"/>
                <a:cs typeface="PT Bold Heading" pitchFamily="2" charset="-78"/>
              </a:rPr>
              <a:t> </a:t>
            </a:r>
            <a:r>
              <a:rPr lang="en-US" sz="2800" b="1" dirty="0" smtClean="0">
                <a:ea typeface="+mn-ea"/>
                <a:cs typeface="PT Bold Heading" pitchFamily="2" charset="-78"/>
              </a:rPr>
              <a:t>Chlorophyll+H2O   </a:t>
            </a:r>
            <a:r>
              <a:rPr lang="ar-SA" sz="2800" b="1" dirty="0" smtClean="0">
                <a:ea typeface="+mn-ea"/>
                <a:cs typeface="PT Bold Heading" pitchFamily="2" charset="-78"/>
              </a:rPr>
              <a:t>          </a:t>
            </a:r>
            <a:r>
              <a:rPr lang="en-US" sz="2800" b="1" dirty="0" smtClean="0">
                <a:ea typeface="+mn-ea"/>
                <a:cs typeface="PT Bold Heading" pitchFamily="2" charset="-78"/>
              </a:rPr>
              <a:t>  </a:t>
            </a:r>
            <a:r>
              <a:rPr lang="en-US" sz="2800" b="1" dirty="0" err="1" smtClean="0">
                <a:ea typeface="+mn-ea"/>
                <a:cs typeface="PT Bold Heading" pitchFamily="2" charset="-78"/>
              </a:rPr>
              <a:t>Chlorophylled</a:t>
            </a:r>
            <a:r>
              <a:rPr lang="en-US" sz="2800" b="1" dirty="0" smtClean="0">
                <a:ea typeface="+mn-ea"/>
                <a:cs typeface="PT Bold Heading" pitchFamily="2" charset="-78"/>
              </a:rPr>
              <a:t> + </a:t>
            </a:r>
            <a:r>
              <a:rPr lang="en-US" sz="2800" b="1" dirty="0" err="1" smtClean="0">
                <a:ea typeface="+mn-ea"/>
                <a:cs typeface="PT Bold Heading" pitchFamily="2" charset="-78"/>
              </a:rPr>
              <a:t>Phytol</a:t>
            </a:r>
            <a:endParaRPr lang="ar-SA" sz="2800" b="1" dirty="0" smtClean="0">
              <a:ea typeface="+mn-ea"/>
              <a:cs typeface="PT Bold Heading" pitchFamily="2" charset="-78"/>
            </a:endParaRPr>
          </a:p>
          <a:p>
            <a:pPr marL="274320" indent="-274320" algn="just" fontAlgn="auto">
              <a:lnSpc>
                <a:spcPct val="150000"/>
              </a:lnSpc>
              <a:spcBef>
                <a:spcPct val="300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ar-SA" b="1" dirty="0" smtClean="0">
                <a:ea typeface="+mn-ea"/>
                <a:cs typeface="PT Bold Heading" pitchFamily="2" charset="-78"/>
              </a:rPr>
              <a:t>وإلى هذه النواتج يرجع </a:t>
            </a:r>
            <a:r>
              <a:rPr lang="ar-SA" b="1" dirty="0" smtClean="0">
                <a:solidFill>
                  <a:schemeClr val="accent1">
                    <a:lumMod val="75000"/>
                  </a:schemeClr>
                </a:solidFill>
                <a:ea typeface="+mn-ea"/>
                <a:cs typeface="PT Bold Heading" pitchFamily="2" charset="-78"/>
              </a:rPr>
              <a:t>تغيير لون </a:t>
            </a:r>
            <a:r>
              <a:rPr lang="ar-SA" b="1" dirty="0" smtClean="0">
                <a:ea typeface="+mn-ea"/>
                <a:cs typeface="PT Bold Heading" pitchFamily="2" charset="-78"/>
              </a:rPr>
              <a:t>ورق </a:t>
            </a:r>
            <a:r>
              <a:rPr lang="ar-SA" b="1" dirty="0" smtClean="0">
                <a:solidFill>
                  <a:schemeClr val="accent1">
                    <a:lumMod val="75000"/>
                  </a:schemeClr>
                </a:solidFill>
                <a:ea typeface="+mn-ea"/>
                <a:cs typeface="PT Bold Heading" pitchFamily="2" charset="-78"/>
              </a:rPr>
              <a:t>العنب</a:t>
            </a:r>
            <a:r>
              <a:rPr lang="ar-SA" b="1" dirty="0" smtClean="0">
                <a:ea typeface="+mn-ea"/>
                <a:cs typeface="PT Bold Heading" pitchFamily="2" charset="-78"/>
              </a:rPr>
              <a:t> أو </a:t>
            </a:r>
            <a:r>
              <a:rPr lang="ar-SA" b="1" dirty="0" smtClean="0">
                <a:solidFill>
                  <a:schemeClr val="accent1">
                    <a:lumMod val="75000"/>
                  </a:schemeClr>
                </a:solidFill>
                <a:ea typeface="+mn-ea"/>
                <a:cs typeface="PT Bold Heading" pitchFamily="2" charset="-78"/>
              </a:rPr>
              <a:t>الكرنب</a:t>
            </a:r>
            <a:r>
              <a:rPr lang="ar-SA" b="1" dirty="0" smtClean="0">
                <a:ea typeface="+mn-ea"/>
                <a:cs typeface="PT Bold Heading" pitchFamily="2" charset="-78"/>
              </a:rPr>
              <a:t> المسلوق، اذ تقوم عملية التسخين بإنفاذ أحماض الفجوة العصارية إلى السيتوبلازم، حيث يوجد الكلوروفيل </a:t>
            </a:r>
            <a:r>
              <a:rPr lang="ar-SA" b="1" dirty="0" err="1" smtClean="0">
                <a:ea typeface="+mn-ea"/>
                <a:cs typeface="PT Bold Heading" pitchFamily="2" charset="-78"/>
              </a:rPr>
              <a:t>والكلوروفيلليز</a:t>
            </a:r>
            <a:r>
              <a:rPr lang="ar-SA" b="1" dirty="0" smtClean="0">
                <a:ea typeface="+mn-ea"/>
                <a:cs typeface="PT Bold Heading" pitchFamily="2" charset="-78"/>
              </a:rPr>
              <a:t>، فتحدث عملية التحلل </a:t>
            </a:r>
            <a:r>
              <a:rPr lang="ar-SA" b="1" dirty="0" err="1" smtClean="0">
                <a:ea typeface="+mn-ea"/>
                <a:cs typeface="PT Bold Heading" pitchFamily="2" charset="-78"/>
              </a:rPr>
              <a:t>فى</a:t>
            </a:r>
            <a:r>
              <a:rPr lang="ar-SA" b="1" dirty="0" smtClean="0">
                <a:ea typeface="+mn-ea"/>
                <a:cs typeface="PT Bold Heading" pitchFamily="2" charset="-78"/>
              </a:rPr>
              <a:t> الس</a:t>
            </a:r>
            <a:r>
              <a:rPr lang="ar-EG" b="1" dirty="0" smtClean="0">
                <a:ea typeface="+mn-ea"/>
                <a:cs typeface="PT Bold Heading" pitchFamily="2" charset="-78"/>
              </a:rPr>
              <a:t>ي</a:t>
            </a:r>
            <a:r>
              <a:rPr lang="ar-SA" b="1" dirty="0" err="1" smtClean="0">
                <a:ea typeface="+mn-ea"/>
                <a:cs typeface="PT Bold Heading" pitchFamily="2" charset="-78"/>
              </a:rPr>
              <a:t>توبلازم</a:t>
            </a:r>
            <a:r>
              <a:rPr lang="ar-SA" b="1" dirty="0" smtClean="0">
                <a:ea typeface="+mn-ea"/>
                <a:cs typeface="PT Bold Heading" pitchFamily="2" charset="-78"/>
              </a:rPr>
              <a:t> مسببة تغير لون هذه الأوراق.</a:t>
            </a:r>
          </a:p>
        </p:txBody>
      </p:sp>
      <p:sp>
        <p:nvSpPr>
          <p:cNvPr id="48132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CE6AF89E-5ACF-46C2-A5CF-8CD56926C55C}" type="slidenum">
              <a:rPr lang="ar-SA"/>
              <a:pPr eaLnBrk="1" hangingPunct="1"/>
              <a:t>31</a:t>
            </a:fld>
            <a:endParaRPr lang="en-US"/>
          </a:p>
        </p:txBody>
      </p:sp>
      <p:sp>
        <p:nvSpPr>
          <p:cNvPr id="48133" name="Line 5"/>
          <p:cNvSpPr>
            <a:spLocks noChangeShapeType="1"/>
          </p:cNvSpPr>
          <p:nvPr/>
        </p:nvSpPr>
        <p:spPr bwMode="auto">
          <a:xfrm>
            <a:off x="3913188" y="3141663"/>
            <a:ext cx="935037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ar-EG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435975" cy="1152525"/>
          </a:xfrm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ar-SA" sz="3600" b="1" smtClean="0">
                <a:solidFill>
                  <a:srgbClr val="0033CC"/>
                </a:solidFill>
                <a:cs typeface="PT Bold Heading" pitchFamily="2" charset="-78"/>
              </a:rPr>
              <a:t>ج- البروتينيزات</a:t>
            </a:r>
            <a:r>
              <a:rPr lang="en-US" sz="2400" smtClean="0">
                <a:solidFill>
                  <a:srgbClr val="FF3300"/>
                </a:solidFill>
                <a:latin typeface="Franklin Gothic Heavy" pitchFamily="34" charset="0"/>
                <a:cs typeface="PT Bold Heading" pitchFamily="2" charset="-78"/>
              </a:rPr>
              <a:t>Proteases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78000"/>
            <a:ext cx="8435975" cy="4314825"/>
          </a:xfrm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25000"/>
              </a:lnSpc>
              <a:spcBef>
                <a:spcPct val="25000"/>
              </a:spcBef>
            </a:pPr>
            <a:r>
              <a:rPr lang="ar-SA" sz="3200" b="1" smtClean="0">
                <a:cs typeface="PT Bold Heading" pitchFamily="2" charset="-78"/>
              </a:rPr>
              <a:t>تختص بتحليل </a:t>
            </a:r>
            <a:r>
              <a:rPr lang="ar-SA" sz="3200" b="1" smtClean="0">
                <a:solidFill>
                  <a:srgbClr val="FF3300"/>
                </a:solidFill>
                <a:cs typeface="PT Bold Heading" pitchFamily="2" charset="-78"/>
              </a:rPr>
              <a:t>البروتينات</a:t>
            </a:r>
            <a:r>
              <a:rPr lang="ar-SA" sz="3200" b="1" smtClean="0">
                <a:cs typeface="PT Bold Heading" pitchFamily="2" charset="-78"/>
              </a:rPr>
              <a:t> بأن تضيف إليها الماء وتحولها إلى البيبتيدات والأحماض الأمينية.</a:t>
            </a:r>
          </a:p>
          <a:p>
            <a:pPr algn="just">
              <a:lnSpc>
                <a:spcPct val="125000"/>
              </a:lnSpc>
              <a:spcBef>
                <a:spcPct val="25000"/>
              </a:spcBef>
            </a:pPr>
            <a:r>
              <a:rPr lang="ar-SA" sz="3200" b="1" u="sng" smtClean="0">
                <a:solidFill>
                  <a:srgbClr val="FF3300"/>
                </a:solidFill>
                <a:cs typeface="PT Bold Heading" pitchFamily="2" charset="-78"/>
              </a:rPr>
              <a:t>أمثلة:</a:t>
            </a:r>
          </a:p>
          <a:p>
            <a:pPr algn="just">
              <a:lnSpc>
                <a:spcPct val="125000"/>
              </a:lnSpc>
              <a:spcBef>
                <a:spcPct val="25000"/>
              </a:spcBef>
            </a:pPr>
            <a:r>
              <a:rPr lang="ar-SA" sz="3200" b="1" smtClean="0">
                <a:cs typeface="PT Bold Heading" pitchFamily="2" charset="-78"/>
              </a:rPr>
              <a:t>1- إنزيم البروتينيز    </a:t>
            </a:r>
            <a:r>
              <a:rPr lang="en-US" sz="3200" b="1" smtClean="0">
                <a:cs typeface="PT Bold Heading" pitchFamily="2" charset="-78"/>
              </a:rPr>
              <a:t>Protinase</a:t>
            </a:r>
            <a:r>
              <a:rPr lang="ar-SA" sz="3200" b="1" smtClean="0">
                <a:cs typeface="PT Bold Heading" pitchFamily="2" charset="-78"/>
              </a:rPr>
              <a:t> 	</a:t>
            </a:r>
          </a:p>
          <a:p>
            <a:pPr algn="just">
              <a:lnSpc>
                <a:spcPct val="125000"/>
              </a:lnSpc>
              <a:spcBef>
                <a:spcPct val="25000"/>
              </a:spcBef>
            </a:pPr>
            <a:r>
              <a:rPr lang="ar-SA" sz="3200" b="1" smtClean="0">
                <a:cs typeface="PT Bold Heading" pitchFamily="2" charset="-78"/>
              </a:rPr>
              <a:t>2- إنزيمات البيبتيديز   </a:t>
            </a:r>
            <a:r>
              <a:rPr lang="en-US" sz="3200" b="1" smtClean="0">
                <a:cs typeface="PT Bold Heading" pitchFamily="2" charset="-78"/>
              </a:rPr>
              <a:t>Peptidase</a:t>
            </a:r>
            <a:r>
              <a:rPr lang="ar-SA" sz="3200" b="1" smtClean="0">
                <a:cs typeface="PT Bold Heading" pitchFamily="2" charset="-78"/>
              </a:rPr>
              <a:t> 	</a:t>
            </a:r>
            <a:endParaRPr lang="en-US" sz="3200" b="1" smtClean="0">
              <a:cs typeface="PT Bold Heading" pitchFamily="2" charset="-78"/>
            </a:endParaRPr>
          </a:p>
        </p:txBody>
      </p:sp>
      <p:sp>
        <p:nvSpPr>
          <p:cNvPr id="49156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4B420F45-5224-4160-A22B-CB230D548E69}" type="slidenum">
              <a:rPr lang="ar-SA"/>
              <a:pPr eaLnBrk="1" hangingPunct="1"/>
              <a:t>32</a:t>
            </a:fld>
            <a:endParaRPr 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ar-SA" sz="3600" b="1" smtClean="0">
                <a:solidFill>
                  <a:srgbClr val="FF3300"/>
                </a:solidFill>
                <a:cs typeface="PT Bold Heading" pitchFamily="2" charset="-78"/>
              </a:rPr>
              <a:t>1- إنزيم البروتينيز</a:t>
            </a:r>
            <a:r>
              <a:rPr lang="ar-SA" sz="7200" b="1" smtClean="0">
                <a:solidFill>
                  <a:srgbClr val="FF3300"/>
                </a:solidFill>
                <a:cs typeface="PT Bold Heading" pitchFamily="2" charset="-78"/>
              </a:rPr>
              <a:t>  </a:t>
            </a:r>
            <a:r>
              <a:rPr lang="en-US" sz="2400" smtClean="0">
                <a:solidFill>
                  <a:srgbClr val="FF3300"/>
                </a:solidFill>
                <a:latin typeface="Franklin Gothic Heavy" pitchFamily="34" charset="0"/>
                <a:cs typeface="PT Bold Heading" pitchFamily="2" charset="-78"/>
              </a:rPr>
              <a:t>Protinase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endParaRPr lang="ar-SA" sz="1400" b="1" smtClean="0"/>
          </a:p>
          <a:p>
            <a:pPr algn="just">
              <a:lnSpc>
                <a:spcPct val="130000"/>
              </a:lnSpc>
              <a:spcBef>
                <a:spcPct val="45000"/>
              </a:spcBef>
            </a:pPr>
            <a:r>
              <a:rPr lang="ar-SA" sz="3200" b="1" smtClean="0">
                <a:cs typeface="PT Bold Heading" pitchFamily="2" charset="-78"/>
              </a:rPr>
              <a:t>وهو يقوم بتحليل المواد البروتينية إلى عديد البيبتيدات ومنها إنزيم الببسين  </a:t>
            </a:r>
            <a:r>
              <a:rPr lang="en-US" sz="3200" b="1" smtClean="0">
                <a:cs typeface="PT Bold Heading" pitchFamily="2" charset="-78"/>
              </a:rPr>
              <a:t>Pepsin</a:t>
            </a:r>
            <a:r>
              <a:rPr lang="ar-SA" sz="3200" b="1" smtClean="0">
                <a:cs typeface="PT Bold Heading" pitchFamily="2" charset="-78"/>
              </a:rPr>
              <a:t>  </a:t>
            </a:r>
            <a:endParaRPr lang="en-US" sz="3200" b="1" smtClean="0">
              <a:cs typeface="PT Bold Heading" pitchFamily="2" charset="-78"/>
            </a:endParaRPr>
          </a:p>
          <a:p>
            <a:pPr algn="just" rtl="0">
              <a:lnSpc>
                <a:spcPct val="130000"/>
              </a:lnSpc>
              <a:spcBef>
                <a:spcPct val="45000"/>
              </a:spcBef>
            </a:pPr>
            <a:r>
              <a:rPr lang="en-US" sz="3200" b="1" smtClean="0">
                <a:cs typeface="PT Bold Heading" pitchFamily="2" charset="-78"/>
              </a:rPr>
              <a:t>                </a:t>
            </a:r>
            <a:r>
              <a:rPr lang="ar-SA" sz="3200" b="1" smtClean="0">
                <a:cs typeface="PT Bold Heading" pitchFamily="2" charset="-78"/>
              </a:rPr>
              <a:t>    </a:t>
            </a:r>
            <a:r>
              <a:rPr lang="en-US" sz="3200" b="1" smtClean="0">
                <a:cs typeface="PT Bold Heading" pitchFamily="2" charset="-78"/>
              </a:rPr>
              <a:t>          </a:t>
            </a:r>
            <a:r>
              <a:rPr lang="ar-SA" sz="3200" b="1" smtClean="0">
                <a:cs typeface="PT Bold Heading" pitchFamily="2" charset="-78"/>
              </a:rPr>
              <a:t>  </a:t>
            </a:r>
            <a:r>
              <a:rPr lang="en-US" b="1" smtClean="0">
                <a:solidFill>
                  <a:srgbClr val="FF3300"/>
                </a:solidFill>
                <a:cs typeface="PT Bold Heading" pitchFamily="2" charset="-78"/>
              </a:rPr>
              <a:t>Protinase</a:t>
            </a:r>
          </a:p>
          <a:p>
            <a:pPr algn="just" rtl="0">
              <a:lnSpc>
                <a:spcPct val="130000"/>
              </a:lnSpc>
              <a:spcBef>
                <a:spcPct val="45000"/>
              </a:spcBef>
            </a:pPr>
            <a:r>
              <a:rPr lang="en-US" sz="3600" b="1" smtClean="0">
                <a:solidFill>
                  <a:srgbClr val="C00000"/>
                </a:solidFill>
                <a:cs typeface="PT Bold Heading" pitchFamily="2" charset="-78"/>
              </a:rPr>
              <a:t>Protein</a:t>
            </a:r>
            <a:r>
              <a:rPr lang="en-US" sz="3600" b="1" smtClean="0">
                <a:cs typeface="PT Bold Heading" pitchFamily="2" charset="-78"/>
              </a:rPr>
              <a:t> +H2O                Polypeptides</a:t>
            </a:r>
            <a:endParaRPr lang="ar-SA" sz="3600" b="1" smtClean="0">
              <a:cs typeface="PT Bold Heading" pitchFamily="2" charset="-78"/>
            </a:endParaRPr>
          </a:p>
        </p:txBody>
      </p:sp>
      <p:sp>
        <p:nvSpPr>
          <p:cNvPr id="50180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B5AF168B-6958-4F1C-9F52-BD5F2E903A1F}" type="slidenum">
              <a:rPr lang="ar-SA"/>
              <a:pPr eaLnBrk="1" hangingPunct="1"/>
              <a:t>33</a:t>
            </a:fld>
            <a:endParaRPr lang="en-US"/>
          </a:p>
        </p:txBody>
      </p:sp>
      <p:sp>
        <p:nvSpPr>
          <p:cNvPr id="50181" name="Line 5"/>
          <p:cNvSpPr>
            <a:spLocks noChangeShapeType="1"/>
          </p:cNvSpPr>
          <p:nvPr/>
        </p:nvSpPr>
        <p:spPr bwMode="auto">
          <a:xfrm>
            <a:off x="3851275" y="5157788"/>
            <a:ext cx="136842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ar-EG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ar-SA" sz="3200" b="1" smtClean="0">
                <a:solidFill>
                  <a:srgbClr val="FF3300"/>
                </a:solidFill>
                <a:cs typeface="PT Bold Heading" pitchFamily="2" charset="-78"/>
              </a:rPr>
              <a:t>2- إنزيمات البيبتيديز</a:t>
            </a:r>
            <a:r>
              <a:rPr lang="ar-SA" sz="3600" b="1" smtClean="0">
                <a:solidFill>
                  <a:srgbClr val="FF3300"/>
                </a:solidFill>
                <a:cs typeface="PT Bold Heading" pitchFamily="2" charset="-78"/>
              </a:rPr>
              <a:t>  </a:t>
            </a:r>
            <a:r>
              <a:rPr lang="en-US" sz="2400" smtClean="0">
                <a:solidFill>
                  <a:srgbClr val="FF3300"/>
                </a:solidFill>
                <a:latin typeface="Franklin Gothic Heavy" pitchFamily="34" charset="0"/>
                <a:cs typeface="PT Bold Heading" pitchFamily="2" charset="-78"/>
              </a:rPr>
              <a:t>Peptidase</a:t>
            </a:r>
            <a:r>
              <a:rPr lang="ar-SA" sz="2400" smtClean="0">
                <a:solidFill>
                  <a:srgbClr val="FF3300"/>
                </a:solidFill>
                <a:latin typeface="Franklin Gothic Heavy" pitchFamily="34" charset="0"/>
                <a:cs typeface="PT Bold Heading" pitchFamily="2" charset="-78"/>
              </a:rPr>
              <a:t> </a:t>
            </a:r>
            <a:r>
              <a:rPr lang="ar-SA" sz="7200" b="1" smtClean="0">
                <a:cs typeface="PT Bold Heading" pitchFamily="2" charset="-78"/>
              </a:rPr>
              <a:t>	</a:t>
            </a:r>
            <a:endParaRPr lang="en-US" sz="2800" b="1" smtClean="0">
              <a:solidFill>
                <a:srgbClr val="FF3300"/>
              </a:solidFill>
              <a:cs typeface="Traditional Arabic" pitchFamily="2" charset="-78"/>
            </a:endParaRPr>
          </a:p>
        </p:txBody>
      </p:sp>
      <p:sp>
        <p:nvSpPr>
          <p:cNvPr id="41988" name="Rectangle 3"/>
          <p:cNvSpPr>
            <a:spLocks noGrp="1" noChangeArrowheads="1"/>
          </p:cNvSpPr>
          <p:nvPr>
            <p:ph idx="1"/>
          </p:nvPr>
        </p:nvSpPr>
        <p:spPr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marL="274320" indent="-274320" algn="just" fontAlgn="auto">
              <a:lnSpc>
                <a:spcPct val="115000"/>
              </a:lnSpc>
              <a:spcBef>
                <a:spcPct val="400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ar-SA" sz="3200" b="1" smtClean="0">
                <a:ea typeface="+mn-ea"/>
                <a:cs typeface="PT Bold Heading" pitchFamily="2" charset="-78"/>
              </a:rPr>
              <a:t>تقوم بتحليل </a:t>
            </a:r>
            <a:r>
              <a:rPr lang="ar-SA" sz="3200" b="1" smtClean="0">
                <a:solidFill>
                  <a:srgbClr val="FF3300"/>
                </a:solidFill>
                <a:ea typeface="+mn-ea"/>
                <a:cs typeface="PT Bold Heading" pitchFamily="2" charset="-78"/>
              </a:rPr>
              <a:t>الببتيدات</a:t>
            </a:r>
            <a:r>
              <a:rPr lang="ar-SA" sz="3200" b="1" smtClean="0">
                <a:ea typeface="+mn-ea"/>
                <a:cs typeface="PT Bold Heading" pitchFamily="2" charset="-78"/>
              </a:rPr>
              <a:t> إلى </a:t>
            </a:r>
            <a:r>
              <a:rPr lang="ar-SA" sz="3200" b="1" smtClean="0">
                <a:solidFill>
                  <a:srgbClr val="FF3300"/>
                </a:solidFill>
                <a:ea typeface="+mn-ea"/>
                <a:cs typeface="PT Bold Heading" pitchFamily="2" charset="-78"/>
              </a:rPr>
              <a:t>أحماض</a:t>
            </a:r>
            <a:r>
              <a:rPr lang="ar-SA" sz="3200" b="1" smtClean="0">
                <a:ea typeface="+mn-ea"/>
                <a:cs typeface="PT Bold Heading" pitchFamily="2" charset="-78"/>
              </a:rPr>
              <a:t> </a:t>
            </a:r>
            <a:r>
              <a:rPr lang="ar-SA" sz="3200" b="1" smtClean="0">
                <a:solidFill>
                  <a:srgbClr val="FF3300"/>
                </a:solidFill>
                <a:ea typeface="+mn-ea"/>
                <a:cs typeface="PT Bold Heading" pitchFamily="2" charset="-78"/>
              </a:rPr>
              <a:t>أمينية</a:t>
            </a:r>
            <a:r>
              <a:rPr lang="ar-SA" sz="3200" b="1" smtClean="0">
                <a:ea typeface="+mn-ea"/>
                <a:cs typeface="PT Bold Heading" pitchFamily="2" charset="-78"/>
              </a:rPr>
              <a:t>، وتشمل:</a:t>
            </a:r>
          </a:p>
          <a:p>
            <a:pPr marL="274320" indent="-274320" algn="just" fontAlgn="auto">
              <a:lnSpc>
                <a:spcPct val="115000"/>
              </a:lnSpc>
              <a:spcBef>
                <a:spcPct val="400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ar-SA" sz="3200" b="1" smtClean="0">
                <a:ea typeface="+mn-ea"/>
                <a:cs typeface="PT Bold Heading" pitchFamily="2" charset="-78"/>
              </a:rPr>
              <a:t> </a:t>
            </a:r>
            <a:r>
              <a:rPr lang="ar-SA" sz="3200" b="1" smtClean="0">
                <a:solidFill>
                  <a:srgbClr val="FF3300"/>
                </a:solidFill>
                <a:ea typeface="+mn-ea"/>
                <a:cs typeface="PT Bold Heading" pitchFamily="2" charset="-78"/>
              </a:rPr>
              <a:t>عديد الببتيديز</a:t>
            </a:r>
            <a:r>
              <a:rPr lang="ar-SA" sz="3200" b="1" smtClean="0">
                <a:ea typeface="+mn-ea"/>
                <a:cs typeface="PT Bold Heading" pitchFamily="2" charset="-78"/>
              </a:rPr>
              <a:t>  </a:t>
            </a:r>
            <a:r>
              <a:rPr lang="en-US" sz="2000" b="1" smtClean="0">
                <a:ea typeface="+mn-ea"/>
                <a:cs typeface="PT Bold Heading" pitchFamily="2" charset="-78"/>
              </a:rPr>
              <a:t>Polypeptidase</a:t>
            </a:r>
            <a:r>
              <a:rPr lang="ar-SA" sz="3200" b="1" smtClean="0">
                <a:ea typeface="+mn-ea"/>
                <a:cs typeface="PT Bold Heading" pitchFamily="2" charset="-78"/>
              </a:rPr>
              <a:t> الذى يحلل عديدات الببتيدات إلى ثنائى الببتيدات </a:t>
            </a:r>
            <a:r>
              <a:rPr lang="en-US" sz="2000" b="1" smtClean="0">
                <a:ea typeface="+mn-ea"/>
                <a:cs typeface="PT Bold Heading" pitchFamily="2" charset="-78"/>
              </a:rPr>
              <a:t>Dipeptides</a:t>
            </a:r>
            <a:r>
              <a:rPr lang="ar-SA" sz="3200" b="1" smtClean="0">
                <a:ea typeface="+mn-ea"/>
                <a:cs typeface="PT Bold Heading" pitchFamily="2" charset="-78"/>
              </a:rPr>
              <a:t>.</a:t>
            </a:r>
          </a:p>
          <a:p>
            <a:pPr marL="274320" indent="-274320" algn="just" fontAlgn="auto">
              <a:lnSpc>
                <a:spcPct val="115000"/>
              </a:lnSpc>
              <a:spcBef>
                <a:spcPct val="400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ar-SA" sz="3200" b="1" smtClean="0">
                <a:solidFill>
                  <a:srgbClr val="FF3300"/>
                </a:solidFill>
                <a:ea typeface="+mn-ea"/>
                <a:cs typeface="PT Bold Heading" pitchFamily="2" charset="-78"/>
              </a:rPr>
              <a:t>ثنائى الببتيديز</a:t>
            </a:r>
            <a:r>
              <a:rPr lang="ar-SA" sz="3200" b="1" smtClean="0">
                <a:ea typeface="+mn-ea"/>
                <a:cs typeface="PT Bold Heading" pitchFamily="2" charset="-78"/>
              </a:rPr>
              <a:t> </a:t>
            </a:r>
            <a:r>
              <a:rPr lang="en-US" sz="2000" b="1" smtClean="0">
                <a:ea typeface="+mn-ea"/>
                <a:cs typeface="PT Bold Heading" pitchFamily="2" charset="-78"/>
              </a:rPr>
              <a:t>Dipeptidase</a:t>
            </a:r>
            <a:r>
              <a:rPr lang="ar-SA" sz="3200" b="1" smtClean="0">
                <a:ea typeface="+mn-ea"/>
                <a:cs typeface="PT Bold Heading" pitchFamily="2" charset="-78"/>
              </a:rPr>
              <a:t> والتى تقوم بتحليل الببتيدات الثنائية إلى الأحماض الأمينية.</a:t>
            </a:r>
            <a:r>
              <a:rPr lang="en-US" sz="3200" b="1" smtClean="0">
                <a:ea typeface="+mn-ea"/>
                <a:cs typeface="PT Bold Heading" pitchFamily="2" charset="-78"/>
              </a:rPr>
              <a:t>                                             </a:t>
            </a:r>
          </a:p>
        </p:txBody>
      </p:sp>
      <p:sp>
        <p:nvSpPr>
          <p:cNvPr id="51204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EA1E5211-1196-4060-B503-BA793FA4D9B0}" type="slidenum">
              <a:rPr lang="ar-SA"/>
              <a:pPr eaLnBrk="1" hangingPunct="1"/>
              <a:t>34</a:t>
            </a:fld>
            <a:endParaRPr 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ar-SA" sz="3600" b="1" smtClean="0">
                <a:solidFill>
                  <a:srgbClr val="FF3300"/>
                </a:solidFill>
                <a:cs typeface="PT Bold Heading" pitchFamily="2" charset="-78"/>
              </a:rPr>
              <a:t>تأثير إنزيمات البيبتيديز</a:t>
            </a:r>
            <a:r>
              <a:rPr lang="ar-SA" sz="4000" b="1" smtClean="0">
                <a:solidFill>
                  <a:srgbClr val="FF3300"/>
                </a:solidFill>
                <a:cs typeface="PT Bold Heading" pitchFamily="2" charset="-78"/>
              </a:rPr>
              <a:t> </a:t>
            </a:r>
            <a:r>
              <a:rPr lang="ar-SA" sz="8000" b="1" smtClean="0">
                <a:cs typeface="PT Bold Heading" pitchFamily="2" charset="-78"/>
              </a:rPr>
              <a:t>	</a:t>
            </a:r>
            <a:endParaRPr lang="en-US" sz="3200" b="1" smtClean="0">
              <a:solidFill>
                <a:srgbClr val="FF3300"/>
              </a:solidFill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endParaRPr lang="ar-SA" sz="1400" b="1" smtClean="0"/>
          </a:p>
          <a:p>
            <a:pPr algn="just" rtl="0">
              <a:spcBef>
                <a:spcPct val="55000"/>
              </a:spcBef>
            </a:pPr>
            <a:r>
              <a:rPr lang="ar-SA" sz="2000" b="1" smtClean="0">
                <a:cs typeface="PT Bold Heading" pitchFamily="2" charset="-78"/>
              </a:rPr>
              <a:t>                                              </a:t>
            </a:r>
            <a:r>
              <a:rPr lang="en-US" sz="2400" b="1" smtClean="0">
                <a:solidFill>
                  <a:srgbClr val="FF3300"/>
                </a:solidFill>
                <a:cs typeface="PT Bold Heading" pitchFamily="2" charset="-78"/>
              </a:rPr>
              <a:t>Polypeptidase</a:t>
            </a:r>
            <a:r>
              <a:rPr lang="en-US" sz="2400" b="1" smtClean="0">
                <a:cs typeface="PT Bold Heading" pitchFamily="2" charset="-78"/>
              </a:rPr>
              <a:t> </a:t>
            </a:r>
          </a:p>
          <a:p>
            <a:pPr algn="just" rtl="0">
              <a:spcBef>
                <a:spcPct val="55000"/>
              </a:spcBef>
            </a:pPr>
            <a:r>
              <a:rPr lang="en-US" sz="2400" b="1" smtClean="0">
                <a:cs typeface="PT Bold Heading" pitchFamily="2" charset="-78"/>
              </a:rPr>
              <a:t> </a:t>
            </a:r>
            <a:r>
              <a:rPr lang="en-US" sz="3200" b="1" smtClean="0">
                <a:cs typeface="PT Bold Heading" pitchFamily="2" charset="-78"/>
              </a:rPr>
              <a:t>Polypeptides+H2O</a:t>
            </a:r>
            <a:r>
              <a:rPr lang="ar-SA" sz="3200" b="1" smtClean="0">
                <a:cs typeface="PT Bold Heading" pitchFamily="2" charset="-78"/>
              </a:rPr>
              <a:t> </a:t>
            </a:r>
            <a:r>
              <a:rPr lang="en-US" sz="3200" b="1" smtClean="0">
                <a:cs typeface="PT Bold Heading" pitchFamily="2" charset="-78"/>
              </a:rPr>
              <a:t>                Dipeptides</a:t>
            </a:r>
          </a:p>
          <a:p>
            <a:pPr algn="just" rtl="0">
              <a:spcBef>
                <a:spcPct val="55000"/>
              </a:spcBef>
            </a:pPr>
            <a:endParaRPr lang="ar-SA" sz="3200" b="1" smtClean="0">
              <a:cs typeface="PT Bold Heading" pitchFamily="2" charset="-78"/>
            </a:endParaRPr>
          </a:p>
          <a:p>
            <a:pPr algn="just" rtl="0">
              <a:spcBef>
                <a:spcPct val="55000"/>
              </a:spcBef>
            </a:pPr>
            <a:r>
              <a:rPr lang="en-US" sz="2800" b="1" smtClean="0">
                <a:cs typeface="PT Bold Heading" pitchFamily="2" charset="-78"/>
              </a:rPr>
              <a:t>                                  </a:t>
            </a:r>
            <a:r>
              <a:rPr lang="en-US" sz="2800" b="1" smtClean="0">
                <a:solidFill>
                  <a:srgbClr val="FF3300"/>
                </a:solidFill>
                <a:cs typeface="PT Bold Heading" pitchFamily="2" charset="-78"/>
              </a:rPr>
              <a:t>Dipeptidase</a:t>
            </a:r>
            <a:r>
              <a:rPr lang="en-US" sz="2800" b="1" smtClean="0">
                <a:cs typeface="PT Bold Heading" pitchFamily="2" charset="-78"/>
              </a:rPr>
              <a:t> </a:t>
            </a:r>
          </a:p>
          <a:p>
            <a:pPr algn="just" rtl="0">
              <a:spcBef>
                <a:spcPct val="55000"/>
              </a:spcBef>
            </a:pPr>
            <a:r>
              <a:rPr lang="en-US" sz="3200" b="1" smtClean="0">
                <a:cs typeface="PT Bold Heading" pitchFamily="2" charset="-78"/>
              </a:rPr>
              <a:t>  Dipeptides+H2O                Amino Acids</a:t>
            </a:r>
          </a:p>
        </p:txBody>
      </p:sp>
      <p:sp>
        <p:nvSpPr>
          <p:cNvPr id="52228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951431BE-D52C-4ACD-BBA5-B264D6D58A76}" type="slidenum">
              <a:rPr lang="ar-SA"/>
              <a:pPr eaLnBrk="1" hangingPunct="1"/>
              <a:t>35</a:t>
            </a:fld>
            <a:endParaRPr lang="en-US"/>
          </a:p>
        </p:txBody>
      </p:sp>
      <p:sp>
        <p:nvSpPr>
          <p:cNvPr id="52229" name="Line 5"/>
          <p:cNvSpPr>
            <a:spLocks noChangeShapeType="1"/>
          </p:cNvSpPr>
          <p:nvPr/>
        </p:nvSpPr>
        <p:spPr bwMode="auto">
          <a:xfrm>
            <a:off x="4427538" y="5516563"/>
            <a:ext cx="136842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ar-EG"/>
          </a:p>
        </p:txBody>
      </p:sp>
      <p:sp>
        <p:nvSpPr>
          <p:cNvPr id="52230" name="Line 6"/>
          <p:cNvSpPr>
            <a:spLocks noChangeShapeType="1"/>
          </p:cNvSpPr>
          <p:nvPr/>
        </p:nvSpPr>
        <p:spPr bwMode="auto">
          <a:xfrm>
            <a:off x="4643438" y="3284538"/>
            <a:ext cx="136842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ar-EG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CD33F50F-09DA-45D8-9028-83A2FD507F24}" type="slidenum">
              <a:rPr lang="en-US" smtClean="0">
                <a:solidFill>
                  <a:srgbClr val="000000"/>
                </a:solidFill>
              </a:rPr>
              <a:pPr eaLnBrk="1" hangingPunct="1"/>
              <a:t>36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pPr algn="ctr" rtl="1" eaLnBrk="1" hangingPunct="1"/>
            <a:r>
              <a:rPr lang="ar-SA" sz="3200" b="1" smtClean="0">
                <a:solidFill>
                  <a:srgbClr val="0033CC"/>
                </a:solidFill>
                <a:cs typeface="PT Bold Heading" pitchFamily="2" charset="-78"/>
              </a:rPr>
              <a:t>تأثير البروتيزات على الرابطة الببتيدية</a:t>
            </a:r>
            <a:endParaRPr lang="en-US" sz="3200" b="1" smtClean="0">
              <a:solidFill>
                <a:srgbClr val="0033CC"/>
              </a:solidFill>
              <a:cs typeface="PT Bold Heading" pitchFamily="2" charset="-78"/>
            </a:endParaRPr>
          </a:p>
        </p:txBody>
      </p:sp>
      <p:pic>
        <p:nvPicPr>
          <p:cNvPr id="5325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701800"/>
            <a:ext cx="7777163" cy="4679950"/>
          </a:xfrm>
          <a:noFill/>
          <a:ln w="76200">
            <a:solidFill>
              <a:srgbClr val="FF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0688"/>
            <a:ext cx="8229600" cy="1143000"/>
          </a:xfrm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ar-SA" sz="3600" b="1" smtClean="0">
                <a:solidFill>
                  <a:srgbClr val="FF3300"/>
                </a:solidFill>
                <a:cs typeface="PT Bold Heading" pitchFamily="2" charset="-78"/>
              </a:rPr>
              <a:t>ثانيا- أنزيمات الأكسدة والاختزال</a:t>
            </a:r>
            <a:endParaRPr lang="en-US" sz="3600" b="1" smtClean="0">
              <a:solidFill>
                <a:srgbClr val="FF3300"/>
              </a:solidFill>
              <a:cs typeface="PT Bold Heading" pitchFamily="2" charset="-78"/>
            </a:endParaRPr>
          </a:p>
        </p:txBody>
      </p:sp>
      <p:sp>
        <p:nvSpPr>
          <p:cNvPr id="45060" name="Rectangle 3"/>
          <p:cNvSpPr>
            <a:spLocks noGrp="1" noChangeArrowheads="1"/>
          </p:cNvSpPr>
          <p:nvPr>
            <p:ph idx="1"/>
          </p:nvPr>
        </p:nvSpPr>
        <p:spPr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marL="274320" indent="-274320" algn="just" fontAlgn="auto">
              <a:lnSpc>
                <a:spcPct val="145000"/>
              </a:lnSpc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ar-SA" sz="3200" b="1" smtClean="0">
                <a:ea typeface="+mn-ea"/>
                <a:cs typeface="PT Bold Heading" pitchFamily="2" charset="-78"/>
              </a:rPr>
              <a:t> تتضمن جميع الإنزيمات التى تحفز عمليات التأكسد والإختزال التى تحدث فى النبات، ونتيجة لذلك تنطلق الطاقة</a:t>
            </a:r>
            <a:endParaRPr lang="ar-EG" sz="3200" b="1" smtClean="0">
              <a:ea typeface="+mn-ea"/>
              <a:cs typeface="PT Bold Heading" pitchFamily="2" charset="-78"/>
            </a:endParaRPr>
          </a:p>
          <a:p>
            <a:pPr marL="274320" indent="-274320" algn="just" fontAlgn="auto">
              <a:lnSpc>
                <a:spcPct val="145000"/>
              </a:lnSpc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ar-SA" sz="3200" b="1" smtClean="0">
                <a:ea typeface="+mn-ea"/>
                <a:cs typeface="PT Bold Heading" pitchFamily="2" charset="-78"/>
              </a:rPr>
              <a:t>تقوم </a:t>
            </a:r>
            <a:r>
              <a:rPr lang="ar-SA" sz="3200" b="1" smtClean="0">
                <a:solidFill>
                  <a:srgbClr val="FF3300"/>
                </a:solidFill>
                <a:ea typeface="+mn-ea"/>
                <a:cs typeface="PT Bold Heading" pitchFamily="2" charset="-78"/>
              </a:rPr>
              <a:t>بإزالة</a:t>
            </a:r>
            <a:r>
              <a:rPr lang="ar-SA" sz="3200" b="1" smtClean="0">
                <a:ea typeface="+mn-ea"/>
                <a:cs typeface="PT Bold Heading" pitchFamily="2" charset="-78"/>
              </a:rPr>
              <a:t> أو </a:t>
            </a:r>
            <a:r>
              <a:rPr lang="ar-SA" sz="3200" b="1" smtClean="0">
                <a:solidFill>
                  <a:srgbClr val="0000FF"/>
                </a:solidFill>
                <a:ea typeface="+mn-ea"/>
                <a:cs typeface="PT Bold Heading" pitchFamily="2" charset="-78"/>
              </a:rPr>
              <a:t>إضافة</a:t>
            </a:r>
            <a:r>
              <a:rPr lang="ar-SA" sz="3200" b="1" smtClean="0">
                <a:ea typeface="+mn-ea"/>
                <a:cs typeface="PT Bold Heading" pitchFamily="2" charset="-78"/>
              </a:rPr>
              <a:t> الهيدروجين أو الأكسجين أو الإلكترونات من أو إلى مادة التفاعل التى </a:t>
            </a:r>
            <a:r>
              <a:rPr lang="ar-SA" sz="3200" b="1" smtClean="0">
                <a:solidFill>
                  <a:srgbClr val="FF0000"/>
                </a:solidFill>
                <a:ea typeface="+mn-ea"/>
                <a:cs typeface="PT Bold Heading" pitchFamily="2" charset="-78"/>
              </a:rPr>
              <a:t>تتأكسد</a:t>
            </a:r>
            <a:r>
              <a:rPr lang="ar-SA" sz="3200" b="1" smtClean="0">
                <a:ea typeface="+mn-ea"/>
                <a:cs typeface="PT Bold Heading" pitchFamily="2" charset="-78"/>
              </a:rPr>
              <a:t> أو </a:t>
            </a:r>
            <a:r>
              <a:rPr lang="ar-SA" sz="3200" b="1" smtClean="0">
                <a:solidFill>
                  <a:srgbClr val="0000FF"/>
                </a:solidFill>
                <a:ea typeface="+mn-ea"/>
                <a:cs typeface="PT Bold Heading" pitchFamily="2" charset="-78"/>
              </a:rPr>
              <a:t>تختزل</a:t>
            </a:r>
            <a:r>
              <a:rPr lang="ar-SA" sz="3200" b="1" smtClean="0">
                <a:ea typeface="+mn-ea"/>
                <a:cs typeface="PT Bold Heading" pitchFamily="2" charset="-78"/>
              </a:rPr>
              <a:t> فى هذه العملية.</a:t>
            </a:r>
            <a:endParaRPr lang="en-US" sz="3200" b="1" smtClean="0">
              <a:ea typeface="+mn-ea"/>
              <a:cs typeface="PT Bold Heading" pitchFamily="2" charset="-78"/>
            </a:endParaRPr>
          </a:p>
          <a:p>
            <a:pPr marL="274320" indent="-274320" algn="just" fontAlgn="auto">
              <a:lnSpc>
                <a:spcPct val="145000"/>
              </a:lnSpc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ar-SA" sz="3200" b="1" smtClean="0">
              <a:ea typeface="+mn-ea"/>
              <a:cs typeface="PT Bold Heading" pitchFamily="2" charset="-78"/>
            </a:endParaRPr>
          </a:p>
        </p:txBody>
      </p:sp>
      <p:sp>
        <p:nvSpPr>
          <p:cNvPr id="54276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2EB77B49-71AE-418F-911C-1291C5C5E453}" type="slidenum">
              <a:rPr lang="ar-SA"/>
              <a:pPr eaLnBrk="1" hangingPunct="1"/>
              <a:t>37</a:t>
            </a:fld>
            <a:endParaRPr lang="en-US"/>
          </a:p>
        </p:txBody>
      </p:sp>
      <p:pic>
        <p:nvPicPr>
          <p:cNvPr id="54277" name="Picture 4" descr="1"/>
          <p:cNvPicPr>
            <a:picLocks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20688"/>
            <a:ext cx="1257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04813"/>
            <a:ext cx="8229600" cy="5726112"/>
          </a:xfrm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ar-SA" sz="3200" b="1" smtClean="0">
                <a:cs typeface="PT Bold Heading" pitchFamily="2" charset="-78"/>
              </a:rPr>
              <a:t> </a:t>
            </a:r>
            <a:r>
              <a:rPr lang="ar-SA" sz="3200" b="1" smtClean="0">
                <a:solidFill>
                  <a:srgbClr val="C00000"/>
                </a:solidFill>
                <a:cs typeface="PT Bold Heading" pitchFamily="2" charset="-78"/>
              </a:rPr>
              <a:t>وتتأكسد المادة أما</a:t>
            </a:r>
            <a:r>
              <a:rPr lang="ar-EG" sz="3200" b="1" smtClean="0">
                <a:solidFill>
                  <a:srgbClr val="C00000"/>
                </a:solidFill>
                <a:cs typeface="PT Bold Heading" pitchFamily="2" charset="-78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ar-SA" sz="3200" b="1" smtClean="0">
                <a:cs typeface="PT Bold Heading" pitchFamily="2" charset="-78"/>
              </a:rPr>
              <a:t> </a:t>
            </a:r>
            <a:r>
              <a:rPr lang="ar-SA" sz="3200" b="1" smtClean="0">
                <a:solidFill>
                  <a:srgbClr val="C00000"/>
                </a:solidFill>
                <a:cs typeface="PT Bold Heading" pitchFamily="2" charset="-78"/>
              </a:rPr>
              <a:t>باضافة</a:t>
            </a:r>
            <a:r>
              <a:rPr lang="ar-SA" sz="3200" b="1" smtClean="0">
                <a:cs typeface="PT Bold Heading" pitchFamily="2" charset="-78"/>
              </a:rPr>
              <a:t> الأكسجين إليها (</a:t>
            </a:r>
            <a:r>
              <a:rPr lang="en-US" sz="3200" b="1" smtClean="0">
                <a:cs typeface="PT Bold Heading" pitchFamily="2" charset="-78"/>
              </a:rPr>
              <a:t>O2</a:t>
            </a:r>
            <a:r>
              <a:rPr lang="ar-SA" sz="3200" b="1" smtClean="0">
                <a:cs typeface="PT Bold Heading" pitchFamily="2" charset="-78"/>
              </a:rPr>
              <a:t>) </a:t>
            </a:r>
            <a:endParaRPr lang="ar-EG" sz="3200" b="1" smtClean="0">
              <a:cs typeface="PT Bold Heading" pitchFamily="2" charset="-78"/>
            </a:endParaRPr>
          </a:p>
          <a:p>
            <a:pPr algn="just">
              <a:lnSpc>
                <a:spcPct val="150000"/>
              </a:lnSpc>
            </a:pPr>
            <a:r>
              <a:rPr lang="ar-SA" sz="3200" b="1" smtClean="0">
                <a:cs typeface="PT Bold Heading" pitchFamily="2" charset="-78"/>
              </a:rPr>
              <a:t>أو </a:t>
            </a:r>
            <a:r>
              <a:rPr lang="ar-SA" sz="3200" b="1" smtClean="0">
                <a:solidFill>
                  <a:srgbClr val="C00000"/>
                </a:solidFill>
                <a:cs typeface="PT Bold Heading" pitchFamily="2" charset="-78"/>
              </a:rPr>
              <a:t>بنزع</a:t>
            </a:r>
            <a:r>
              <a:rPr lang="ar-SA" sz="3200" b="1" smtClean="0">
                <a:cs typeface="PT Bold Heading" pitchFamily="2" charset="-78"/>
              </a:rPr>
              <a:t> الهيدروجين </a:t>
            </a:r>
            <a:endParaRPr lang="ar-EG" sz="3200" b="1" smtClean="0">
              <a:cs typeface="PT Bold Heading" pitchFamily="2" charset="-78"/>
            </a:endParaRPr>
          </a:p>
          <a:p>
            <a:pPr algn="just">
              <a:lnSpc>
                <a:spcPct val="150000"/>
              </a:lnSpc>
            </a:pPr>
            <a:r>
              <a:rPr lang="ar-EG" sz="3200" b="1" smtClean="0">
                <a:cs typeface="PT Bold Heading" pitchFamily="2" charset="-78"/>
              </a:rPr>
              <a:t>أو </a:t>
            </a:r>
            <a:r>
              <a:rPr lang="ar-SA" sz="3200" b="1" smtClean="0">
                <a:solidFill>
                  <a:srgbClr val="C00000"/>
                </a:solidFill>
                <a:cs typeface="PT Bold Heading" pitchFamily="2" charset="-78"/>
              </a:rPr>
              <a:t>فقد</a:t>
            </a:r>
            <a:r>
              <a:rPr lang="ar-SA" sz="3200" b="1" smtClean="0">
                <a:cs typeface="PT Bold Heading" pitchFamily="2" charset="-78"/>
              </a:rPr>
              <a:t> المادة إلكترونا،</a:t>
            </a:r>
            <a:endParaRPr lang="ar-EG" sz="3200" b="1" smtClean="0">
              <a:cs typeface="PT Bold Heading" pitchFamily="2" charset="-78"/>
            </a:endParaRPr>
          </a:p>
          <a:p>
            <a:pPr algn="just">
              <a:lnSpc>
                <a:spcPct val="150000"/>
              </a:lnSpc>
            </a:pPr>
            <a:r>
              <a:rPr lang="ar-SA" sz="3200" b="1" smtClean="0">
                <a:cs typeface="PT Bold Heading" pitchFamily="2" charset="-78"/>
              </a:rPr>
              <a:t> </a:t>
            </a:r>
            <a:r>
              <a:rPr lang="ar-SA" sz="3200" b="1" smtClean="0">
                <a:solidFill>
                  <a:srgbClr val="C00000"/>
                </a:solidFill>
                <a:cs typeface="PT Bold Heading" pitchFamily="2" charset="-78"/>
              </a:rPr>
              <a:t>أما إكتسابها الكترون أو أكثر فيعتبر عملية إختزال</a:t>
            </a:r>
            <a:r>
              <a:rPr lang="ar-SA" sz="3200" b="1" smtClean="0">
                <a:cs typeface="PT Bold Heading" pitchFamily="2" charset="-78"/>
              </a:rPr>
              <a:t>. </a:t>
            </a:r>
            <a:endParaRPr lang="en-US" sz="3200" b="1" smtClean="0">
              <a:cs typeface="PT Bold Heading" pitchFamily="2" charset="-78"/>
            </a:endParaRP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endParaRPr lang="ar-SA" sz="3200" b="1" smtClean="0">
              <a:cs typeface="PT Bold Heading" pitchFamily="2" charset="-78"/>
            </a:endParaRPr>
          </a:p>
        </p:txBody>
      </p:sp>
      <p:sp>
        <p:nvSpPr>
          <p:cNvPr id="55299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B4714234-C8CF-43A0-A591-FD7BF08080FB}" type="slidenum">
              <a:rPr lang="ar-SA"/>
              <a:pPr eaLnBrk="1" hangingPunct="1"/>
              <a:t>38</a:t>
            </a:fld>
            <a:endParaRPr 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C0063102-BF3F-405B-9268-630035C055C0}" type="slidenum">
              <a:rPr lang="en-US" smtClean="0">
                <a:solidFill>
                  <a:srgbClr val="000000"/>
                </a:solidFill>
              </a:rPr>
              <a:pPr eaLnBrk="1" hangingPunct="1"/>
              <a:t>39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3262"/>
          </a:xfrm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pPr algn="ctr" rtl="1" eaLnBrk="1" hangingPunct="1"/>
            <a:r>
              <a:rPr lang="ar-SA" sz="3600" b="1" smtClean="0">
                <a:solidFill>
                  <a:srgbClr val="0000FF"/>
                </a:solidFill>
                <a:cs typeface="PT Bold Heading" pitchFamily="2" charset="-78"/>
              </a:rPr>
              <a:t>الأكسدة والاختزال</a:t>
            </a:r>
            <a:endParaRPr lang="en-US" sz="3600" b="1" smtClean="0">
              <a:solidFill>
                <a:srgbClr val="0000FF"/>
              </a:solidFill>
              <a:cs typeface="PT Bold Heading" pitchFamily="2" charset="-78"/>
            </a:endParaRPr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5184775"/>
          </a:xfrm>
          <a:solidFill>
            <a:schemeClr val="bg1"/>
          </a:solidFill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10000"/>
              </a:spcBef>
            </a:pPr>
            <a:r>
              <a:rPr lang="en-US" b="1" dirty="0" smtClean="0">
                <a:solidFill>
                  <a:srgbClr val="0000FF"/>
                </a:solidFill>
              </a:rPr>
              <a:t>Addition of Oxygen</a:t>
            </a:r>
            <a:endParaRPr lang="ar-SA" b="1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</a:pPr>
            <a:endParaRPr lang="ar-SA" b="1" dirty="0" smtClean="0"/>
          </a:p>
          <a:p>
            <a:pPr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b="1" dirty="0" smtClean="0"/>
              <a:t>R</a:t>
            </a:r>
            <a:r>
              <a:rPr lang="en-US" b="1" dirty="0" smtClean="0">
                <a:solidFill>
                  <a:srgbClr val="C00000"/>
                </a:solidFill>
              </a:rPr>
              <a:t>o</a:t>
            </a:r>
            <a:r>
              <a:rPr lang="en-US" b="1" dirty="0" smtClean="0"/>
              <a:t> + </a:t>
            </a:r>
            <a:r>
              <a:rPr lang="en-US" b="1" dirty="0" smtClean="0">
                <a:solidFill>
                  <a:srgbClr val="C00000"/>
                </a:solidFill>
              </a:rPr>
              <a:t>½ O</a:t>
            </a:r>
            <a:r>
              <a:rPr lang="en-US" b="1" baseline="-25000" dirty="0" smtClean="0">
                <a:solidFill>
                  <a:srgbClr val="C00000"/>
                </a:solidFill>
              </a:rPr>
              <a:t>2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/>
              <a:t>                   R</a:t>
            </a:r>
            <a:r>
              <a:rPr lang="en-US" b="1" dirty="0" smtClean="0">
                <a:solidFill>
                  <a:srgbClr val="C00000"/>
                </a:solidFill>
              </a:rPr>
              <a:t>O</a:t>
            </a:r>
            <a:r>
              <a:rPr lang="en-US" b="1" baseline="-25000" dirty="0" smtClean="0">
                <a:solidFill>
                  <a:srgbClr val="C00000"/>
                </a:solidFill>
              </a:rPr>
              <a:t>2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/>
              <a:t>               </a:t>
            </a:r>
            <a:endParaRPr lang="ar-SA" b="1" dirty="0" smtClean="0"/>
          </a:p>
          <a:p>
            <a:pPr eaLnBrk="1" hangingPunct="1">
              <a:lnSpc>
                <a:spcPct val="80000"/>
              </a:lnSpc>
            </a:pPr>
            <a:endParaRPr lang="ar-SA" b="1" dirty="0" smtClean="0"/>
          </a:p>
          <a:p>
            <a:pPr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b="1" dirty="0" smtClean="0">
                <a:solidFill>
                  <a:srgbClr val="0000FF"/>
                </a:solidFill>
              </a:rPr>
              <a:t>Removal of Hydrogen</a:t>
            </a:r>
            <a:endParaRPr lang="ar-SA" b="1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</a:pPr>
            <a:endParaRPr lang="en-US" sz="2000" b="1" dirty="0" smtClean="0"/>
          </a:p>
          <a:p>
            <a:pPr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b="1" dirty="0" smtClean="0"/>
              <a:t>R</a:t>
            </a:r>
            <a:r>
              <a:rPr lang="en-US" b="1" dirty="0" smtClean="0">
                <a:solidFill>
                  <a:srgbClr val="C00000"/>
                </a:solidFill>
              </a:rPr>
              <a:t>H</a:t>
            </a:r>
            <a:r>
              <a:rPr lang="en-US" b="1" baseline="-25000" dirty="0" smtClean="0">
                <a:solidFill>
                  <a:srgbClr val="C00000"/>
                </a:solidFill>
              </a:rPr>
              <a:t>2</a:t>
            </a:r>
            <a:r>
              <a:rPr lang="en-US" b="1" dirty="0" smtClean="0"/>
              <a:t>    + A                    R + AH</a:t>
            </a:r>
            <a:r>
              <a:rPr lang="en-US" b="1" baseline="-25000" dirty="0" smtClean="0"/>
              <a:t>2</a:t>
            </a:r>
            <a:endParaRPr lang="ar-SA" b="1" baseline="-25000" dirty="0" smtClean="0"/>
          </a:p>
          <a:p>
            <a:pPr eaLnBrk="1" hangingPunct="1">
              <a:lnSpc>
                <a:spcPct val="80000"/>
              </a:lnSpc>
            </a:pPr>
            <a:endParaRPr lang="ar-SA" b="1" dirty="0" smtClean="0"/>
          </a:p>
          <a:p>
            <a:pPr eaLnBrk="1" hangingPunct="1">
              <a:lnSpc>
                <a:spcPct val="150000"/>
              </a:lnSpc>
              <a:spcBef>
                <a:spcPct val="10000"/>
              </a:spcBef>
            </a:pPr>
            <a:r>
              <a:rPr lang="en-US" b="1" dirty="0" smtClean="0">
                <a:solidFill>
                  <a:srgbClr val="0000FF"/>
                </a:solidFill>
              </a:rPr>
              <a:t>Loss of electron</a:t>
            </a:r>
          </a:p>
          <a:p>
            <a:pPr eaLnBrk="1" hangingPunct="1">
              <a:lnSpc>
                <a:spcPct val="150000"/>
              </a:lnSpc>
              <a:spcBef>
                <a:spcPct val="10000"/>
              </a:spcBef>
            </a:pPr>
            <a:r>
              <a:rPr lang="en-US" b="1" dirty="0" smtClean="0"/>
              <a:t>  R</a:t>
            </a:r>
            <a:r>
              <a:rPr lang="en-US" b="1" baseline="30000" dirty="0" smtClean="0">
                <a:solidFill>
                  <a:srgbClr val="C00000"/>
                </a:solidFill>
              </a:rPr>
              <a:t>++</a:t>
            </a:r>
            <a:r>
              <a:rPr lang="en-US" b="1" baseline="30000" dirty="0" smtClean="0"/>
              <a:t> </a:t>
            </a:r>
            <a:r>
              <a:rPr lang="en-US" b="1" dirty="0" smtClean="0"/>
              <a:t>                      R</a:t>
            </a:r>
            <a:r>
              <a:rPr lang="en-US" b="1" baseline="30000" dirty="0" smtClean="0">
                <a:solidFill>
                  <a:srgbClr val="C00000"/>
                </a:solidFill>
              </a:rPr>
              <a:t>+++</a:t>
            </a:r>
            <a:r>
              <a:rPr lang="en-US" b="1" dirty="0" smtClean="0"/>
              <a:t> + e-</a:t>
            </a:r>
            <a:endParaRPr lang="ar-SA" sz="2000" b="1" dirty="0" smtClean="0"/>
          </a:p>
        </p:txBody>
      </p:sp>
      <p:sp>
        <p:nvSpPr>
          <p:cNvPr id="57349" name="Line 5"/>
          <p:cNvSpPr>
            <a:spLocks noChangeShapeType="1"/>
          </p:cNvSpPr>
          <p:nvPr/>
        </p:nvSpPr>
        <p:spPr bwMode="auto">
          <a:xfrm>
            <a:off x="3348038" y="2492375"/>
            <a:ext cx="1944687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ar-EG"/>
          </a:p>
        </p:txBody>
      </p:sp>
      <p:sp>
        <p:nvSpPr>
          <p:cNvPr id="57350" name="Line 6"/>
          <p:cNvSpPr>
            <a:spLocks noChangeShapeType="1"/>
          </p:cNvSpPr>
          <p:nvPr/>
        </p:nvSpPr>
        <p:spPr bwMode="auto">
          <a:xfrm>
            <a:off x="3203575" y="3860800"/>
            <a:ext cx="1944688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ar-EG"/>
          </a:p>
        </p:txBody>
      </p:sp>
      <p:sp>
        <p:nvSpPr>
          <p:cNvPr id="57351" name="Line 7"/>
          <p:cNvSpPr>
            <a:spLocks noChangeShapeType="1"/>
          </p:cNvSpPr>
          <p:nvPr/>
        </p:nvSpPr>
        <p:spPr bwMode="auto">
          <a:xfrm>
            <a:off x="2230438" y="5661025"/>
            <a:ext cx="1944687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ar-EG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idx="1"/>
          </p:nvPr>
        </p:nvSpPr>
        <p:spPr>
          <a:xfrm>
            <a:off x="15875" y="673100"/>
            <a:ext cx="9113838" cy="5689600"/>
          </a:xfrm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274320" indent="-274320" algn="just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200" dirty="0" smtClean="0">
                <a:ea typeface="+mn-ea"/>
              </a:rPr>
              <a:t> </a:t>
            </a:r>
            <a:r>
              <a:rPr lang="ar-EG" b="1" dirty="0" smtClean="0">
                <a:ea typeface="+mn-ea"/>
                <a:cs typeface="PT Bold Heading" pitchFamily="2" charset="-78"/>
              </a:rPr>
              <a:t>والأنزيم </a:t>
            </a:r>
            <a:r>
              <a:rPr lang="ar-EG" b="1" dirty="0" smtClean="0">
                <a:solidFill>
                  <a:srgbClr val="0000FF"/>
                </a:solidFill>
                <a:ea typeface="+mn-ea"/>
                <a:cs typeface="PT Bold Heading" pitchFamily="2" charset="-78"/>
              </a:rPr>
              <a:t>المجرد</a:t>
            </a:r>
            <a:r>
              <a:rPr lang="ar-EG" b="1" dirty="0" smtClean="0">
                <a:ea typeface="+mn-ea"/>
                <a:cs typeface="PT Bold Heading" pitchFamily="2" charset="-78"/>
              </a:rPr>
              <a:t>  </a:t>
            </a:r>
            <a:r>
              <a:rPr lang="en-US" b="1" dirty="0" err="1" smtClean="0">
                <a:ea typeface="+mn-ea"/>
                <a:cs typeface="PT Bold Heading" pitchFamily="2" charset="-78"/>
              </a:rPr>
              <a:t>Apoenzyme</a:t>
            </a:r>
            <a:r>
              <a:rPr lang="en-US" b="1" dirty="0" smtClean="0">
                <a:ea typeface="+mn-ea"/>
                <a:cs typeface="PT Bold Heading" pitchFamily="2" charset="-78"/>
              </a:rPr>
              <a:t>، </a:t>
            </a:r>
            <a:r>
              <a:rPr lang="ar-EG" b="1" dirty="0" smtClean="0">
                <a:solidFill>
                  <a:srgbClr val="0000FF"/>
                </a:solidFill>
                <a:ea typeface="+mn-ea"/>
                <a:cs typeface="PT Bold Heading" pitchFamily="2" charset="-78"/>
              </a:rPr>
              <a:t>والمرافق</a:t>
            </a:r>
            <a:r>
              <a:rPr lang="ar-EG" b="1" dirty="0" smtClean="0">
                <a:ea typeface="+mn-ea"/>
                <a:cs typeface="PT Bold Heading" pitchFamily="2" charset="-78"/>
              </a:rPr>
              <a:t> </a:t>
            </a:r>
            <a:r>
              <a:rPr lang="ar-EG" b="1" dirty="0" err="1" smtClean="0">
                <a:ea typeface="+mn-ea"/>
                <a:cs typeface="PT Bold Heading" pitchFamily="2" charset="-78"/>
              </a:rPr>
              <a:t>الإنزيمى</a:t>
            </a:r>
            <a:r>
              <a:rPr lang="ar-EG" b="1" dirty="0" smtClean="0">
                <a:ea typeface="+mn-ea"/>
                <a:cs typeface="PT Bold Heading" pitchFamily="2" charset="-78"/>
              </a:rPr>
              <a:t> </a:t>
            </a:r>
            <a:r>
              <a:rPr lang="en-US" b="1" dirty="0" smtClean="0">
                <a:ea typeface="+mn-ea"/>
                <a:cs typeface="PT Bold Heading" pitchFamily="2" charset="-78"/>
              </a:rPr>
              <a:t>Co-factor ، </a:t>
            </a:r>
            <a:r>
              <a:rPr lang="ar-EG" b="1" dirty="0" smtClean="0">
                <a:ea typeface="+mn-ea"/>
                <a:cs typeface="PT Bold Heading" pitchFamily="2" charset="-78"/>
              </a:rPr>
              <a:t>يسميان معا  </a:t>
            </a:r>
            <a:r>
              <a:rPr lang="ar-EG" b="1" dirty="0" err="1" smtClean="0">
                <a:ea typeface="+mn-ea"/>
                <a:cs typeface="PT Bold Heading" pitchFamily="2" charset="-78"/>
              </a:rPr>
              <a:t>بإسم</a:t>
            </a:r>
            <a:r>
              <a:rPr lang="ar-EG" b="1" dirty="0" smtClean="0">
                <a:ea typeface="+mn-ea"/>
                <a:cs typeface="PT Bold Heading" pitchFamily="2" charset="-78"/>
              </a:rPr>
              <a:t> </a:t>
            </a:r>
            <a:r>
              <a:rPr lang="ar-EG" b="1" dirty="0" smtClean="0">
                <a:solidFill>
                  <a:srgbClr val="0000FF"/>
                </a:solidFill>
                <a:ea typeface="+mn-ea"/>
                <a:cs typeface="PT Bold Heading" pitchFamily="2" charset="-78"/>
              </a:rPr>
              <a:t>الإنزيم المتكامل </a:t>
            </a:r>
            <a:r>
              <a:rPr lang="en-US" sz="2400" b="1" dirty="0" err="1" smtClean="0">
                <a:ea typeface="+mn-ea"/>
                <a:cs typeface="PT Bold Heading" pitchFamily="2" charset="-78"/>
              </a:rPr>
              <a:t>Holoenzyme</a:t>
            </a:r>
            <a:r>
              <a:rPr lang="en-US" sz="2400" b="1" dirty="0" smtClean="0">
                <a:ea typeface="+mn-ea"/>
                <a:cs typeface="PT Bold Heading" pitchFamily="2" charset="-78"/>
              </a:rPr>
              <a:t>.</a:t>
            </a:r>
          </a:p>
          <a:p>
            <a:pPr marL="0" indent="0" algn="just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2400" b="1" dirty="0" smtClean="0">
                <a:ea typeface="+mn-ea"/>
                <a:cs typeface="PT Bold Heading" pitchFamily="2" charset="-78"/>
              </a:rPr>
              <a:t>   </a:t>
            </a:r>
            <a:r>
              <a:rPr lang="en-US" sz="2400" b="1" dirty="0" err="1" smtClean="0">
                <a:ea typeface="+mn-ea"/>
                <a:cs typeface="PT Bold Heading" pitchFamily="2" charset="-78"/>
              </a:rPr>
              <a:t>Apoenzyme+Cofactor</a:t>
            </a:r>
            <a:r>
              <a:rPr lang="en-US" sz="2400" b="1" dirty="0" smtClean="0">
                <a:ea typeface="+mn-ea"/>
                <a:cs typeface="PT Bold Heading" pitchFamily="2" charset="-78"/>
              </a:rPr>
              <a:t>              </a:t>
            </a:r>
            <a:r>
              <a:rPr lang="en-US" sz="2400" b="1" dirty="0" err="1" smtClean="0">
                <a:ea typeface="+mn-ea"/>
                <a:cs typeface="PT Bold Heading" pitchFamily="2" charset="-78"/>
              </a:rPr>
              <a:t>Holoenzyme</a:t>
            </a:r>
            <a:r>
              <a:rPr lang="en-US" sz="2400" b="1" dirty="0" smtClean="0">
                <a:ea typeface="+mn-ea"/>
                <a:cs typeface="PT Bold Heading" pitchFamily="2" charset="-78"/>
              </a:rPr>
              <a:t> </a:t>
            </a:r>
          </a:p>
          <a:p>
            <a:pPr marL="274320" indent="-274320" algn="just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smtClean="0">
                <a:ea typeface="+mn-ea"/>
                <a:cs typeface="PT Bold Heading" pitchFamily="2" charset="-78"/>
              </a:rPr>
              <a:t> </a:t>
            </a:r>
            <a:r>
              <a:rPr lang="ar-EG" b="1" dirty="0" smtClean="0">
                <a:ea typeface="+mn-ea"/>
                <a:cs typeface="PT Bold Heading" pitchFamily="2" charset="-78"/>
              </a:rPr>
              <a:t>العامل المرافق هو </a:t>
            </a:r>
            <a:r>
              <a:rPr lang="ar-EG" b="1" dirty="0" smtClean="0">
                <a:solidFill>
                  <a:srgbClr val="C00000"/>
                </a:solidFill>
                <a:ea typeface="+mn-ea"/>
                <a:cs typeface="PT Bold Heading" pitchFamily="2" charset="-78"/>
              </a:rPr>
              <a:t>مركب لازم لنشاط الإنزيم</a:t>
            </a:r>
            <a:r>
              <a:rPr lang="ar-EG" b="1" dirty="0" smtClean="0">
                <a:ea typeface="+mn-ea"/>
                <a:cs typeface="PT Bold Heading" pitchFamily="2" charset="-78"/>
              </a:rPr>
              <a:t>، ولا يعمل بدونه ولا يتأثر بالحرارة بعكس الجزء </a:t>
            </a:r>
            <a:r>
              <a:rPr lang="ar-EG" b="1" dirty="0" err="1" smtClean="0">
                <a:ea typeface="+mn-ea"/>
                <a:cs typeface="PT Bold Heading" pitchFamily="2" charset="-78"/>
              </a:rPr>
              <a:t>البروتينى</a:t>
            </a:r>
            <a:r>
              <a:rPr lang="ar-EG" b="1" dirty="0" smtClean="0">
                <a:ea typeface="+mn-ea"/>
                <a:cs typeface="PT Bold Heading" pitchFamily="2" charset="-78"/>
              </a:rPr>
              <a:t> من الإنزيم الذى يتأثر بالحرارة. </a:t>
            </a:r>
          </a:p>
          <a:p>
            <a:pPr marL="274320" indent="-274320" algn="just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ar-EG" b="1" dirty="0" smtClean="0">
                <a:ea typeface="+mn-ea"/>
                <a:cs typeface="PT Bold Heading" pitchFamily="2" charset="-78"/>
              </a:rPr>
              <a:t>وهو إما أن يكون مركب </a:t>
            </a:r>
            <a:r>
              <a:rPr lang="ar-EG" b="1" dirty="0" err="1" smtClean="0">
                <a:solidFill>
                  <a:srgbClr val="C00000"/>
                </a:solidFill>
                <a:ea typeface="+mn-ea"/>
                <a:cs typeface="PT Bold Heading" pitchFamily="2" charset="-78"/>
              </a:rPr>
              <a:t>عضوى</a:t>
            </a:r>
            <a:r>
              <a:rPr lang="ar-EG" b="1" dirty="0" smtClean="0">
                <a:ea typeface="+mn-ea"/>
                <a:cs typeface="PT Bold Heading" pitchFamily="2" charset="-78"/>
              </a:rPr>
              <a:t>، أو </a:t>
            </a:r>
            <a:r>
              <a:rPr lang="ar-EG" b="1" dirty="0" smtClean="0">
                <a:solidFill>
                  <a:srgbClr val="C00000"/>
                </a:solidFill>
                <a:ea typeface="+mn-ea"/>
                <a:cs typeface="PT Bold Heading" pitchFamily="2" charset="-78"/>
              </a:rPr>
              <a:t>غير </a:t>
            </a:r>
            <a:r>
              <a:rPr lang="ar-EG" b="1" dirty="0" err="1" smtClean="0">
                <a:solidFill>
                  <a:srgbClr val="C00000"/>
                </a:solidFill>
                <a:ea typeface="+mn-ea"/>
                <a:cs typeface="PT Bold Heading" pitchFamily="2" charset="-78"/>
              </a:rPr>
              <a:t>عضوى</a:t>
            </a:r>
            <a:r>
              <a:rPr lang="ar-EG" b="1" dirty="0" smtClean="0">
                <a:ea typeface="+mn-ea"/>
                <a:cs typeface="PT Bold Heading" pitchFamily="2" charset="-78"/>
              </a:rPr>
              <a:t>.</a:t>
            </a:r>
          </a:p>
          <a:p>
            <a:pPr marL="274320" indent="-274320" algn="just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ar-EG" b="1" dirty="0" smtClean="0">
                <a:ea typeface="+mn-ea"/>
                <a:cs typeface="PT Bold Heading" pitchFamily="2" charset="-78"/>
              </a:rPr>
              <a:t> وعليه يمكن تصنيف </a:t>
            </a:r>
            <a:r>
              <a:rPr lang="ar-EG" b="1" dirty="0" smtClean="0">
                <a:solidFill>
                  <a:srgbClr val="FF0000"/>
                </a:solidFill>
                <a:ea typeface="+mn-ea"/>
                <a:cs typeface="PT Bold Heading" pitchFamily="2" charset="-78"/>
              </a:rPr>
              <a:t>العامل المرافق </a:t>
            </a:r>
            <a:r>
              <a:rPr lang="ar-EG" b="1" dirty="0" smtClean="0">
                <a:ea typeface="+mn-ea"/>
                <a:cs typeface="PT Bold Heading" pitchFamily="2" charset="-78"/>
              </a:rPr>
              <a:t>إلى </a:t>
            </a:r>
            <a:r>
              <a:rPr lang="ar-EG" b="1" dirty="0" smtClean="0">
                <a:solidFill>
                  <a:srgbClr val="FF0000"/>
                </a:solidFill>
                <a:ea typeface="+mn-ea"/>
                <a:cs typeface="PT Bold Heading" pitchFamily="2" charset="-78"/>
              </a:rPr>
              <a:t>ثلاثة أنواع </a:t>
            </a:r>
            <a:r>
              <a:rPr lang="ar-EG" b="1" dirty="0" smtClean="0">
                <a:ea typeface="+mn-ea"/>
                <a:cs typeface="PT Bold Heading" pitchFamily="2" charset="-78"/>
              </a:rPr>
              <a:t>تبعا لنوعية الجزء غير </a:t>
            </a:r>
            <a:r>
              <a:rPr lang="ar-EG" b="1" dirty="0" err="1" smtClean="0">
                <a:ea typeface="+mn-ea"/>
                <a:cs typeface="PT Bold Heading" pitchFamily="2" charset="-78"/>
              </a:rPr>
              <a:t>البروتينى</a:t>
            </a:r>
            <a:r>
              <a:rPr lang="ar-EG" b="1" dirty="0" smtClean="0">
                <a:ea typeface="+mn-ea"/>
                <a:cs typeface="PT Bold Heading" pitchFamily="2" charset="-78"/>
              </a:rPr>
              <a:t>، وكذلك مدى </a:t>
            </a:r>
            <a:r>
              <a:rPr lang="ar-EG" b="1" dirty="0" err="1" smtClean="0">
                <a:ea typeface="+mn-ea"/>
                <a:cs typeface="PT Bold Heading" pitchFamily="2" charset="-78"/>
              </a:rPr>
              <a:t>إرتباطه</a:t>
            </a:r>
            <a:r>
              <a:rPr lang="ar-EG" b="1" dirty="0" smtClean="0">
                <a:ea typeface="+mn-ea"/>
                <a:cs typeface="PT Bold Heading" pitchFamily="2" charset="-78"/>
              </a:rPr>
              <a:t> بالجزء </a:t>
            </a:r>
            <a:r>
              <a:rPr lang="ar-EG" b="1" dirty="0" err="1" smtClean="0">
                <a:ea typeface="+mn-ea"/>
                <a:cs typeface="PT Bold Heading" pitchFamily="2" charset="-78"/>
              </a:rPr>
              <a:t>البروتينى</a:t>
            </a:r>
            <a:r>
              <a:rPr lang="ar-EG" b="1" dirty="0" smtClean="0">
                <a:ea typeface="+mn-ea"/>
                <a:cs typeface="PT Bold Heading" pitchFamily="2" charset="-78"/>
              </a:rPr>
              <a:t> (الإنزيم المجرد) وهى:-</a:t>
            </a:r>
          </a:p>
          <a:p>
            <a:pPr marL="274320" indent="-274320" algn="just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3200" dirty="0" smtClean="0">
              <a:ea typeface="+mn-ea"/>
            </a:endParaRPr>
          </a:p>
        </p:txBody>
      </p:sp>
      <p:sp>
        <p:nvSpPr>
          <p:cNvPr id="20483" name="AutoShape 8"/>
          <p:cNvSpPr>
            <a:spLocks noChangeArrowheads="1"/>
          </p:cNvSpPr>
          <p:nvPr/>
        </p:nvSpPr>
        <p:spPr bwMode="auto">
          <a:xfrm>
            <a:off x="1763713" y="620713"/>
            <a:ext cx="5256212" cy="11525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0484" name="رابط كسهم مستقيم 2"/>
          <p:cNvCxnSpPr>
            <a:cxnSpLocks noChangeShapeType="1"/>
          </p:cNvCxnSpPr>
          <p:nvPr/>
        </p:nvCxnSpPr>
        <p:spPr bwMode="auto">
          <a:xfrm>
            <a:off x="6084888" y="2565400"/>
            <a:ext cx="1042987" cy="0"/>
          </a:xfrm>
          <a:prstGeom prst="straightConnector1">
            <a:avLst/>
          </a:prstGeom>
          <a:noFill/>
          <a:ln w="317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836712"/>
            <a:ext cx="8229600" cy="5630862"/>
          </a:xfrm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20000"/>
              </a:lnSpc>
              <a:spcBef>
                <a:spcPct val="40000"/>
              </a:spcBef>
            </a:pPr>
            <a:r>
              <a:rPr lang="ar-SA" sz="3200" b="1" dirty="0" smtClean="0">
                <a:solidFill>
                  <a:srgbClr val="FF3300"/>
                </a:solidFill>
                <a:cs typeface="PT Bold Heading" pitchFamily="2" charset="-78"/>
              </a:rPr>
              <a:t>تقسم إنزيمات الأكسدة </a:t>
            </a:r>
            <a:r>
              <a:rPr lang="ar-SA" sz="3200" b="1" dirty="0" err="1" smtClean="0">
                <a:solidFill>
                  <a:srgbClr val="FF3300"/>
                </a:solidFill>
                <a:cs typeface="PT Bold Heading" pitchFamily="2" charset="-78"/>
              </a:rPr>
              <a:t>والإختزال</a:t>
            </a:r>
            <a:r>
              <a:rPr lang="en-US" sz="3200" b="1" dirty="0" smtClean="0">
                <a:solidFill>
                  <a:srgbClr val="FF3300"/>
                </a:solidFill>
                <a:cs typeface="PT Bold Heading" pitchFamily="2" charset="-78"/>
              </a:rPr>
              <a:t> </a:t>
            </a:r>
            <a:r>
              <a:rPr lang="ar-SA" sz="3200" b="1" u="sng" dirty="0" smtClean="0">
                <a:solidFill>
                  <a:srgbClr val="0033CC"/>
                </a:solidFill>
                <a:cs typeface="PT Bold Heading" pitchFamily="2" charset="-78"/>
              </a:rPr>
              <a:t>إلى أربعة أقسام </a:t>
            </a:r>
            <a:r>
              <a:rPr lang="ar-SA" b="1" dirty="0" smtClean="0">
                <a:cs typeface="PT Bold Heading" pitchFamily="2" charset="-78"/>
              </a:rPr>
              <a:t>:-</a:t>
            </a:r>
          </a:p>
          <a:p>
            <a:pPr algn="just">
              <a:lnSpc>
                <a:spcPct val="130000"/>
              </a:lnSpc>
              <a:spcBef>
                <a:spcPct val="50000"/>
              </a:spcBef>
            </a:pPr>
            <a:r>
              <a:rPr lang="ar-SA" b="1" dirty="0" smtClean="0">
                <a:solidFill>
                  <a:srgbClr val="161984"/>
                </a:solidFill>
                <a:cs typeface="PT Bold Heading" pitchFamily="2" charset="-78"/>
              </a:rPr>
              <a:t>أ- </a:t>
            </a:r>
            <a:r>
              <a:rPr lang="ar-SA" sz="3600" b="1" dirty="0" err="1" smtClean="0">
                <a:solidFill>
                  <a:srgbClr val="161984"/>
                </a:solidFill>
                <a:cs typeface="PT Bold Heading" pitchFamily="2" charset="-78"/>
              </a:rPr>
              <a:t>الأُكسيديزات</a:t>
            </a:r>
            <a:r>
              <a:rPr lang="ar-SA" sz="3600" b="1" dirty="0" smtClean="0">
                <a:solidFill>
                  <a:srgbClr val="161984"/>
                </a:solidFill>
                <a:cs typeface="PT Bold Heading" pitchFamily="2" charset="-78"/>
              </a:rPr>
              <a:t>   </a:t>
            </a:r>
            <a:r>
              <a:rPr lang="en-US" sz="3600" b="1" dirty="0" smtClean="0">
                <a:solidFill>
                  <a:srgbClr val="161984"/>
                </a:solidFill>
                <a:cs typeface="PT Bold Heading" pitchFamily="2" charset="-78"/>
              </a:rPr>
              <a:t>Oxidases</a:t>
            </a:r>
            <a:r>
              <a:rPr lang="ar-SA" sz="3600" b="1" dirty="0" smtClean="0">
                <a:solidFill>
                  <a:srgbClr val="161984"/>
                </a:solidFill>
                <a:cs typeface="PT Bold Heading" pitchFamily="2" charset="-78"/>
              </a:rPr>
              <a:t> </a:t>
            </a:r>
          </a:p>
          <a:p>
            <a:pPr algn="just">
              <a:lnSpc>
                <a:spcPct val="130000"/>
              </a:lnSpc>
              <a:spcBef>
                <a:spcPct val="50000"/>
              </a:spcBef>
            </a:pPr>
            <a:r>
              <a:rPr lang="ar-SA" sz="3600" b="1" dirty="0" smtClean="0">
                <a:solidFill>
                  <a:srgbClr val="C00000"/>
                </a:solidFill>
                <a:cs typeface="PT Bold Heading" pitchFamily="2" charset="-78"/>
              </a:rPr>
              <a:t>ب- </a:t>
            </a:r>
            <a:r>
              <a:rPr lang="ar-SA" sz="3600" b="1" dirty="0" err="1" smtClean="0">
                <a:solidFill>
                  <a:srgbClr val="C00000"/>
                </a:solidFill>
                <a:cs typeface="PT Bold Heading" pitchFamily="2" charset="-78"/>
              </a:rPr>
              <a:t>البيروكسيديزات</a:t>
            </a:r>
            <a:r>
              <a:rPr lang="ar-SA" sz="3600" b="1" dirty="0" smtClean="0">
                <a:solidFill>
                  <a:srgbClr val="C00000"/>
                </a:solidFill>
                <a:cs typeface="PT Bold Heading" pitchFamily="2" charset="-78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cs typeface="PT Bold Heading" pitchFamily="2" charset="-78"/>
              </a:rPr>
              <a:t>Peroxidases</a:t>
            </a:r>
            <a:endParaRPr lang="ar-SA" sz="3600" b="1" dirty="0" smtClean="0">
              <a:solidFill>
                <a:srgbClr val="C00000"/>
              </a:solidFill>
              <a:cs typeface="PT Bold Heading" pitchFamily="2" charset="-78"/>
            </a:endParaRPr>
          </a:p>
          <a:p>
            <a:pPr algn="just">
              <a:lnSpc>
                <a:spcPct val="130000"/>
              </a:lnSpc>
              <a:spcBef>
                <a:spcPct val="50000"/>
              </a:spcBef>
            </a:pPr>
            <a:r>
              <a:rPr lang="ar-SA" sz="3600" b="1" dirty="0" smtClean="0">
                <a:solidFill>
                  <a:srgbClr val="161984"/>
                </a:solidFill>
                <a:cs typeface="PT Bold Heading" pitchFamily="2" charset="-78"/>
              </a:rPr>
              <a:t>ج-</a:t>
            </a:r>
            <a:r>
              <a:rPr lang="ar-SA" sz="3600" b="1" dirty="0" err="1" smtClean="0">
                <a:solidFill>
                  <a:srgbClr val="161984"/>
                </a:solidFill>
                <a:cs typeface="PT Bold Heading" pitchFamily="2" charset="-78"/>
              </a:rPr>
              <a:t>الديهيدروجينيزات</a:t>
            </a:r>
            <a:r>
              <a:rPr lang="ar-SA" sz="3600" b="1" dirty="0" smtClean="0">
                <a:solidFill>
                  <a:srgbClr val="161984"/>
                </a:solidFill>
                <a:cs typeface="PT Bold Heading" pitchFamily="2" charset="-78"/>
              </a:rPr>
              <a:t> </a:t>
            </a:r>
            <a:r>
              <a:rPr lang="en-US" sz="3600" b="1" dirty="0" smtClean="0">
                <a:solidFill>
                  <a:srgbClr val="161984"/>
                </a:solidFill>
                <a:cs typeface="PT Bold Heading" pitchFamily="2" charset="-78"/>
              </a:rPr>
              <a:t>Dehydrogenases</a:t>
            </a:r>
            <a:endParaRPr lang="ar-SA" sz="3600" b="1" dirty="0" smtClean="0">
              <a:solidFill>
                <a:srgbClr val="161984"/>
              </a:solidFill>
              <a:cs typeface="PT Bold Heading" pitchFamily="2" charset="-78"/>
            </a:endParaRPr>
          </a:p>
          <a:p>
            <a:pPr algn="just">
              <a:lnSpc>
                <a:spcPct val="130000"/>
              </a:lnSpc>
              <a:spcBef>
                <a:spcPct val="50000"/>
              </a:spcBef>
            </a:pPr>
            <a:r>
              <a:rPr lang="ar-SA" sz="3600" b="1" dirty="0" smtClean="0">
                <a:solidFill>
                  <a:srgbClr val="C00000"/>
                </a:solidFill>
                <a:cs typeface="PT Bold Heading" pitchFamily="2" charset="-78"/>
              </a:rPr>
              <a:t>د- أنزيم </a:t>
            </a:r>
            <a:r>
              <a:rPr lang="ar-SA" sz="3600" b="1" dirty="0" err="1" smtClean="0">
                <a:solidFill>
                  <a:srgbClr val="C00000"/>
                </a:solidFill>
                <a:cs typeface="PT Bold Heading" pitchFamily="2" charset="-78"/>
              </a:rPr>
              <a:t>الكاتاليز</a:t>
            </a:r>
            <a:r>
              <a:rPr lang="en-US" sz="3600" b="1" dirty="0" smtClean="0">
                <a:solidFill>
                  <a:srgbClr val="C00000"/>
                </a:solidFill>
                <a:cs typeface="PT Bold Heading" pitchFamily="2" charset="-78"/>
              </a:rPr>
              <a:t> Catalase </a:t>
            </a:r>
            <a:r>
              <a:rPr lang="ar-SA" sz="3600" b="1" dirty="0" smtClean="0">
                <a:cs typeface="PT Bold Heading" pitchFamily="2" charset="-78"/>
              </a:rPr>
              <a:t>:</a:t>
            </a:r>
          </a:p>
        </p:txBody>
      </p:sp>
      <p:sp>
        <p:nvSpPr>
          <p:cNvPr id="56323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9DBB230D-D5E9-4728-8382-B9F0E87660D6}" type="slidenum">
              <a:rPr lang="ar-SA"/>
              <a:pPr eaLnBrk="1" hangingPunct="1"/>
              <a:t>40</a:t>
            </a:fld>
            <a:endParaRPr 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ar-SA" sz="3600" b="1" dirty="0" smtClean="0">
                <a:solidFill>
                  <a:srgbClr val="0033CC"/>
                </a:solidFill>
                <a:cs typeface="PT Bold Heading" pitchFamily="2" charset="-78"/>
              </a:rPr>
              <a:t>أ- </a:t>
            </a:r>
            <a:r>
              <a:rPr lang="ar-SA" sz="3600" b="1" dirty="0" err="1" smtClean="0">
                <a:solidFill>
                  <a:srgbClr val="0033CC"/>
                </a:solidFill>
                <a:cs typeface="PT Bold Heading" pitchFamily="2" charset="-78"/>
              </a:rPr>
              <a:t>الأُكسيديزات</a:t>
            </a:r>
            <a:r>
              <a:rPr lang="ar-SA" sz="6600" b="1" dirty="0" smtClean="0">
                <a:solidFill>
                  <a:srgbClr val="0033CC"/>
                </a:solidFill>
              </a:rPr>
              <a:t>   </a:t>
            </a:r>
            <a:r>
              <a:rPr lang="en-US" sz="3600" dirty="0" smtClean="0">
                <a:solidFill>
                  <a:srgbClr val="0033CC"/>
                </a:solidFill>
                <a:latin typeface="Franklin Gothic Heavy" pitchFamily="34" charset="0"/>
                <a:cs typeface="PT Bold Heading" pitchFamily="2" charset="-78"/>
              </a:rPr>
              <a:t>Oxidases</a:t>
            </a:r>
            <a:r>
              <a:rPr lang="ar-SA" sz="6600" b="1" dirty="0" smtClean="0"/>
              <a:t> </a:t>
            </a:r>
            <a:endParaRPr lang="en-US" sz="6600" b="1" dirty="0" smtClean="0">
              <a:cs typeface="Traditional Arabic" pitchFamily="2" charset="-78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25000"/>
              </a:lnSpc>
              <a:spcBef>
                <a:spcPct val="45000"/>
              </a:spcBef>
            </a:pPr>
            <a:r>
              <a:rPr lang="ar-SA" sz="3200" b="1" dirty="0" smtClean="0">
                <a:cs typeface="PT Bold Heading" pitchFamily="2" charset="-78"/>
              </a:rPr>
              <a:t>مجموعة من الإنزيمات </a:t>
            </a:r>
            <a:r>
              <a:rPr lang="ar-SA" sz="3200" b="1" dirty="0" err="1" smtClean="0">
                <a:cs typeface="PT Bold Heading" pitchFamily="2" charset="-78"/>
              </a:rPr>
              <a:t>التى</a:t>
            </a:r>
            <a:r>
              <a:rPr lang="ar-SA" sz="3200" b="1" dirty="0" smtClean="0">
                <a:cs typeface="PT Bold Heading" pitchFamily="2" charset="-78"/>
              </a:rPr>
              <a:t> تساعد على </a:t>
            </a:r>
            <a:r>
              <a:rPr lang="ar-SA" sz="3200" b="1" dirty="0" smtClean="0">
                <a:solidFill>
                  <a:srgbClr val="FF3300"/>
                </a:solidFill>
                <a:cs typeface="PT Bold Heading" pitchFamily="2" charset="-78"/>
              </a:rPr>
              <a:t>أكسدة</a:t>
            </a:r>
            <a:r>
              <a:rPr lang="ar-SA" sz="3200" b="1" dirty="0" smtClean="0">
                <a:cs typeface="PT Bold Heading" pitchFamily="2" charset="-78"/>
              </a:rPr>
              <a:t> كثير من المواد </a:t>
            </a:r>
            <a:r>
              <a:rPr lang="ar-SA" sz="3200" b="1" dirty="0" err="1" smtClean="0">
                <a:cs typeface="PT Bold Heading" pitchFamily="2" charset="-78"/>
              </a:rPr>
              <a:t>الفينولية</a:t>
            </a:r>
            <a:r>
              <a:rPr lang="ar-SA" sz="3200" b="1" dirty="0" smtClean="0">
                <a:cs typeface="PT Bold Heading" pitchFamily="2" charset="-78"/>
              </a:rPr>
              <a:t>، وذلك بتنشيطها </a:t>
            </a:r>
            <a:r>
              <a:rPr lang="ar-SA" sz="3200" b="1" dirty="0" smtClean="0">
                <a:solidFill>
                  <a:srgbClr val="C00000"/>
                </a:solidFill>
                <a:cs typeface="PT Bold Heading" pitchFamily="2" charset="-78"/>
              </a:rPr>
              <a:t>لأكسجين الهواء </a:t>
            </a:r>
            <a:r>
              <a:rPr lang="ar-SA" sz="3200" b="1" dirty="0" err="1" smtClean="0">
                <a:solidFill>
                  <a:srgbClr val="C00000"/>
                </a:solidFill>
                <a:cs typeface="PT Bold Heading" pitchFamily="2" charset="-78"/>
              </a:rPr>
              <a:t>الجوى</a:t>
            </a:r>
            <a:r>
              <a:rPr lang="en-US" sz="3200" b="1" dirty="0" smtClean="0">
                <a:solidFill>
                  <a:srgbClr val="C00000"/>
                </a:solidFill>
                <a:cs typeface="PT Bold Heading" pitchFamily="2" charset="-78"/>
              </a:rPr>
              <a:t> </a:t>
            </a:r>
            <a:r>
              <a:rPr lang="ar-SA" sz="3200" b="1" dirty="0" smtClean="0">
                <a:solidFill>
                  <a:srgbClr val="FF3300"/>
                </a:solidFill>
                <a:cs typeface="PT Bold Heading" pitchFamily="2" charset="-78"/>
              </a:rPr>
              <a:t>(</a:t>
            </a:r>
            <a:r>
              <a:rPr lang="en-US" sz="3200" b="1" dirty="0" smtClean="0">
                <a:cs typeface="PT Bold Heading" pitchFamily="2" charset="-78"/>
              </a:rPr>
              <a:t>O</a:t>
            </a:r>
            <a:r>
              <a:rPr lang="en-US" sz="3200" b="1" baseline="-25000" dirty="0" smtClean="0">
                <a:cs typeface="PT Bold Heading" pitchFamily="2" charset="-78"/>
              </a:rPr>
              <a:t>2</a:t>
            </a:r>
            <a:r>
              <a:rPr lang="ar-SA" sz="3200" b="1" dirty="0" smtClean="0">
                <a:cs typeface="PT Bold Heading" pitchFamily="2" charset="-78"/>
              </a:rPr>
              <a:t>) بحيث تجعله قابلا </a:t>
            </a:r>
            <a:r>
              <a:rPr lang="ar-SA" sz="3200" b="1" dirty="0" err="1" smtClean="0">
                <a:cs typeface="PT Bold Heading" pitchFamily="2" charset="-78"/>
              </a:rPr>
              <a:t>للإتحاد</a:t>
            </a:r>
            <a:r>
              <a:rPr lang="ar-SA" sz="3200" b="1" dirty="0" smtClean="0">
                <a:cs typeface="PT Bold Heading" pitchFamily="2" charset="-78"/>
              </a:rPr>
              <a:t> بهيدروجين مادة التفاعل.</a:t>
            </a:r>
            <a:endParaRPr lang="en-US" sz="3200" b="1" dirty="0" smtClean="0">
              <a:cs typeface="PT Bold Heading" pitchFamily="2" charset="-78"/>
            </a:endParaRPr>
          </a:p>
          <a:p>
            <a:pPr algn="just">
              <a:lnSpc>
                <a:spcPct val="125000"/>
              </a:lnSpc>
              <a:spcBef>
                <a:spcPct val="45000"/>
              </a:spcBef>
            </a:pPr>
            <a:r>
              <a:rPr lang="ar-SA" sz="3200" b="1" dirty="0" smtClean="0">
                <a:cs typeface="PT Bold Heading" pitchFamily="2" charset="-78"/>
              </a:rPr>
              <a:t> </a:t>
            </a:r>
            <a:r>
              <a:rPr lang="ar-SA" sz="3200" b="1" u="sng" dirty="0" smtClean="0">
                <a:solidFill>
                  <a:srgbClr val="FF3300"/>
                </a:solidFill>
                <a:cs typeface="PT Bold Heading" pitchFamily="2" charset="-78"/>
              </a:rPr>
              <a:t>مثال:</a:t>
            </a:r>
            <a:endParaRPr lang="en-US" sz="3200" b="1" u="sng" dirty="0" smtClean="0">
              <a:solidFill>
                <a:srgbClr val="FF3300"/>
              </a:solidFill>
              <a:cs typeface="PT Bold Heading" pitchFamily="2" charset="-78"/>
            </a:endParaRPr>
          </a:p>
          <a:p>
            <a:pPr algn="just">
              <a:lnSpc>
                <a:spcPct val="125000"/>
              </a:lnSpc>
              <a:spcBef>
                <a:spcPct val="45000"/>
              </a:spcBef>
            </a:pPr>
            <a:r>
              <a:rPr lang="ar-SA" sz="3200" b="1" dirty="0" smtClean="0">
                <a:cs typeface="PT Bold Heading" pitchFamily="2" charset="-78"/>
              </a:rPr>
              <a:t> إنزيم </a:t>
            </a:r>
            <a:r>
              <a:rPr lang="ar-SA" sz="3200" b="1" dirty="0" err="1" smtClean="0">
                <a:cs typeface="PT Bold Heading" pitchFamily="2" charset="-78"/>
              </a:rPr>
              <a:t>الكاتيكول</a:t>
            </a:r>
            <a:r>
              <a:rPr lang="ar-SA" sz="3200" b="1" dirty="0" smtClean="0">
                <a:cs typeface="PT Bold Heading" pitchFamily="2" charset="-78"/>
              </a:rPr>
              <a:t> </a:t>
            </a:r>
            <a:r>
              <a:rPr lang="ar-SA" sz="3200" b="1" dirty="0" err="1" smtClean="0">
                <a:cs typeface="PT Bold Heading" pitchFamily="2" charset="-78"/>
              </a:rPr>
              <a:t>أكسيديز</a:t>
            </a:r>
            <a:r>
              <a:rPr lang="ar-SA" sz="3200" b="1" dirty="0" smtClean="0">
                <a:cs typeface="PT Bold Heading" pitchFamily="2" charset="-78"/>
              </a:rPr>
              <a:t>.	</a:t>
            </a:r>
            <a:endParaRPr lang="en-US" sz="3200" b="1" dirty="0" smtClean="0">
              <a:cs typeface="PT Bold Heading" pitchFamily="2" charset="-78"/>
            </a:endParaRPr>
          </a:p>
        </p:txBody>
      </p:sp>
      <p:sp>
        <p:nvSpPr>
          <p:cNvPr id="58372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FD909FD9-4A02-4DC6-852A-3C82BFA24827}" type="slidenum">
              <a:rPr lang="ar-SA"/>
              <a:pPr eaLnBrk="1" hangingPunct="1"/>
              <a:t>41</a:t>
            </a:fld>
            <a:endParaRPr 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ar-SA" sz="4000" b="1" smtClean="0">
                <a:solidFill>
                  <a:srgbClr val="FF3300"/>
                </a:solidFill>
                <a:cs typeface="PT Bold Heading" pitchFamily="2" charset="-78"/>
              </a:rPr>
              <a:t>أكسدة المواد الفينولية فى وجود </a:t>
            </a:r>
            <a:r>
              <a:rPr lang="ar-SA" sz="4000" b="1" smtClean="0">
                <a:solidFill>
                  <a:srgbClr val="0033CC"/>
                </a:solidFill>
                <a:cs typeface="PT Bold Heading" pitchFamily="2" charset="-78"/>
              </a:rPr>
              <a:t>الأكسجين</a:t>
            </a:r>
            <a:r>
              <a:rPr lang="ar-SA" sz="7200" b="1" smtClean="0"/>
              <a:t> </a:t>
            </a:r>
            <a:endParaRPr lang="en-US" sz="7200" b="1" smtClean="0">
              <a:cs typeface="Traditional Arabic" pitchFamily="2" charset="-78"/>
            </a:endParaRPr>
          </a:p>
        </p:txBody>
      </p:sp>
      <p:pic>
        <p:nvPicPr>
          <p:cNvPr id="5939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8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2060848"/>
            <a:ext cx="8640960" cy="4392487"/>
          </a:xfrm>
          <a:noFill/>
          <a:ln w="76200">
            <a:solidFill>
              <a:srgbClr val="FF33CC"/>
            </a:solidFill>
            <a:miter lim="800000"/>
            <a:headEnd/>
            <a:tailEnd/>
          </a:ln>
        </p:spPr>
      </p:pic>
      <p:sp>
        <p:nvSpPr>
          <p:cNvPr id="59396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E015B467-3711-4C8A-B994-2C57FB0AF23F}" type="slidenum">
              <a:rPr lang="ar-SA"/>
              <a:pPr eaLnBrk="1" hangingPunct="1"/>
              <a:t>42</a:t>
            </a:fld>
            <a:endParaRPr 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19162"/>
          </a:xfrm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ar-SA" sz="3600" b="1" dirty="0" smtClean="0">
                <a:solidFill>
                  <a:srgbClr val="FF3300"/>
                </a:solidFill>
                <a:cs typeface="PT Bold Heading" pitchFamily="2" charset="-78"/>
              </a:rPr>
              <a:t>ب- </a:t>
            </a:r>
            <a:r>
              <a:rPr lang="ar-SA" sz="3600" b="1" dirty="0" err="1" smtClean="0">
                <a:solidFill>
                  <a:srgbClr val="FF3300"/>
                </a:solidFill>
                <a:cs typeface="PT Bold Heading" pitchFamily="2" charset="-78"/>
              </a:rPr>
              <a:t>البيروكسيديزات</a:t>
            </a:r>
            <a:r>
              <a:rPr lang="en-US" sz="3600" b="1" dirty="0" smtClean="0">
                <a:solidFill>
                  <a:srgbClr val="FF3300"/>
                </a:solidFill>
                <a:cs typeface="PT Bold Heading" pitchFamily="2" charset="-78"/>
              </a:rPr>
              <a:t>   </a:t>
            </a:r>
            <a:r>
              <a:rPr lang="en-US" sz="3200" dirty="0" smtClean="0">
                <a:solidFill>
                  <a:srgbClr val="FF3300"/>
                </a:solidFill>
                <a:latin typeface="Franklin Gothic Heavy" pitchFamily="34" charset="0"/>
                <a:cs typeface="PT Bold Heading" pitchFamily="2" charset="-78"/>
              </a:rPr>
              <a:t>Peroxidases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875"/>
            <a:ext cx="8291513" cy="4718050"/>
          </a:xfrm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50000"/>
              </a:lnSpc>
              <a:spcBef>
                <a:spcPct val="40000"/>
              </a:spcBef>
            </a:pPr>
            <a:r>
              <a:rPr lang="ar-SA" sz="3200" b="1" dirty="0" smtClean="0">
                <a:cs typeface="PT Bold Heading" pitchFamily="2" charset="-78"/>
              </a:rPr>
              <a:t>تعمل على </a:t>
            </a:r>
            <a:r>
              <a:rPr lang="ar-SA" sz="3200" b="1" dirty="0" smtClean="0">
                <a:solidFill>
                  <a:srgbClr val="FF3300"/>
                </a:solidFill>
                <a:cs typeface="PT Bold Heading" pitchFamily="2" charset="-78"/>
              </a:rPr>
              <a:t>أكسدة</a:t>
            </a:r>
            <a:r>
              <a:rPr lang="ar-SA" sz="3200" b="1" dirty="0" smtClean="0">
                <a:cs typeface="PT Bold Heading" pitchFamily="2" charset="-78"/>
              </a:rPr>
              <a:t> كثير من المواد </a:t>
            </a:r>
            <a:r>
              <a:rPr lang="ar-SA" sz="3200" b="1" dirty="0" err="1" smtClean="0">
                <a:cs typeface="PT Bold Heading" pitchFamily="2" charset="-78"/>
              </a:rPr>
              <a:t>الفينولية</a:t>
            </a:r>
            <a:r>
              <a:rPr lang="ar-SA" sz="3200" b="1" dirty="0" smtClean="0">
                <a:cs typeface="PT Bold Heading" pitchFamily="2" charset="-78"/>
              </a:rPr>
              <a:t>، وذلك </a:t>
            </a:r>
            <a:r>
              <a:rPr lang="ar-SA" sz="3200" b="1" dirty="0" err="1" smtClean="0">
                <a:cs typeface="PT Bold Heading" pitchFamily="2" charset="-78"/>
              </a:rPr>
              <a:t>فى</a:t>
            </a:r>
            <a:r>
              <a:rPr lang="ar-SA" sz="3200" b="1" dirty="0" smtClean="0">
                <a:cs typeface="PT Bold Heading" pitchFamily="2" charset="-78"/>
              </a:rPr>
              <a:t> وجود </a:t>
            </a:r>
            <a:r>
              <a:rPr lang="ar-SA" sz="3200" b="1" dirty="0" smtClean="0">
                <a:solidFill>
                  <a:srgbClr val="C00000"/>
                </a:solidFill>
                <a:cs typeface="PT Bold Heading" pitchFamily="2" charset="-78"/>
              </a:rPr>
              <a:t>الأكسجين</a:t>
            </a:r>
            <a:r>
              <a:rPr lang="ar-SA" sz="3200" b="1" dirty="0" smtClean="0">
                <a:cs typeface="PT Bold Heading" pitchFamily="2" charset="-78"/>
              </a:rPr>
              <a:t> الناتج من تحلل  </a:t>
            </a:r>
            <a:r>
              <a:rPr lang="ar-SA" sz="3200" b="1" dirty="0" smtClean="0">
                <a:solidFill>
                  <a:srgbClr val="FF3300"/>
                </a:solidFill>
                <a:cs typeface="PT Bold Heading" pitchFamily="2" charset="-78"/>
              </a:rPr>
              <a:t>فوق أكسيد الهيدروجين</a:t>
            </a:r>
            <a:r>
              <a:rPr lang="ar-SA" sz="3200" b="1" dirty="0" smtClean="0">
                <a:cs typeface="PT Bold Heading" pitchFamily="2" charset="-78"/>
              </a:rPr>
              <a:t> (</a:t>
            </a:r>
            <a:r>
              <a:rPr lang="en-US" sz="3200" b="1" dirty="0" smtClean="0">
                <a:cs typeface="PT Bold Heading" pitchFamily="2" charset="-78"/>
              </a:rPr>
              <a:t>H</a:t>
            </a:r>
            <a:r>
              <a:rPr lang="en-US" sz="3200" b="1" baseline="-25000" dirty="0" smtClean="0">
                <a:cs typeface="PT Bold Heading" pitchFamily="2" charset="-78"/>
              </a:rPr>
              <a:t>2</a:t>
            </a:r>
            <a:r>
              <a:rPr lang="en-US" sz="3200" b="1" dirty="0" smtClean="0">
                <a:cs typeface="PT Bold Heading" pitchFamily="2" charset="-78"/>
              </a:rPr>
              <a:t>O</a:t>
            </a:r>
            <a:r>
              <a:rPr lang="en-US" sz="3200" b="1" baseline="-25000" dirty="0" smtClean="0">
                <a:cs typeface="PT Bold Heading" pitchFamily="2" charset="-78"/>
              </a:rPr>
              <a:t>2</a:t>
            </a:r>
            <a:r>
              <a:rPr lang="ar-SA" sz="3200" b="1" dirty="0" smtClean="0">
                <a:cs typeface="PT Bold Heading" pitchFamily="2" charset="-78"/>
              </a:rPr>
              <a:t>) أو </a:t>
            </a:r>
            <a:r>
              <a:rPr lang="ar-SA" sz="3200" b="1" dirty="0" err="1" smtClean="0">
                <a:cs typeface="PT Bold Heading" pitchFamily="2" charset="-78"/>
              </a:rPr>
              <a:t>أى</a:t>
            </a:r>
            <a:r>
              <a:rPr lang="ar-SA" sz="3200" b="1" dirty="0" smtClean="0">
                <a:cs typeface="PT Bold Heading" pitchFamily="2" charset="-78"/>
              </a:rPr>
              <a:t> فوق أكسيد آخر.</a:t>
            </a:r>
          </a:p>
          <a:p>
            <a:pPr algn="just">
              <a:lnSpc>
                <a:spcPct val="125000"/>
              </a:lnSpc>
              <a:spcBef>
                <a:spcPct val="45000"/>
              </a:spcBef>
            </a:pPr>
            <a:r>
              <a:rPr lang="ar-SA" sz="3200" b="1" u="sng" dirty="0" smtClean="0">
                <a:solidFill>
                  <a:srgbClr val="FF3300"/>
                </a:solidFill>
                <a:cs typeface="PT Bold Heading" pitchFamily="2" charset="-78"/>
              </a:rPr>
              <a:t>مثال:</a:t>
            </a:r>
            <a:endParaRPr lang="en-US" sz="3200" b="1" u="sng" dirty="0" smtClean="0">
              <a:solidFill>
                <a:srgbClr val="FF3300"/>
              </a:solidFill>
              <a:cs typeface="PT Bold Heading" pitchFamily="2" charset="-78"/>
            </a:endParaRPr>
          </a:p>
          <a:p>
            <a:pPr algn="just">
              <a:lnSpc>
                <a:spcPct val="125000"/>
              </a:lnSpc>
              <a:spcBef>
                <a:spcPct val="45000"/>
              </a:spcBef>
            </a:pPr>
            <a:r>
              <a:rPr lang="ar-SA" sz="3200" b="1" dirty="0" smtClean="0">
                <a:solidFill>
                  <a:srgbClr val="161984"/>
                </a:solidFill>
                <a:cs typeface="PT Bold Heading" pitchFamily="2" charset="-78"/>
              </a:rPr>
              <a:t> إنزيم </a:t>
            </a:r>
            <a:r>
              <a:rPr lang="ar-SA" sz="3200" b="1" dirty="0" err="1" smtClean="0">
                <a:solidFill>
                  <a:srgbClr val="161984"/>
                </a:solidFill>
                <a:cs typeface="PT Bold Heading" pitchFamily="2" charset="-78"/>
              </a:rPr>
              <a:t>البيروكسيديز</a:t>
            </a:r>
            <a:endParaRPr lang="en-US" sz="3200" b="1" dirty="0" smtClean="0">
              <a:solidFill>
                <a:srgbClr val="161984"/>
              </a:solidFill>
              <a:cs typeface="PT Bold Heading" pitchFamily="2" charset="-78"/>
            </a:endParaRPr>
          </a:p>
          <a:p>
            <a:pPr algn="just">
              <a:lnSpc>
                <a:spcPct val="125000"/>
              </a:lnSpc>
              <a:spcBef>
                <a:spcPct val="40000"/>
              </a:spcBef>
              <a:buFont typeface="Wingdings" pitchFamily="2" charset="2"/>
              <a:buNone/>
            </a:pPr>
            <a:endParaRPr lang="ar-SA" b="1" dirty="0" smtClean="0">
              <a:cs typeface="PT Bold Heading" pitchFamily="2" charset="-78"/>
            </a:endParaRPr>
          </a:p>
        </p:txBody>
      </p:sp>
      <p:sp>
        <p:nvSpPr>
          <p:cNvPr id="60420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732CB2BF-2335-484C-99F1-13330B3CA346}" type="slidenum">
              <a:rPr lang="ar-SA"/>
              <a:pPr eaLnBrk="1" hangingPunct="1"/>
              <a:t>43</a:t>
            </a:fld>
            <a:endParaRPr 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ar-SA" sz="4000" b="1" dirty="0" smtClean="0">
                <a:solidFill>
                  <a:srgbClr val="FF3300"/>
                </a:solidFill>
                <a:cs typeface="PT Bold Heading" pitchFamily="2" charset="-78"/>
              </a:rPr>
              <a:t>أكسدة المواد </a:t>
            </a:r>
            <a:r>
              <a:rPr lang="ar-SA" sz="4000" b="1" dirty="0" err="1" smtClean="0">
                <a:solidFill>
                  <a:srgbClr val="FF3300"/>
                </a:solidFill>
                <a:cs typeface="PT Bold Heading" pitchFamily="2" charset="-78"/>
              </a:rPr>
              <a:t>الفينولية</a:t>
            </a:r>
            <a:r>
              <a:rPr lang="ar-SA" sz="4000" b="1" dirty="0" smtClean="0">
                <a:solidFill>
                  <a:srgbClr val="FF3300"/>
                </a:solidFill>
                <a:cs typeface="PT Bold Heading" pitchFamily="2" charset="-78"/>
              </a:rPr>
              <a:t> </a:t>
            </a:r>
            <a:r>
              <a:rPr lang="ar-SA" sz="4000" b="1" dirty="0" err="1" smtClean="0">
                <a:solidFill>
                  <a:srgbClr val="FF3300"/>
                </a:solidFill>
                <a:cs typeface="PT Bold Heading" pitchFamily="2" charset="-78"/>
              </a:rPr>
              <a:t>فى</a:t>
            </a:r>
            <a:r>
              <a:rPr lang="ar-SA" sz="4000" b="1" dirty="0" smtClean="0">
                <a:solidFill>
                  <a:srgbClr val="FF3300"/>
                </a:solidFill>
                <a:cs typeface="PT Bold Heading" pitchFamily="2" charset="-78"/>
              </a:rPr>
              <a:t> وجود </a:t>
            </a:r>
            <a:r>
              <a:rPr lang="en-US" sz="3600" b="1" dirty="0" smtClean="0">
                <a:solidFill>
                  <a:srgbClr val="0033CC"/>
                </a:solidFill>
                <a:cs typeface="PT Bold Heading" pitchFamily="2" charset="-78"/>
              </a:rPr>
              <a:t>H</a:t>
            </a:r>
            <a:r>
              <a:rPr lang="en-US" sz="3600" b="1" baseline="-25000" dirty="0" smtClean="0">
                <a:solidFill>
                  <a:srgbClr val="0033CC"/>
                </a:solidFill>
                <a:cs typeface="PT Bold Heading" pitchFamily="2" charset="-78"/>
              </a:rPr>
              <a:t>2</a:t>
            </a:r>
            <a:r>
              <a:rPr lang="en-US" sz="3600" b="1" dirty="0" smtClean="0">
                <a:solidFill>
                  <a:srgbClr val="0033CC"/>
                </a:solidFill>
                <a:cs typeface="PT Bold Heading" pitchFamily="2" charset="-78"/>
              </a:rPr>
              <a:t>O</a:t>
            </a:r>
            <a:r>
              <a:rPr lang="en-US" sz="3600" b="1" baseline="-25000" dirty="0" smtClean="0">
                <a:solidFill>
                  <a:srgbClr val="0033CC"/>
                </a:solidFill>
                <a:cs typeface="PT Bold Heading" pitchFamily="2" charset="-78"/>
              </a:rPr>
              <a:t>2</a:t>
            </a:r>
            <a:r>
              <a:rPr lang="ar-SA" sz="4000" b="1" dirty="0" smtClean="0">
                <a:solidFill>
                  <a:srgbClr val="FF3300"/>
                </a:solidFill>
                <a:cs typeface="PT Bold Heading" pitchFamily="2" charset="-78"/>
              </a:rPr>
              <a:t> </a:t>
            </a:r>
            <a:endParaRPr lang="en-US" sz="4000" b="1" dirty="0" smtClean="0">
              <a:solidFill>
                <a:srgbClr val="FF3300"/>
              </a:solidFill>
              <a:cs typeface="PT Bold Heading" pitchFamily="2" charset="-78"/>
            </a:endParaRPr>
          </a:p>
        </p:txBody>
      </p:sp>
      <p:pic>
        <p:nvPicPr>
          <p:cNvPr id="6144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2204864"/>
            <a:ext cx="7826268" cy="4464496"/>
          </a:xfrm>
          <a:noFill/>
          <a:ln w="76200">
            <a:solidFill>
              <a:srgbClr val="FF33CC"/>
            </a:solidFill>
            <a:miter lim="800000"/>
            <a:headEnd/>
            <a:tailEnd/>
          </a:ln>
        </p:spPr>
      </p:pic>
      <p:sp>
        <p:nvSpPr>
          <p:cNvPr id="61444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B7EA5972-0048-4D7F-9EA2-1E15BD485B11}" type="slidenum">
              <a:rPr lang="ar-SA"/>
              <a:pPr eaLnBrk="1" hangingPunct="1"/>
              <a:t>44</a:t>
            </a:fld>
            <a:endParaRPr 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ar-SA" sz="3600" b="1" smtClean="0">
                <a:solidFill>
                  <a:srgbClr val="FF3300"/>
                </a:solidFill>
                <a:cs typeface="PT Bold Heading" pitchFamily="2" charset="-78"/>
              </a:rPr>
              <a:t>ج-الديهيدروجينيزات</a:t>
            </a:r>
            <a:r>
              <a:rPr lang="ar-SA" sz="6600" b="1" smtClean="0"/>
              <a:t> </a:t>
            </a:r>
            <a:r>
              <a:rPr lang="en-US" sz="2400" smtClean="0">
                <a:solidFill>
                  <a:srgbClr val="FF3300"/>
                </a:solidFill>
                <a:latin typeface="Franklin Gothic Heavy" pitchFamily="34" charset="0"/>
                <a:cs typeface="PT Bold Heading" pitchFamily="2" charset="-78"/>
              </a:rPr>
              <a:t>Dehydrogenase</a:t>
            </a:r>
            <a:r>
              <a:rPr lang="en-US" sz="3600" b="1" smtClean="0">
                <a:solidFill>
                  <a:srgbClr val="FF3300"/>
                </a:solidFill>
                <a:cs typeface="PT Bold Heading" pitchFamily="2" charset="-78"/>
              </a:rPr>
              <a:t>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10000"/>
              </a:lnSpc>
              <a:spcBef>
                <a:spcPct val="40000"/>
              </a:spcBef>
            </a:pPr>
            <a:r>
              <a:rPr lang="ar-SA" sz="3200" b="1" dirty="0" smtClean="0">
                <a:cs typeface="PT Bold Heading" pitchFamily="2" charset="-78"/>
              </a:rPr>
              <a:t>تساعد </a:t>
            </a:r>
            <a:r>
              <a:rPr lang="ar-SA" sz="3200" b="1" dirty="0" err="1" smtClean="0">
                <a:cs typeface="PT Bold Heading" pitchFamily="2" charset="-78"/>
              </a:rPr>
              <a:t>فى</a:t>
            </a:r>
            <a:r>
              <a:rPr lang="ar-SA" sz="3200" b="1" dirty="0" smtClean="0">
                <a:cs typeface="PT Bold Heading" pitchFamily="2" charset="-78"/>
              </a:rPr>
              <a:t> عملية التأكسد </a:t>
            </a:r>
            <a:r>
              <a:rPr lang="ar-SA" sz="3200" b="1" dirty="0" err="1" smtClean="0">
                <a:cs typeface="PT Bold Heading" pitchFamily="2" charset="-78"/>
              </a:rPr>
              <a:t>والإختزال</a:t>
            </a:r>
            <a:r>
              <a:rPr lang="ar-SA" sz="3200" b="1" dirty="0" smtClean="0">
                <a:cs typeface="PT Bold Heading" pitchFamily="2" charset="-78"/>
              </a:rPr>
              <a:t>، وذلك بتنشيط </a:t>
            </a:r>
            <a:r>
              <a:rPr lang="ar-SA" sz="3200" b="1" dirty="0" smtClean="0">
                <a:solidFill>
                  <a:srgbClr val="C00000"/>
                </a:solidFill>
                <a:cs typeface="PT Bold Heading" pitchFamily="2" charset="-78"/>
              </a:rPr>
              <a:t>هيدروجين</a:t>
            </a:r>
            <a:r>
              <a:rPr lang="ar-SA" sz="3200" b="1" dirty="0" smtClean="0">
                <a:cs typeface="PT Bold Heading" pitchFamily="2" charset="-78"/>
              </a:rPr>
              <a:t> مركب </a:t>
            </a:r>
            <a:r>
              <a:rPr lang="ar-SA" sz="3200" b="1" dirty="0" smtClean="0">
                <a:solidFill>
                  <a:srgbClr val="FF0000"/>
                </a:solidFill>
                <a:cs typeface="PT Bold Heading" pitchFamily="2" charset="-78"/>
              </a:rPr>
              <a:t>ونقله</a:t>
            </a:r>
            <a:r>
              <a:rPr lang="ar-SA" sz="3200" b="1" dirty="0" smtClean="0">
                <a:cs typeface="PT Bold Heading" pitchFamily="2" charset="-78"/>
              </a:rPr>
              <a:t> إلى مركب آخر. </a:t>
            </a:r>
            <a:endParaRPr lang="en-US" sz="3200" b="1" dirty="0" smtClean="0">
              <a:cs typeface="PT Bold Heading" pitchFamily="2" charset="-78"/>
            </a:endParaRPr>
          </a:p>
          <a:p>
            <a:pPr algn="just">
              <a:lnSpc>
                <a:spcPct val="110000"/>
              </a:lnSpc>
              <a:spcBef>
                <a:spcPct val="40000"/>
              </a:spcBef>
            </a:pPr>
            <a:r>
              <a:rPr lang="ar-SA" sz="3200" b="1" u="sng" dirty="0" smtClean="0">
                <a:solidFill>
                  <a:srgbClr val="FF3300"/>
                </a:solidFill>
                <a:cs typeface="PT Bold Heading" pitchFamily="2" charset="-78"/>
              </a:rPr>
              <a:t>مثال:</a:t>
            </a:r>
          </a:p>
          <a:p>
            <a:pPr algn="just">
              <a:lnSpc>
                <a:spcPct val="110000"/>
              </a:lnSpc>
              <a:spcBef>
                <a:spcPct val="40000"/>
              </a:spcBef>
            </a:pPr>
            <a:r>
              <a:rPr lang="ar-SA" sz="3200" b="1" dirty="0" smtClean="0">
                <a:cs typeface="PT Bold Heading" pitchFamily="2" charset="-78"/>
              </a:rPr>
              <a:t>أ- إنزيم </a:t>
            </a:r>
            <a:r>
              <a:rPr lang="ar-SA" sz="3200" b="1" dirty="0" err="1" smtClean="0">
                <a:cs typeface="PT Bold Heading" pitchFamily="2" charset="-78"/>
              </a:rPr>
              <a:t>شاردنجر</a:t>
            </a:r>
            <a:r>
              <a:rPr lang="ar-SA" sz="3200" b="1" dirty="0" smtClean="0">
                <a:cs typeface="PT Bold Heading" pitchFamily="2" charset="-78"/>
              </a:rPr>
              <a:t>  </a:t>
            </a:r>
            <a:r>
              <a:rPr lang="en-US" b="1" dirty="0" err="1" smtClean="0">
                <a:cs typeface="PT Bold Heading" pitchFamily="2" charset="-78"/>
              </a:rPr>
              <a:t>Schardinger</a:t>
            </a:r>
            <a:endParaRPr lang="ar-SA" b="1" dirty="0" smtClean="0">
              <a:cs typeface="PT Bold Heading" pitchFamily="2" charset="-78"/>
            </a:endParaRPr>
          </a:p>
          <a:p>
            <a:pPr algn="just">
              <a:lnSpc>
                <a:spcPct val="110000"/>
              </a:lnSpc>
              <a:spcBef>
                <a:spcPct val="40000"/>
              </a:spcBef>
            </a:pPr>
            <a:r>
              <a:rPr lang="ar-SA" sz="3200" b="1" dirty="0" smtClean="0">
                <a:cs typeface="PT Bold Heading" pitchFamily="2" charset="-78"/>
              </a:rPr>
              <a:t>ب- إنزيم الكحول </a:t>
            </a:r>
            <a:r>
              <a:rPr lang="ar-SA" sz="3200" b="1" dirty="0" err="1" smtClean="0">
                <a:cs typeface="PT Bold Heading" pitchFamily="2" charset="-78"/>
              </a:rPr>
              <a:t>ديهيدروجيز</a:t>
            </a:r>
            <a:r>
              <a:rPr lang="ar-SA" sz="3200" b="1" dirty="0" smtClean="0">
                <a:cs typeface="PT Bold Heading" pitchFamily="2" charset="-78"/>
              </a:rPr>
              <a:t> </a:t>
            </a:r>
            <a:r>
              <a:rPr lang="en-US" sz="1600" b="1" dirty="0" smtClean="0">
                <a:cs typeface="PT Bold Heading" pitchFamily="2" charset="-78"/>
              </a:rPr>
              <a:t>Alcohol</a:t>
            </a:r>
            <a:r>
              <a:rPr lang="en-US" sz="3200" b="1" dirty="0" smtClean="0">
                <a:cs typeface="PT Bold Heading" pitchFamily="2" charset="-78"/>
              </a:rPr>
              <a:t> </a:t>
            </a:r>
            <a:r>
              <a:rPr lang="en-US" sz="1600" b="1" dirty="0" smtClean="0">
                <a:cs typeface="PT Bold Heading" pitchFamily="2" charset="-78"/>
              </a:rPr>
              <a:t>Dehydrogenase</a:t>
            </a:r>
            <a:r>
              <a:rPr lang="ar-SA" sz="3200" b="1" dirty="0" smtClean="0">
                <a:cs typeface="PT Bold Heading" pitchFamily="2" charset="-78"/>
              </a:rPr>
              <a:t> </a:t>
            </a:r>
          </a:p>
        </p:txBody>
      </p:sp>
      <p:sp>
        <p:nvSpPr>
          <p:cNvPr id="62468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CA6274AD-CD95-430B-A81B-9F81EAA82EDB}" type="slidenum">
              <a:rPr lang="ar-SA"/>
              <a:pPr eaLnBrk="1" hangingPunct="1"/>
              <a:t>45</a:t>
            </a:fld>
            <a:endParaRPr 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ar-SA" sz="4000" b="1" smtClean="0">
                <a:solidFill>
                  <a:srgbClr val="FF3300"/>
                </a:solidFill>
                <a:cs typeface="PT Bold Heading" pitchFamily="2" charset="-78"/>
              </a:rPr>
              <a:t>أ- إنزيم شاردنجر</a:t>
            </a:r>
            <a:r>
              <a:rPr lang="ar-SA" sz="3600" b="1" smtClean="0">
                <a:solidFill>
                  <a:srgbClr val="FF3300"/>
                </a:solidFill>
                <a:cs typeface="PT Bold Heading" pitchFamily="2" charset="-78"/>
              </a:rPr>
              <a:t>  </a:t>
            </a:r>
            <a:r>
              <a:rPr lang="en-US" sz="2400" smtClean="0">
                <a:solidFill>
                  <a:srgbClr val="FF3300"/>
                </a:solidFill>
                <a:latin typeface="Franklin Gothic Heavy" pitchFamily="34" charset="0"/>
                <a:cs typeface="PT Bold Heading" pitchFamily="2" charset="-78"/>
              </a:rPr>
              <a:t>Schardinger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50000"/>
              </a:lnSpc>
              <a:spcBef>
                <a:spcPct val="35000"/>
              </a:spcBef>
            </a:pPr>
            <a:r>
              <a:rPr lang="ar-SA" sz="3200" b="1" dirty="0" smtClean="0">
                <a:cs typeface="PT Bold Heading" pitchFamily="2" charset="-78"/>
              </a:rPr>
              <a:t> يساعد على تأكسد </a:t>
            </a:r>
            <a:r>
              <a:rPr lang="ar-SA" sz="3200" b="1" dirty="0" err="1" smtClean="0">
                <a:solidFill>
                  <a:srgbClr val="FF0000"/>
                </a:solidFill>
                <a:cs typeface="PT Bold Heading" pitchFamily="2" charset="-78"/>
              </a:rPr>
              <a:t>الفورمالدهيد</a:t>
            </a:r>
            <a:r>
              <a:rPr lang="ar-SA" sz="3200" b="1" dirty="0" smtClean="0">
                <a:cs typeface="PT Bold Heading" pitchFamily="2" charset="-78"/>
              </a:rPr>
              <a:t> إلى </a:t>
            </a:r>
            <a:r>
              <a:rPr lang="ar-SA" sz="3200" b="1" dirty="0" smtClean="0">
                <a:solidFill>
                  <a:srgbClr val="FF0000"/>
                </a:solidFill>
                <a:cs typeface="PT Bold Heading" pitchFamily="2" charset="-78"/>
              </a:rPr>
              <a:t>حمض</a:t>
            </a:r>
            <a:r>
              <a:rPr lang="ar-SA" sz="3200" b="1" dirty="0" smtClean="0">
                <a:cs typeface="PT Bold Heading" pitchFamily="2" charset="-78"/>
              </a:rPr>
              <a:t> </a:t>
            </a:r>
            <a:r>
              <a:rPr lang="ar-SA" sz="3200" b="1" dirty="0" err="1" smtClean="0">
                <a:solidFill>
                  <a:srgbClr val="FF0000"/>
                </a:solidFill>
                <a:cs typeface="PT Bold Heading" pitchFamily="2" charset="-78"/>
              </a:rPr>
              <a:t>الفورميك</a:t>
            </a:r>
            <a:r>
              <a:rPr lang="ar-SA" sz="3200" b="1" dirty="0" smtClean="0">
                <a:cs typeface="PT Bold Heading" pitchFamily="2" charset="-78"/>
              </a:rPr>
              <a:t> </a:t>
            </a:r>
            <a:r>
              <a:rPr lang="ar-SA" sz="3200" b="1" dirty="0" err="1" smtClean="0">
                <a:cs typeface="PT Bold Heading" pitchFamily="2" charset="-78"/>
              </a:rPr>
              <a:t>فى</a:t>
            </a:r>
            <a:r>
              <a:rPr lang="ar-SA" sz="3200" b="1" dirty="0" smtClean="0">
                <a:cs typeface="PT Bold Heading" pitchFamily="2" charset="-78"/>
              </a:rPr>
              <a:t> وجود </a:t>
            </a:r>
            <a:r>
              <a:rPr lang="ar-SA" sz="3200" b="1" dirty="0" smtClean="0">
                <a:solidFill>
                  <a:srgbClr val="0000FF"/>
                </a:solidFill>
                <a:cs typeface="PT Bold Heading" pitchFamily="2" charset="-78"/>
              </a:rPr>
              <a:t>أزرق الميثيلين</a:t>
            </a:r>
            <a:r>
              <a:rPr lang="ar-SA" sz="3200" b="1" dirty="0" smtClean="0">
                <a:cs typeface="PT Bold Heading" pitchFamily="2" charset="-78"/>
              </a:rPr>
              <a:t>، الذى يختزل بدوره ويتحول إلى ازرق ميثيلين </a:t>
            </a:r>
            <a:r>
              <a:rPr lang="ar-SA" sz="3200" b="1" dirty="0" smtClean="0">
                <a:solidFill>
                  <a:srgbClr val="0000FF"/>
                </a:solidFill>
                <a:cs typeface="PT Bold Heading" pitchFamily="2" charset="-78"/>
              </a:rPr>
              <a:t>عديم اللون</a:t>
            </a:r>
            <a:r>
              <a:rPr lang="ar-SA" sz="3200" b="1" dirty="0" smtClean="0">
                <a:cs typeface="PT Bold Heading" pitchFamily="2" charset="-78"/>
              </a:rPr>
              <a:t>. طبقا للمعادلة التالية:</a:t>
            </a:r>
          </a:p>
        </p:txBody>
      </p:sp>
      <p:sp>
        <p:nvSpPr>
          <p:cNvPr id="63492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56F9FACA-B14A-483B-9B67-17C817AC7C8F}" type="slidenum">
              <a:rPr lang="ar-SA"/>
              <a:pPr eaLnBrk="1" hangingPunct="1"/>
              <a:t>46</a:t>
            </a:fld>
            <a:endParaRPr 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00063"/>
            <a:ext cx="8229600" cy="5630862"/>
          </a:xfrm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ar-SA" sz="2400" b="1" dirty="0" smtClean="0">
                <a:cs typeface="PT Bold Heading" pitchFamily="2" charset="-78"/>
              </a:rPr>
              <a:t>                      </a:t>
            </a:r>
          </a:p>
          <a:p>
            <a:pPr algn="just" rtl="0">
              <a:lnSpc>
                <a:spcPct val="80000"/>
              </a:lnSpc>
            </a:pPr>
            <a:r>
              <a:rPr lang="en-US" sz="3600" b="1" dirty="0" smtClean="0">
                <a:cs typeface="PT Bold Heading" pitchFamily="2" charset="-78"/>
              </a:rPr>
              <a:t>HCHO. </a:t>
            </a:r>
            <a:r>
              <a:rPr lang="en-US" sz="3600" b="1" dirty="0" smtClean="0">
                <a:solidFill>
                  <a:srgbClr val="FF3300"/>
                </a:solidFill>
                <a:cs typeface="PT Bold Heading" pitchFamily="2" charset="-78"/>
              </a:rPr>
              <a:t>H</a:t>
            </a:r>
            <a:r>
              <a:rPr lang="en-US" sz="3600" b="1" baseline="-25000" dirty="0" smtClean="0">
                <a:solidFill>
                  <a:srgbClr val="FF3300"/>
                </a:solidFill>
                <a:cs typeface="PT Bold Heading" pitchFamily="2" charset="-78"/>
              </a:rPr>
              <a:t>2</a:t>
            </a:r>
            <a:r>
              <a:rPr lang="en-US" sz="3600" b="1" dirty="0" smtClean="0">
                <a:solidFill>
                  <a:srgbClr val="0000FF"/>
                </a:solidFill>
                <a:cs typeface="PT Bold Heading" pitchFamily="2" charset="-78"/>
              </a:rPr>
              <a:t>O</a:t>
            </a:r>
            <a:r>
              <a:rPr lang="en-US" sz="3600" b="1" dirty="0" smtClean="0">
                <a:cs typeface="PT Bold Heading" pitchFamily="2" charset="-78"/>
              </a:rPr>
              <a:t> +     M.B. </a:t>
            </a:r>
            <a:r>
              <a:rPr lang="ar-SA" sz="3600" b="1" dirty="0" smtClean="0">
                <a:cs typeface="PT Bold Heading" pitchFamily="2" charset="-78"/>
              </a:rPr>
              <a:t>      </a:t>
            </a:r>
          </a:p>
          <a:p>
            <a:pPr algn="just" rtl="0">
              <a:lnSpc>
                <a:spcPct val="80000"/>
              </a:lnSpc>
            </a:pPr>
            <a:r>
              <a:rPr lang="ar-SA" sz="2800" b="1" dirty="0" smtClean="0">
                <a:cs typeface="PT Bold Heading" pitchFamily="2" charset="-78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cs typeface="PT Bold Heading" pitchFamily="2" charset="-78"/>
              </a:rPr>
              <a:t>Formaldehyde</a:t>
            </a:r>
            <a:r>
              <a:rPr lang="ar-SA" sz="2800" b="1" dirty="0" smtClean="0">
                <a:solidFill>
                  <a:srgbClr val="FF0000"/>
                </a:solidFill>
                <a:cs typeface="PT Bold Heading" pitchFamily="2" charset="-78"/>
              </a:rPr>
              <a:t>       </a:t>
            </a:r>
            <a:r>
              <a:rPr lang="en-US" sz="2800" b="1" dirty="0" smtClean="0">
                <a:solidFill>
                  <a:srgbClr val="FF0000"/>
                </a:solidFill>
                <a:cs typeface="PT Bold Heading" pitchFamily="2" charset="-78"/>
              </a:rPr>
              <a:t>  Methyl blue</a:t>
            </a:r>
            <a:endParaRPr lang="ar-SA" sz="2800" b="1" dirty="0" smtClean="0">
              <a:solidFill>
                <a:srgbClr val="FF0000"/>
              </a:solidFill>
              <a:cs typeface="PT Bold Heading" pitchFamily="2" charset="-78"/>
            </a:endParaRPr>
          </a:p>
          <a:p>
            <a:pPr algn="just">
              <a:lnSpc>
                <a:spcPct val="80000"/>
              </a:lnSpc>
            </a:pPr>
            <a:endParaRPr lang="ar-SA" sz="3600" b="1" dirty="0" smtClean="0">
              <a:cs typeface="PT Bold Heading" pitchFamily="2" charset="-78"/>
            </a:endParaRPr>
          </a:p>
          <a:p>
            <a:pPr algn="just" rtl="0">
              <a:lnSpc>
                <a:spcPct val="80000"/>
              </a:lnSpc>
            </a:pPr>
            <a:r>
              <a:rPr lang="ar-SA" sz="3600" b="1" dirty="0" smtClean="0">
                <a:cs typeface="PT Bold Heading" pitchFamily="2" charset="-78"/>
              </a:rPr>
              <a:t>                           </a:t>
            </a:r>
            <a:r>
              <a:rPr lang="en-US" b="1" dirty="0" err="1" smtClean="0">
                <a:solidFill>
                  <a:srgbClr val="0000FF"/>
                </a:solidFill>
                <a:cs typeface="PT Bold Heading" pitchFamily="2" charset="-78"/>
              </a:rPr>
              <a:t>Shardanger</a:t>
            </a:r>
            <a:r>
              <a:rPr lang="en-US" b="1" dirty="0" smtClean="0">
                <a:solidFill>
                  <a:srgbClr val="0000FF"/>
                </a:solidFill>
                <a:cs typeface="PT Bold Heading" pitchFamily="2" charset="-78"/>
              </a:rPr>
              <a:t> Enzyme</a:t>
            </a:r>
            <a:endParaRPr lang="ar-SA" b="1" dirty="0" smtClean="0">
              <a:solidFill>
                <a:srgbClr val="0000FF"/>
              </a:solidFill>
              <a:cs typeface="PT Bold Heading" pitchFamily="2" charset="-78"/>
            </a:endParaRPr>
          </a:p>
          <a:p>
            <a:pPr algn="just">
              <a:lnSpc>
                <a:spcPct val="80000"/>
              </a:lnSpc>
            </a:pPr>
            <a:endParaRPr lang="ar-SA" sz="3600" b="1" dirty="0" smtClean="0">
              <a:cs typeface="PT Bold Heading" pitchFamily="2" charset="-78"/>
            </a:endParaRPr>
          </a:p>
          <a:p>
            <a:pPr algn="just" rtl="0">
              <a:lnSpc>
                <a:spcPct val="80000"/>
              </a:lnSpc>
            </a:pPr>
            <a:r>
              <a:rPr lang="ar-SA" sz="3600" b="1" dirty="0" smtClean="0">
                <a:cs typeface="PT Bold Heading" pitchFamily="2" charset="-78"/>
              </a:rPr>
              <a:t>       </a:t>
            </a:r>
            <a:r>
              <a:rPr lang="en-US" sz="3600" b="1" dirty="0" smtClean="0">
                <a:cs typeface="PT Bold Heading" pitchFamily="2" charset="-78"/>
              </a:rPr>
              <a:t>HCO</a:t>
            </a:r>
            <a:r>
              <a:rPr lang="en-US" sz="3600" b="1" dirty="0" smtClean="0">
                <a:solidFill>
                  <a:srgbClr val="0000FF"/>
                </a:solidFill>
                <a:cs typeface="PT Bold Heading" pitchFamily="2" charset="-78"/>
              </a:rPr>
              <a:t>O</a:t>
            </a:r>
            <a:r>
              <a:rPr lang="en-US" sz="3600" b="1" dirty="0" smtClean="0">
                <a:cs typeface="PT Bold Heading" pitchFamily="2" charset="-78"/>
              </a:rPr>
              <a:t>H   +   M.B.</a:t>
            </a:r>
            <a:r>
              <a:rPr lang="en-US" sz="3600" b="1" dirty="0" smtClean="0">
                <a:solidFill>
                  <a:srgbClr val="FF3300"/>
                </a:solidFill>
                <a:cs typeface="PT Bold Heading" pitchFamily="2" charset="-78"/>
              </a:rPr>
              <a:t>H</a:t>
            </a:r>
            <a:r>
              <a:rPr lang="en-US" sz="3600" b="1" baseline="-25000" dirty="0" smtClean="0">
                <a:solidFill>
                  <a:srgbClr val="FF3300"/>
                </a:solidFill>
                <a:cs typeface="PT Bold Heading" pitchFamily="2" charset="-78"/>
              </a:rPr>
              <a:t>2</a:t>
            </a:r>
          </a:p>
          <a:p>
            <a:pPr algn="just" rtl="0">
              <a:lnSpc>
                <a:spcPct val="80000"/>
              </a:lnSpc>
            </a:pPr>
            <a:r>
              <a:rPr lang="en-US" sz="2800" b="1" dirty="0" smtClean="0">
                <a:solidFill>
                  <a:srgbClr val="FF0000"/>
                </a:solidFill>
                <a:cs typeface="PT Bold Heading" pitchFamily="2" charset="-78"/>
              </a:rPr>
              <a:t>         Formic</a:t>
            </a:r>
            <a:r>
              <a:rPr lang="en-US" sz="2800" b="1" dirty="0" smtClean="0">
                <a:cs typeface="PT Bold Heading" pitchFamily="2" charset="-78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cs typeface="PT Bold Heading" pitchFamily="2" charset="-78"/>
              </a:rPr>
              <a:t>Acid</a:t>
            </a:r>
            <a:r>
              <a:rPr lang="en-US" sz="2800" b="1" dirty="0" smtClean="0">
                <a:cs typeface="PT Bold Heading" pitchFamily="2" charset="-78"/>
              </a:rPr>
              <a:t> + </a:t>
            </a:r>
            <a:r>
              <a:rPr lang="en-US" sz="2800" b="1" dirty="0" err="1" smtClean="0">
                <a:cs typeface="PT Bold Heading" pitchFamily="2" charset="-78"/>
              </a:rPr>
              <a:t>Leuco</a:t>
            </a:r>
            <a:r>
              <a:rPr lang="en-US" sz="2800" b="1" dirty="0" smtClean="0">
                <a:cs typeface="PT Bold Heading" pitchFamily="2" charset="-78"/>
              </a:rPr>
              <a:t>-M.B</a:t>
            </a:r>
            <a:r>
              <a:rPr lang="en-US" sz="2400" b="1" dirty="0" smtClean="0">
                <a:cs typeface="PT Bold Heading" pitchFamily="2" charset="-78"/>
              </a:rPr>
              <a:t>.</a:t>
            </a:r>
            <a:endParaRPr lang="ar-SA" sz="2400" b="1" dirty="0" smtClean="0">
              <a:cs typeface="PT Bold Heading" pitchFamily="2" charset="-78"/>
            </a:endParaRPr>
          </a:p>
        </p:txBody>
      </p:sp>
      <p:sp>
        <p:nvSpPr>
          <p:cNvPr id="64515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CEF9C494-61A0-4AD6-9C54-9572B6D9BADC}" type="slidenum">
              <a:rPr lang="ar-SA"/>
              <a:pPr eaLnBrk="1" hangingPunct="1"/>
              <a:t>47</a:t>
            </a:fld>
            <a:endParaRPr lang="en-US"/>
          </a:p>
        </p:txBody>
      </p:sp>
      <p:sp>
        <p:nvSpPr>
          <p:cNvPr id="64516" name="Line 4"/>
          <p:cNvSpPr>
            <a:spLocks noChangeShapeType="1"/>
          </p:cNvSpPr>
          <p:nvPr/>
        </p:nvSpPr>
        <p:spPr bwMode="auto">
          <a:xfrm flipH="1">
            <a:off x="3347863" y="1916832"/>
            <a:ext cx="0" cy="1564779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ar-EG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620688"/>
            <a:ext cx="8229600" cy="990600"/>
          </a:xfrm>
          <a:blipFill dpi="0" rotWithShape="1">
            <a:blip r:embed="rId2"/>
            <a:srcRect/>
            <a:tile tx="0" ty="0" sx="100000" sy="100000" flip="none" algn="tl"/>
          </a:blipFill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ar-SA" sz="3200" b="1" smtClean="0">
                <a:solidFill>
                  <a:srgbClr val="FF3300"/>
                </a:solidFill>
                <a:cs typeface="PT Bold Heading" pitchFamily="2" charset="-78"/>
              </a:rPr>
              <a:t>ب- إنزيم الكحول ديهيدروجينيز</a:t>
            </a:r>
            <a:r>
              <a:rPr lang="ar-SA" sz="3600" b="1" smtClean="0">
                <a:solidFill>
                  <a:srgbClr val="FF3300"/>
                </a:solidFill>
                <a:cs typeface="PT Bold Heading" pitchFamily="2" charset="-78"/>
              </a:rPr>
              <a:t> </a:t>
            </a:r>
            <a:r>
              <a:rPr lang="en-US" sz="2000" smtClean="0">
                <a:solidFill>
                  <a:srgbClr val="FF3300"/>
                </a:solidFill>
                <a:latin typeface="Franklin Gothic Heavy" pitchFamily="34" charset="0"/>
                <a:cs typeface="PT Bold Heading" pitchFamily="2" charset="-78"/>
              </a:rPr>
              <a:t>Alcohol</a:t>
            </a:r>
            <a:r>
              <a:rPr lang="en-US" sz="2400" smtClean="0">
                <a:solidFill>
                  <a:srgbClr val="FF3300"/>
                </a:solidFill>
                <a:latin typeface="Franklin Gothic Heavy" pitchFamily="34" charset="0"/>
                <a:cs typeface="PT Bold Heading" pitchFamily="2" charset="-78"/>
              </a:rPr>
              <a:t> </a:t>
            </a:r>
            <a:r>
              <a:rPr lang="en-US" sz="2000" smtClean="0">
                <a:solidFill>
                  <a:srgbClr val="FF3300"/>
                </a:solidFill>
                <a:latin typeface="Franklin Gothic Heavy" pitchFamily="34" charset="0"/>
                <a:cs typeface="PT Bold Heading" pitchFamily="2" charset="-78"/>
              </a:rPr>
              <a:t>Dehydrogenase</a:t>
            </a:r>
            <a:r>
              <a:rPr lang="en-US" sz="7200" b="1" smtClean="0">
                <a:cs typeface="PT Bold Heading" pitchFamily="2" charset="-78"/>
              </a:rPr>
              <a:t> 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844824"/>
            <a:ext cx="8352928" cy="4646612"/>
          </a:xfrm>
          <a:blipFill dpi="0" rotWithShape="1">
            <a:blip r:embed="rId2"/>
            <a:srcRect/>
            <a:tile tx="0" ty="0" sx="100000" sy="100000" flip="none" algn="tl"/>
          </a:blipFill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25000"/>
              </a:lnSpc>
              <a:spcBef>
                <a:spcPct val="35000"/>
              </a:spcBef>
            </a:pPr>
            <a:r>
              <a:rPr lang="ar-SA" sz="3200" b="1" dirty="0" smtClean="0">
                <a:cs typeface="PT Bold Heading" pitchFamily="2" charset="-78"/>
              </a:rPr>
              <a:t> يوجد </a:t>
            </a:r>
            <a:r>
              <a:rPr lang="ar-SA" sz="3200" b="1" dirty="0" err="1" smtClean="0">
                <a:cs typeface="PT Bold Heading" pitchFamily="2" charset="-78"/>
              </a:rPr>
              <a:t>فى</a:t>
            </a:r>
            <a:r>
              <a:rPr lang="ar-SA" sz="3200" b="1" dirty="0" smtClean="0">
                <a:cs typeface="PT Bold Heading" pitchFamily="2" charset="-78"/>
              </a:rPr>
              <a:t> الخميرة.</a:t>
            </a:r>
          </a:p>
          <a:p>
            <a:pPr algn="just">
              <a:lnSpc>
                <a:spcPct val="125000"/>
              </a:lnSpc>
              <a:spcBef>
                <a:spcPct val="35000"/>
              </a:spcBef>
            </a:pPr>
            <a:r>
              <a:rPr lang="ar-SA" sz="3200" b="1" dirty="0" err="1" smtClean="0">
                <a:solidFill>
                  <a:srgbClr val="FF3300"/>
                </a:solidFill>
                <a:cs typeface="PT Bold Heading" pitchFamily="2" charset="-78"/>
              </a:rPr>
              <a:t>يؤكسد</a:t>
            </a:r>
            <a:r>
              <a:rPr lang="ar-SA" sz="3200" b="1" dirty="0" smtClean="0">
                <a:solidFill>
                  <a:srgbClr val="FF3300"/>
                </a:solidFill>
                <a:cs typeface="PT Bold Heading" pitchFamily="2" charset="-78"/>
              </a:rPr>
              <a:t> الكحول </a:t>
            </a:r>
            <a:r>
              <a:rPr lang="ar-SA" sz="3200" b="1" dirty="0" err="1" smtClean="0">
                <a:solidFill>
                  <a:srgbClr val="FF3300"/>
                </a:solidFill>
                <a:cs typeface="PT Bold Heading" pitchFamily="2" charset="-78"/>
              </a:rPr>
              <a:t>الأيثيلى</a:t>
            </a:r>
            <a:r>
              <a:rPr lang="ar-SA" sz="3200" b="1" dirty="0" smtClean="0">
                <a:solidFill>
                  <a:srgbClr val="FF3300"/>
                </a:solidFill>
                <a:cs typeface="PT Bold Heading" pitchFamily="2" charset="-78"/>
              </a:rPr>
              <a:t> إلى </a:t>
            </a:r>
            <a:r>
              <a:rPr lang="ar-SA" sz="3200" b="1" dirty="0" err="1" smtClean="0">
                <a:solidFill>
                  <a:srgbClr val="FF3300"/>
                </a:solidFill>
                <a:cs typeface="PT Bold Heading" pitchFamily="2" charset="-78"/>
              </a:rPr>
              <a:t>الاسيتالدهيد</a:t>
            </a:r>
            <a:r>
              <a:rPr lang="ar-SA" sz="3200" b="1" dirty="0" smtClean="0">
                <a:cs typeface="PT Bold Heading" pitchFamily="2" charset="-78"/>
              </a:rPr>
              <a:t>.</a:t>
            </a:r>
          </a:p>
          <a:p>
            <a:pPr algn="just">
              <a:lnSpc>
                <a:spcPct val="125000"/>
              </a:lnSpc>
              <a:spcBef>
                <a:spcPct val="35000"/>
              </a:spcBef>
            </a:pPr>
            <a:r>
              <a:rPr lang="ar-SA" sz="3200" b="1" dirty="0" smtClean="0">
                <a:cs typeface="PT Bold Heading" pitchFamily="2" charset="-78"/>
              </a:rPr>
              <a:t> يلزم هذا التفاعل مرافق </a:t>
            </a:r>
            <a:r>
              <a:rPr lang="ar-SA" sz="3200" b="1" dirty="0" err="1" smtClean="0">
                <a:cs typeface="PT Bold Heading" pitchFamily="2" charset="-78"/>
              </a:rPr>
              <a:t>إنزيمى</a:t>
            </a:r>
            <a:r>
              <a:rPr lang="ar-SA" sz="3200" b="1" dirty="0" smtClean="0">
                <a:cs typeface="PT Bold Heading" pitchFamily="2" charset="-78"/>
              </a:rPr>
              <a:t> (</a:t>
            </a:r>
            <a:r>
              <a:rPr lang="en-US" sz="2000" b="1" dirty="0" smtClean="0">
                <a:cs typeface="PT Bold Heading" pitchFamily="2" charset="-78"/>
              </a:rPr>
              <a:t>Co-Enzyme</a:t>
            </a:r>
            <a:r>
              <a:rPr lang="ar-SA" sz="3200" b="1" dirty="0" smtClean="0">
                <a:cs typeface="PT Bold Heading" pitchFamily="2" charset="-78"/>
              </a:rPr>
              <a:t>) حيث يدخل </a:t>
            </a:r>
            <a:r>
              <a:rPr lang="ar-SA" sz="3200" b="1" dirty="0" err="1" smtClean="0">
                <a:cs typeface="PT Bold Heading" pitchFamily="2" charset="-78"/>
              </a:rPr>
              <a:t>فى</a:t>
            </a:r>
            <a:r>
              <a:rPr lang="ar-SA" sz="3200" b="1" dirty="0" smtClean="0">
                <a:cs typeface="PT Bold Heading" pitchFamily="2" charset="-78"/>
              </a:rPr>
              <a:t> التفاعل </a:t>
            </a:r>
            <a:r>
              <a:rPr lang="ar-SA" sz="3200" b="1" dirty="0" smtClean="0">
                <a:solidFill>
                  <a:srgbClr val="FF3300"/>
                </a:solidFill>
                <a:cs typeface="PT Bold Heading" pitchFamily="2" charset="-78"/>
              </a:rPr>
              <a:t>كمستقبل</a:t>
            </a:r>
            <a:r>
              <a:rPr lang="ar-SA" sz="3200" b="1" dirty="0" smtClean="0">
                <a:cs typeface="PT Bold Heading" pitchFamily="2" charset="-78"/>
              </a:rPr>
              <a:t> </a:t>
            </a:r>
            <a:r>
              <a:rPr lang="ar-SA" sz="3200" b="1" dirty="0" smtClean="0">
                <a:solidFill>
                  <a:srgbClr val="FF3300"/>
                </a:solidFill>
                <a:cs typeface="PT Bold Heading" pitchFamily="2" charset="-78"/>
              </a:rPr>
              <a:t>للهيدروجين</a:t>
            </a:r>
            <a:r>
              <a:rPr lang="ar-SA" sz="3200" b="1" dirty="0" smtClean="0">
                <a:cs typeface="PT Bold Heading" pitchFamily="2" charset="-78"/>
              </a:rPr>
              <a:t>.</a:t>
            </a:r>
            <a:endParaRPr lang="en-US" sz="3200" b="1" dirty="0" smtClean="0">
              <a:cs typeface="PT Bold Heading" pitchFamily="2" charset="-78"/>
            </a:endParaRPr>
          </a:p>
          <a:p>
            <a:pPr algn="just">
              <a:lnSpc>
                <a:spcPct val="125000"/>
              </a:lnSpc>
              <a:spcBef>
                <a:spcPct val="35000"/>
              </a:spcBef>
              <a:buFont typeface="Wingdings" pitchFamily="2" charset="2"/>
              <a:buNone/>
            </a:pPr>
            <a:endParaRPr lang="en-US" sz="3200" b="1" dirty="0" smtClean="0">
              <a:cs typeface="PT Bold Heading" pitchFamily="2" charset="-78"/>
            </a:endParaRPr>
          </a:p>
        </p:txBody>
      </p:sp>
      <p:sp>
        <p:nvSpPr>
          <p:cNvPr id="65540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80653B43-FEA0-4485-980F-9AE5DD854A3C}" type="slidenum">
              <a:rPr lang="ar-SA"/>
              <a:pPr eaLnBrk="1" hangingPunct="1"/>
              <a:t>48</a:t>
            </a:fld>
            <a:endParaRPr 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620688"/>
            <a:ext cx="7943850" cy="785812"/>
          </a:xfrm>
          <a:solidFill>
            <a:srgbClr val="161984"/>
          </a:solidFill>
          <a:ln w="76200">
            <a:solidFill>
              <a:srgbClr val="FF33CC"/>
            </a:solidFill>
          </a:ln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ar-SA" sz="3600" b="1" dirty="0" smtClean="0">
                <a:solidFill>
                  <a:srgbClr val="FF3300"/>
                </a:solidFill>
                <a:cs typeface="PT Bold Heading" pitchFamily="2" charset="-78"/>
              </a:rPr>
              <a:t> </a:t>
            </a:r>
            <a:r>
              <a:rPr lang="ar-SA" sz="3600" b="1" dirty="0" smtClean="0">
                <a:solidFill>
                  <a:srgbClr val="FFFF00"/>
                </a:solidFill>
                <a:cs typeface="PT Bold Heading" pitchFamily="2" charset="-78"/>
              </a:rPr>
              <a:t>أكسدة الكحول </a:t>
            </a:r>
            <a:r>
              <a:rPr lang="ar-SA" sz="3600" b="1" dirty="0" err="1" smtClean="0">
                <a:solidFill>
                  <a:srgbClr val="FFFF00"/>
                </a:solidFill>
                <a:cs typeface="PT Bold Heading" pitchFamily="2" charset="-78"/>
              </a:rPr>
              <a:t>الأيثيلى</a:t>
            </a:r>
            <a:r>
              <a:rPr lang="ar-SA" sz="3600" b="1" dirty="0" smtClean="0">
                <a:solidFill>
                  <a:srgbClr val="FFFF00"/>
                </a:solidFill>
                <a:cs typeface="PT Bold Heading" pitchFamily="2" charset="-78"/>
              </a:rPr>
              <a:t> إلى </a:t>
            </a:r>
            <a:r>
              <a:rPr lang="ar-SA" sz="3600" b="1" dirty="0" err="1" smtClean="0">
                <a:solidFill>
                  <a:srgbClr val="FFFF00"/>
                </a:solidFill>
                <a:cs typeface="PT Bold Heading" pitchFamily="2" charset="-78"/>
              </a:rPr>
              <a:t>الاسيتالدهيد</a:t>
            </a:r>
            <a:endParaRPr lang="en-US" sz="3600" b="1" dirty="0" smtClean="0">
              <a:solidFill>
                <a:srgbClr val="FFFF00"/>
              </a:solidFill>
              <a:cs typeface="PT Bold Heading" pitchFamily="2" charset="-78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912806"/>
            <a:ext cx="8496944" cy="4468522"/>
          </a:xfrm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80000"/>
              </a:lnSpc>
              <a:buFont typeface="Wingdings" pitchFamily="2" charset="2"/>
              <a:buNone/>
            </a:pPr>
            <a:endParaRPr lang="en-US" sz="1600" b="1" dirty="0" smtClean="0">
              <a:cs typeface="PT Bold Heading" pitchFamily="2" charset="-78"/>
            </a:endParaRPr>
          </a:p>
          <a:p>
            <a:pPr algn="just" rtl="0">
              <a:lnSpc>
                <a:spcPct val="80000"/>
              </a:lnSpc>
            </a:pPr>
            <a:r>
              <a:rPr lang="en-US" sz="3600" b="1" dirty="0" smtClean="0">
                <a:cs typeface="PT Bold Heading" pitchFamily="2" charset="-78"/>
              </a:rPr>
              <a:t>CH</a:t>
            </a:r>
            <a:r>
              <a:rPr lang="en-US" sz="3600" b="1" baseline="-25000" dirty="0" smtClean="0">
                <a:cs typeface="PT Bold Heading" pitchFamily="2" charset="-78"/>
              </a:rPr>
              <a:t>3</a:t>
            </a:r>
            <a:r>
              <a:rPr lang="en-US" sz="3600" b="1" dirty="0" smtClean="0">
                <a:cs typeface="PT Bold Heading" pitchFamily="2" charset="-78"/>
              </a:rPr>
              <a:t>CH</a:t>
            </a:r>
            <a:r>
              <a:rPr lang="en-US" sz="3600" b="1" baseline="-25000" dirty="0" smtClean="0">
                <a:cs typeface="PT Bold Heading" pitchFamily="2" charset="-78"/>
              </a:rPr>
              <a:t>2</a:t>
            </a:r>
            <a:r>
              <a:rPr lang="en-US" sz="3600" b="1" dirty="0" smtClean="0">
                <a:cs typeface="PT Bold Heading" pitchFamily="2" charset="-78"/>
              </a:rPr>
              <a:t>OH  + Co - Enzyme  </a:t>
            </a:r>
            <a:endParaRPr lang="ar-SA" sz="3600" b="1" dirty="0" smtClean="0">
              <a:cs typeface="PT Bold Heading" pitchFamily="2" charset="-78"/>
            </a:endParaRPr>
          </a:p>
          <a:p>
            <a:pPr algn="just" rtl="0">
              <a:lnSpc>
                <a:spcPct val="80000"/>
              </a:lnSpc>
            </a:pPr>
            <a:r>
              <a:rPr lang="en-US" sz="3600" b="1" dirty="0" smtClean="0">
                <a:solidFill>
                  <a:srgbClr val="0000FF"/>
                </a:solidFill>
                <a:cs typeface="PT Bold Heading" pitchFamily="2" charset="-78"/>
              </a:rPr>
              <a:t>Ethyl Alcohol</a:t>
            </a:r>
            <a:endParaRPr lang="ar-SA" sz="3600" b="1" dirty="0" smtClean="0">
              <a:solidFill>
                <a:srgbClr val="0000FF"/>
              </a:solidFill>
              <a:cs typeface="PT Bold Heading" pitchFamily="2" charset="-78"/>
            </a:endParaRPr>
          </a:p>
          <a:p>
            <a:pPr algn="just" rtl="0">
              <a:lnSpc>
                <a:spcPct val="80000"/>
              </a:lnSpc>
            </a:pPr>
            <a:endParaRPr lang="ar-SA" sz="3600" b="1" dirty="0" smtClean="0">
              <a:cs typeface="PT Bold Heading" pitchFamily="2" charset="-78"/>
            </a:endParaRPr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0000FF"/>
                </a:solidFill>
                <a:cs typeface="PT Bold Heading" pitchFamily="2" charset="-78"/>
              </a:rPr>
              <a:t>                              </a:t>
            </a:r>
            <a:r>
              <a:rPr lang="en-US" sz="2800" b="1" dirty="0" smtClean="0">
                <a:solidFill>
                  <a:srgbClr val="C00000"/>
                </a:solidFill>
                <a:cs typeface="PT Bold Heading" pitchFamily="2" charset="-78"/>
              </a:rPr>
              <a:t>Alcohol Dehydrogenase</a:t>
            </a:r>
            <a:endParaRPr lang="ar-SA" sz="2800" b="1" dirty="0" smtClean="0">
              <a:solidFill>
                <a:srgbClr val="C00000"/>
              </a:solidFill>
              <a:cs typeface="PT Bold Heading" pitchFamily="2" charset="-78"/>
            </a:endParaRPr>
          </a:p>
          <a:p>
            <a:pPr algn="just" rtl="0">
              <a:lnSpc>
                <a:spcPct val="80000"/>
              </a:lnSpc>
            </a:pPr>
            <a:endParaRPr lang="ar-SA" sz="3600" b="1" dirty="0" smtClean="0">
              <a:cs typeface="PT Bold Heading" pitchFamily="2" charset="-78"/>
            </a:endParaRPr>
          </a:p>
          <a:p>
            <a:pPr algn="just" rtl="0">
              <a:lnSpc>
                <a:spcPct val="80000"/>
              </a:lnSpc>
            </a:pPr>
            <a:r>
              <a:rPr lang="en-US" sz="3600" b="1" dirty="0" smtClean="0">
                <a:cs typeface="PT Bold Heading" pitchFamily="2" charset="-78"/>
              </a:rPr>
              <a:t>CH</a:t>
            </a:r>
            <a:r>
              <a:rPr lang="en-US" sz="3600" b="1" baseline="-25000" dirty="0" smtClean="0">
                <a:cs typeface="PT Bold Heading" pitchFamily="2" charset="-78"/>
              </a:rPr>
              <a:t>3</a:t>
            </a:r>
            <a:r>
              <a:rPr lang="en-US" sz="3600" b="1" dirty="0" smtClean="0">
                <a:cs typeface="PT Bold Heading" pitchFamily="2" charset="-78"/>
              </a:rPr>
              <a:t>- CHO + Co- Enzyme . H</a:t>
            </a:r>
            <a:r>
              <a:rPr lang="en-US" sz="3600" b="1" baseline="-25000" dirty="0" smtClean="0">
                <a:cs typeface="PT Bold Heading" pitchFamily="2" charset="-78"/>
              </a:rPr>
              <a:t>2</a:t>
            </a:r>
          </a:p>
          <a:p>
            <a:pPr algn="just" rtl="0">
              <a:lnSpc>
                <a:spcPct val="80000"/>
              </a:lnSpc>
            </a:pPr>
            <a:r>
              <a:rPr lang="en-US" sz="3600" b="1" dirty="0" smtClean="0">
                <a:solidFill>
                  <a:srgbClr val="0000FF"/>
                </a:solidFill>
                <a:cs typeface="PT Bold Heading" pitchFamily="2" charset="-78"/>
              </a:rPr>
              <a:t>Acetaldehyde</a:t>
            </a:r>
            <a:endParaRPr lang="ar-SA" sz="3600" b="1" dirty="0" smtClean="0">
              <a:solidFill>
                <a:srgbClr val="0000FF"/>
              </a:solidFill>
              <a:cs typeface="PT Bold Heading" pitchFamily="2" charset="-78"/>
            </a:endParaRPr>
          </a:p>
        </p:txBody>
      </p:sp>
      <p:sp>
        <p:nvSpPr>
          <p:cNvPr id="66564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DCBA0C85-C87B-4D5A-956E-563524FAA9A5}" type="slidenum">
              <a:rPr lang="ar-SA"/>
              <a:pPr eaLnBrk="1" hangingPunct="1"/>
              <a:t>49</a:t>
            </a:fld>
            <a:endParaRPr lang="en-US"/>
          </a:p>
        </p:txBody>
      </p:sp>
      <p:sp>
        <p:nvSpPr>
          <p:cNvPr id="66565" name="Line 4"/>
          <p:cNvSpPr>
            <a:spLocks noChangeShapeType="1"/>
          </p:cNvSpPr>
          <p:nvPr/>
        </p:nvSpPr>
        <p:spPr bwMode="auto">
          <a:xfrm>
            <a:off x="2946542" y="3356992"/>
            <a:ext cx="0" cy="14414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ar-EG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7"/>
          <p:cNvSpPr>
            <a:spLocks noGrp="1" noChangeArrowheads="1"/>
          </p:cNvSpPr>
          <p:nvPr>
            <p:ph idx="1"/>
          </p:nvPr>
        </p:nvSpPr>
        <p:spPr>
          <a:xfrm>
            <a:off x="539750" y="260350"/>
            <a:ext cx="8207375" cy="6337300"/>
          </a:xfrm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274320" indent="-274320" algn="justLow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ar-EG" sz="3200" b="1" u="sng" dirty="0" smtClean="0">
                <a:solidFill>
                  <a:srgbClr val="C00000"/>
                </a:solidFill>
                <a:latin typeface="Times New Roman"/>
                <a:ea typeface="Times New Roman"/>
                <a:cs typeface="PT Bold Heading"/>
              </a:rPr>
              <a:t>1</a:t>
            </a:r>
            <a:r>
              <a:rPr lang="ar-SA" sz="3200" b="1" u="sng" dirty="0" smtClean="0">
                <a:solidFill>
                  <a:srgbClr val="C00000"/>
                </a:solidFill>
                <a:latin typeface="Times New Roman"/>
                <a:ea typeface="Times New Roman"/>
                <a:cs typeface="PT Bold Heading"/>
              </a:rPr>
              <a:t>- المجموعة الملتصقة (الملتحمة) </a:t>
            </a:r>
            <a:r>
              <a:rPr lang="en-US" sz="3200" b="1" dirty="0" smtClean="0">
                <a:solidFill>
                  <a:srgbClr val="C00000"/>
                </a:solidFill>
                <a:latin typeface="Times New Roman"/>
                <a:ea typeface="Times New Roman"/>
                <a:cs typeface="PT Bold Heading"/>
              </a:rPr>
              <a:t>Prosthetic Group</a:t>
            </a:r>
            <a:endParaRPr lang="en-US" sz="1800" dirty="0" smtClean="0">
              <a:solidFill>
                <a:srgbClr val="C00000"/>
              </a:solidFill>
              <a:latin typeface="Times New Roman"/>
              <a:ea typeface="Times New Roman"/>
              <a:cs typeface="Traditional Arabic"/>
            </a:endParaRPr>
          </a:p>
          <a:p>
            <a:pPr marL="274320" indent="457200" algn="justLow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ar-SA" b="1" dirty="0">
                <a:latin typeface="Times New Roman"/>
                <a:ea typeface="Times New Roman"/>
                <a:cs typeface="PT Bold Heading"/>
              </a:rPr>
              <a:t>وفيها يكون الجزء غير </a:t>
            </a:r>
            <a:r>
              <a:rPr lang="ar-SA" b="1" dirty="0" err="1">
                <a:latin typeface="Times New Roman"/>
                <a:ea typeface="Times New Roman"/>
                <a:cs typeface="PT Bold Heading"/>
              </a:rPr>
              <a:t>البروتينى</a:t>
            </a:r>
            <a:r>
              <a:rPr lang="ar-SA" b="1" dirty="0">
                <a:latin typeface="Times New Roman"/>
                <a:ea typeface="Times New Roman"/>
                <a:cs typeface="PT Bold Heading"/>
              </a:rPr>
              <a:t> </a:t>
            </a:r>
            <a:r>
              <a:rPr lang="ar-SA" b="1" dirty="0">
                <a:solidFill>
                  <a:srgbClr val="0033CC"/>
                </a:solidFill>
                <a:latin typeface="Times New Roman"/>
                <a:ea typeface="Times New Roman"/>
                <a:cs typeface="PT Bold Heading"/>
              </a:rPr>
              <a:t>مركب </a:t>
            </a:r>
            <a:r>
              <a:rPr lang="ar-SA" b="1" dirty="0" err="1">
                <a:solidFill>
                  <a:srgbClr val="0033CC"/>
                </a:solidFill>
                <a:latin typeface="Times New Roman"/>
                <a:ea typeface="Times New Roman"/>
                <a:cs typeface="PT Bold Heading"/>
              </a:rPr>
              <a:t>عضوى</a:t>
            </a:r>
            <a:r>
              <a:rPr lang="ar-SA" b="1" dirty="0">
                <a:solidFill>
                  <a:srgbClr val="0033CC"/>
                </a:solidFill>
                <a:latin typeface="Times New Roman"/>
                <a:ea typeface="Times New Roman"/>
                <a:cs typeface="PT Bold Heading"/>
              </a:rPr>
              <a:t> </a:t>
            </a:r>
            <a:r>
              <a:rPr lang="ar-SA" b="1" dirty="0">
                <a:solidFill>
                  <a:srgbClr val="C00000"/>
                </a:solidFill>
                <a:latin typeface="Times New Roman"/>
                <a:ea typeface="Times New Roman"/>
                <a:cs typeface="PT Bold Heading"/>
              </a:rPr>
              <a:t>ومتصل </a:t>
            </a:r>
            <a:r>
              <a:rPr lang="ar-SA" b="1" dirty="0" err="1">
                <a:solidFill>
                  <a:srgbClr val="C00000"/>
                </a:solidFill>
                <a:latin typeface="Times New Roman"/>
                <a:ea typeface="Times New Roman"/>
                <a:cs typeface="PT Bold Heading"/>
              </a:rPr>
              <a:t>إتصالا</a:t>
            </a:r>
            <a:r>
              <a:rPr lang="ar-SA" b="1" dirty="0">
                <a:solidFill>
                  <a:srgbClr val="C00000"/>
                </a:solidFill>
                <a:latin typeface="Times New Roman"/>
                <a:ea typeface="Times New Roman"/>
                <a:cs typeface="PT Bold Heading"/>
              </a:rPr>
              <a:t> وثيقا </a:t>
            </a:r>
            <a:r>
              <a:rPr lang="ar-SA" b="1" dirty="0">
                <a:latin typeface="Times New Roman"/>
                <a:ea typeface="Times New Roman"/>
                <a:cs typeface="PT Bold Heading"/>
              </a:rPr>
              <a:t>بالجزء </a:t>
            </a:r>
            <a:r>
              <a:rPr lang="ar-SA" b="1" dirty="0" err="1">
                <a:latin typeface="Times New Roman"/>
                <a:ea typeface="Times New Roman"/>
                <a:cs typeface="PT Bold Heading"/>
              </a:rPr>
              <a:t>البروتينى</a:t>
            </a:r>
            <a:r>
              <a:rPr lang="ar-SA" b="1" dirty="0">
                <a:latin typeface="Times New Roman"/>
                <a:ea typeface="Times New Roman"/>
                <a:cs typeface="PT Bold Heading"/>
              </a:rPr>
              <a:t>. بحيث يتعذر فصل إحداهما عن </a:t>
            </a:r>
            <a:r>
              <a:rPr lang="ar-SA" b="1" dirty="0" smtClean="0">
                <a:latin typeface="Times New Roman"/>
                <a:ea typeface="Times New Roman"/>
                <a:cs typeface="PT Bold Heading"/>
              </a:rPr>
              <a:t>الآخر</a:t>
            </a:r>
            <a:endParaRPr lang="ar-EG" b="1" dirty="0" smtClean="0">
              <a:latin typeface="Times New Roman"/>
              <a:ea typeface="Times New Roman"/>
              <a:cs typeface="PT Bold Heading"/>
            </a:endParaRPr>
          </a:p>
          <a:p>
            <a:pPr marL="274320" indent="457200" algn="justLow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ar-SA" b="1" dirty="0" smtClean="0">
                <a:latin typeface="Times New Roman"/>
                <a:ea typeface="Times New Roman"/>
                <a:cs typeface="PT Bold Heading"/>
              </a:rPr>
              <a:t> </a:t>
            </a:r>
            <a:r>
              <a:rPr lang="ar-SA" sz="3200" b="1" dirty="0" smtClean="0">
                <a:solidFill>
                  <a:srgbClr val="C00000"/>
                </a:solidFill>
                <a:latin typeface="Times New Roman"/>
                <a:ea typeface="Times New Roman"/>
                <a:cs typeface="PT Bold Heading"/>
              </a:rPr>
              <a:t>2- </a:t>
            </a:r>
            <a:r>
              <a:rPr lang="ar-SA" sz="3200" b="1" u="sng" dirty="0" smtClean="0">
                <a:solidFill>
                  <a:srgbClr val="C00000"/>
                </a:solidFill>
                <a:latin typeface="Times New Roman"/>
                <a:ea typeface="Times New Roman"/>
                <a:cs typeface="PT Bold Heading"/>
              </a:rPr>
              <a:t>المرافق </a:t>
            </a:r>
            <a:r>
              <a:rPr lang="ar-SA" sz="3200" b="1" u="sng" dirty="0" err="1" smtClean="0">
                <a:solidFill>
                  <a:srgbClr val="C00000"/>
                </a:solidFill>
                <a:latin typeface="Times New Roman"/>
                <a:ea typeface="Times New Roman"/>
                <a:cs typeface="PT Bold Heading"/>
              </a:rPr>
              <a:t>الإنزيمى</a:t>
            </a:r>
            <a:r>
              <a:rPr lang="ar-SA" sz="3200" b="1" u="sng" dirty="0" smtClean="0">
                <a:solidFill>
                  <a:srgbClr val="C00000"/>
                </a:solidFill>
                <a:latin typeface="Times New Roman"/>
                <a:ea typeface="Times New Roman"/>
                <a:cs typeface="PT Bold Heading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imes New Roman"/>
                <a:ea typeface="Times New Roman"/>
                <a:cs typeface="PT Bold Heading"/>
              </a:rPr>
              <a:t>Co-enzyme</a:t>
            </a:r>
            <a:endParaRPr lang="en-US" sz="1800" dirty="0" smtClean="0">
              <a:solidFill>
                <a:srgbClr val="C00000"/>
              </a:solidFill>
              <a:latin typeface="Times New Roman"/>
              <a:ea typeface="Times New Roman"/>
              <a:cs typeface="Traditional Arabic"/>
            </a:endParaRPr>
          </a:p>
          <a:p>
            <a:pPr marL="274320" indent="457200" algn="justLow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ar-SA" b="1" dirty="0" smtClean="0">
                <a:latin typeface="Times New Roman"/>
                <a:ea typeface="Times New Roman"/>
                <a:cs typeface="PT Bold Heading"/>
              </a:rPr>
              <a:t>وفيها </a:t>
            </a:r>
            <a:r>
              <a:rPr lang="ar-SA" b="1" dirty="0">
                <a:latin typeface="Times New Roman"/>
                <a:ea typeface="Times New Roman"/>
                <a:cs typeface="PT Bold Heading"/>
              </a:rPr>
              <a:t>يكون الجزء غير </a:t>
            </a:r>
            <a:r>
              <a:rPr lang="ar-SA" b="1" dirty="0" err="1">
                <a:latin typeface="Times New Roman"/>
                <a:ea typeface="Times New Roman"/>
                <a:cs typeface="PT Bold Heading"/>
              </a:rPr>
              <a:t>البروتينى</a:t>
            </a:r>
            <a:r>
              <a:rPr lang="ar-SA" b="1" dirty="0">
                <a:latin typeface="Times New Roman"/>
                <a:ea typeface="Times New Roman"/>
                <a:cs typeface="PT Bold Heading"/>
              </a:rPr>
              <a:t> </a:t>
            </a:r>
            <a:r>
              <a:rPr lang="ar-SA" b="1" dirty="0">
                <a:solidFill>
                  <a:srgbClr val="0033CC"/>
                </a:solidFill>
                <a:latin typeface="Times New Roman"/>
                <a:ea typeface="Times New Roman"/>
                <a:cs typeface="PT Bold Heading"/>
              </a:rPr>
              <a:t>مركب </a:t>
            </a:r>
            <a:r>
              <a:rPr lang="ar-SA" b="1" dirty="0" err="1">
                <a:solidFill>
                  <a:srgbClr val="0033CC"/>
                </a:solidFill>
                <a:latin typeface="Times New Roman"/>
                <a:ea typeface="Times New Roman"/>
                <a:cs typeface="PT Bold Heading"/>
              </a:rPr>
              <a:t>عضوى</a:t>
            </a:r>
            <a:r>
              <a:rPr lang="ar-SA" b="1" dirty="0">
                <a:solidFill>
                  <a:srgbClr val="0033CC"/>
                </a:solidFill>
                <a:latin typeface="Times New Roman"/>
                <a:ea typeface="Times New Roman"/>
                <a:cs typeface="PT Bold Heading"/>
              </a:rPr>
              <a:t> </a:t>
            </a:r>
            <a:r>
              <a:rPr lang="ar-SA" b="1" dirty="0">
                <a:latin typeface="Times New Roman"/>
                <a:ea typeface="Times New Roman"/>
                <a:cs typeface="PT Bold Heading"/>
              </a:rPr>
              <a:t>أيضا، ولكنه </a:t>
            </a:r>
            <a:r>
              <a:rPr lang="ar-SA" b="1" dirty="0">
                <a:solidFill>
                  <a:srgbClr val="C00000"/>
                </a:solidFill>
                <a:latin typeface="Times New Roman"/>
                <a:ea typeface="Times New Roman"/>
                <a:cs typeface="PT Bold Heading"/>
              </a:rPr>
              <a:t>غير  متصل </a:t>
            </a:r>
            <a:r>
              <a:rPr lang="ar-SA" b="1" dirty="0" err="1">
                <a:latin typeface="Times New Roman"/>
                <a:ea typeface="Times New Roman"/>
                <a:cs typeface="PT Bold Heading"/>
              </a:rPr>
              <a:t>إتصالا</a:t>
            </a:r>
            <a:r>
              <a:rPr lang="ar-SA" b="1" dirty="0">
                <a:latin typeface="Times New Roman"/>
                <a:ea typeface="Times New Roman"/>
                <a:cs typeface="PT Bold Heading"/>
              </a:rPr>
              <a:t> وثيقا بالجزء </a:t>
            </a:r>
            <a:r>
              <a:rPr lang="ar-SA" b="1" dirty="0" err="1">
                <a:latin typeface="Times New Roman"/>
                <a:ea typeface="Times New Roman"/>
                <a:cs typeface="PT Bold Heading"/>
              </a:rPr>
              <a:t>البروتينى</a:t>
            </a:r>
            <a:r>
              <a:rPr lang="ar-SA" b="1" dirty="0">
                <a:latin typeface="Times New Roman"/>
                <a:ea typeface="Times New Roman"/>
                <a:cs typeface="PT Bold Heading"/>
              </a:rPr>
              <a:t> (الإنزيم المجرد)، </a:t>
            </a:r>
            <a:r>
              <a:rPr lang="ar-SA" b="1" dirty="0">
                <a:latin typeface="Times New Roman" pitchFamily="18" charset="0"/>
                <a:ea typeface="Times New Roman" pitchFamily="18" charset="0"/>
                <a:cs typeface="PT Bold Heading" pitchFamily="2" charset="-78"/>
              </a:rPr>
              <a:t>و هذا المركب </a:t>
            </a:r>
            <a:r>
              <a:rPr lang="ar-SA" b="1" dirty="0" err="1">
                <a:latin typeface="Times New Roman" pitchFamily="18" charset="0"/>
                <a:ea typeface="Times New Roman" pitchFamily="18" charset="0"/>
                <a:cs typeface="PT Bold Heading" pitchFamily="2" charset="-78"/>
              </a:rPr>
              <a:t>العضوى</a:t>
            </a:r>
            <a:r>
              <a:rPr lang="ar-SA" b="1" dirty="0">
                <a:latin typeface="Times New Roman" pitchFamily="18" charset="0"/>
                <a:ea typeface="Times New Roman" pitchFamily="18" charset="0"/>
                <a:cs typeface="PT Bold Heading" pitchFamily="2" charset="-78"/>
              </a:rPr>
              <a:t> ربما يكون صامدا للحرارة بعكس الأنزيم، </a:t>
            </a:r>
            <a:r>
              <a:rPr lang="ar-SA" b="1" dirty="0" err="1">
                <a:latin typeface="Times New Roman" pitchFamily="18" charset="0"/>
                <a:ea typeface="Times New Roman" pitchFamily="18" charset="0"/>
                <a:cs typeface="PT Bold Heading" pitchFamily="2" charset="-78"/>
              </a:rPr>
              <a:t>وبالتالى</a:t>
            </a:r>
            <a:r>
              <a:rPr lang="ar-SA" b="1" dirty="0">
                <a:latin typeface="Times New Roman" pitchFamily="18" charset="0"/>
                <a:ea typeface="Times New Roman" pitchFamily="18" charset="0"/>
                <a:cs typeface="PT Bold Heading" pitchFamily="2" charset="-78"/>
              </a:rPr>
              <a:t> يمكن فصله بسهوله عن </a:t>
            </a:r>
            <a:r>
              <a:rPr lang="ar-SA" b="1" dirty="0" smtClean="0">
                <a:latin typeface="Times New Roman" pitchFamily="18" charset="0"/>
                <a:ea typeface="Times New Roman" pitchFamily="18" charset="0"/>
                <a:cs typeface="PT Bold Heading" pitchFamily="2" charset="-78"/>
              </a:rPr>
              <a:t>الإنزيم </a:t>
            </a:r>
            <a:r>
              <a:rPr lang="ar-SA" b="1" dirty="0">
                <a:latin typeface="Times New Roman" pitchFamily="18" charset="0"/>
                <a:ea typeface="Times New Roman" pitchFamily="18" charset="0"/>
                <a:cs typeface="PT Bold Heading" pitchFamily="2" charset="-78"/>
              </a:rPr>
              <a:t>مثل </a:t>
            </a:r>
            <a:r>
              <a:rPr lang="en-US" b="1" dirty="0">
                <a:latin typeface="Times New Roman" pitchFamily="18" charset="0"/>
                <a:ea typeface="Times New Roman" pitchFamily="18" charset="0"/>
                <a:cs typeface="PT Bold Heading" pitchFamily="2" charset="-78"/>
              </a:rPr>
              <a:t>NAD, NADH2, ADP, ATP</a:t>
            </a:r>
          </a:p>
          <a:p>
            <a:pPr marL="274320" indent="457200" algn="justLow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b="1" dirty="0">
              <a:latin typeface="Times New Roman"/>
              <a:ea typeface="Times New Roman"/>
              <a:cs typeface="PT Bold Heading"/>
            </a:endParaRPr>
          </a:p>
        </p:txBody>
      </p:sp>
      <p:sp>
        <p:nvSpPr>
          <p:cNvPr id="21507" name="AutoShape 8"/>
          <p:cNvSpPr>
            <a:spLocks noChangeArrowheads="1"/>
          </p:cNvSpPr>
          <p:nvPr/>
        </p:nvSpPr>
        <p:spPr bwMode="auto">
          <a:xfrm>
            <a:off x="1763713" y="620713"/>
            <a:ext cx="5256212" cy="11525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ar-SA" sz="4000" b="1" smtClean="0">
                <a:solidFill>
                  <a:srgbClr val="FF3300"/>
                </a:solidFill>
                <a:cs typeface="PT Bold Heading" pitchFamily="2" charset="-78"/>
              </a:rPr>
              <a:t>د- أنزيم الكاتاليز  </a:t>
            </a:r>
            <a:r>
              <a:rPr lang="en-US" sz="2800" smtClean="0">
                <a:solidFill>
                  <a:srgbClr val="FF3300"/>
                </a:solidFill>
                <a:latin typeface="Franklin Gothic Heavy" pitchFamily="34" charset="0"/>
                <a:cs typeface="PT Bold Heading" pitchFamily="2" charset="-78"/>
              </a:rPr>
              <a:t>Catalase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72816"/>
            <a:ext cx="8229600" cy="4393034"/>
          </a:xfrm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30000"/>
              </a:lnSpc>
              <a:spcBef>
                <a:spcPct val="35000"/>
              </a:spcBef>
            </a:pPr>
            <a:r>
              <a:rPr lang="ar-SA" sz="3200" b="1" dirty="0" smtClean="0">
                <a:cs typeface="PT Bold Heading" pitchFamily="2" charset="-78"/>
              </a:rPr>
              <a:t>يقوم بتفكيك </a:t>
            </a:r>
            <a:r>
              <a:rPr lang="ar-SA" sz="3200" b="1" dirty="0" smtClean="0">
                <a:solidFill>
                  <a:srgbClr val="C00000"/>
                </a:solidFill>
                <a:cs typeface="PT Bold Heading" pitchFamily="2" charset="-78"/>
              </a:rPr>
              <a:t>فوق أكسيد الهيدروجين </a:t>
            </a:r>
            <a:r>
              <a:rPr lang="ar-SA" sz="3200" b="1" dirty="0" smtClean="0">
                <a:cs typeface="PT Bold Heading" pitchFamily="2" charset="-78"/>
              </a:rPr>
              <a:t>(</a:t>
            </a:r>
            <a:r>
              <a:rPr lang="en-US" sz="3200" b="1" dirty="0" smtClean="0">
                <a:cs typeface="PT Bold Heading" pitchFamily="2" charset="-78"/>
              </a:rPr>
              <a:t>H</a:t>
            </a:r>
            <a:r>
              <a:rPr lang="en-US" sz="3200" b="1" baseline="-25000" dirty="0" smtClean="0">
                <a:cs typeface="PT Bold Heading" pitchFamily="2" charset="-78"/>
              </a:rPr>
              <a:t>2</a:t>
            </a:r>
            <a:r>
              <a:rPr lang="en-US" sz="3200" b="1" dirty="0" smtClean="0">
                <a:cs typeface="PT Bold Heading" pitchFamily="2" charset="-78"/>
              </a:rPr>
              <a:t>O</a:t>
            </a:r>
            <a:r>
              <a:rPr lang="en-US" sz="3200" b="1" baseline="-25000" dirty="0" smtClean="0">
                <a:cs typeface="PT Bold Heading" pitchFamily="2" charset="-78"/>
              </a:rPr>
              <a:t>2</a:t>
            </a:r>
            <a:r>
              <a:rPr lang="ar-SA" sz="3200" b="1" dirty="0" smtClean="0">
                <a:cs typeface="PT Bold Heading" pitchFamily="2" charset="-78"/>
              </a:rPr>
              <a:t>) إلى </a:t>
            </a:r>
            <a:r>
              <a:rPr lang="ar-SA" sz="3200" b="1" dirty="0" smtClean="0">
                <a:solidFill>
                  <a:srgbClr val="C00000"/>
                </a:solidFill>
                <a:cs typeface="PT Bold Heading" pitchFamily="2" charset="-78"/>
              </a:rPr>
              <a:t>الماء</a:t>
            </a:r>
            <a:r>
              <a:rPr lang="ar-SA" sz="3200" b="1" dirty="0" smtClean="0">
                <a:cs typeface="PT Bold Heading" pitchFamily="2" charset="-78"/>
              </a:rPr>
              <a:t> (</a:t>
            </a:r>
            <a:r>
              <a:rPr lang="en-US" sz="3200" b="1" dirty="0" smtClean="0">
                <a:cs typeface="PT Bold Heading" pitchFamily="2" charset="-78"/>
              </a:rPr>
              <a:t>H</a:t>
            </a:r>
            <a:r>
              <a:rPr lang="en-US" sz="3200" b="1" baseline="-25000" dirty="0" smtClean="0">
                <a:cs typeface="PT Bold Heading" pitchFamily="2" charset="-78"/>
              </a:rPr>
              <a:t>2</a:t>
            </a:r>
            <a:r>
              <a:rPr lang="en-US" sz="3200" b="1" dirty="0" smtClean="0">
                <a:cs typeface="PT Bold Heading" pitchFamily="2" charset="-78"/>
              </a:rPr>
              <a:t>O</a:t>
            </a:r>
            <a:r>
              <a:rPr lang="ar-SA" sz="3200" b="1" dirty="0" smtClean="0">
                <a:cs typeface="PT Bold Heading" pitchFamily="2" charset="-78"/>
              </a:rPr>
              <a:t>) </a:t>
            </a:r>
            <a:r>
              <a:rPr lang="ar-SA" sz="3200" b="1" dirty="0" smtClean="0">
                <a:solidFill>
                  <a:srgbClr val="C00000"/>
                </a:solidFill>
                <a:cs typeface="PT Bold Heading" pitchFamily="2" charset="-78"/>
              </a:rPr>
              <a:t>والأكسجين</a:t>
            </a:r>
            <a:r>
              <a:rPr lang="ar-SA" sz="3200" b="1" dirty="0" smtClean="0">
                <a:cs typeface="PT Bold Heading" pitchFamily="2" charset="-78"/>
              </a:rPr>
              <a:t> النشط (</a:t>
            </a:r>
            <a:r>
              <a:rPr lang="en-US" sz="3200" b="1" dirty="0" smtClean="0">
                <a:cs typeface="PT Bold Heading" pitchFamily="2" charset="-78"/>
              </a:rPr>
              <a:t>O</a:t>
            </a:r>
            <a:r>
              <a:rPr lang="en-US" sz="3200" b="1" baseline="-25000" dirty="0" smtClean="0">
                <a:cs typeface="PT Bold Heading" pitchFamily="2" charset="-78"/>
              </a:rPr>
              <a:t>2</a:t>
            </a:r>
            <a:r>
              <a:rPr lang="ar-SA" sz="3200" b="1" dirty="0" smtClean="0">
                <a:cs typeface="PT Bold Heading" pitchFamily="2" charset="-78"/>
              </a:rPr>
              <a:t>).</a:t>
            </a:r>
          </a:p>
          <a:p>
            <a:pPr algn="just" rtl="0"/>
            <a:r>
              <a:rPr lang="en-US" sz="3200" b="1" dirty="0" smtClean="0">
                <a:cs typeface="PT Bold Heading" pitchFamily="2" charset="-78"/>
              </a:rPr>
              <a:t>                                                         </a:t>
            </a:r>
            <a:r>
              <a:rPr lang="ar-SA" sz="3200" b="1" dirty="0" smtClean="0">
                <a:cs typeface="PT Bold Heading" pitchFamily="2" charset="-78"/>
              </a:rPr>
              <a:t>            </a:t>
            </a:r>
            <a:r>
              <a:rPr lang="en-US" sz="3200" b="1" dirty="0" smtClean="0">
                <a:cs typeface="PT Bold Heading" pitchFamily="2" charset="-78"/>
              </a:rPr>
              <a:t>                   </a:t>
            </a:r>
          </a:p>
          <a:p>
            <a:pPr algn="just" rtl="0"/>
            <a:r>
              <a:rPr lang="en-US" sz="3200" b="1" dirty="0">
                <a:solidFill>
                  <a:srgbClr val="FF3300"/>
                </a:solidFill>
                <a:cs typeface="PT Bold Heading" pitchFamily="2" charset="-78"/>
              </a:rPr>
              <a:t> </a:t>
            </a:r>
            <a:r>
              <a:rPr lang="en-US" sz="3200" b="1" dirty="0" smtClean="0">
                <a:solidFill>
                  <a:srgbClr val="FF3300"/>
                </a:solidFill>
                <a:cs typeface="PT Bold Heading" pitchFamily="2" charset="-78"/>
              </a:rPr>
              <a:t>                   Catalase</a:t>
            </a:r>
          </a:p>
          <a:p>
            <a:pPr algn="just" rtl="0"/>
            <a:r>
              <a:rPr lang="en-US" sz="3600" b="1" dirty="0" smtClean="0">
                <a:cs typeface="PT Bold Heading" pitchFamily="2" charset="-78"/>
              </a:rPr>
              <a:t>2H</a:t>
            </a:r>
            <a:r>
              <a:rPr lang="en-US" sz="3600" b="1" baseline="-25000" dirty="0" smtClean="0">
                <a:cs typeface="PT Bold Heading" pitchFamily="2" charset="-78"/>
              </a:rPr>
              <a:t>2</a:t>
            </a:r>
            <a:r>
              <a:rPr lang="en-US" sz="3600" b="1" dirty="0" smtClean="0">
                <a:cs typeface="PT Bold Heading" pitchFamily="2" charset="-78"/>
              </a:rPr>
              <a:t>O</a:t>
            </a:r>
            <a:r>
              <a:rPr lang="en-US" sz="3600" b="1" baseline="-25000" dirty="0" smtClean="0">
                <a:cs typeface="PT Bold Heading" pitchFamily="2" charset="-78"/>
              </a:rPr>
              <a:t>2</a:t>
            </a:r>
            <a:r>
              <a:rPr lang="en-US" sz="3600" b="1" dirty="0" smtClean="0">
                <a:cs typeface="PT Bold Heading" pitchFamily="2" charset="-78"/>
              </a:rPr>
              <a:t>                        2H</a:t>
            </a:r>
            <a:r>
              <a:rPr lang="en-US" sz="3600" b="1" baseline="-25000" dirty="0" smtClean="0">
                <a:cs typeface="PT Bold Heading" pitchFamily="2" charset="-78"/>
              </a:rPr>
              <a:t>2</a:t>
            </a:r>
            <a:r>
              <a:rPr lang="en-US" sz="3600" b="1" dirty="0" smtClean="0">
                <a:cs typeface="PT Bold Heading" pitchFamily="2" charset="-78"/>
              </a:rPr>
              <a:t>O + O</a:t>
            </a:r>
            <a:r>
              <a:rPr lang="en-US" sz="3600" b="1" baseline="-25000" dirty="0" smtClean="0">
                <a:cs typeface="PT Bold Heading" pitchFamily="2" charset="-78"/>
              </a:rPr>
              <a:t>2</a:t>
            </a:r>
            <a:endParaRPr lang="ar-SA" sz="3600" b="1" baseline="-25000" dirty="0" smtClean="0">
              <a:cs typeface="PT Bold Heading" pitchFamily="2" charset="-78"/>
            </a:endParaRPr>
          </a:p>
        </p:txBody>
      </p:sp>
      <p:sp>
        <p:nvSpPr>
          <p:cNvPr id="67588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E37B20C0-3550-4744-B5A6-4634E511FDEF}" type="slidenum">
              <a:rPr lang="ar-SA"/>
              <a:pPr eaLnBrk="1" hangingPunct="1"/>
              <a:t>50</a:t>
            </a:fld>
            <a:endParaRPr lang="en-US"/>
          </a:p>
        </p:txBody>
      </p:sp>
      <p:sp>
        <p:nvSpPr>
          <p:cNvPr id="67590" name="Line 5"/>
          <p:cNvSpPr>
            <a:spLocks noChangeShapeType="1"/>
          </p:cNvSpPr>
          <p:nvPr/>
        </p:nvSpPr>
        <p:spPr bwMode="auto">
          <a:xfrm flipV="1">
            <a:off x="2267744" y="4653136"/>
            <a:ext cx="23749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ar-EG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692696"/>
            <a:ext cx="8229600" cy="854968"/>
          </a:xfrm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ar-SA" sz="4000" b="1" smtClean="0">
                <a:solidFill>
                  <a:srgbClr val="FF3300"/>
                </a:solidFill>
                <a:cs typeface="PT Bold Heading" pitchFamily="2" charset="-78"/>
              </a:rPr>
              <a:t>أهمية أنزيم الكاتاليز فى النبات</a:t>
            </a:r>
            <a:endParaRPr lang="en-US" sz="4000" b="1" smtClean="0">
              <a:solidFill>
                <a:srgbClr val="FF3300"/>
              </a:solidFill>
              <a:cs typeface="PT Bold Heading" pitchFamily="2" charset="-78"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25000"/>
              </a:lnSpc>
              <a:spcBef>
                <a:spcPct val="40000"/>
              </a:spcBef>
            </a:pPr>
            <a:r>
              <a:rPr lang="ar-SA" sz="3200" b="1" dirty="0" smtClean="0">
                <a:cs typeface="PT Bold Heading" pitchFamily="2" charset="-78"/>
              </a:rPr>
              <a:t>وجود هذه الإنزيم هام جدا </a:t>
            </a:r>
            <a:r>
              <a:rPr lang="ar-SA" sz="3200" b="1" dirty="0" err="1" smtClean="0">
                <a:cs typeface="PT Bold Heading" pitchFamily="2" charset="-78"/>
              </a:rPr>
              <a:t>فى</a:t>
            </a:r>
            <a:r>
              <a:rPr lang="ar-SA" sz="3200" b="1" dirty="0" smtClean="0">
                <a:cs typeface="PT Bold Heading" pitchFamily="2" charset="-78"/>
              </a:rPr>
              <a:t> حياة النبات، حيث </a:t>
            </a:r>
            <a:r>
              <a:rPr lang="ar-SA" sz="3200" b="1" dirty="0" smtClean="0">
                <a:solidFill>
                  <a:srgbClr val="C00000"/>
                </a:solidFill>
                <a:cs typeface="PT Bold Heading" pitchFamily="2" charset="-78"/>
              </a:rPr>
              <a:t>يفكك فوق اكسيد الهيدروجين </a:t>
            </a:r>
            <a:r>
              <a:rPr lang="ar-SA" sz="3200" b="1" dirty="0" smtClean="0">
                <a:cs typeface="PT Bold Heading" pitchFamily="2" charset="-78"/>
              </a:rPr>
              <a:t>إلى ماء و </a:t>
            </a:r>
            <a:r>
              <a:rPr lang="ar-SA" sz="3200" b="1" dirty="0" err="1" smtClean="0">
                <a:cs typeface="PT Bold Heading" pitchFamily="2" charset="-78"/>
              </a:rPr>
              <a:t>اكسجين،لأنه</a:t>
            </a:r>
            <a:r>
              <a:rPr lang="ar-SA" sz="3200" b="1" dirty="0" smtClean="0">
                <a:cs typeface="PT Bold Heading" pitchFamily="2" charset="-78"/>
              </a:rPr>
              <a:t> إذا زاد تركيز </a:t>
            </a:r>
            <a:r>
              <a:rPr lang="en-US" sz="3200" b="1" dirty="0" smtClean="0">
                <a:cs typeface="PT Bold Heading" pitchFamily="2" charset="-78"/>
              </a:rPr>
              <a:t>H</a:t>
            </a:r>
            <a:r>
              <a:rPr lang="en-US" sz="3200" b="1" baseline="-25000" dirty="0" smtClean="0">
                <a:cs typeface="PT Bold Heading" pitchFamily="2" charset="-78"/>
              </a:rPr>
              <a:t>2</a:t>
            </a:r>
            <a:r>
              <a:rPr lang="en-US" sz="3200" b="1" dirty="0" smtClean="0">
                <a:cs typeface="PT Bold Heading" pitchFamily="2" charset="-78"/>
              </a:rPr>
              <a:t>O</a:t>
            </a:r>
            <a:r>
              <a:rPr lang="en-US" sz="3200" b="1" baseline="-25000" dirty="0" smtClean="0">
                <a:cs typeface="PT Bold Heading" pitchFamily="2" charset="-78"/>
              </a:rPr>
              <a:t>2</a:t>
            </a:r>
            <a:r>
              <a:rPr lang="ar-SA" sz="3200" b="1" dirty="0" smtClean="0">
                <a:cs typeface="PT Bold Heading" pitchFamily="2" charset="-78"/>
              </a:rPr>
              <a:t> عن حد معين </a:t>
            </a:r>
            <a:r>
              <a:rPr lang="ar-SA" sz="3200" b="1" dirty="0" err="1" smtClean="0">
                <a:cs typeface="PT Bold Heading" pitchFamily="2" charset="-78"/>
              </a:rPr>
              <a:t>فى</a:t>
            </a:r>
            <a:r>
              <a:rPr lang="ar-SA" sz="3200" b="1" dirty="0" smtClean="0">
                <a:cs typeface="PT Bold Heading" pitchFamily="2" charset="-78"/>
              </a:rPr>
              <a:t> الخلية، فانه يسبب تسمم الخلايا وموتها.</a:t>
            </a:r>
          </a:p>
          <a:p>
            <a:pPr algn="just">
              <a:lnSpc>
                <a:spcPct val="125000"/>
              </a:lnSpc>
              <a:spcBef>
                <a:spcPct val="40000"/>
              </a:spcBef>
            </a:pPr>
            <a:r>
              <a:rPr lang="ar-SA" sz="3200" b="1" dirty="0" smtClean="0">
                <a:cs typeface="PT Bold Heading" pitchFamily="2" charset="-78"/>
              </a:rPr>
              <a:t>هذا الإنزيم لا يفكك فوق أكسيد الهيدروجين (</a:t>
            </a:r>
            <a:r>
              <a:rPr lang="en-US" sz="3200" b="1" dirty="0" smtClean="0">
                <a:cs typeface="PT Bold Heading" pitchFamily="2" charset="-78"/>
              </a:rPr>
              <a:t>H</a:t>
            </a:r>
            <a:r>
              <a:rPr lang="en-US" sz="3200" b="1" baseline="-25000" dirty="0" smtClean="0">
                <a:cs typeface="PT Bold Heading" pitchFamily="2" charset="-78"/>
              </a:rPr>
              <a:t>2</a:t>
            </a:r>
            <a:r>
              <a:rPr lang="en-US" sz="3200" b="1" dirty="0" smtClean="0">
                <a:cs typeface="PT Bold Heading" pitchFamily="2" charset="-78"/>
              </a:rPr>
              <a:t>O</a:t>
            </a:r>
            <a:r>
              <a:rPr lang="en-US" sz="3200" b="1" baseline="-25000" dirty="0" smtClean="0">
                <a:cs typeface="PT Bold Heading" pitchFamily="2" charset="-78"/>
              </a:rPr>
              <a:t>2</a:t>
            </a:r>
            <a:r>
              <a:rPr lang="ar-SA" sz="3200" b="1" dirty="0" smtClean="0">
                <a:cs typeface="PT Bold Heading" pitchFamily="2" charset="-78"/>
              </a:rPr>
              <a:t>) </a:t>
            </a:r>
            <a:r>
              <a:rPr lang="ar-SA" sz="3200" b="1" dirty="0" smtClean="0">
                <a:solidFill>
                  <a:srgbClr val="FF0000"/>
                </a:solidFill>
                <a:cs typeface="PT Bold Heading" pitchFamily="2" charset="-78"/>
              </a:rPr>
              <a:t>إلا</a:t>
            </a:r>
            <a:r>
              <a:rPr lang="ar-SA" sz="3200" b="1" dirty="0" smtClean="0">
                <a:cs typeface="PT Bold Heading" pitchFamily="2" charset="-78"/>
              </a:rPr>
              <a:t> </a:t>
            </a:r>
            <a:r>
              <a:rPr lang="ar-SA" sz="3200" b="1" dirty="0" smtClean="0">
                <a:solidFill>
                  <a:srgbClr val="FF3300"/>
                </a:solidFill>
                <a:cs typeface="PT Bold Heading" pitchFamily="2" charset="-78"/>
              </a:rPr>
              <a:t>إذا زاد تركيزه</a:t>
            </a:r>
            <a:r>
              <a:rPr lang="ar-SA" sz="3200" b="1" dirty="0" smtClean="0">
                <a:cs typeface="PT Bold Heading" pitchFamily="2" charset="-78"/>
              </a:rPr>
              <a:t> إلى درجة يصبح فيها </a:t>
            </a:r>
            <a:r>
              <a:rPr lang="ar-SA" sz="3200" b="1" dirty="0" smtClean="0">
                <a:solidFill>
                  <a:srgbClr val="C00000"/>
                </a:solidFill>
                <a:cs typeface="PT Bold Heading" pitchFamily="2" charset="-78"/>
              </a:rPr>
              <a:t>ضارا</a:t>
            </a:r>
            <a:r>
              <a:rPr lang="ar-SA" sz="3200" b="1" dirty="0" smtClean="0">
                <a:cs typeface="PT Bold Heading" pitchFamily="2" charset="-78"/>
              </a:rPr>
              <a:t> بالخلية</a:t>
            </a:r>
            <a:r>
              <a:rPr lang="ar-SA" sz="3600" b="1" dirty="0" smtClean="0">
                <a:cs typeface="PT Bold Heading" pitchFamily="2" charset="-78"/>
              </a:rPr>
              <a:t>.</a:t>
            </a:r>
            <a:endParaRPr lang="en-US" sz="3600" b="1" dirty="0" smtClean="0">
              <a:cs typeface="PT Bold Heading" pitchFamily="2" charset="-78"/>
            </a:endParaRPr>
          </a:p>
        </p:txBody>
      </p:sp>
      <p:sp>
        <p:nvSpPr>
          <p:cNvPr id="68612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918763BF-6298-4D96-91EB-1DCD9166CD67}" type="slidenum">
              <a:rPr lang="ar-SA"/>
              <a:pPr eaLnBrk="1" hangingPunct="1"/>
              <a:t>51</a:t>
            </a:fld>
            <a:endParaRPr 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620688"/>
            <a:ext cx="8229600" cy="867122"/>
          </a:xfrm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ar-SA" sz="3200" b="1" dirty="0" smtClean="0">
                <a:solidFill>
                  <a:srgbClr val="0033CC"/>
                </a:solidFill>
                <a:cs typeface="PT Bold Heading" pitchFamily="2" charset="-78"/>
              </a:rPr>
              <a:t>ثالثا- الأنزيمات التحليلية ( الهادمة) </a:t>
            </a:r>
            <a:r>
              <a:rPr lang="en-US" sz="3200" dirty="0" err="1" smtClean="0">
                <a:solidFill>
                  <a:srgbClr val="0033CC"/>
                </a:solidFill>
                <a:latin typeface="Franklin Gothic Heavy" pitchFamily="34" charset="0"/>
                <a:cs typeface="PT Bold Heading" pitchFamily="2" charset="-78"/>
              </a:rPr>
              <a:t>Lysases</a:t>
            </a:r>
            <a:r>
              <a:rPr lang="ar-SA" sz="3200" b="1" u="sng" dirty="0" smtClean="0"/>
              <a:t> </a:t>
            </a:r>
            <a:endParaRPr lang="en-US" sz="3200" b="1" u="sng" dirty="0" smtClean="0">
              <a:cs typeface="Traditional Arabic" pitchFamily="2" charset="-78"/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844824"/>
            <a:ext cx="8424936" cy="4479777"/>
          </a:xfrm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50000"/>
              </a:lnSpc>
              <a:spcBef>
                <a:spcPct val="40000"/>
              </a:spcBef>
            </a:pPr>
            <a:r>
              <a:rPr lang="ar-SA" sz="3200" b="1" dirty="0" err="1" smtClean="0">
                <a:cs typeface="PT Bold Heading" pitchFamily="2" charset="-78"/>
              </a:rPr>
              <a:t>هى</a:t>
            </a:r>
            <a:r>
              <a:rPr lang="ar-SA" sz="3200" b="1" dirty="0" smtClean="0">
                <a:cs typeface="PT Bold Heading" pitchFamily="2" charset="-78"/>
              </a:rPr>
              <a:t> مجموعة إنزيمات تحفز </a:t>
            </a:r>
            <a:r>
              <a:rPr lang="ar-SA" sz="3200" b="1" dirty="0" smtClean="0">
                <a:solidFill>
                  <a:srgbClr val="0033CC"/>
                </a:solidFill>
                <a:cs typeface="PT Bold Heading" pitchFamily="2" charset="-78"/>
              </a:rPr>
              <a:t>تحلل</a:t>
            </a:r>
            <a:r>
              <a:rPr lang="ar-SA" sz="3200" b="1" dirty="0" smtClean="0">
                <a:cs typeface="PT Bold Heading" pitchFamily="2" charset="-78"/>
              </a:rPr>
              <a:t> أو </a:t>
            </a:r>
            <a:r>
              <a:rPr lang="ar-SA" sz="3200" b="1" dirty="0" smtClean="0">
                <a:solidFill>
                  <a:srgbClr val="FF3300"/>
                </a:solidFill>
                <a:cs typeface="PT Bold Heading" pitchFamily="2" charset="-78"/>
              </a:rPr>
              <a:t>شطر المركب</a:t>
            </a:r>
            <a:r>
              <a:rPr lang="ar-SA" sz="3200" b="1" dirty="0" smtClean="0">
                <a:cs typeface="PT Bold Heading" pitchFamily="2" charset="-78"/>
              </a:rPr>
              <a:t> إلى مواد جديدة، وذلك </a:t>
            </a:r>
            <a:r>
              <a:rPr lang="ar-SA" sz="3200" b="1" dirty="0" smtClean="0">
                <a:solidFill>
                  <a:srgbClr val="C00000"/>
                </a:solidFill>
                <a:cs typeface="PT Bold Heading" pitchFamily="2" charset="-78"/>
              </a:rPr>
              <a:t>دون أن تسحب منها أو تضيف </a:t>
            </a:r>
            <a:r>
              <a:rPr lang="ar-SA" sz="3200" b="1" dirty="0" smtClean="0">
                <a:cs typeface="PT Bold Heading" pitchFamily="2" charset="-78"/>
              </a:rPr>
              <a:t>إليها </a:t>
            </a:r>
            <a:r>
              <a:rPr lang="ar-SA" sz="3200" b="1" dirty="0" err="1" smtClean="0">
                <a:cs typeface="PT Bold Heading" pitchFamily="2" charset="-78"/>
              </a:rPr>
              <a:t>أى</a:t>
            </a:r>
            <a:r>
              <a:rPr lang="ar-SA" sz="3200" b="1" dirty="0" smtClean="0">
                <a:cs typeface="PT Bold Heading" pitchFamily="2" charset="-78"/>
              </a:rPr>
              <a:t> مادة أخرى.</a:t>
            </a:r>
          </a:p>
          <a:p>
            <a:pPr algn="just">
              <a:lnSpc>
                <a:spcPct val="150000"/>
              </a:lnSpc>
            </a:pPr>
            <a:r>
              <a:rPr lang="ar-SA" sz="3200" b="1" u="sng" dirty="0" smtClean="0">
                <a:solidFill>
                  <a:srgbClr val="FF3300"/>
                </a:solidFill>
                <a:cs typeface="PT Bold Heading" pitchFamily="2" charset="-78"/>
              </a:rPr>
              <a:t>مثال:</a:t>
            </a:r>
          </a:p>
          <a:p>
            <a:pPr algn="just">
              <a:lnSpc>
                <a:spcPct val="150000"/>
              </a:lnSpc>
            </a:pPr>
            <a:r>
              <a:rPr lang="ar-SA" sz="3200" b="1" dirty="0" smtClean="0">
                <a:cs typeface="PT Bold Heading" pitchFamily="2" charset="-78"/>
              </a:rPr>
              <a:t> إنزيم </a:t>
            </a:r>
            <a:r>
              <a:rPr lang="ar-SA" sz="3200" b="1" dirty="0" err="1" smtClean="0">
                <a:cs typeface="PT Bold Heading" pitchFamily="2" charset="-78"/>
              </a:rPr>
              <a:t>الزيميز</a:t>
            </a:r>
            <a:r>
              <a:rPr lang="ar-SA" sz="3200" b="1" dirty="0" smtClean="0">
                <a:cs typeface="PT Bold Heading" pitchFamily="2" charset="-78"/>
              </a:rPr>
              <a:t>. </a:t>
            </a:r>
            <a:endParaRPr lang="en-US" sz="3200" b="1" dirty="0" smtClean="0">
              <a:cs typeface="Majalla UI"/>
            </a:endParaRPr>
          </a:p>
        </p:txBody>
      </p:sp>
      <p:sp>
        <p:nvSpPr>
          <p:cNvPr id="69636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E44BE8E3-3A12-4E17-ADE1-053F83D47263}" type="slidenum">
              <a:rPr lang="ar-SA"/>
              <a:pPr eaLnBrk="1" hangingPunct="1"/>
              <a:t>52</a:t>
            </a:fld>
            <a:endParaRPr 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8229600" cy="1012825"/>
          </a:xfrm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ar-SA" sz="3600" b="1" dirty="0" smtClean="0">
                <a:solidFill>
                  <a:srgbClr val="FF3300"/>
                </a:solidFill>
                <a:cs typeface="PT Bold Heading" pitchFamily="2" charset="-78"/>
              </a:rPr>
              <a:t>إنزيم </a:t>
            </a:r>
            <a:r>
              <a:rPr lang="ar-SA" sz="3600" b="1" dirty="0" err="1" smtClean="0">
                <a:solidFill>
                  <a:srgbClr val="FF3300"/>
                </a:solidFill>
                <a:cs typeface="PT Bold Heading" pitchFamily="2" charset="-78"/>
              </a:rPr>
              <a:t>الزيميز</a:t>
            </a:r>
            <a:endParaRPr lang="en-US" b="1" u="sng" dirty="0" smtClean="0">
              <a:cs typeface="Traditional Arabic" pitchFamily="2" charset="-78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636270"/>
            <a:ext cx="8229600" cy="4389437"/>
          </a:xfrm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ar-SA" sz="3200" b="1" dirty="0" smtClean="0">
                <a:cs typeface="PT Bold Heading" pitchFamily="2" charset="-78"/>
              </a:rPr>
              <a:t>يفكك </a:t>
            </a:r>
            <a:r>
              <a:rPr lang="ar-SA" sz="3200" b="1" dirty="0" smtClean="0">
                <a:solidFill>
                  <a:srgbClr val="C00000"/>
                </a:solidFill>
                <a:cs typeface="PT Bold Heading" pitchFamily="2" charset="-78"/>
              </a:rPr>
              <a:t>الجلوكوز</a:t>
            </a:r>
            <a:r>
              <a:rPr lang="ar-SA" sz="3200" b="1" dirty="0" smtClean="0">
                <a:cs typeface="PT Bold Heading" pitchFamily="2" charset="-78"/>
              </a:rPr>
              <a:t> إلى كحول </a:t>
            </a:r>
            <a:r>
              <a:rPr lang="ar-SA" sz="3200" b="1" dirty="0" err="1" smtClean="0">
                <a:cs typeface="PT Bold Heading" pitchFamily="2" charset="-78"/>
              </a:rPr>
              <a:t>إيثيلى</a:t>
            </a:r>
            <a:r>
              <a:rPr lang="ar-SA" sz="3200" b="1" dirty="0" smtClean="0">
                <a:cs typeface="PT Bold Heading" pitchFamily="2" charset="-78"/>
              </a:rPr>
              <a:t> </a:t>
            </a:r>
            <a:r>
              <a:rPr lang="ar-SA" sz="3200" b="1" dirty="0" err="1" smtClean="0">
                <a:cs typeface="PT Bold Heading" pitchFamily="2" charset="-78"/>
              </a:rPr>
              <a:t>وثانى</a:t>
            </a:r>
            <a:r>
              <a:rPr lang="ar-SA" sz="3200" b="1" dirty="0" smtClean="0">
                <a:cs typeface="PT Bold Heading" pitchFamily="2" charset="-78"/>
              </a:rPr>
              <a:t> أكسيد الكربون</a:t>
            </a:r>
            <a:r>
              <a:rPr lang="ar-SA" b="1" dirty="0" smtClean="0">
                <a:cs typeface="PT Bold Heading" pitchFamily="2" charset="-78"/>
              </a:rPr>
              <a:t>.</a:t>
            </a:r>
            <a:endParaRPr lang="en-US" b="1" dirty="0" smtClean="0">
              <a:cs typeface="PT Bold Heading" pitchFamily="2" charset="-78"/>
            </a:endParaRPr>
          </a:p>
          <a:p>
            <a:pPr algn="l" rtl="0"/>
            <a:r>
              <a:rPr lang="en-US" sz="4000" b="1" dirty="0" smtClean="0">
                <a:cs typeface="Majalla UI"/>
              </a:rPr>
              <a:t>C</a:t>
            </a:r>
            <a:r>
              <a:rPr lang="en-US" sz="4000" b="1" baseline="-25000" dirty="0" smtClean="0">
                <a:cs typeface="Majalla UI"/>
              </a:rPr>
              <a:t>6</a:t>
            </a:r>
            <a:r>
              <a:rPr lang="en-US" sz="4000" b="1" dirty="0" smtClean="0">
                <a:cs typeface="Majalla UI"/>
              </a:rPr>
              <a:t>H</a:t>
            </a:r>
            <a:r>
              <a:rPr lang="en-US" sz="4000" b="1" baseline="-25000" dirty="0" smtClean="0">
                <a:cs typeface="Majalla UI"/>
              </a:rPr>
              <a:t>12</a:t>
            </a:r>
            <a:r>
              <a:rPr lang="en-US" sz="4000" b="1" dirty="0" smtClean="0">
                <a:cs typeface="Majalla UI"/>
              </a:rPr>
              <a:t>O</a:t>
            </a:r>
            <a:r>
              <a:rPr lang="en-US" sz="4000" b="1" baseline="-25000" dirty="0" smtClean="0">
                <a:cs typeface="Majalla UI"/>
              </a:rPr>
              <a:t>6</a:t>
            </a:r>
            <a:endParaRPr lang="ar-SA" sz="4000" b="1" baseline="-25000" dirty="0" smtClean="0"/>
          </a:p>
          <a:p>
            <a:pPr algn="l" rtl="0"/>
            <a:r>
              <a:rPr lang="en-US" sz="4000" b="1" dirty="0" smtClean="0">
                <a:cs typeface="Majalla UI"/>
              </a:rPr>
              <a:t> </a:t>
            </a:r>
            <a:r>
              <a:rPr lang="en-US" sz="4000" b="1" dirty="0" smtClean="0">
                <a:solidFill>
                  <a:srgbClr val="FF3300"/>
                </a:solidFill>
                <a:cs typeface="Majalla UI"/>
              </a:rPr>
              <a:t>Glucose</a:t>
            </a:r>
          </a:p>
          <a:p>
            <a:pPr algn="l" rtl="0"/>
            <a:r>
              <a:rPr lang="en-US" sz="4000" b="1" dirty="0" smtClean="0">
                <a:solidFill>
                  <a:srgbClr val="FF3300"/>
                </a:solidFill>
                <a:cs typeface="Majalla UI"/>
              </a:rPr>
              <a:t>              </a:t>
            </a:r>
            <a:r>
              <a:rPr lang="en-US" sz="4000" b="1" dirty="0" err="1" smtClean="0">
                <a:solidFill>
                  <a:srgbClr val="0000FF"/>
                </a:solidFill>
                <a:cs typeface="Majalla UI"/>
              </a:rPr>
              <a:t>Zymase</a:t>
            </a:r>
            <a:endParaRPr lang="ar-SA" sz="4000" b="1" dirty="0" smtClean="0">
              <a:solidFill>
                <a:srgbClr val="0000FF"/>
              </a:solidFill>
            </a:endParaRPr>
          </a:p>
          <a:p>
            <a:pPr algn="l" rtl="0"/>
            <a:r>
              <a:rPr lang="en-US" sz="4000" b="1" dirty="0" smtClean="0">
                <a:cs typeface="Majalla UI"/>
              </a:rPr>
              <a:t> 2C</a:t>
            </a:r>
            <a:r>
              <a:rPr lang="en-US" sz="4000" b="1" baseline="-25000" dirty="0" smtClean="0">
                <a:cs typeface="Majalla UI"/>
              </a:rPr>
              <a:t>2</a:t>
            </a:r>
            <a:r>
              <a:rPr lang="en-US" sz="4000" b="1" dirty="0" smtClean="0">
                <a:cs typeface="Majalla UI"/>
              </a:rPr>
              <a:t>H</a:t>
            </a:r>
            <a:r>
              <a:rPr lang="en-US" sz="4000" b="1" baseline="-25000" dirty="0" smtClean="0">
                <a:cs typeface="Majalla UI"/>
              </a:rPr>
              <a:t>5</a:t>
            </a:r>
            <a:r>
              <a:rPr lang="en-US" sz="4000" b="1" dirty="0" smtClean="0">
                <a:cs typeface="Majalla UI"/>
              </a:rPr>
              <a:t>OH + 2 CO</a:t>
            </a:r>
            <a:r>
              <a:rPr lang="en-US" sz="4000" b="1" baseline="-25000" dirty="0" smtClean="0">
                <a:cs typeface="Majalla UI"/>
              </a:rPr>
              <a:t>2</a:t>
            </a:r>
            <a:r>
              <a:rPr lang="en-US" sz="4000" b="1" dirty="0" smtClean="0">
                <a:cs typeface="Majalla UI"/>
              </a:rPr>
              <a:t> +Energy</a:t>
            </a:r>
          </a:p>
          <a:p>
            <a:pPr algn="l" rtl="0"/>
            <a:r>
              <a:rPr lang="en-US" sz="4000" b="1" dirty="0" smtClean="0">
                <a:solidFill>
                  <a:srgbClr val="FF3300"/>
                </a:solidFill>
                <a:cs typeface="Majalla UI"/>
              </a:rPr>
              <a:t>Ethyl Alcohol</a:t>
            </a:r>
          </a:p>
        </p:txBody>
      </p:sp>
      <p:sp>
        <p:nvSpPr>
          <p:cNvPr id="70660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67B4B906-976E-4E9D-B702-C54AD79D707E}" type="slidenum">
              <a:rPr lang="ar-SA"/>
              <a:pPr eaLnBrk="1" hangingPunct="1"/>
              <a:t>53</a:t>
            </a:fld>
            <a:endParaRPr lang="en-US"/>
          </a:p>
        </p:txBody>
      </p:sp>
      <p:sp>
        <p:nvSpPr>
          <p:cNvPr id="70661" name="Line 4"/>
          <p:cNvSpPr>
            <a:spLocks noChangeShapeType="1"/>
          </p:cNvSpPr>
          <p:nvPr/>
        </p:nvSpPr>
        <p:spPr bwMode="auto">
          <a:xfrm>
            <a:off x="1896024" y="3562944"/>
            <a:ext cx="0" cy="937394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ar-EG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8835A656-0424-4CF3-97FF-A390D108F78F}" type="slidenum">
              <a:rPr lang="en-US" smtClean="0">
                <a:solidFill>
                  <a:srgbClr val="000000"/>
                </a:solidFill>
              </a:rPr>
              <a:pPr eaLnBrk="1" hangingPunct="1"/>
              <a:t>54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pPr algn="ctr" rtl="1" eaLnBrk="1" hangingPunct="1"/>
            <a:r>
              <a:rPr lang="ar-SA" sz="3600" b="1" smtClean="0">
                <a:solidFill>
                  <a:srgbClr val="FF3300"/>
                </a:solidFill>
                <a:cs typeface="PT Bold Heading" pitchFamily="2" charset="-78"/>
              </a:rPr>
              <a:t>رابعا- الأنزيمات الناقلة </a:t>
            </a:r>
            <a:r>
              <a:rPr lang="en-US" sz="2000" smtClean="0">
                <a:solidFill>
                  <a:srgbClr val="FF3300"/>
                </a:solidFill>
                <a:latin typeface="Franklin Gothic Heavy" pitchFamily="34" charset="0"/>
                <a:cs typeface="PT Bold Heading" pitchFamily="2" charset="-78"/>
              </a:rPr>
              <a:t>Transferases</a:t>
            </a:r>
          </a:p>
        </p:txBody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07413" cy="4530725"/>
          </a:xfrm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pPr algn="r" rtl="1" eaLnBrk="1" hangingPunct="1">
              <a:lnSpc>
                <a:spcPct val="120000"/>
              </a:lnSpc>
              <a:spcBef>
                <a:spcPct val="35000"/>
              </a:spcBef>
            </a:pPr>
            <a:r>
              <a:rPr lang="ar-SA" b="1" dirty="0" smtClean="0">
                <a:cs typeface="PT Bold Heading" pitchFamily="2" charset="-78"/>
              </a:rPr>
              <a:t>تساعد </a:t>
            </a:r>
            <a:r>
              <a:rPr lang="ar-SA" b="1" dirty="0" err="1" smtClean="0">
                <a:cs typeface="PT Bold Heading" pitchFamily="2" charset="-78"/>
              </a:rPr>
              <a:t>فى</a:t>
            </a:r>
            <a:r>
              <a:rPr lang="ar-SA" b="1" dirty="0" smtClean="0">
                <a:cs typeface="PT Bold Heading" pitchFamily="2" charset="-78"/>
              </a:rPr>
              <a:t> نقل مجموعة أو شق من مركب إلى آخر.</a:t>
            </a:r>
          </a:p>
          <a:p>
            <a:pPr algn="r" rtl="1" eaLnBrk="1" hangingPunct="1">
              <a:lnSpc>
                <a:spcPct val="120000"/>
              </a:lnSpc>
              <a:spcBef>
                <a:spcPct val="35000"/>
              </a:spcBef>
            </a:pPr>
            <a:r>
              <a:rPr lang="ar-SA" b="1" u="sng" dirty="0" smtClean="0">
                <a:solidFill>
                  <a:srgbClr val="FF3300"/>
                </a:solidFill>
                <a:cs typeface="PT Bold Heading" pitchFamily="2" charset="-78"/>
              </a:rPr>
              <a:t>أمثلة:-</a:t>
            </a:r>
          </a:p>
          <a:p>
            <a:pPr algn="r" rtl="1" eaLnBrk="1" hangingPunct="1">
              <a:lnSpc>
                <a:spcPct val="120000"/>
              </a:lnSpc>
              <a:spcBef>
                <a:spcPct val="35000"/>
              </a:spcBef>
            </a:pPr>
            <a:r>
              <a:rPr lang="ar-SA" b="1" dirty="0" smtClean="0">
                <a:cs typeface="PT Bold Heading" pitchFamily="2" charset="-78"/>
              </a:rPr>
              <a:t>أ-انزيمات نقل </a:t>
            </a:r>
            <a:r>
              <a:rPr lang="ar-SA" b="1" dirty="0" smtClean="0">
                <a:solidFill>
                  <a:srgbClr val="C00000"/>
                </a:solidFill>
                <a:cs typeface="PT Bold Heading" pitchFamily="2" charset="-78"/>
              </a:rPr>
              <a:t>مجموعة الأمين </a:t>
            </a:r>
            <a:r>
              <a:rPr lang="ar-SA" b="1" dirty="0" smtClean="0">
                <a:cs typeface="PT Bold Heading" pitchFamily="2" charset="-78"/>
              </a:rPr>
              <a:t>(النقل </a:t>
            </a:r>
            <a:r>
              <a:rPr lang="ar-SA" b="1" dirty="0" err="1" smtClean="0">
                <a:cs typeface="PT Bold Heading" pitchFamily="2" charset="-78"/>
              </a:rPr>
              <a:t>الأمينى</a:t>
            </a:r>
            <a:r>
              <a:rPr lang="ar-SA" b="1" dirty="0" smtClean="0">
                <a:cs typeface="PT Bold Heading" pitchFamily="2" charset="-78"/>
              </a:rPr>
              <a:t> </a:t>
            </a:r>
            <a:r>
              <a:rPr lang="en-US" sz="1800" b="1" dirty="0" smtClean="0">
                <a:cs typeface="PT Bold Heading" pitchFamily="2" charset="-78"/>
              </a:rPr>
              <a:t>Transaminases</a:t>
            </a:r>
            <a:r>
              <a:rPr lang="ar-SA" b="1" dirty="0" smtClean="0">
                <a:cs typeface="PT Bold Heading" pitchFamily="2" charset="-78"/>
              </a:rPr>
              <a:t>) </a:t>
            </a:r>
          </a:p>
          <a:p>
            <a:pPr algn="r" rtl="1" eaLnBrk="1" hangingPunct="1">
              <a:lnSpc>
                <a:spcPct val="120000"/>
              </a:lnSpc>
              <a:spcBef>
                <a:spcPct val="35000"/>
              </a:spcBef>
            </a:pPr>
            <a:r>
              <a:rPr lang="ar-SA" b="1" dirty="0" smtClean="0">
                <a:cs typeface="PT Bold Heading" pitchFamily="2" charset="-78"/>
              </a:rPr>
              <a:t>ب- انزيمات نقل شق </a:t>
            </a:r>
            <a:r>
              <a:rPr lang="ar-SA" b="1" dirty="0" smtClean="0">
                <a:solidFill>
                  <a:srgbClr val="C00000"/>
                </a:solidFill>
                <a:cs typeface="PT Bold Heading" pitchFamily="2" charset="-78"/>
              </a:rPr>
              <a:t>الفوسفات</a:t>
            </a:r>
            <a:r>
              <a:rPr lang="ar-SA" b="1" dirty="0" smtClean="0">
                <a:cs typeface="PT Bold Heading" pitchFamily="2" charset="-78"/>
              </a:rPr>
              <a:t>  </a:t>
            </a:r>
            <a:r>
              <a:rPr lang="en-US" sz="2400" b="1" dirty="0" smtClean="0">
                <a:cs typeface="PT Bold Heading" pitchFamily="2" charset="-78"/>
              </a:rPr>
              <a:t>Phosphokinases</a:t>
            </a:r>
            <a:r>
              <a:rPr lang="en-US" b="1" dirty="0" smtClean="0">
                <a:cs typeface="PT Bold Heading" pitchFamily="2" charset="-78"/>
              </a:rPr>
              <a:t> 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FE6E6308-268C-4B23-AF14-0A8EB3541DF9}" type="slidenum">
              <a:rPr lang="en-US" smtClean="0">
                <a:solidFill>
                  <a:srgbClr val="000000"/>
                </a:solidFill>
              </a:rPr>
              <a:pPr eaLnBrk="1" hangingPunct="1"/>
              <a:t>55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863600"/>
          </a:xfrm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pPr algn="ctr" rtl="1" eaLnBrk="1" hangingPunct="1"/>
            <a:r>
              <a:rPr lang="ar-SA" sz="3200" b="1" smtClean="0">
                <a:solidFill>
                  <a:srgbClr val="FF3300"/>
                </a:solidFill>
                <a:cs typeface="PT Bold Heading" pitchFamily="2" charset="-78"/>
              </a:rPr>
              <a:t>أ- انزيمات النقل الأمينى</a:t>
            </a:r>
            <a:r>
              <a:rPr lang="ar-SA" sz="3600" b="1" smtClean="0">
                <a:solidFill>
                  <a:srgbClr val="FF3300"/>
                </a:solidFill>
                <a:cs typeface="PT Bold Heading" pitchFamily="2" charset="-78"/>
              </a:rPr>
              <a:t> </a:t>
            </a:r>
            <a:r>
              <a:rPr lang="en-US" sz="2000" smtClean="0">
                <a:solidFill>
                  <a:srgbClr val="FF3300"/>
                </a:solidFill>
                <a:latin typeface="Franklin Gothic Heavy" pitchFamily="34" charset="0"/>
                <a:cs typeface="PT Bold Heading" pitchFamily="2" charset="-78"/>
              </a:rPr>
              <a:t>Transaminases</a:t>
            </a:r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435975" cy="4824413"/>
          </a:xfrm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pPr algn="just" rtl="1" eaLnBrk="1" hangingPunct="1"/>
            <a:r>
              <a:rPr lang="ar-SA" b="1" smtClean="0">
                <a:cs typeface="PT Bold Heading" pitchFamily="2" charset="-78"/>
              </a:rPr>
              <a:t>تساعد فى نقل مجموعة الأمين (</a:t>
            </a:r>
            <a:r>
              <a:rPr lang="en-US" sz="2400" b="1" smtClean="0">
                <a:solidFill>
                  <a:srgbClr val="FF3300"/>
                </a:solidFill>
                <a:cs typeface="PT Bold Heading" pitchFamily="2" charset="-78"/>
              </a:rPr>
              <a:t>NH</a:t>
            </a:r>
            <a:r>
              <a:rPr lang="en-US" b="1" baseline="-25000" smtClean="0">
                <a:solidFill>
                  <a:srgbClr val="FF3300"/>
                </a:solidFill>
                <a:cs typeface="PT Bold Heading" pitchFamily="2" charset="-78"/>
              </a:rPr>
              <a:t>2</a:t>
            </a:r>
            <a:r>
              <a:rPr lang="ar-SA" b="1" smtClean="0">
                <a:solidFill>
                  <a:srgbClr val="FF3300"/>
                </a:solidFill>
                <a:cs typeface="PT Bold Heading" pitchFamily="2" charset="-78"/>
              </a:rPr>
              <a:t>)</a:t>
            </a:r>
            <a:r>
              <a:rPr lang="ar-SA" b="1" smtClean="0">
                <a:cs typeface="PT Bold Heading" pitchFamily="2" charset="-78"/>
              </a:rPr>
              <a:t> من حمض أمينى إلى حمض ألفا كيتو، لينتج الحمض الأمينى المقابل لحمض الألفا كيتو، والحمض الألفا كيتو المقابل للحمض الأمينى.</a:t>
            </a:r>
          </a:p>
          <a:p>
            <a:pPr algn="just" rtl="1" eaLnBrk="1" hangingPunct="1"/>
            <a:endParaRPr lang="ar-SA" b="1" smtClean="0">
              <a:cs typeface="PT Bold Heading" pitchFamily="2" charset="-78"/>
            </a:endParaRPr>
          </a:p>
          <a:p>
            <a:pPr algn="r" rtl="1" eaLnBrk="1" hangingPunct="1"/>
            <a:endParaRPr lang="ar-SA" b="1" smtClean="0"/>
          </a:p>
          <a:p>
            <a:pPr algn="r" rtl="1" eaLnBrk="1" hangingPunct="1"/>
            <a:endParaRPr lang="ar-SA" b="1" smtClean="0"/>
          </a:p>
          <a:p>
            <a:pPr algn="r" rtl="1" eaLnBrk="1" hangingPunct="1"/>
            <a:endParaRPr lang="ar-SA" b="1" smtClean="0"/>
          </a:p>
          <a:p>
            <a:pPr algn="r" rtl="1" eaLnBrk="1" hangingPunct="1"/>
            <a:endParaRPr lang="ar-SA" b="1" smtClean="0"/>
          </a:p>
          <a:p>
            <a:pPr algn="r" rtl="1" eaLnBrk="1" hangingPunct="1"/>
            <a:endParaRPr lang="ar-SA" b="1" smtClean="0"/>
          </a:p>
          <a:p>
            <a:pPr algn="r" rtl="1" eaLnBrk="1" hangingPunct="1"/>
            <a:endParaRPr lang="ar-SA" b="1" smtClean="0"/>
          </a:p>
          <a:p>
            <a:pPr algn="r" rtl="1" eaLnBrk="1" hangingPunct="1"/>
            <a:endParaRPr lang="ar-SA" b="1" smtClean="0"/>
          </a:p>
          <a:p>
            <a:pPr algn="r" rtl="1" eaLnBrk="1" hangingPunct="1"/>
            <a:endParaRPr lang="en-US" b="1" smtClean="0"/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pic>
        <p:nvPicPr>
          <p:cNvPr id="7270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214688"/>
            <a:ext cx="7775575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83A10E65-D7DD-4BF5-BF6A-73E403CBA6F6}" type="slidenum">
              <a:rPr lang="en-US" smtClean="0">
                <a:solidFill>
                  <a:srgbClr val="000000"/>
                </a:solidFill>
              </a:rPr>
              <a:pPr eaLnBrk="1" hangingPunct="1"/>
              <a:t>56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pPr algn="ctr" rtl="1" eaLnBrk="1" hangingPunct="1"/>
            <a:r>
              <a:rPr lang="ar-SA" sz="4000" b="1" smtClean="0">
                <a:solidFill>
                  <a:srgbClr val="FF3300"/>
                </a:solidFill>
                <a:cs typeface="PT Bold Heading" pitchFamily="2" charset="-78"/>
              </a:rPr>
              <a:t> </a:t>
            </a:r>
            <a:r>
              <a:rPr lang="ar-SA" sz="3200" b="1" smtClean="0">
                <a:solidFill>
                  <a:srgbClr val="FF3300"/>
                </a:solidFill>
                <a:cs typeface="PT Bold Heading" pitchFamily="2" charset="-78"/>
              </a:rPr>
              <a:t>ب-</a:t>
            </a:r>
            <a:r>
              <a:rPr lang="ar-SA" sz="4000" b="1" smtClean="0">
                <a:solidFill>
                  <a:srgbClr val="FF3300"/>
                </a:solidFill>
                <a:cs typeface="PT Bold Heading" pitchFamily="2" charset="-78"/>
              </a:rPr>
              <a:t> </a:t>
            </a:r>
            <a:r>
              <a:rPr lang="ar-SA" sz="3200" b="1" smtClean="0">
                <a:solidFill>
                  <a:srgbClr val="FF3300"/>
                </a:solidFill>
                <a:cs typeface="PT Bold Heading" pitchFamily="2" charset="-78"/>
              </a:rPr>
              <a:t>انزيمات نقل شق الفوسفات</a:t>
            </a:r>
            <a:r>
              <a:rPr lang="ar-SA" sz="4000" b="1" smtClean="0">
                <a:solidFill>
                  <a:srgbClr val="FF3300"/>
                </a:solidFill>
                <a:cs typeface="PT Bold Heading" pitchFamily="2" charset="-78"/>
              </a:rPr>
              <a:t> </a:t>
            </a:r>
            <a:r>
              <a:rPr lang="en-US" sz="2400" smtClean="0">
                <a:solidFill>
                  <a:srgbClr val="FF3300"/>
                </a:solidFill>
                <a:latin typeface="Franklin Gothic Heavy" pitchFamily="34" charset="0"/>
                <a:cs typeface="PT Bold Heading" pitchFamily="2" charset="-78"/>
              </a:rPr>
              <a:t>Phosphokinases</a:t>
            </a:r>
            <a:r>
              <a:rPr lang="en-US" sz="4000" b="1" smtClean="0">
                <a:solidFill>
                  <a:srgbClr val="FF3300"/>
                </a:solidFill>
                <a:cs typeface="PT Bold Heading" pitchFamily="2" charset="-78"/>
              </a:rPr>
              <a:t> </a:t>
            </a:r>
          </a:p>
        </p:txBody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pPr algn="just" rtl="1" eaLnBrk="1" hangingPunct="1">
              <a:lnSpc>
                <a:spcPct val="115000"/>
              </a:lnSpc>
              <a:spcBef>
                <a:spcPct val="35000"/>
              </a:spcBef>
              <a:tabLst>
                <a:tab pos="0" algn="l"/>
              </a:tabLst>
            </a:pPr>
            <a:r>
              <a:rPr lang="ar-SA" b="1" dirty="0" err="1" smtClean="0">
                <a:cs typeface="PT Bold Heading" pitchFamily="2" charset="-78"/>
              </a:rPr>
              <a:t>هى</a:t>
            </a:r>
            <a:r>
              <a:rPr lang="ar-SA" b="1" dirty="0" smtClean="0">
                <a:cs typeface="PT Bold Heading" pitchFamily="2" charset="-78"/>
              </a:rPr>
              <a:t> إنزيمات مسئولة عن نقل شق الفوسفات من مركب إلى آخر، ويرتبط نشاط هذه الإنزيمات بالمرافقات الإنزيمية الـ </a:t>
            </a:r>
            <a:r>
              <a:rPr lang="en-US" b="1" dirty="0" smtClean="0">
                <a:cs typeface="PT Bold Heading" pitchFamily="2" charset="-78"/>
              </a:rPr>
              <a:t>ADP, ATP</a:t>
            </a:r>
          </a:p>
          <a:p>
            <a:pPr eaLnBrk="1" hangingPunct="1">
              <a:tabLst>
                <a:tab pos="0" algn="l"/>
              </a:tabLst>
            </a:pPr>
            <a:r>
              <a:rPr lang="en-US" b="1" dirty="0" smtClean="0"/>
              <a:t>Glucose + A</a:t>
            </a:r>
            <a:r>
              <a:rPr lang="en-US" b="1" dirty="0" smtClean="0">
                <a:solidFill>
                  <a:srgbClr val="C00000"/>
                </a:solidFill>
              </a:rPr>
              <a:t>T</a:t>
            </a:r>
            <a:r>
              <a:rPr lang="en-US" b="1" dirty="0" smtClean="0"/>
              <a:t>P</a:t>
            </a:r>
            <a:endParaRPr lang="ar-SA" b="1" dirty="0" smtClean="0"/>
          </a:p>
          <a:p>
            <a:pPr eaLnBrk="1" hangingPunct="1">
              <a:tabLst>
                <a:tab pos="0" algn="l"/>
              </a:tabLst>
            </a:pPr>
            <a:endParaRPr lang="ar-SA" b="1" dirty="0" smtClean="0"/>
          </a:p>
          <a:p>
            <a:pPr eaLnBrk="1" hangingPunct="1">
              <a:buFont typeface="Wingdings" pitchFamily="2" charset="2"/>
              <a:buNone/>
              <a:tabLst>
                <a:tab pos="0" algn="l"/>
              </a:tabLst>
            </a:pPr>
            <a:r>
              <a:rPr lang="ar-SA" b="1" dirty="0" smtClean="0"/>
              <a:t>                                   </a:t>
            </a:r>
            <a:r>
              <a:rPr lang="en-US" b="1" dirty="0" smtClean="0">
                <a:solidFill>
                  <a:srgbClr val="FF3300"/>
                </a:solidFill>
              </a:rPr>
              <a:t>Hexokinase</a:t>
            </a:r>
            <a:endParaRPr lang="ar-SA" b="1" dirty="0" smtClean="0">
              <a:solidFill>
                <a:srgbClr val="FF3300"/>
              </a:solidFill>
            </a:endParaRPr>
          </a:p>
          <a:p>
            <a:pPr eaLnBrk="1" hangingPunct="1">
              <a:tabLst>
                <a:tab pos="0" algn="l"/>
              </a:tabLst>
            </a:pPr>
            <a:endParaRPr lang="en-US" b="1" dirty="0" smtClean="0">
              <a:solidFill>
                <a:srgbClr val="FF3300"/>
              </a:solidFill>
            </a:endParaRPr>
          </a:p>
          <a:p>
            <a:pPr eaLnBrk="1" hangingPunct="1">
              <a:tabLst>
                <a:tab pos="0" algn="l"/>
              </a:tabLst>
            </a:pPr>
            <a:r>
              <a:rPr lang="en-US" b="1" dirty="0" smtClean="0"/>
              <a:t> Glucose -6-</a:t>
            </a:r>
            <a:r>
              <a:rPr lang="en-US" b="1" dirty="0" smtClean="0">
                <a:solidFill>
                  <a:srgbClr val="C00000"/>
                </a:solidFill>
              </a:rPr>
              <a:t>phosphate </a:t>
            </a:r>
            <a:r>
              <a:rPr lang="en-US" b="1" dirty="0" smtClean="0"/>
              <a:t>+ A</a:t>
            </a:r>
            <a:r>
              <a:rPr lang="en-US" b="1" dirty="0" smtClean="0">
                <a:solidFill>
                  <a:srgbClr val="C00000"/>
                </a:solidFill>
              </a:rPr>
              <a:t>D</a:t>
            </a:r>
            <a:r>
              <a:rPr lang="en-US" b="1" dirty="0" smtClean="0"/>
              <a:t>P</a:t>
            </a:r>
            <a:r>
              <a:rPr lang="en-US" dirty="0" smtClean="0"/>
              <a:t> </a:t>
            </a:r>
          </a:p>
        </p:txBody>
      </p:sp>
      <p:sp>
        <p:nvSpPr>
          <p:cNvPr id="73733" name="Line 4"/>
          <p:cNvSpPr>
            <a:spLocks noChangeShapeType="1"/>
          </p:cNvSpPr>
          <p:nvPr/>
        </p:nvSpPr>
        <p:spPr bwMode="auto">
          <a:xfrm>
            <a:off x="3635375" y="3787775"/>
            <a:ext cx="0" cy="14414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ar-EG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2CAACF99-BDD0-4989-97CF-72CFD99125AB}" type="slidenum">
              <a:rPr lang="en-US" smtClean="0">
                <a:solidFill>
                  <a:srgbClr val="000000"/>
                </a:solidFill>
              </a:rPr>
              <a:pPr eaLnBrk="1" hangingPunct="1"/>
              <a:t>57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pPr algn="ctr" rtl="1" eaLnBrk="1" hangingPunct="1"/>
            <a:r>
              <a:rPr lang="ar-SA" sz="3200" b="1" smtClean="0">
                <a:solidFill>
                  <a:srgbClr val="FF3300"/>
                </a:solidFill>
                <a:cs typeface="PT Bold Heading" pitchFamily="2" charset="-78"/>
              </a:rPr>
              <a:t>خامسا- إنزيمات المشابهات :</a:t>
            </a:r>
            <a:r>
              <a:rPr lang="en-US" sz="3200" b="1" smtClean="0">
                <a:solidFill>
                  <a:srgbClr val="FF3300"/>
                </a:solidFill>
                <a:cs typeface="PT Bold Heading" pitchFamily="2" charset="-78"/>
              </a:rPr>
              <a:t>Isomerases</a:t>
            </a:r>
          </a:p>
        </p:txBody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975" cy="4530725"/>
          </a:xfrm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pPr algn="just" rtl="1" eaLnBrk="1" hangingPunct="1">
              <a:lnSpc>
                <a:spcPct val="125000"/>
              </a:lnSpc>
              <a:spcBef>
                <a:spcPct val="40000"/>
              </a:spcBef>
            </a:pPr>
            <a:r>
              <a:rPr lang="ar-SA" b="1" smtClean="0">
                <a:cs typeface="PT Bold Heading" pitchFamily="2" charset="-78"/>
              </a:rPr>
              <a:t>مجموعة من الإنزيمات تحول المركب إلى المشابه له (</a:t>
            </a:r>
            <a:r>
              <a:rPr lang="en-US" sz="2000" b="1" smtClean="0">
                <a:cs typeface="PT Bold Heading" pitchFamily="2" charset="-78"/>
              </a:rPr>
              <a:t>Isomer</a:t>
            </a:r>
            <a:r>
              <a:rPr lang="ar-SA" b="1" smtClean="0">
                <a:cs typeface="PT Bold Heading" pitchFamily="2" charset="-78"/>
              </a:rPr>
              <a:t>).</a:t>
            </a:r>
          </a:p>
          <a:p>
            <a:pPr algn="just" rtl="1" eaLnBrk="1" hangingPunct="1">
              <a:lnSpc>
                <a:spcPct val="125000"/>
              </a:lnSpc>
              <a:spcBef>
                <a:spcPct val="40000"/>
              </a:spcBef>
            </a:pPr>
            <a:r>
              <a:rPr lang="ar-SA" b="1" u="sng" smtClean="0">
                <a:solidFill>
                  <a:srgbClr val="FF3300"/>
                </a:solidFill>
                <a:cs typeface="PT Bold Heading" pitchFamily="2" charset="-78"/>
              </a:rPr>
              <a:t>مثال</a:t>
            </a:r>
            <a:r>
              <a:rPr lang="ar-SA" b="1" smtClean="0">
                <a:solidFill>
                  <a:srgbClr val="FF3300"/>
                </a:solidFill>
                <a:cs typeface="PT Bold Heading" pitchFamily="2" charset="-78"/>
              </a:rPr>
              <a:t>:</a:t>
            </a:r>
          </a:p>
          <a:p>
            <a:pPr algn="just" rtl="1" eaLnBrk="1" hangingPunct="1">
              <a:lnSpc>
                <a:spcPct val="125000"/>
              </a:lnSpc>
              <a:spcBef>
                <a:spcPct val="40000"/>
              </a:spcBef>
            </a:pPr>
            <a:r>
              <a:rPr lang="ar-SA" b="1" smtClean="0">
                <a:cs typeface="PT Bold Heading" pitchFamily="2" charset="-78"/>
              </a:rPr>
              <a:t>جلوكوز فوسفات ايزوميريز </a:t>
            </a:r>
            <a:r>
              <a:rPr lang="en-US" sz="2000" b="1" smtClean="0">
                <a:cs typeface="PT Bold Heading" pitchFamily="2" charset="-78"/>
              </a:rPr>
              <a:t>Glucose</a:t>
            </a:r>
            <a:r>
              <a:rPr lang="en-US" b="1" smtClean="0">
                <a:cs typeface="PT Bold Heading" pitchFamily="2" charset="-78"/>
              </a:rPr>
              <a:t> </a:t>
            </a:r>
            <a:r>
              <a:rPr lang="en-US" sz="2000" b="1" smtClean="0">
                <a:cs typeface="PT Bold Heading" pitchFamily="2" charset="-78"/>
              </a:rPr>
              <a:t>phosphate isomerase</a:t>
            </a:r>
            <a:endParaRPr lang="en-US" sz="2000" b="1" smtClean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BE210C21-613C-4B41-8917-C2669CCB9637}" type="slidenum">
              <a:rPr lang="en-US" smtClean="0">
                <a:solidFill>
                  <a:srgbClr val="000000"/>
                </a:solidFill>
              </a:rPr>
              <a:pPr eaLnBrk="1" hangingPunct="1"/>
              <a:t>58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4700"/>
          </a:xfrm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pPr algn="ctr" rtl="1" eaLnBrk="1" hangingPunct="1"/>
            <a:r>
              <a:rPr lang="ar-SA" sz="2800" b="1" smtClean="0">
                <a:solidFill>
                  <a:srgbClr val="FF3300"/>
                </a:solidFill>
                <a:cs typeface="PT Bold Heading" pitchFamily="2" charset="-78"/>
              </a:rPr>
              <a:t>انزيم جلوكوز فوسفات ايزوميريز</a:t>
            </a:r>
            <a:r>
              <a:rPr lang="ar-SA" sz="3200" b="1" smtClean="0">
                <a:solidFill>
                  <a:srgbClr val="FF3300"/>
                </a:solidFill>
                <a:cs typeface="PT Bold Heading" pitchFamily="2" charset="-78"/>
              </a:rPr>
              <a:t> </a:t>
            </a:r>
            <a:r>
              <a:rPr lang="en-US" sz="2000" b="1" smtClean="0">
                <a:solidFill>
                  <a:srgbClr val="FF3300"/>
                </a:solidFill>
                <a:cs typeface="PT Bold Heading" pitchFamily="2" charset="-78"/>
              </a:rPr>
              <a:t>Glucose</a:t>
            </a:r>
            <a:r>
              <a:rPr lang="en-US" sz="3200" b="1" smtClean="0">
                <a:solidFill>
                  <a:srgbClr val="FF3300"/>
                </a:solidFill>
                <a:cs typeface="PT Bold Heading" pitchFamily="2" charset="-78"/>
              </a:rPr>
              <a:t> </a:t>
            </a:r>
            <a:r>
              <a:rPr lang="en-US" sz="2000" b="1" smtClean="0">
                <a:solidFill>
                  <a:srgbClr val="FF3300"/>
                </a:solidFill>
                <a:cs typeface="PT Bold Heading" pitchFamily="2" charset="-78"/>
              </a:rPr>
              <a:t>phosphate</a:t>
            </a:r>
            <a:r>
              <a:rPr lang="en-US" sz="3200" b="1" smtClean="0">
                <a:solidFill>
                  <a:srgbClr val="FF3300"/>
                </a:solidFill>
                <a:cs typeface="PT Bold Heading" pitchFamily="2" charset="-78"/>
              </a:rPr>
              <a:t> </a:t>
            </a:r>
            <a:r>
              <a:rPr lang="en-US" sz="2000" b="1" smtClean="0">
                <a:solidFill>
                  <a:srgbClr val="FF3300"/>
                </a:solidFill>
                <a:cs typeface="PT Bold Heading" pitchFamily="2" charset="-78"/>
              </a:rPr>
              <a:t>isomerase</a:t>
            </a:r>
          </a:p>
        </p:txBody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362950" cy="5184775"/>
          </a:xfrm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pPr algn="just" rtl="1" eaLnBrk="1" hangingPunct="1"/>
            <a:r>
              <a:rPr lang="ar-SA" b="1" smtClean="0">
                <a:cs typeface="PT Bold Heading" pitchFamily="2" charset="-78"/>
              </a:rPr>
              <a:t>يحول </a:t>
            </a:r>
            <a:r>
              <a:rPr lang="ar-SA" b="1" smtClean="0">
                <a:solidFill>
                  <a:srgbClr val="FF3300"/>
                </a:solidFill>
                <a:cs typeface="PT Bold Heading" pitchFamily="2" charset="-78"/>
              </a:rPr>
              <a:t>الجلوكوز</a:t>
            </a:r>
            <a:r>
              <a:rPr lang="ar-SA" b="1" smtClean="0">
                <a:cs typeface="PT Bold Heading" pitchFamily="2" charset="-78"/>
              </a:rPr>
              <a:t> -6- فوسفات إلى </a:t>
            </a:r>
            <a:r>
              <a:rPr lang="ar-SA" b="1" smtClean="0">
                <a:solidFill>
                  <a:srgbClr val="FF3300"/>
                </a:solidFill>
                <a:cs typeface="PT Bold Heading" pitchFamily="2" charset="-78"/>
              </a:rPr>
              <a:t>الفركتوز-6-</a:t>
            </a:r>
            <a:r>
              <a:rPr lang="ar-SA" b="1" smtClean="0">
                <a:cs typeface="PT Bold Heading" pitchFamily="2" charset="-78"/>
              </a:rPr>
              <a:t> فوسفات.</a:t>
            </a:r>
          </a:p>
          <a:p>
            <a:pPr algn="just" rtl="1" eaLnBrk="1" hangingPunct="1"/>
            <a:endParaRPr lang="en-US" b="1" smtClean="0">
              <a:cs typeface="PT Bold Heading" pitchFamily="2" charset="-78"/>
            </a:endParaRPr>
          </a:p>
          <a:p>
            <a:pPr algn="just" rtl="1" eaLnBrk="1" hangingPunct="1">
              <a:lnSpc>
                <a:spcPct val="125000"/>
              </a:lnSpc>
              <a:spcBef>
                <a:spcPct val="40000"/>
              </a:spcBef>
              <a:buFont typeface="Wingdings" pitchFamily="2" charset="2"/>
              <a:buNone/>
            </a:pPr>
            <a:endParaRPr lang="ar-SA" b="1" smtClean="0">
              <a:cs typeface="PT Bold Heading" pitchFamily="2" charset="-78"/>
            </a:endParaRPr>
          </a:p>
          <a:p>
            <a:pPr algn="just" rtl="1" eaLnBrk="1" hangingPunct="1">
              <a:lnSpc>
                <a:spcPct val="125000"/>
              </a:lnSpc>
              <a:spcBef>
                <a:spcPct val="40000"/>
              </a:spcBef>
              <a:buFont typeface="Wingdings" pitchFamily="2" charset="2"/>
              <a:buNone/>
            </a:pPr>
            <a:endParaRPr lang="en-US" sz="5400" b="1" smtClean="0">
              <a:cs typeface="PT Bold Heading" pitchFamily="2" charset="-78"/>
            </a:endParaRPr>
          </a:p>
        </p:txBody>
      </p:sp>
      <p:pic>
        <p:nvPicPr>
          <p:cNvPr id="75781" name="Picture 4"/>
          <p:cNvPicPr>
            <a:picLocks noChangeAspect="1" noChangeArrowheads="1"/>
          </p:cNvPicPr>
          <p:nvPr/>
        </p:nvPicPr>
        <p:blipFill>
          <a:blip r:embed="rId2">
            <a:lum bright="-20000"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133600"/>
            <a:ext cx="7777162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19162"/>
          </a:xfrm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ar-SA" sz="4000" b="1" dirty="0" smtClean="0">
                <a:solidFill>
                  <a:srgbClr val="FF3300"/>
                </a:solidFill>
                <a:cs typeface="PT Bold Heading" pitchFamily="2" charset="-78"/>
              </a:rPr>
              <a:t>العوامل </a:t>
            </a:r>
            <a:r>
              <a:rPr lang="ar-SA" sz="4000" b="1" dirty="0" err="1" smtClean="0">
                <a:solidFill>
                  <a:srgbClr val="FF3300"/>
                </a:solidFill>
                <a:cs typeface="PT Bold Heading" pitchFamily="2" charset="-78"/>
              </a:rPr>
              <a:t>التى</a:t>
            </a:r>
            <a:r>
              <a:rPr lang="ar-SA" sz="4000" b="1" dirty="0" smtClean="0">
                <a:solidFill>
                  <a:srgbClr val="FF3300"/>
                </a:solidFill>
                <a:cs typeface="PT Bold Heading" pitchFamily="2" charset="-78"/>
              </a:rPr>
              <a:t> تؤثر </a:t>
            </a:r>
            <a:r>
              <a:rPr lang="ar-SA" sz="4000" b="1" dirty="0" err="1" smtClean="0">
                <a:solidFill>
                  <a:srgbClr val="FF3300"/>
                </a:solidFill>
                <a:cs typeface="PT Bold Heading" pitchFamily="2" charset="-78"/>
              </a:rPr>
              <a:t>فى</a:t>
            </a:r>
            <a:r>
              <a:rPr lang="ar-SA" sz="4000" b="1" dirty="0" smtClean="0">
                <a:solidFill>
                  <a:srgbClr val="FF3300"/>
                </a:solidFill>
                <a:cs typeface="PT Bold Heading" pitchFamily="2" charset="-78"/>
              </a:rPr>
              <a:t> نشاط الإنزيم</a:t>
            </a:r>
            <a:endParaRPr lang="en-US" sz="4000" b="1" dirty="0" smtClean="0">
              <a:solidFill>
                <a:srgbClr val="FF3300"/>
              </a:solidFill>
              <a:cs typeface="PT Bold Heading" pitchFamily="2" charset="-78"/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412875"/>
            <a:ext cx="8640638" cy="5184775"/>
          </a:xfrm>
          <a:blipFill dpi="0" rotWithShape="1">
            <a:blip r:embed="rId2"/>
            <a:srcRect/>
            <a:tile tx="0" ty="0" sx="100000" sy="100000" flip="none" algn="tl"/>
          </a:blipFill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25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ar-SA" b="1" dirty="0" smtClean="0">
                <a:solidFill>
                  <a:srgbClr val="C00000"/>
                </a:solidFill>
                <a:cs typeface="PT Bold Heading" pitchFamily="2" charset="-78"/>
              </a:rPr>
              <a:t>1- تركيز مادة التفاعل </a:t>
            </a:r>
            <a:r>
              <a:rPr lang="en-US" b="1" dirty="0" smtClean="0">
                <a:solidFill>
                  <a:srgbClr val="C00000"/>
                </a:solidFill>
                <a:cs typeface="PT Bold Heading" pitchFamily="2" charset="-78"/>
              </a:rPr>
              <a:t>Substrate</a:t>
            </a:r>
            <a:r>
              <a:rPr lang="en-US" b="1" dirty="0" smtClean="0">
                <a:solidFill>
                  <a:srgbClr val="0000FF"/>
                </a:solidFill>
                <a:cs typeface="PT Bold Heading" pitchFamily="2" charset="-78"/>
              </a:rPr>
              <a:t> </a:t>
            </a:r>
            <a:r>
              <a:rPr lang="en-US" b="1" dirty="0" smtClean="0">
                <a:solidFill>
                  <a:srgbClr val="C00000"/>
                </a:solidFill>
                <a:cs typeface="PT Bold Heading" pitchFamily="2" charset="-78"/>
              </a:rPr>
              <a:t>Concentration</a:t>
            </a:r>
            <a:endParaRPr lang="ar-SA" b="1" dirty="0" smtClean="0">
              <a:solidFill>
                <a:srgbClr val="C00000"/>
              </a:solidFill>
              <a:cs typeface="PT Bold Heading" pitchFamily="2" charset="-78"/>
            </a:endParaRPr>
          </a:p>
          <a:p>
            <a:pPr algn="just">
              <a:lnSpc>
                <a:spcPct val="125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ar-SA" b="1" dirty="0" smtClean="0">
                <a:solidFill>
                  <a:srgbClr val="0000FF"/>
                </a:solidFill>
                <a:cs typeface="PT Bold Heading" pitchFamily="2" charset="-78"/>
              </a:rPr>
              <a:t>2- تركيز الإنزيم </a:t>
            </a:r>
            <a:r>
              <a:rPr lang="en-US" b="1" dirty="0" smtClean="0">
                <a:solidFill>
                  <a:srgbClr val="0000FF"/>
                </a:solidFill>
                <a:cs typeface="PT Bold Heading" pitchFamily="2" charset="-78"/>
              </a:rPr>
              <a:t>Enzyme Concentration</a:t>
            </a:r>
            <a:r>
              <a:rPr lang="ar-SA" b="1" dirty="0" smtClean="0">
                <a:cs typeface="PT Bold Heading" pitchFamily="2" charset="-78"/>
              </a:rPr>
              <a:t> </a:t>
            </a:r>
          </a:p>
          <a:p>
            <a:pPr algn="just">
              <a:lnSpc>
                <a:spcPct val="125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ar-SA" b="1" dirty="0" smtClean="0">
                <a:cs typeface="PT Bold Heading" pitchFamily="2" charset="-78"/>
              </a:rPr>
              <a:t>3- الماء </a:t>
            </a:r>
            <a:r>
              <a:rPr lang="en-US" b="1" dirty="0" smtClean="0">
                <a:cs typeface="PT Bold Heading" pitchFamily="2" charset="-78"/>
              </a:rPr>
              <a:t>Water </a:t>
            </a:r>
            <a:endParaRPr lang="ar-SA" b="1" dirty="0" smtClean="0">
              <a:cs typeface="PT Bold Heading" pitchFamily="2" charset="-78"/>
            </a:endParaRPr>
          </a:p>
          <a:p>
            <a:pPr algn="just">
              <a:lnSpc>
                <a:spcPct val="125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ar-SA" b="1" dirty="0" smtClean="0">
                <a:solidFill>
                  <a:srgbClr val="C00000"/>
                </a:solidFill>
                <a:cs typeface="PT Bold Heading" pitchFamily="2" charset="-78"/>
              </a:rPr>
              <a:t>4-الرقم </a:t>
            </a:r>
            <a:r>
              <a:rPr lang="ar-SA" b="1" dirty="0" err="1" smtClean="0">
                <a:solidFill>
                  <a:srgbClr val="C00000"/>
                </a:solidFill>
                <a:cs typeface="PT Bold Heading" pitchFamily="2" charset="-78"/>
              </a:rPr>
              <a:t>الهيدروجينى</a:t>
            </a:r>
            <a:r>
              <a:rPr lang="ar-SA" b="1" dirty="0" smtClean="0">
                <a:solidFill>
                  <a:srgbClr val="C00000"/>
                </a:solidFill>
                <a:cs typeface="PT Bold Heading" pitchFamily="2" charset="-78"/>
              </a:rPr>
              <a:t> </a:t>
            </a:r>
            <a:r>
              <a:rPr lang="en-US" b="1" dirty="0" smtClean="0">
                <a:solidFill>
                  <a:srgbClr val="C00000"/>
                </a:solidFill>
                <a:cs typeface="PT Bold Heading" pitchFamily="2" charset="-78"/>
              </a:rPr>
              <a:t>pH</a:t>
            </a:r>
            <a:endParaRPr lang="ar-SA" b="1" dirty="0" smtClean="0">
              <a:solidFill>
                <a:srgbClr val="C00000"/>
              </a:solidFill>
              <a:cs typeface="PT Bold Heading" pitchFamily="2" charset="-78"/>
            </a:endParaRPr>
          </a:p>
          <a:p>
            <a:pPr algn="just">
              <a:lnSpc>
                <a:spcPct val="125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ar-SA" b="1" dirty="0" smtClean="0">
                <a:solidFill>
                  <a:srgbClr val="0000FF"/>
                </a:solidFill>
                <a:cs typeface="PT Bold Heading" pitchFamily="2" charset="-78"/>
              </a:rPr>
              <a:t>5- درجة الحرارة</a:t>
            </a:r>
            <a:r>
              <a:rPr lang="ar-SA" b="1" dirty="0" smtClean="0">
                <a:solidFill>
                  <a:srgbClr val="0000FF"/>
                </a:solidFill>
              </a:rPr>
              <a:t>  </a:t>
            </a:r>
            <a:r>
              <a:rPr lang="en-US" b="1" dirty="0" smtClean="0">
                <a:solidFill>
                  <a:srgbClr val="0000FF"/>
                </a:solidFill>
                <a:cs typeface="Majalla UI"/>
              </a:rPr>
              <a:t>Temperature</a:t>
            </a:r>
            <a:r>
              <a:rPr lang="en-US" dirty="0" smtClean="0">
                <a:solidFill>
                  <a:srgbClr val="0000FF"/>
                </a:solidFill>
                <a:cs typeface="Majalla UI"/>
              </a:rPr>
              <a:t> </a:t>
            </a:r>
            <a:endParaRPr lang="ar-SA" b="1" dirty="0" smtClean="0">
              <a:solidFill>
                <a:srgbClr val="0000FF"/>
              </a:solidFill>
              <a:cs typeface="PT Bold Heading" pitchFamily="2" charset="-78"/>
            </a:endParaRPr>
          </a:p>
          <a:p>
            <a:pPr algn="just">
              <a:lnSpc>
                <a:spcPct val="125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ar-SA" b="1" dirty="0" smtClean="0">
                <a:cs typeface="PT Bold Heading" pitchFamily="2" charset="-78"/>
              </a:rPr>
              <a:t>6- تأثير المواد السامة </a:t>
            </a:r>
            <a:r>
              <a:rPr lang="en-US" b="1" dirty="0" smtClean="0">
                <a:cs typeface="PT Bold Heading" pitchFamily="2" charset="-78"/>
              </a:rPr>
              <a:t>Toxic Substances</a:t>
            </a:r>
            <a:endParaRPr lang="ar-SA" b="1" dirty="0" smtClean="0">
              <a:cs typeface="PT Bold Heading" pitchFamily="2" charset="-78"/>
            </a:endParaRPr>
          </a:p>
          <a:p>
            <a:pPr algn="just">
              <a:lnSpc>
                <a:spcPct val="125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ar-SA" b="1" dirty="0" smtClean="0">
                <a:solidFill>
                  <a:srgbClr val="C00000"/>
                </a:solidFill>
                <a:cs typeface="PT Bold Heading" pitchFamily="2" charset="-78"/>
              </a:rPr>
              <a:t>7-</a:t>
            </a:r>
            <a:r>
              <a:rPr lang="ar-SA" b="1" dirty="0" smtClean="0">
                <a:solidFill>
                  <a:srgbClr val="0000FF"/>
                </a:solidFill>
                <a:cs typeface="PT Bold Heading" pitchFamily="2" charset="-78"/>
              </a:rPr>
              <a:t> </a:t>
            </a:r>
            <a:r>
              <a:rPr lang="ar-SA" b="1" dirty="0" smtClean="0">
                <a:solidFill>
                  <a:srgbClr val="C00000"/>
                </a:solidFill>
                <a:cs typeface="PT Bold Heading" pitchFamily="2" charset="-78"/>
              </a:rPr>
              <a:t>تأثير</a:t>
            </a:r>
            <a:r>
              <a:rPr lang="ar-SA" b="1" dirty="0" smtClean="0">
                <a:solidFill>
                  <a:srgbClr val="0000FF"/>
                </a:solidFill>
                <a:cs typeface="PT Bold Heading" pitchFamily="2" charset="-78"/>
              </a:rPr>
              <a:t> </a:t>
            </a:r>
            <a:r>
              <a:rPr lang="ar-SA" b="1" dirty="0" smtClean="0">
                <a:solidFill>
                  <a:srgbClr val="C00000"/>
                </a:solidFill>
                <a:cs typeface="PT Bold Heading" pitchFamily="2" charset="-78"/>
              </a:rPr>
              <a:t>المثبطات</a:t>
            </a:r>
            <a:r>
              <a:rPr lang="ar-SA" b="1" dirty="0" smtClean="0">
                <a:solidFill>
                  <a:srgbClr val="0000FF"/>
                </a:solidFill>
                <a:cs typeface="PT Bold Heading" pitchFamily="2" charset="-78"/>
              </a:rPr>
              <a:t> </a:t>
            </a:r>
            <a:r>
              <a:rPr lang="en-US" b="1" dirty="0" smtClean="0">
                <a:solidFill>
                  <a:srgbClr val="C00000"/>
                </a:solidFill>
                <a:cs typeface="PT Bold Heading" pitchFamily="2" charset="-78"/>
              </a:rPr>
              <a:t>Inhibitors</a:t>
            </a:r>
          </a:p>
        </p:txBody>
      </p:sp>
      <p:sp>
        <p:nvSpPr>
          <p:cNvPr id="76804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0F65C336-8354-45B9-91ED-D32AA31CC56A}" type="slidenum">
              <a:rPr lang="ar-SA"/>
              <a:pPr eaLnBrk="1" hangingPunct="1"/>
              <a:t>59</a:t>
            </a:fld>
            <a:endParaRPr 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idx="1"/>
          </p:nvPr>
        </p:nvSpPr>
        <p:spPr>
          <a:xfrm>
            <a:off x="179388" y="792163"/>
            <a:ext cx="8747125" cy="5589587"/>
          </a:xfrm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marL="274320" indent="-274320" algn="justLow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ar-SA" sz="3200" b="1" u="sng" dirty="0" smtClean="0">
                <a:solidFill>
                  <a:srgbClr val="D60093"/>
                </a:solidFill>
                <a:latin typeface="Times New Roman" pitchFamily="18" charset="0"/>
                <a:ea typeface="Times New Roman" pitchFamily="18" charset="0"/>
                <a:cs typeface="PT Bold Heading" pitchFamily="2" charset="-78"/>
              </a:rPr>
              <a:t>3- المنشطات </a:t>
            </a:r>
            <a:r>
              <a:rPr lang="ar-SA" sz="3200" b="1" dirty="0" smtClean="0">
                <a:solidFill>
                  <a:srgbClr val="D60093"/>
                </a:solidFill>
                <a:latin typeface="Times New Roman" pitchFamily="18" charset="0"/>
                <a:ea typeface="Times New Roman" pitchFamily="18" charset="0"/>
                <a:cs typeface="PT Bold Heading" pitchFamily="2" charset="-78"/>
              </a:rPr>
              <a:t> </a:t>
            </a:r>
            <a:r>
              <a:rPr lang="en-US" sz="3200" b="1" dirty="0" smtClean="0">
                <a:solidFill>
                  <a:srgbClr val="D60093"/>
                </a:solidFill>
                <a:latin typeface="Times New Roman" pitchFamily="18" charset="0"/>
                <a:ea typeface="Times New Roman" pitchFamily="18" charset="0"/>
                <a:cs typeface="Simplified Arabic" pitchFamily="2" charset="-78"/>
              </a:rPr>
              <a:t>Activators</a:t>
            </a:r>
            <a:endParaRPr lang="en-US" sz="1800" dirty="0" smtClean="0">
              <a:solidFill>
                <a:srgbClr val="D60093"/>
              </a:solidFill>
              <a:latin typeface="Times New Roman" pitchFamily="18" charset="0"/>
              <a:ea typeface="Times New Roman" pitchFamily="18" charset="0"/>
              <a:cs typeface="Traditional Arabic" pitchFamily="2" charset="-78"/>
            </a:endParaRPr>
          </a:p>
          <a:p>
            <a:pPr marL="274320" indent="-274320" algn="just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ar-SA" b="1" dirty="0" smtClean="0">
                <a:latin typeface="Times New Roman" pitchFamily="18" charset="0"/>
                <a:ea typeface="Times New Roman" pitchFamily="18" charset="0"/>
                <a:cs typeface="PT Bold Heading" pitchFamily="2" charset="-78"/>
              </a:rPr>
              <a:t>وفيها يكون الجزء </a:t>
            </a:r>
            <a:r>
              <a:rPr lang="ar-SA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PT Bold Heading" pitchFamily="2" charset="-78"/>
              </a:rPr>
              <a:t>غير </a:t>
            </a:r>
            <a:r>
              <a:rPr lang="ar-SA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PT Bold Heading" pitchFamily="2" charset="-78"/>
              </a:rPr>
              <a:t>البروتينى</a:t>
            </a:r>
            <a:r>
              <a:rPr lang="ar-SA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PT Bold Heading" pitchFamily="2" charset="-78"/>
              </a:rPr>
              <a:t> </a:t>
            </a:r>
            <a:r>
              <a:rPr lang="ar-SA" b="1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PT Bold Heading" pitchFamily="2" charset="-78"/>
              </a:rPr>
              <a:t>مركب غير </a:t>
            </a:r>
            <a:r>
              <a:rPr lang="ar-SA" b="1" dirty="0" err="1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PT Bold Heading" pitchFamily="2" charset="-78"/>
              </a:rPr>
              <a:t>عضوى</a:t>
            </a:r>
            <a:r>
              <a:rPr lang="ar-SA" b="1" dirty="0" smtClean="0">
                <a:latin typeface="Times New Roman" pitchFamily="18" charset="0"/>
                <a:ea typeface="Times New Roman" pitchFamily="18" charset="0"/>
                <a:cs typeface="PT Bold Heading" pitchFamily="2" charset="-78"/>
              </a:rPr>
              <a:t>، حيث أحيانا يرتبط ببروتين الإنزيم بعض </a:t>
            </a:r>
            <a:r>
              <a:rPr lang="ar-SA" b="1" dirty="0" err="1" smtClean="0">
                <a:latin typeface="Times New Roman" pitchFamily="18" charset="0"/>
                <a:ea typeface="Times New Roman" pitchFamily="18" charset="0"/>
                <a:cs typeface="PT Bold Heading" pitchFamily="2" charset="-78"/>
              </a:rPr>
              <a:t>كاتيونات</a:t>
            </a:r>
            <a:r>
              <a:rPr lang="ar-SA" b="1" dirty="0" smtClean="0">
                <a:latin typeface="Times New Roman" pitchFamily="18" charset="0"/>
                <a:ea typeface="Times New Roman" pitchFamily="18" charset="0"/>
                <a:cs typeface="PT Bold Heading" pitchFamily="2" charset="-78"/>
              </a:rPr>
              <a:t> المعادن، بحيث إذا فصلت عنه فقد الإنزيم فاعليته، ويطلق على مثل هذه الأيونات (منشطات) مثل </a:t>
            </a:r>
            <a:r>
              <a:rPr lang="en-US" b="1" dirty="0" smtClean="0">
                <a:latin typeface="Times New Roman" pitchFamily="18" charset="0"/>
                <a:ea typeface="Times New Roman" pitchFamily="18" charset="0"/>
                <a:cs typeface="PT Bold Heading" pitchFamily="2" charset="-78"/>
              </a:rPr>
              <a:t> </a:t>
            </a:r>
            <a:r>
              <a:rPr lang="en-US" b="1" dirty="0" err="1" smtClean="0">
                <a:latin typeface="Times New Roman" pitchFamily="18" charset="0"/>
                <a:ea typeface="Times New Roman" pitchFamily="18" charset="0"/>
                <a:cs typeface="PT Bold Heading" pitchFamily="2" charset="-78"/>
              </a:rPr>
              <a:t>Mn</a:t>
            </a:r>
            <a:r>
              <a:rPr lang="en-US" b="1" dirty="0" smtClean="0">
                <a:latin typeface="Times New Roman" pitchFamily="18" charset="0"/>
                <a:ea typeface="Times New Roman" pitchFamily="18" charset="0"/>
                <a:cs typeface="PT Bold Heading" pitchFamily="2" charset="-78"/>
              </a:rPr>
              <a:t>++, Zn++, </a:t>
            </a:r>
            <a:r>
              <a:rPr lang="en-US" b="1" dirty="0" err="1" smtClean="0">
                <a:latin typeface="Times New Roman" pitchFamily="18" charset="0"/>
                <a:ea typeface="Times New Roman" pitchFamily="18" charset="0"/>
                <a:cs typeface="PT Bold Heading" pitchFamily="2" charset="-78"/>
              </a:rPr>
              <a:t>Ca</a:t>
            </a:r>
            <a:r>
              <a:rPr lang="en-US" b="1" dirty="0" smtClean="0">
                <a:latin typeface="Times New Roman" pitchFamily="18" charset="0"/>
                <a:ea typeface="Times New Roman" pitchFamily="18" charset="0"/>
                <a:cs typeface="PT Bold Heading" pitchFamily="2" charset="-78"/>
              </a:rPr>
              <a:t>++, Mg++, K+, Fe++</a:t>
            </a:r>
            <a:endParaRPr lang="ar-EG" b="1" dirty="0" smtClean="0">
              <a:latin typeface="Times New Roman" pitchFamily="18" charset="0"/>
              <a:ea typeface="Times New Roman" pitchFamily="18" charset="0"/>
              <a:cs typeface="PT Bold Heading" pitchFamily="2" charset="-78"/>
            </a:endParaRP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ar-SA" b="1" dirty="0" smtClean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PT Bold Heading" pitchFamily="2" charset="-78"/>
              </a:rPr>
              <a:t>ملحوظة: </a:t>
            </a:r>
            <a:endParaRPr lang="en-US" b="1" dirty="0" smtClean="0">
              <a:solidFill>
                <a:srgbClr val="FF0066"/>
              </a:solidFill>
              <a:latin typeface="Times New Roman" pitchFamily="18" charset="0"/>
              <a:ea typeface="Times New Roman" pitchFamily="18" charset="0"/>
              <a:cs typeface="PT Bold Heading" pitchFamily="2" charset="-78"/>
            </a:endParaRPr>
          </a:p>
          <a:p>
            <a:pPr marL="274320" indent="-274320" algn="just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ar-SA" b="1" dirty="0" smtClean="0">
                <a:latin typeface="Times New Roman" pitchFamily="18" charset="0"/>
                <a:ea typeface="Times New Roman" pitchFamily="18" charset="0"/>
                <a:cs typeface="PT Bold Heading" pitchFamily="2" charset="-78"/>
              </a:rPr>
              <a:t>يسود </a:t>
            </a:r>
            <a:r>
              <a:rPr lang="ar-SA" b="1" dirty="0" err="1" smtClean="0">
                <a:latin typeface="Times New Roman" pitchFamily="18" charset="0"/>
                <a:ea typeface="Times New Roman" pitchFamily="18" charset="0"/>
                <a:cs typeface="PT Bold Heading" pitchFamily="2" charset="-78"/>
              </a:rPr>
              <a:t>فى</a:t>
            </a:r>
            <a:r>
              <a:rPr lang="ar-SA" b="1" dirty="0" smtClean="0">
                <a:latin typeface="Times New Roman" pitchFamily="18" charset="0"/>
                <a:ea typeface="Times New Roman" pitchFamily="18" charset="0"/>
                <a:cs typeface="PT Bold Heading" pitchFamily="2" charset="-78"/>
              </a:rPr>
              <a:t> الوقت الحاضر إهمال اصطلاح المجموعة الملتصقة </a:t>
            </a:r>
            <a:r>
              <a:rPr lang="en-US" b="1" dirty="0" smtClean="0">
                <a:latin typeface="Times New Roman" pitchFamily="18" charset="0"/>
                <a:ea typeface="Times New Roman" pitchFamily="18" charset="0"/>
                <a:cs typeface="PT Bold Heading" pitchFamily="2" charset="-78"/>
              </a:rPr>
              <a:t>Prosthetic Group</a:t>
            </a:r>
            <a:r>
              <a:rPr lang="ar-SA" b="1" dirty="0" smtClean="0">
                <a:latin typeface="Times New Roman" pitchFamily="18" charset="0"/>
                <a:ea typeface="Times New Roman" pitchFamily="18" charset="0"/>
                <a:cs typeface="PT Bold Heading" pitchFamily="2" charset="-78"/>
              </a:rPr>
              <a:t> وإطلاق لفظ مرافق </a:t>
            </a:r>
            <a:r>
              <a:rPr lang="ar-SA" b="1" dirty="0" err="1" smtClean="0">
                <a:latin typeface="Times New Roman" pitchFamily="18" charset="0"/>
                <a:ea typeface="Times New Roman" pitchFamily="18" charset="0"/>
                <a:cs typeface="PT Bold Heading" pitchFamily="2" charset="-78"/>
              </a:rPr>
              <a:t>انزيمى</a:t>
            </a:r>
            <a:r>
              <a:rPr lang="ar-SA" b="1" dirty="0" smtClean="0">
                <a:latin typeface="Times New Roman" pitchFamily="18" charset="0"/>
                <a:ea typeface="Times New Roman" pitchFamily="18" charset="0"/>
                <a:cs typeface="PT Bold Heading" pitchFamily="2" charset="-78"/>
              </a:rPr>
              <a:t> </a:t>
            </a:r>
            <a:r>
              <a:rPr lang="en-US" b="1" dirty="0" smtClean="0">
                <a:latin typeface="Times New Roman" pitchFamily="18" charset="0"/>
                <a:ea typeface="Times New Roman" pitchFamily="18" charset="0"/>
                <a:cs typeface="PT Bold Heading" pitchFamily="2" charset="-78"/>
              </a:rPr>
              <a:t>Co-enzyme </a:t>
            </a:r>
            <a:r>
              <a:rPr lang="ar-SA" b="1" dirty="0" smtClean="0">
                <a:latin typeface="Times New Roman" pitchFamily="18" charset="0"/>
                <a:ea typeface="Times New Roman" pitchFamily="18" charset="0"/>
                <a:cs typeface="PT Bold Heading" pitchFamily="2" charset="-78"/>
              </a:rPr>
              <a:t>على جميع العوامل المرافقة</a:t>
            </a:r>
            <a:endParaRPr lang="en-US" b="1" dirty="0" smtClean="0">
              <a:latin typeface="Times New Roman" pitchFamily="18" charset="0"/>
              <a:ea typeface="Times New Roman" pitchFamily="18" charset="0"/>
              <a:cs typeface="PT Bold Heading" pitchFamily="2" charset="-78"/>
            </a:endParaRPr>
          </a:p>
        </p:txBody>
      </p:sp>
      <p:sp>
        <p:nvSpPr>
          <p:cNvPr id="22531" name="AutoShape 8"/>
          <p:cNvSpPr>
            <a:spLocks noChangeArrowheads="1"/>
          </p:cNvSpPr>
          <p:nvPr/>
        </p:nvSpPr>
        <p:spPr bwMode="auto">
          <a:xfrm>
            <a:off x="1763713" y="620713"/>
            <a:ext cx="5256212" cy="11525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47725"/>
          </a:xfrm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ar-SA" sz="4000" b="1" smtClean="0">
                <a:solidFill>
                  <a:srgbClr val="0000FF"/>
                </a:solidFill>
                <a:cs typeface="PT Bold Heading" pitchFamily="2" charset="-78"/>
              </a:rPr>
              <a:t>1- تركيز مادة التفاعل</a:t>
            </a:r>
            <a:endParaRPr lang="en-US" sz="4000" b="1" smtClean="0">
              <a:solidFill>
                <a:srgbClr val="0000FF"/>
              </a:solidFill>
              <a:cs typeface="PT Bold Heading" pitchFamily="2" charset="-78"/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4313"/>
            <a:ext cx="8543925" cy="5113337"/>
          </a:xfrm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pPr marL="266700" indent="-266700" algn="just">
              <a:lnSpc>
                <a:spcPct val="200000"/>
              </a:lnSpc>
              <a:spcBef>
                <a:spcPct val="25000"/>
              </a:spcBef>
            </a:pPr>
            <a:r>
              <a:rPr lang="ar-SA" b="1" dirty="0" smtClean="0">
                <a:solidFill>
                  <a:srgbClr val="FF3300"/>
                </a:solidFill>
                <a:cs typeface="PT Bold Heading" pitchFamily="2" charset="-78"/>
              </a:rPr>
              <a:t>تزداد</a:t>
            </a:r>
            <a:r>
              <a:rPr lang="ar-SA" b="1" dirty="0" smtClean="0">
                <a:cs typeface="PT Bold Heading" pitchFamily="2" charset="-78"/>
              </a:rPr>
              <a:t> سرعة التفاعل </a:t>
            </a:r>
            <a:r>
              <a:rPr lang="ar-SA" b="1" dirty="0" err="1" smtClean="0">
                <a:cs typeface="PT Bold Heading" pitchFamily="2" charset="-78"/>
              </a:rPr>
              <a:t>الإنزيمى</a:t>
            </a:r>
            <a:r>
              <a:rPr lang="ar-SA" b="1" dirty="0" smtClean="0">
                <a:cs typeface="PT Bold Heading" pitchFamily="2" charset="-78"/>
              </a:rPr>
              <a:t> بازدياد تركيز مادة التفاعل إلى </a:t>
            </a:r>
            <a:r>
              <a:rPr lang="ar-SA" b="1" dirty="0" smtClean="0">
                <a:solidFill>
                  <a:srgbClr val="FF0000"/>
                </a:solidFill>
                <a:cs typeface="PT Bold Heading" pitchFamily="2" charset="-78"/>
              </a:rPr>
              <a:t>حد معين  حيث أن </a:t>
            </a:r>
            <a:r>
              <a:rPr lang="ar-SA" b="1" dirty="0" smtClean="0">
                <a:cs typeface="PT Bold Heading" pitchFamily="2" charset="-78"/>
              </a:rPr>
              <a:t>زيادة تركيز مادة التفاعل عن هذا الحد قد تؤدى إلى </a:t>
            </a:r>
            <a:r>
              <a:rPr lang="ar-SA" b="1" dirty="0" smtClean="0">
                <a:solidFill>
                  <a:srgbClr val="FF3300"/>
                </a:solidFill>
                <a:cs typeface="PT Bold Heading" pitchFamily="2" charset="-78"/>
              </a:rPr>
              <a:t>انخفاض</a:t>
            </a:r>
            <a:r>
              <a:rPr lang="ar-SA" b="1" dirty="0" smtClean="0">
                <a:cs typeface="PT Bold Heading" pitchFamily="2" charset="-78"/>
              </a:rPr>
              <a:t> </a:t>
            </a:r>
            <a:r>
              <a:rPr lang="ar-SA" b="1" dirty="0" smtClean="0">
                <a:solidFill>
                  <a:srgbClr val="FF3300"/>
                </a:solidFill>
                <a:cs typeface="PT Bold Heading" pitchFamily="2" charset="-78"/>
              </a:rPr>
              <a:t>سرعة</a:t>
            </a:r>
            <a:r>
              <a:rPr lang="ar-SA" b="1" dirty="0" smtClean="0">
                <a:cs typeface="PT Bold Heading" pitchFamily="2" charset="-78"/>
              </a:rPr>
              <a:t> معدل التفاعل وذلك </a:t>
            </a:r>
            <a:r>
              <a:rPr lang="ar-SA" b="1" dirty="0" smtClean="0">
                <a:solidFill>
                  <a:srgbClr val="FF3300"/>
                </a:solidFill>
                <a:cs typeface="PT Bold Heading" pitchFamily="2" charset="-78"/>
              </a:rPr>
              <a:t>نتيجة</a:t>
            </a:r>
            <a:r>
              <a:rPr lang="ar-SA" b="1" dirty="0" smtClean="0">
                <a:cs typeface="PT Bold Heading" pitchFamily="2" charset="-78"/>
              </a:rPr>
              <a:t> :</a:t>
            </a:r>
          </a:p>
          <a:p>
            <a:pPr marL="266700" indent="-266700" algn="just">
              <a:lnSpc>
                <a:spcPct val="200000"/>
              </a:lnSpc>
              <a:spcBef>
                <a:spcPct val="25000"/>
              </a:spcBef>
            </a:pPr>
            <a:r>
              <a:rPr lang="ar-SA" b="1" dirty="0" smtClean="0">
                <a:cs typeface="PT Bold Heading" pitchFamily="2" charset="-78"/>
              </a:rPr>
              <a:t>تراكم نواتج التفاعل.</a:t>
            </a:r>
          </a:p>
          <a:p>
            <a:pPr marL="266700" indent="-266700" algn="just">
              <a:lnSpc>
                <a:spcPct val="200000"/>
              </a:lnSpc>
              <a:spcBef>
                <a:spcPct val="25000"/>
              </a:spcBef>
            </a:pPr>
            <a:r>
              <a:rPr lang="ar-SA" b="1" dirty="0" smtClean="0">
                <a:cs typeface="PT Bold Heading" pitchFamily="2" charset="-78"/>
              </a:rPr>
              <a:t>زيادة لزوجة وسط التفاعل.</a:t>
            </a:r>
            <a:endParaRPr lang="en-US" b="1" dirty="0" smtClean="0">
              <a:cs typeface="PT Bold Heading" pitchFamily="2" charset="-78"/>
            </a:endParaRPr>
          </a:p>
        </p:txBody>
      </p:sp>
      <p:sp>
        <p:nvSpPr>
          <p:cNvPr id="77828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411B8D8C-A72F-46E5-9D6C-B69E60A2C40C}" type="slidenum">
              <a:rPr lang="ar-SA"/>
              <a:pPr eaLnBrk="1" hangingPunct="1"/>
              <a:t>60</a:t>
            </a:fld>
            <a:endParaRPr 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17397ACF-C386-47E0-A714-FA48E6167854}" type="slidenum">
              <a:rPr lang="en-US" smtClean="0">
                <a:solidFill>
                  <a:srgbClr val="000000"/>
                </a:solidFill>
              </a:rPr>
              <a:pPr eaLnBrk="1" hangingPunct="1"/>
              <a:t>61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88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19162"/>
          </a:xfrm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pPr algn="ctr" rtl="1" eaLnBrk="1" hangingPunct="1"/>
            <a:r>
              <a:rPr lang="ar-SA" b="1" smtClean="0">
                <a:cs typeface="PT Bold Heading" pitchFamily="2" charset="-78"/>
              </a:rPr>
              <a:t>1- تركيز مادة التفاعل</a:t>
            </a:r>
            <a:endParaRPr lang="en-US" b="1" smtClean="0">
              <a:cs typeface="PT Bold Heading" pitchFamily="2" charset="-78"/>
            </a:endParaRPr>
          </a:p>
        </p:txBody>
      </p:sp>
      <p:pic>
        <p:nvPicPr>
          <p:cNvPr id="7885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lum bright="4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1484313"/>
            <a:ext cx="7848600" cy="4608512"/>
          </a:xfrm>
          <a:noFill/>
          <a:ln w="76200">
            <a:solidFill>
              <a:srgbClr val="16198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19162"/>
          </a:xfrm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ar-SA" sz="4000" b="1" smtClean="0">
                <a:solidFill>
                  <a:srgbClr val="0000FF"/>
                </a:solidFill>
                <a:cs typeface="PT Bold Heading" pitchFamily="2" charset="-78"/>
              </a:rPr>
              <a:t>2- تركيز الإنزيم</a:t>
            </a:r>
            <a:endParaRPr lang="en-US" sz="4000" b="1" smtClean="0">
              <a:solidFill>
                <a:srgbClr val="0000FF"/>
              </a:solidFill>
              <a:cs typeface="PT Bold Heading" pitchFamily="2" charset="-78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875"/>
            <a:ext cx="8362950" cy="5184775"/>
          </a:xfrm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algn="just">
              <a:lnSpc>
                <a:spcPct val="150000"/>
              </a:lnSpc>
            </a:pPr>
            <a:r>
              <a:rPr lang="ar-SA" b="1" smtClean="0">
                <a:solidFill>
                  <a:srgbClr val="FF3300"/>
                </a:solidFill>
                <a:cs typeface="PT Bold Heading" pitchFamily="2" charset="-78"/>
              </a:rPr>
              <a:t>تزداد</a:t>
            </a:r>
            <a:r>
              <a:rPr lang="ar-SA" b="1" smtClean="0">
                <a:cs typeface="PT Bold Heading" pitchFamily="2" charset="-78"/>
              </a:rPr>
              <a:t> سرعة التفاعل الإنزيمى بازدياد تركيز الإنزيم نفسه وذلك إلى </a:t>
            </a:r>
            <a:r>
              <a:rPr lang="ar-SA" b="1" smtClean="0">
                <a:solidFill>
                  <a:srgbClr val="FF0000"/>
                </a:solidFill>
                <a:cs typeface="PT Bold Heading" pitchFamily="2" charset="-78"/>
              </a:rPr>
              <a:t>حد معين </a:t>
            </a:r>
            <a:r>
              <a:rPr lang="ar-SA" b="1" smtClean="0">
                <a:cs typeface="PT Bold Heading" pitchFamily="2" charset="-78"/>
              </a:rPr>
              <a:t>بعده يقل التأثير </a:t>
            </a:r>
            <a:r>
              <a:rPr lang="ar-SA" b="1" smtClean="0">
                <a:solidFill>
                  <a:srgbClr val="FF3300"/>
                </a:solidFill>
                <a:cs typeface="PT Bold Heading" pitchFamily="2" charset="-78"/>
              </a:rPr>
              <a:t>نتيجة لـ:</a:t>
            </a:r>
            <a:r>
              <a:rPr lang="ar-SA" b="1" smtClean="0">
                <a:cs typeface="PT Bold Heading" pitchFamily="2" charset="-78"/>
              </a:rPr>
              <a:t> </a:t>
            </a:r>
          </a:p>
          <a:p>
            <a:pPr marL="533400" indent="-533400" algn="just">
              <a:lnSpc>
                <a:spcPct val="150000"/>
              </a:lnSpc>
            </a:pPr>
            <a:r>
              <a:rPr lang="ar-SA" b="1" smtClean="0">
                <a:solidFill>
                  <a:srgbClr val="FF3300"/>
                </a:solidFill>
                <a:cs typeface="PT Bold Heading" pitchFamily="2" charset="-78"/>
              </a:rPr>
              <a:t>إنخفاض</a:t>
            </a:r>
            <a:r>
              <a:rPr lang="ar-SA" b="1" smtClean="0">
                <a:cs typeface="PT Bold Heading" pitchFamily="2" charset="-78"/>
              </a:rPr>
              <a:t> مادة التفاعل.</a:t>
            </a:r>
          </a:p>
          <a:p>
            <a:pPr marL="533400" indent="-533400" algn="just">
              <a:lnSpc>
                <a:spcPct val="150000"/>
              </a:lnSpc>
            </a:pPr>
            <a:r>
              <a:rPr lang="ar-SA" b="1" smtClean="0">
                <a:cs typeface="PT Bold Heading" pitchFamily="2" charset="-78"/>
              </a:rPr>
              <a:t> </a:t>
            </a:r>
            <a:r>
              <a:rPr lang="ar-SA" b="1" smtClean="0">
                <a:solidFill>
                  <a:srgbClr val="FF3300"/>
                </a:solidFill>
                <a:cs typeface="PT Bold Heading" pitchFamily="2" charset="-78"/>
              </a:rPr>
              <a:t>تراكم</a:t>
            </a:r>
            <a:r>
              <a:rPr lang="ar-SA" b="1" smtClean="0">
                <a:cs typeface="PT Bold Heading" pitchFamily="2" charset="-78"/>
              </a:rPr>
              <a:t> نواتج مادة التفاعل .</a:t>
            </a:r>
            <a:endParaRPr lang="en-US" b="1" smtClean="0">
              <a:cs typeface="PT Bold Heading" pitchFamily="2" charset="-78"/>
            </a:endParaRPr>
          </a:p>
        </p:txBody>
      </p:sp>
      <p:sp>
        <p:nvSpPr>
          <p:cNvPr id="79876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0CE215C7-81A3-43B7-AF95-CB678E97B1B5}" type="slidenum">
              <a:rPr lang="ar-SA"/>
              <a:pPr eaLnBrk="1" hangingPunct="1"/>
              <a:t>62</a:t>
            </a:fld>
            <a:endParaRPr 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26761" y="980728"/>
            <a:ext cx="8258175" cy="722312"/>
          </a:xfrm>
          <a:solidFill>
            <a:schemeClr val="bg1"/>
          </a:solidFill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ar-SA" b="1" smtClean="0">
                <a:solidFill>
                  <a:srgbClr val="0000FF"/>
                </a:solidFill>
                <a:cs typeface="PT Bold Heading" pitchFamily="2" charset="-78"/>
              </a:rPr>
              <a:t>2- تركيز الإنزيم</a:t>
            </a:r>
            <a:endParaRPr lang="en-US" b="1" smtClean="0">
              <a:solidFill>
                <a:srgbClr val="0000FF"/>
              </a:solidFill>
              <a:cs typeface="PT Bold Heading" pitchFamily="2" charset="-78"/>
            </a:endParaRPr>
          </a:p>
        </p:txBody>
      </p:sp>
      <p:pic>
        <p:nvPicPr>
          <p:cNvPr id="8089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1988840"/>
            <a:ext cx="8064896" cy="4464495"/>
          </a:xfrm>
          <a:noFill/>
          <a:ln w="76200">
            <a:solidFill>
              <a:srgbClr val="161984"/>
            </a:solidFill>
            <a:miter lim="800000"/>
            <a:headEnd/>
            <a:tailEnd/>
          </a:ln>
        </p:spPr>
      </p:pic>
      <p:sp>
        <p:nvSpPr>
          <p:cNvPr id="80900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C22A6090-4A10-4D7F-ADEB-EA9413C13568}" type="slidenum">
              <a:rPr lang="ar-SA"/>
              <a:pPr eaLnBrk="1" hangingPunct="1"/>
              <a:t>63</a:t>
            </a:fld>
            <a:endParaRPr 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19162"/>
          </a:xfrm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ar-SA" sz="4000" b="1" smtClean="0">
                <a:solidFill>
                  <a:srgbClr val="0000FF"/>
                </a:solidFill>
                <a:cs typeface="PT Bold Heading" pitchFamily="2" charset="-78"/>
              </a:rPr>
              <a:t>3- الماء</a:t>
            </a:r>
            <a:endParaRPr lang="en-US" sz="4000" b="1" smtClean="0">
              <a:solidFill>
                <a:srgbClr val="0000FF"/>
              </a:solidFill>
              <a:cs typeface="PT Bold Heading" pitchFamily="2" charset="-78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875"/>
            <a:ext cx="8362950" cy="5184775"/>
          </a:xfrm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50000"/>
              </a:lnSpc>
              <a:spcBef>
                <a:spcPct val="35000"/>
              </a:spcBef>
            </a:pPr>
            <a:r>
              <a:rPr lang="ar-SA" sz="2400" b="1" smtClean="0">
                <a:cs typeface="PT Bold Heading" pitchFamily="2" charset="-78"/>
              </a:rPr>
              <a:t>إنخفاض نسبة الماء فى الخلية تقلل من سرعة التفاعل الإنزيمى وكذلك حركة الإنزيمات، نظرا لزيادة لزوجة وسط التفاعل، والذى يؤثر </a:t>
            </a:r>
            <a:r>
              <a:rPr lang="ar-SA" sz="2400" b="1" smtClean="0">
                <a:solidFill>
                  <a:srgbClr val="FF3300"/>
                </a:solidFill>
                <a:cs typeface="PT Bold Heading" pitchFamily="2" charset="-78"/>
              </a:rPr>
              <a:t>سلبا</a:t>
            </a:r>
            <a:r>
              <a:rPr lang="ar-SA" sz="2400" b="1" smtClean="0">
                <a:cs typeface="PT Bold Heading" pitchFamily="2" charset="-78"/>
              </a:rPr>
              <a:t> على حركة المواد الداخلة فى التفاعل والمواد الخارجة منه.</a:t>
            </a:r>
          </a:p>
          <a:p>
            <a:pPr algn="just">
              <a:lnSpc>
                <a:spcPct val="150000"/>
              </a:lnSpc>
              <a:spcBef>
                <a:spcPct val="35000"/>
              </a:spcBef>
            </a:pPr>
            <a:r>
              <a:rPr lang="ar-SA" sz="2400" b="1" smtClean="0">
                <a:solidFill>
                  <a:srgbClr val="FF3300"/>
                </a:solidFill>
                <a:cs typeface="PT Bold Heading" pitchFamily="2" charset="-78"/>
              </a:rPr>
              <a:t>مثال ذلك:</a:t>
            </a:r>
          </a:p>
          <a:p>
            <a:pPr algn="just">
              <a:lnSpc>
                <a:spcPct val="150000"/>
              </a:lnSpc>
              <a:spcBef>
                <a:spcPct val="35000"/>
              </a:spcBef>
            </a:pPr>
            <a:r>
              <a:rPr lang="ar-SA" sz="2400" b="1" smtClean="0">
                <a:cs typeface="PT Bold Heading" pitchFamily="2" charset="-78"/>
              </a:rPr>
              <a:t> إنزيمات البذور التى تظل ساكنة طوال فترة تخزينها، وعند زراعتها أو إمدادها بالماء فإن إنزيماتها تبدأ فى النشاط مع زيادة محتواها المائ</a:t>
            </a:r>
            <a:r>
              <a:rPr lang="ar-SA" b="1" smtClean="0">
                <a:cs typeface="PT Bold Heading" pitchFamily="2" charset="-78"/>
              </a:rPr>
              <a:t>ى</a:t>
            </a:r>
            <a:r>
              <a:rPr lang="ar-SA" b="1" smtClean="0"/>
              <a:t>.</a:t>
            </a:r>
            <a:endParaRPr lang="en-US" b="1" smtClean="0">
              <a:cs typeface="Majalla UI"/>
            </a:endParaRPr>
          </a:p>
        </p:txBody>
      </p:sp>
      <p:sp>
        <p:nvSpPr>
          <p:cNvPr id="81924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2F7AC76D-F638-40F6-A66D-6E4644586D5A}" type="slidenum">
              <a:rPr lang="ar-SA"/>
              <a:pPr eaLnBrk="1" hangingPunct="1"/>
              <a:t>64</a:t>
            </a:fld>
            <a:endParaRPr 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  <p:bldLst>
      <p:bldP spid="81922" grpId="0"/>
      <p:bldP spid="81923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9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192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19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19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9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192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19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19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9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192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19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19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9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192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19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19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9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192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19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19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19162"/>
          </a:xfrm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ar-EG" sz="4000" b="1" smtClean="0">
                <a:solidFill>
                  <a:srgbClr val="0000FF"/>
                </a:solidFill>
                <a:cs typeface="PT Bold Heading" pitchFamily="2" charset="-78"/>
              </a:rPr>
              <a:t>4</a:t>
            </a:r>
            <a:r>
              <a:rPr lang="ar-SA" sz="4000" b="1" smtClean="0">
                <a:solidFill>
                  <a:srgbClr val="0000FF"/>
                </a:solidFill>
                <a:cs typeface="PT Bold Heading" pitchFamily="2" charset="-78"/>
              </a:rPr>
              <a:t>-الرقم الهيدروجينى</a:t>
            </a:r>
            <a:endParaRPr lang="en-US" sz="4000" b="1" smtClean="0">
              <a:solidFill>
                <a:srgbClr val="0000FF"/>
              </a:solidFill>
              <a:cs typeface="PT Bold Heading" pitchFamily="2" charset="-78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875"/>
            <a:ext cx="8362950" cy="4679950"/>
          </a:xfrm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25000"/>
              </a:lnSpc>
              <a:spcBef>
                <a:spcPct val="40000"/>
              </a:spcBef>
            </a:pPr>
            <a:r>
              <a:rPr lang="ar-SA" b="1" smtClean="0">
                <a:cs typeface="PT Bold Heading" pitchFamily="2" charset="-78"/>
              </a:rPr>
              <a:t>يكون نشاط الإنزيم أعلى ما يمكن فى الوسط </a:t>
            </a:r>
            <a:r>
              <a:rPr lang="ar-SA" b="1" smtClean="0">
                <a:solidFill>
                  <a:srgbClr val="FF3300"/>
                </a:solidFill>
                <a:cs typeface="PT Bold Heading" pitchFamily="2" charset="-78"/>
              </a:rPr>
              <a:t>المتعادل</a:t>
            </a:r>
            <a:r>
              <a:rPr lang="ar-SA" b="1" smtClean="0">
                <a:cs typeface="PT Bold Heading" pitchFamily="2" charset="-78"/>
              </a:rPr>
              <a:t>.</a:t>
            </a:r>
          </a:p>
          <a:p>
            <a:pPr algn="just">
              <a:lnSpc>
                <a:spcPct val="125000"/>
              </a:lnSpc>
              <a:spcBef>
                <a:spcPct val="40000"/>
              </a:spcBef>
            </a:pPr>
            <a:r>
              <a:rPr lang="ar-SA" b="1" smtClean="0">
                <a:cs typeface="PT Bold Heading" pitchFamily="2" charset="-78"/>
              </a:rPr>
              <a:t>هناك بعض الإنزيمات تناسبها الأوساط </a:t>
            </a:r>
            <a:r>
              <a:rPr lang="ar-SA" b="1" smtClean="0">
                <a:solidFill>
                  <a:srgbClr val="FF3300"/>
                </a:solidFill>
                <a:cs typeface="PT Bold Heading" pitchFamily="2" charset="-78"/>
              </a:rPr>
              <a:t>الحامضية</a:t>
            </a:r>
            <a:r>
              <a:rPr lang="ar-SA" b="1" smtClean="0">
                <a:cs typeface="PT Bold Heading" pitchFamily="2" charset="-78"/>
              </a:rPr>
              <a:t> مثل أنزيم الببسين.</a:t>
            </a:r>
          </a:p>
          <a:p>
            <a:pPr algn="just">
              <a:lnSpc>
                <a:spcPct val="125000"/>
              </a:lnSpc>
              <a:spcBef>
                <a:spcPct val="40000"/>
              </a:spcBef>
            </a:pPr>
            <a:r>
              <a:rPr lang="ar-SA" b="1" smtClean="0">
                <a:cs typeface="PT Bold Heading" pitchFamily="2" charset="-78"/>
              </a:rPr>
              <a:t>البعض الآخر تناسبه الأوساط </a:t>
            </a:r>
            <a:r>
              <a:rPr lang="ar-SA" b="1" smtClean="0">
                <a:solidFill>
                  <a:srgbClr val="FF3300"/>
                </a:solidFill>
                <a:cs typeface="PT Bold Heading" pitchFamily="2" charset="-78"/>
              </a:rPr>
              <a:t>القاعدية</a:t>
            </a:r>
            <a:r>
              <a:rPr lang="ar-SA" b="1" smtClean="0">
                <a:cs typeface="PT Bold Heading" pitchFamily="2" charset="-78"/>
              </a:rPr>
              <a:t> مثل إنزيم التربسين.</a:t>
            </a:r>
            <a:endParaRPr lang="en-US" b="1" smtClean="0">
              <a:cs typeface="PT Bold Heading" pitchFamily="2" charset="-78"/>
            </a:endParaRPr>
          </a:p>
        </p:txBody>
      </p:sp>
      <p:sp>
        <p:nvSpPr>
          <p:cNvPr id="82948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81DBE422-6ED8-4B6C-B977-475F7FB7E33B}" type="slidenum">
              <a:rPr lang="ar-SA"/>
              <a:pPr eaLnBrk="1" hangingPunct="1"/>
              <a:t>65</a:t>
            </a:fld>
            <a:endParaRPr 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  <p:bldLst>
      <p:bldP spid="82946" grpId="0"/>
      <p:bldP spid="82947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9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294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29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29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9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294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29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29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9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294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29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29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9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294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29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29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9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294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29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29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19162"/>
          </a:xfrm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ar-EG" b="1" smtClean="0">
                <a:solidFill>
                  <a:srgbClr val="0000FF"/>
                </a:solidFill>
                <a:cs typeface="PT Bold Heading" pitchFamily="2" charset="-78"/>
              </a:rPr>
              <a:t>4</a:t>
            </a:r>
            <a:r>
              <a:rPr lang="ar-SA" b="1" smtClean="0">
                <a:solidFill>
                  <a:srgbClr val="0000FF"/>
                </a:solidFill>
                <a:cs typeface="PT Bold Heading" pitchFamily="2" charset="-78"/>
              </a:rPr>
              <a:t>-الرقم الهيدروجينى</a:t>
            </a:r>
            <a:endParaRPr lang="en-US" b="1" smtClean="0">
              <a:solidFill>
                <a:srgbClr val="0000FF"/>
              </a:solidFill>
              <a:cs typeface="PT Bold Heading" pitchFamily="2" charset="-78"/>
            </a:endParaRPr>
          </a:p>
        </p:txBody>
      </p:sp>
      <p:pic>
        <p:nvPicPr>
          <p:cNvPr id="8397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4000"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0"/>
          <a:stretch>
            <a:fillRect/>
          </a:stretch>
        </p:blipFill>
        <p:spPr>
          <a:xfrm>
            <a:off x="466725" y="1484313"/>
            <a:ext cx="8137525" cy="4752975"/>
          </a:xfrm>
          <a:noFill/>
          <a:ln w="76200">
            <a:solidFill>
              <a:srgbClr val="161984"/>
            </a:solidFill>
            <a:miter lim="800000"/>
            <a:headEnd/>
            <a:tailEnd/>
          </a:ln>
        </p:spPr>
      </p:pic>
      <p:sp>
        <p:nvSpPr>
          <p:cNvPr id="83972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67FFBB9F-2A3A-485E-87B9-A80FC26B88B8}" type="slidenum">
              <a:rPr lang="ar-SA"/>
              <a:pPr eaLnBrk="1" hangingPunct="1"/>
              <a:t>66</a:t>
            </a:fld>
            <a:endParaRPr 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  <p:bldLst>
      <p:bldP spid="83970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19162"/>
          </a:xfrm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ar-EG" sz="4000" b="1" smtClean="0">
                <a:solidFill>
                  <a:srgbClr val="0000FF"/>
                </a:solidFill>
                <a:cs typeface="PT Bold Heading" pitchFamily="2" charset="-78"/>
              </a:rPr>
              <a:t>5</a:t>
            </a:r>
            <a:r>
              <a:rPr lang="ar-SA" sz="4000" b="1" smtClean="0">
                <a:solidFill>
                  <a:srgbClr val="0000FF"/>
                </a:solidFill>
                <a:cs typeface="PT Bold Heading" pitchFamily="2" charset="-78"/>
              </a:rPr>
              <a:t>- درجة الحرارة</a:t>
            </a:r>
            <a:endParaRPr lang="en-US" sz="4000" b="1" smtClean="0">
              <a:solidFill>
                <a:srgbClr val="0000FF"/>
              </a:solidFill>
              <a:cs typeface="PT Bold Heading" pitchFamily="2" charset="-78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875"/>
            <a:ext cx="8362950" cy="5184775"/>
          </a:xfrm>
          <a:solidFill>
            <a:schemeClr val="bg1"/>
          </a:solidFill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25000"/>
              </a:lnSpc>
              <a:spcBef>
                <a:spcPct val="40000"/>
              </a:spcBef>
            </a:pPr>
            <a:r>
              <a:rPr lang="ar-SA" b="1" smtClean="0">
                <a:cs typeface="PT Bold Heading" pitchFamily="2" charset="-78"/>
              </a:rPr>
              <a:t>بارتفاع درجة الحرارة تزداد سرعة التفاعل الإنزيمى, بدءا من الصفر، وذلك حتى درجة الحرارة المناسبة لعمل الأنزيم والتى تتراوح مابين37 - 50 </a:t>
            </a:r>
            <a:r>
              <a:rPr lang="en-US" b="1" smtClean="0">
                <a:cs typeface="PT Bold Heading" pitchFamily="2" charset="-78"/>
              </a:rPr>
              <a:t>º</a:t>
            </a:r>
            <a:r>
              <a:rPr lang="ar-SA" b="1" smtClean="0">
                <a:cs typeface="PT Bold Heading" pitchFamily="2" charset="-78"/>
              </a:rPr>
              <a:t>م، و يكون ذلك </a:t>
            </a:r>
            <a:r>
              <a:rPr lang="ar-SA" b="1" smtClean="0">
                <a:solidFill>
                  <a:srgbClr val="FF3300"/>
                </a:solidFill>
                <a:cs typeface="PT Bold Heading" pitchFamily="2" charset="-78"/>
              </a:rPr>
              <a:t>بسبب</a:t>
            </a:r>
            <a:r>
              <a:rPr lang="ar-SA" b="1" smtClean="0">
                <a:cs typeface="PT Bold Heading" pitchFamily="2" charset="-78"/>
              </a:rPr>
              <a:t>:- </a:t>
            </a:r>
          </a:p>
          <a:p>
            <a:pPr algn="just">
              <a:lnSpc>
                <a:spcPct val="125000"/>
              </a:lnSpc>
              <a:spcBef>
                <a:spcPct val="40000"/>
              </a:spcBef>
            </a:pPr>
            <a:r>
              <a:rPr lang="ar-SA" b="1" smtClean="0">
                <a:cs typeface="PT Bold Heading" pitchFamily="2" charset="-78"/>
              </a:rPr>
              <a:t>1-زيادة الطاقة الحركية لكل من الإنزيم ومادة التفاعل.</a:t>
            </a:r>
          </a:p>
          <a:p>
            <a:pPr algn="just">
              <a:lnSpc>
                <a:spcPct val="125000"/>
              </a:lnSpc>
              <a:spcBef>
                <a:spcPct val="40000"/>
              </a:spcBef>
            </a:pPr>
            <a:r>
              <a:rPr lang="ar-SA" b="1" smtClean="0">
                <a:cs typeface="PT Bold Heading" pitchFamily="2" charset="-78"/>
              </a:rPr>
              <a:t>2-زيادة فرصة التصادم بين الإنزيم ومادة التفاعل.</a:t>
            </a:r>
          </a:p>
          <a:p>
            <a:pPr algn="just">
              <a:lnSpc>
                <a:spcPct val="125000"/>
              </a:lnSpc>
              <a:spcBef>
                <a:spcPct val="40000"/>
              </a:spcBef>
            </a:pPr>
            <a:r>
              <a:rPr lang="ar-SA" b="1" smtClean="0">
                <a:cs typeface="PT Bold Heading" pitchFamily="2" charset="-78"/>
              </a:rPr>
              <a:t>عند إرتفاع درجة الحرارة </a:t>
            </a:r>
            <a:r>
              <a:rPr lang="ar-SA" b="1" smtClean="0">
                <a:solidFill>
                  <a:srgbClr val="FF3300"/>
                </a:solidFill>
                <a:cs typeface="PT Bold Heading" pitchFamily="2" charset="-78"/>
              </a:rPr>
              <a:t>أعلى</a:t>
            </a:r>
            <a:r>
              <a:rPr lang="ar-SA" b="1" smtClean="0">
                <a:cs typeface="PT Bold Heading" pitchFamily="2" charset="-78"/>
              </a:rPr>
              <a:t> من ذلك، </a:t>
            </a:r>
            <a:r>
              <a:rPr lang="ar-SA" b="1" smtClean="0">
                <a:solidFill>
                  <a:srgbClr val="FF3300"/>
                </a:solidFill>
                <a:cs typeface="PT Bold Heading" pitchFamily="2" charset="-78"/>
              </a:rPr>
              <a:t>تقل</a:t>
            </a:r>
            <a:r>
              <a:rPr lang="ar-SA" b="1" smtClean="0">
                <a:cs typeface="PT Bold Heading" pitchFamily="2" charset="-78"/>
              </a:rPr>
              <a:t> سرعة عمل الإنزيم حتى تتوقف نهائيا عند درجة حرارة مابين 55-60 </a:t>
            </a:r>
            <a:r>
              <a:rPr lang="en-US" b="1" smtClean="0">
                <a:cs typeface="PT Bold Heading" pitchFamily="2" charset="-78"/>
              </a:rPr>
              <a:t>º</a:t>
            </a:r>
            <a:r>
              <a:rPr lang="ar-SA" b="1" smtClean="0">
                <a:cs typeface="PT Bold Heading" pitchFamily="2" charset="-78"/>
              </a:rPr>
              <a:t>م. </a:t>
            </a:r>
            <a:endParaRPr lang="en-US" b="1" smtClean="0">
              <a:cs typeface="PT Bold Heading" pitchFamily="2" charset="-78"/>
            </a:endParaRPr>
          </a:p>
        </p:txBody>
      </p:sp>
      <p:sp>
        <p:nvSpPr>
          <p:cNvPr id="84996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1A04D114-777F-49DF-9702-FDD7904B5415}" type="slidenum">
              <a:rPr lang="ar-SA"/>
              <a:pPr eaLnBrk="1" hangingPunct="1"/>
              <a:t>67</a:t>
            </a:fld>
            <a:endParaRPr 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  <p:bldLst>
      <p:bldP spid="84994" grpId="0"/>
      <p:bldP spid="84995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9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499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499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49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9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499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499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49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9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499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499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49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9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499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499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49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9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499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499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49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500063"/>
            <a:ext cx="8501063" cy="6099175"/>
          </a:xfrm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25000"/>
              </a:lnSpc>
              <a:spcBef>
                <a:spcPct val="40000"/>
              </a:spcBef>
            </a:pPr>
            <a:r>
              <a:rPr lang="ar-SA" sz="2400" b="1" smtClean="0">
                <a:cs typeface="PT Bold Heading" pitchFamily="2" charset="-78"/>
              </a:rPr>
              <a:t> </a:t>
            </a:r>
            <a:r>
              <a:rPr lang="ar-SA" b="1" smtClean="0">
                <a:cs typeface="PT Bold Heading" pitchFamily="2" charset="-78"/>
              </a:rPr>
              <a:t>درجة الحرارة المثلى والعظمى </a:t>
            </a:r>
            <a:r>
              <a:rPr lang="ar-SA" b="1" smtClean="0">
                <a:solidFill>
                  <a:srgbClr val="FF0000"/>
                </a:solidFill>
                <a:cs typeface="PT Bold Heading" pitchFamily="2" charset="-78"/>
              </a:rPr>
              <a:t>تختلف</a:t>
            </a:r>
            <a:r>
              <a:rPr lang="ar-SA" b="1" smtClean="0">
                <a:cs typeface="PT Bold Heading" pitchFamily="2" charset="-78"/>
              </a:rPr>
              <a:t> من إنزيم إلى آخر، حيث أن هناك قليل من الإنزيمات تتحمل درجات الحرارة العالية قد تصل إلى 100 </a:t>
            </a:r>
            <a:r>
              <a:rPr lang="en-US" b="1" smtClean="0">
                <a:cs typeface="PT Bold Heading" pitchFamily="2" charset="-78"/>
              </a:rPr>
              <a:t>º</a:t>
            </a:r>
            <a:r>
              <a:rPr lang="ar-SA" b="1" smtClean="0">
                <a:cs typeface="PT Bold Heading" pitchFamily="2" charset="-78"/>
              </a:rPr>
              <a:t>م، ولو لفترة قصيرة.</a:t>
            </a:r>
          </a:p>
          <a:p>
            <a:pPr algn="just">
              <a:lnSpc>
                <a:spcPct val="125000"/>
              </a:lnSpc>
              <a:spcBef>
                <a:spcPct val="40000"/>
              </a:spcBef>
            </a:pPr>
            <a:r>
              <a:rPr lang="ar-SA" b="1" smtClean="0">
                <a:cs typeface="PT Bold Heading" pitchFamily="2" charset="-78"/>
              </a:rPr>
              <a:t>درجات الحرارة </a:t>
            </a:r>
            <a:r>
              <a:rPr lang="ar-SA" b="1" smtClean="0">
                <a:solidFill>
                  <a:srgbClr val="FF3300"/>
                </a:solidFill>
                <a:cs typeface="PT Bold Heading" pitchFamily="2" charset="-78"/>
              </a:rPr>
              <a:t>المرتفعة</a:t>
            </a:r>
            <a:r>
              <a:rPr lang="ar-SA" b="1" smtClean="0">
                <a:cs typeface="PT Bold Heading" pitchFamily="2" charset="-78"/>
              </a:rPr>
              <a:t> تؤدى إلى فقد الإنزيم لطبيعتة </a:t>
            </a:r>
            <a:r>
              <a:rPr lang="en-US" sz="2400" b="1" smtClean="0">
                <a:cs typeface="PT Bold Heading" pitchFamily="2" charset="-78"/>
              </a:rPr>
              <a:t>Denaturated</a:t>
            </a:r>
            <a:r>
              <a:rPr lang="en-US" b="1" smtClean="0">
                <a:cs typeface="PT Bold Heading" pitchFamily="2" charset="-78"/>
              </a:rPr>
              <a:t>  </a:t>
            </a:r>
            <a:r>
              <a:rPr lang="ar-SA" b="1" smtClean="0">
                <a:cs typeface="PT Bold Heading" pitchFamily="2" charset="-78"/>
              </a:rPr>
              <a:t> ويتوقف نشاط الأنزيم إلى الأبد.</a:t>
            </a:r>
          </a:p>
          <a:p>
            <a:pPr algn="just">
              <a:lnSpc>
                <a:spcPct val="125000"/>
              </a:lnSpc>
              <a:spcBef>
                <a:spcPct val="40000"/>
              </a:spcBef>
            </a:pPr>
            <a:r>
              <a:rPr lang="ar-SA" b="1" smtClean="0">
                <a:cs typeface="PT Bold Heading" pitchFamily="2" charset="-78"/>
              </a:rPr>
              <a:t>درجات الحرارة </a:t>
            </a:r>
            <a:r>
              <a:rPr lang="ar-SA" b="1" smtClean="0">
                <a:solidFill>
                  <a:srgbClr val="FF3300"/>
                </a:solidFill>
                <a:cs typeface="PT Bold Heading" pitchFamily="2" charset="-78"/>
              </a:rPr>
              <a:t>المنخفضة</a:t>
            </a:r>
            <a:r>
              <a:rPr lang="ar-SA" b="1" smtClean="0">
                <a:cs typeface="PT Bold Heading" pitchFamily="2" charset="-78"/>
              </a:rPr>
              <a:t> توقف نشاط الإنزيم مؤقتا ولا تقتله، وبالتالى يمكن للإنزيم أن يستعيد نشاطه مرة أخرى عندما تتحسن درجة الحرارة. </a:t>
            </a:r>
            <a:endParaRPr lang="en-US" b="1" smtClean="0">
              <a:cs typeface="PT Bold Heading" pitchFamily="2" charset="-78"/>
            </a:endParaRPr>
          </a:p>
        </p:txBody>
      </p:sp>
      <p:sp>
        <p:nvSpPr>
          <p:cNvPr id="86019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E5FE250E-093A-4E3E-B329-394DED887E4F}" type="slidenum">
              <a:rPr lang="ar-SA"/>
              <a:pPr eaLnBrk="1" hangingPunct="1"/>
              <a:t>68</a:t>
            </a:fld>
            <a:endParaRPr 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19162"/>
          </a:xfrm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ar-SA" sz="3600" b="1" smtClean="0">
                <a:solidFill>
                  <a:srgbClr val="0000FF"/>
                </a:solidFill>
                <a:cs typeface="PT Bold Heading" pitchFamily="2" charset="-78"/>
              </a:rPr>
              <a:t>تأثير درجة الحرارة على النشاط الإنزيمى</a:t>
            </a:r>
            <a:endParaRPr lang="en-US" sz="3600" b="1" smtClean="0">
              <a:solidFill>
                <a:srgbClr val="0000FF"/>
              </a:solidFill>
              <a:cs typeface="PT Bold Heading" pitchFamily="2" charset="-78"/>
            </a:endParaRPr>
          </a:p>
        </p:txBody>
      </p:sp>
      <p:pic>
        <p:nvPicPr>
          <p:cNvPr id="8704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1700808"/>
            <a:ext cx="8424936" cy="4464496"/>
          </a:xfrm>
          <a:noFill/>
          <a:ln w="76200">
            <a:solidFill>
              <a:srgbClr val="161984"/>
            </a:solidFill>
            <a:miter lim="800000"/>
            <a:headEnd/>
            <a:tailEnd/>
          </a:ln>
        </p:spPr>
      </p:pic>
      <p:sp>
        <p:nvSpPr>
          <p:cNvPr id="87044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A6C5C096-8851-482C-A4EF-74094F9C19D9}" type="slidenum">
              <a:rPr lang="ar-SA"/>
              <a:pPr eaLnBrk="1" hangingPunct="1"/>
              <a:t>69</a:t>
            </a:fld>
            <a:endParaRPr 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Grp="1" noChangeArrowheads="1"/>
          </p:cNvSpPr>
          <p:nvPr>
            <p:ph type="title"/>
          </p:nvPr>
        </p:nvSpPr>
        <p:spPr>
          <a:xfrm>
            <a:off x="755650" y="836613"/>
            <a:ext cx="7683500" cy="719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>
            <a:solidFill>
              <a:srgbClr val="FF33CC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lang="ar-SA" sz="3600" smtClean="0">
                <a:solidFill>
                  <a:srgbClr val="161984"/>
                </a:solidFill>
                <a:cs typeface="PT Bold Heading" pitchFamily="2" charset="-78"/>
              </a:rPr>
              <a:t>رسم يوضح تركيب الإنزيم والعامل المرافق له</a:t>
            </a:r>
            <a:r>
              <a:rPr lang="en-US" sz="3600" smtClean="0">
                <a:solidFill>
                  <a:srgbClr val="161984"/>
                </a:solidFill>
                <a:cs typeface="Traditional Arabic" pitchFamily="2" charset="-78"/>
              </a:rPr>
              <a:t> </a:t>
            </a:r>
          </a:p>
        </p:txBody>
      </p:sp>
      <p:pic>
        <p:nvPicPr>
          <p:cNvPr id="23555" name="Picture 11" descr="http://diverge.hunter.cuny.edu/~weigang/Images/05-03_holoenzyme_1.jpg"/>
          <p:cNvPicPr>
            <a:picLocks noGrp="1" noChangeAspect="1" noChangeArrowheads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2060575"/>
            <a:ext cx="8899525" cy="3849688"/>
          </a:xfrm>
          <a:noFill/>
          <a:ln w="76200">
            <a:solidFill>
              <a:srgbClr val="FF33CC"/>
            </a:solidFill>
            <a:miter lim="800000"/>
            <a:headEnd/>
            <a:tailEnd/>
          </a:ln>
        </p:spPr>
      </p:pic>
      <p:sp>
        <p:nvSpPr>
          <p:cNvPr id="23556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712F44A7-64D8-4F58-90EE-6EDE0A2E527B}" type="slidenum">
              <a:rPr lang="ar-SA"/>
              <a:pPr eaLnBrk="1" hangingPunct="1"/>
              <a:t>7</a:t>
            </a:fld>
            <a:endParaRPr lang="en-US"/>
          </a:p>
        </p:txBody>
      </p:sp>
      <p:sp>
        <p:nvSpPr>
          <p:cNvPr id="23557" name="AutoShape 12"/>
          <p:cNvSpPr>
            <a:spLocks noChangeArrowheads="1"/>
          </p:cNvSpPr>
          <p:nvPr/>
        </p:nvSpPr>
        <p:spPr bwMode="auto">
          <a:xfrm>
            <a:off x="971550" y="2852738"/>
            <a:ext cx="914400" cy="9144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19162"/>
          </a:xfrm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ar-EG" sz="4000" b="1" smtClean="0">
                <a:solidFill>
                  <a:srgbClr val="0000FF"/>
                </a:solidFill>
                <a:cs typeface="PT Bold Heading" pitchFamily="2" charset="-78"/>
              </a:rPr>
              <a:t>6</a:t>
            </a:r>
            <a:r>
              <a:rPr lang="ar-SA" sz="4000" b="1" smtClean="0">
                <a:solidFill>
                  <a:srgbClr val="0000FF"/>
                </a:solidFill>
                <a:cs typeface="PT Bold Heading" pitchFamily="2" charset="-78"/>
              </a:rPr>
              <a:t>- تأثير المواد السامة</a:t>
            </a:r>
            <a:endParaRPr lang="en-US" sz="4000" b="1" smtClean="0">
              <a:solidFill>
                <a:srgbClr val="0000FF"/>
              </a:solidFill>
              <a:cs typeface="PT Bold Heading" pitchFamily="2" charset="-78"/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1438"/>
            <a:ext cx="8362950" cy="5184775"/>
          </a:xfrm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50000"/>
              </a:lnSpc>
              <a:spcBef>
                <a:spcPct val="40000"/>
              </a:spcBef>
            </a:pPr>
            <a:r>
              <a:rPr lang="ar-SA" sz="4000" b="1" dirty="0" smtClean="0">
                <a:cs typeface="PT Bold Heading" pitchFamily="2" charset="-78"/>
              </a:rPr>
              <a:t>تعمل بعض الأيونات على </a:t>
            </a:r>
            <a:r>
              <a:rPr lang="ar-SA" sz="4000" b="1" dirty="0" smtClean="0">
                <a:solidFill>
                  <a:srgbClr val="FF3300"/>
                </a:solidFill>
                <a:cs typeface="PT Bold Heading" pitchFamily="2" charset="-78"/>
              </a:rPr>
              <a:t>خفض</a:t>
            </a:r>
            <a:r>
              <a:rPr lang="ar-SA" sz="4000" b="1" dirty="0" smtClean="0">
                <a:cs typeface="PT Bold Heading" pitchFamily="2" charset="-78"/>
              </a:rPr>
              <a:t> سرعة التفاعل </a:t>
            </a:r>
            <a:r>
              <a:rPr lang="ar-SA" sz="4000" b="1" dirty="0" err="1" smtClean="0">
                <a:cs typeface="PT Bold Heading" pitchFamily="2" charset="-78"/>
              </a:rPr>
              <a:t>الإنزيمى</a:t>
            </a:r>
            <a:r>
              <a:rPr lang="ar-SA" sz="4000" b="1" dirty="0" smtClean="0">
                <a:cs typeface="PT Bold Heading" pitchFamily="2" charset="-78"/>
              </a:rPr>
              <a:t>، أو قد تؤدى إلى </a:t>
            </a:r>
            <a:r>
              <a:rPr lang="ar-SA" sz="4000" b="1" dirty="0" smtClean="0">
                <a:solidFill>
                  <a:srgbClr val="C00000"/>
                </a:solidFill>
                <a:cs typeface="PT Bold Heading" pitchFamily="2" charset="-78"/>
              </a:rPr>
              <a:t>إيقافه</a:t>
            </a:r>
            <a:r>
              <a:rPr lang="ar-SA" sz="4000" b="1" dirty="0" smtClean="0">
                <a:cs typeface="PT Bold Heading" pitchFamily="2" charset="-78"/>
              </a:rPr>
              <a:t> تماما حيث تتحد مع بعض مكونات الأنزيم وتعوقه عن أداء عمله،.</a:t>
            </a:r>
            <a:endParaRPr lang="en-US" sz="4000" b="1" dirty="0" smtClean="0">
              <a:cs typeface="PT Bold Heading" pitchFamily="2" charset="-78"/>
            </a:endParaRPr>
          </a:p>
        </p:txBody>
      </p:sp>
      <p:sp>
        <p:nvSpPr>
          <p:cNvPr id="88068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1CAB8BF9-5450-49B6-876D-547DBEAAC058}" type="slidenum">
              <a:rPr lang="ar-SA"/>
              <a:pPr eaLnBrk="1" hangingPunct="1"/>
              <a:t>70</a:t>
            </a:fld>
            <a:endParaRPr 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19162"/>
          </a:xfrm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ar-EG" sz="4000" b="1" smtClean="0">
                <a:solidFill>
                  <a:srgbClr val="0000FF"/>
                </a:solidFill>
                <a:cs typeface="PT Bold Heading" pitchFamily="2" charset="-78"/>
              </a:rPr>
              <a:t>7</a:t>
            </a:r>
            <a:r>
              <a:rPr lang="ar-SA" sz="4000" b="1" smtClean="0">
                <a:solidFill>
                  <a:srgbClr val="0000FF"/>
                </a:solidFill>
                <a:cs typeface="PT Bold Heading" pitchFamily="2" charset="-78"/>
              </a:rPr>
              <a:t>- تأثير المثبطات</a:t>
            </a:r>
            <a:endParaRPr lang="en-US" sz="4000" b="1" smtClean="0">
              <a:solidFill>
                <a:srgbClr val="0000FF"/>
              </a:solidFill>
              <a:cs typeface="PT Bold Heading" pitchFamily="2" charset="-78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875"/>
            <a:ext cx="8218488" cy="4824413"/>
          </a:xfrm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pPr marL="0" indent="0" algn="just">
              <a:lnSpc>
                <a:spcPct val="125000"/>
              </a:lnSpc>
              <a:spcBef>
                <a:spcPct val="40000"/>
              </a:spcBef>
            </a:pPr>
            <a:r>
              <a:rPr lang="ar-SA" sz="3200" b="1" dirty="0" smtClean="0">
                <a:cs typeface="PT Bold Heading" pitchFamily="2" charset="-78"/>
              </a:rPr>
              <a:t>تفاعل الإنزيم مع مواد أخرى </a:t>
            </a:r>
            <a:r>
              <a:rPr lang="ar-SA" sz="3200" b="1" dirty="0" smtClean="0">
                <a:solidFill>
                  <a:srgbClr val="C00000"/>
                </a:solidFill>
                <a:cs typeface="PT Bold Heading" pitchFamily="2" charset="-78"/>
              </a:rPr>
              <a:t>خلاف مادته الأصلية </a:t>
            </a:r>
            <a:r>
              <a:rPr lang="ar-SA" sz="3200" b="1" dirty="0" smtClean="0">
                <a:cs typeface="PT Bold Heading" pitchFamily="2" charset="-78"/>
              </a:rPr>
              <a:t>يؤدى إلى تقليل سرعة النشاط </a:t>
            </a:r>
            <a:r>
              <a:rPr lang="ar-SA" sz="3200" b="1" dirty="0" err="1" smtClean="0">
                <a:cs typeface="PT Bold Heading" pitchFamily="2" charset="-78"/>
              </a:rPr>
              <a:t>الإنزيمي</a:t>
            </a:r>
            <a:r>
              <a:rPr lang="ar-SA" sz="3200" b="1" dirty="0" smtClean="0">
                <a:cs typeface="PT Bold Heading" pitchFamily="2" charset="-78"/>
              </a:rPr>
              <a:t> أو توقفه كاملا، وتسمى </a:t>
            </a:r>
            <a:r>
              <a:rPr lang="ar-SA" sz="3200" b="1" dirty="0" err="1" smtClean="0">
                <a:cs typeface="PT Bold Heading" pitchFamily="2" charset="-78"/>
              </a:rPr>
              <a:t>بإسم</a:t>
            </a:r>
            <a:r>
              <a:rPr lang="ar-SA" sz="3200" b="1" dirty="0" smtClean="0">
                <a:cs typeface="PT Bold Heading" pitchFamily="2" charset="-78"/>
              </a:rPr>
              <a:t> </a:t>
            </a:r>
            <a:r>
              <a:rPr lang="ar-SA" sz="3200" b="1" dirty="0" smtClean="0">
                <a:solidFill>
                  <a:srgbClr val="FF3300"/>
                </a:solidFill>
                <a:cs typeface="PT Bold Heading" pitchFamily="2" charset="-78"/>
              </a:rPr>
              <a:t>المثبط</a:t>
            </a:r>
            <a:r>
              <a:rPr lang="ar-SA" sz="3200" b="1" dirty="0" smtClean="0">
                <a:cs typeface="PT Bold Heading" pitchFamily="2" charset="-78"/>
              </a:rPr>
              <a:t>. يوجد </a:t>
            </a:r>
            <a:r>
              <a:rPr lang="ar-SA" sz="3200" b="1" dirty="0" smtClean="0">
                <a:solidFill>
                  <a:srgbClr val="FF3300"/>
                </a:solidFill>
                <a:cs typeface="PT Bold Heading" pitchFamily="2" charset="-78"/>
              </a:rPr>
              <a:t>نوعان</a:t>
            </a:r>
            <a:r>
              <a:rPr lang="ar-SA" sz="3200" b="1" dirty="0" smtClean="0">
                <a:cs typeface="PT Bold Heading" pitchFamily="2" charset="-78"/>
              </a:rPr>
              <a:t> من المثبطات:-</a:t>
            </a:r>
          </a:p>
          <a:p>
            <a:pPr marL="0" indent="0" algn="just">
              <a:lnSpc>
                <a:spcPct val="125000"/>
              </a:lnSpc>
              <a:spcBef>
                <a:spcPct val="40000"/>
              </a:spcBef>
            </a:pPr>
            <a:r>
              <a:rPr lang="ar-SA" b="1" dirty="0" smtClean="0">
                <a:cs typeface="PT Bold Heading" pitchFamily="2" charset="-78"/>
              </a:rPr>
              <a:t>أ - </a:t>
            </a:r>
            <a:r>
              <a:rPr lang="ar-SA" b="1" dirty="0" smtClean="0">
                <a:solidFill>
                  <a:srgbClr val="0000FF"/>
                </a:solidFill>
                <a:cs typeface="PT Bold Heading" pitchFamily="2" charset="-78"/>
              </a:rPr>
              <a:t>مثبطات تنافسية </a:t>
            </a:r>
            <a:r>
              <a:rPr lang="en-US" sz="2000" b="1" dirty="0" smtClean="0">
                <a:cs typeface="PT Bold Heading" pitchFamily="2" charset="-78"/>
              </a:rPr>
              <a:t>Competitive</a:t>
            </a:r>
            <a:r>
              <a:rPr lang="en-US" b="1" dirty="0" smtClean="0">
                <a:cs typeface="PT Bold Heading" pitchFamily="2" charset="-78"/>
              </a:rPr>
              <a:t> </a:t>
            </a:r>
            <a:r>
              <a:rPr lang="en-US" sz="2000" b="1" dirty="0" smtClean="0">
                <a:cs typeface="PT Bold Heading" pitchFamily="2" charset="-78"/>
              </a:rPr>
              <a:t>Inhibitors</a:t>
            </a:r>
            <a:endParaRPr lang="ar-SA" sz="2000" b="1" dirty="0" smtClean="0">
              <a:cs typeface="PT Bold Heading" pitchFamily="2" charset="-78"/>
            </a:endParaRPr>
          </a:p>
          <a:p>
            <a:pPr marL="0" indent="0" algn="just">
              <a:lnSpc>
                <a:spcPct val="125000"/>
              </a:lnSpc>
              <a:spcBef>
                <a:spcPct val="40000"/>
              </a:spcBef>
            </a:pPr>
            <a:r>
              <a:rPr lang="ar-SA" b="1" dirty="0" smtClean="0">
                <a:cs typeface="PT Bold Heading" pitchFamily="2" charset="-78"/>
              </a:rPr>
              <a:t>ب- </a:t>
            </a:r>
            <a:r>
              <a:rPr lang="ar-SA" b="1" dirty="0" smtClean="0">
                <a:solidFill>
                  <a:srgbClr val="0000FF"/>
                </a:solidFill>
                <a:cs typeface="PT Bold Heading" pitchFamily="2" charset="-78"/>
              </a:rPr>
              <a:t>مثبطات غير تنافسية </a:t>
            </a:r>
            <a:r>
              <a:rPr lang="en-US" sz="2000" b="1" dirty="0" smtClean="0">
                <a:cs typeface="PT Bold Heading" pitchFamily="2" charset="-78"/>
              </a:rPr>
              <a:t>Non-</a:t>
            </a:r>
            <a:r>
              <a:rPr lang="en-US" b="1" dirty="0" smtClean="0">
                <a:cs typeface="PT Bold Heading" pitchFamily="2" charset="-78"/>
              </a:rPr>
              <a:t> </a:t>
            </a:r>
            <a:r>
              <a:rPr lang="en-US" sz="2000" b="1" dirty="0" smtClean="0">
                <a:cs typeface="PT Bold Heading" pitchFamily="2" charset="-78"/>
              </a:rPr>
              <a:t>Competitive</a:t>
            </a:r>
            <a:r>
              <a:rPr lang="en-US" b="1" dirty="0" smtClean="0">
                <a:cs typeface="PT Bold Heading" pitchFamily="2" charset="-78"/>
              </a:rPr>
              <a:t> </a:t>
            </a:r>
            <a:r>
              <a:rPr lang="en-US" sz="2000" b="1" dirty="0" smtClean="0">
                <a:cs typeface="PT Bold Heading" pitchFamily="2" charset="-78"/>
              </a:rPr>
              <a:t>Inhibitors</a:t>
            </a:r>
          </a:p>
        </p:txBody>
      </p:sp>
      <p:sp>
        <p:nvSpPr>
          <p:cNvPr id="89092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1C0B22A4-68A2-4C85-9B86-B92F6880D076}" type="slidenum">
              <a:rPr lang="ar-SA"/>
              <a:pPr eaLnBrk="1" hangingPunct="1"/>
              <a:t>71</a:t>
            </a:fld>
            <a:endParaRPr 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19162"/>
          </a:xfrm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ar-SA" sz="3200" b="1" smtClean="0">
                <a:solidFill>
                  <a:srgbClr val="0000FF"/>
                </a:solidFill>
                <a:cs typeface="PT Bold Heading" pitchFamily="2" charset="-78"/>
              </a:rPr>
              <a:t>أ- المثبطات التنافسية</a:t>
            </a:r>
            <a:endParaRPr lang="en-US" sz="2000" b="1" smtClean="0">
              <a:solidFill>
                <a:srgbClr val="0000FF"/>
              </a:solidFill>
              <a:cs typeface="PT Bold Heading" pitchFamily="2" charset="-78"/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875"/>
            <a:ext cx="8362950" cy="4824413"/>
          </a:xfrm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pPr marL="88900" indent="-88900" algn="just">
              <a:lnSpc>
                <a:spcPct val="125000"/>
              </a:lnSpc>
              <a:spcBef>
                <a:spcPct val="40000"/>
              </a:spcBef>
            </a:pPr>
            <a:r>
              <a:rPr lang="ar-SA" b="1" smtClean="0">
                <a:cs typeface="PT Bold Heading" pitchFamily="2" charset="-78"/>
              </a:rPr>
              <a:t>هذه المثبطات </a:t>
            </a:r>
            <a:r>
              <a:rPr lang="ar-SA" b="1" smtClean="0">
                <a:solidFill>
                  <a:srgbClr val="FF3300"/>
                </a:solidFill>
                <a:cs typeface="PT Bold Heading" pitchFamily="2" charset="-78"/>
              </a:rPr>
              <a:t>تتشابه</a:t>
            </a:r>
            <a:r>
              <a:rPr lang="ar-SA" b="1" smtClean="0">
                <a:cs typeface="PT Bold Heading" pitchFamily="2" charset="-78"/>
              </a:rPr>
              <a:t> من الوجهة التركيبية مع جزيئات مادة التفاعل، بحيث لا يستطيع الإنزيم أن يميز بينها وبين مادة التفاعل.</a:t>
            </a:r>
          </a:p>
          <a:p>
            <a:pPr marL="88900" indent="-88900" algn="just">
              <a:lnSpc>
                <a:spcPct val="125000"/>
              </a:lnSpc>
              <a:spcBef>
                <a:spcPct val="40000"/>
              </a:spcBef>
            </a:pPr>
            <a:r>
              <a:rPr lang="ar-SA" b="1" smtClean="0">
                <a:cs typeface="PT Bold Heading" pitchFamily="2" charset="-78"/>
              </a:rPr>
              <a:t> وعليه فإن هذه المثبطات تحتل </a:t>
            </a:r>
            <a:r>
              <a:rPr lang="ar-SA" b="1" smtClean="0">
                <a:solidFill>
                  <a:srgbClr val="FF3300"/>
                </a:solidFill>
                <a:cs typeface="PT Bold Heading" pitchFamily="2" charset="-78"/>
              </a:rPr>
              <a:t>مراكز الإنزيم</a:t>
            </a:r>
            <a:r>
              <a:rPr lang="ar-SA" b="1" smtClean="0">
                <a:cs typeface="PT Bold Heading" pitchFamily="2" charset="-78"/>
              </a:rPr>
              <a:t> النشطة ولكن   </a:t>
            </a:r>
            <a:r>
              <a:rPr lang="ar-SA" b="1" smtClean="0">
                <a:solidFill>
                  <a:srgbClr val="FF3300"/>
                </a:solidFill>
                <a:cs typeface="PT Bold Heading" pitchFamily="2" charset="-78"/>
              </a:rPr>
              <a:t>لا </a:t>
            </a:r>
            <a:r>
              <a:rPr lang="ar-SA" b="1" smtClean="0">
                <a:solidFill>
                  <a:srgbClr val="0000FF"/>
                </a:solidFill>
                <a:cs typeface="PT Bold Heading" pitchFamily="2" charset="-78"/>
              </a:rPr>
              <a:t>يحدث تفاعل </a:t>
            </a:r>
            <a:r>
              <a:rPr lang="ar-SA" b="1" smtClean="0">
                <a:cs typeface="PT Bold Heading" pitchFamily="2" charset="-78"/>
              </a:rPr>
              <a:t>بينهما، </a:t>
            </a:r>
          </a:p>
          <a:p>
            <a:pPr marL="88900" indent="-88900" algn="just">
              <a:lnSpc>
                <a:spcPct val="125000"/>
              </a:lnSpc>
              <a:spcBef>
                <a:spcPct val="40000"/>
              </a:spcBef>
            </a:pPr>
            <a:r>
              <a:rPr lang="ar-SA" b="1" smtClean="0">
                <a:cs typeface="PT Bold Heading" pitchFamily="2" charset="-78"/>
              </a:rPr>
              <a:t>ويكون المعقد المتكون </a:t>
            </a:r>
            <a:r>
              <a:rPr lang="ar-SA" b="1" smtClean="0">
                <a:solidFill>
                  <a:srgbClr val="0000FF"/>
                </a:solidFill>
                <a:cs typeface="PT Bold Heading" pitchFamily="2" charset="-78"/>
              </a:rPr>
              <a:t>قابل للإنعكاس </a:t>
            </a:r>
            <a:r>
              <a:rPr lang="ar-SA" b="1" smtClean="0">
                <a:cs typeface="PT Bold Heading" pitchFamily="2" charset="-78"/>
              </a:rPr>
              <a:t>ولا تتكون نواتج التفاعل</a:t>
            </a:r>
            <a:endParaRPr lang="en-US" b="1" smtClean="0">
              <a:cs typeface="PT Bold Heading" pitchFamily="2" charset="-78"/>
            </a:endParaRPr>
          </a:p>
          <a:p>
            <a:pPr marL="88900" indent="-88900" algn="just">
              <a:lnSpc>
                <a:spcPct val="125000"/>
              </a:lnSpc>
              <a:spcBef>
                <a:spcPct val="40000"/>
              </a:spcBef>
            </a:pPr>
            <a:r>
              <a:rPr lang="ar-SA" b="1" smtClean="0">
                <a:cs typeface="PT Bold Heading" pitchFamily="2" charset="-78"/>
              </a:rPr>
              <a:t>يمكن التغلب عليه عن طريق </a:t>
            </a:r>
            <a:r>
              <a:rPr lang="ar-SA" b="1" smtClean="0">
                <a:solidFill>
                  <a:srgbClr val="0000FF"/>
                </a:solidFill>
                <a:cs typeface="PT Bold Heading" pitchFamily="2" charset="-78"/>
              </a:rPr>
              <a:t>زيادة</a:t>
            </a:r>
            <a:r>
              <a:rPr lang="ar-SA" b="1" smtClean="0">
                <a:cs typeface="PT Bold Heading" pitchFamily="2" charset="-78"/>
              </a:rPr>
              <a:t> مادة التفاعل.</a:t>
            </a:r>
            <a:endParaRPr lang="en-US" b="1" smtClean="0">
              <a:cs typeface="PT Bold Heading" pitchFamily="2" charset="-78"/>
            </a:endParaRPr>
          </a:p>
        </p:txBody>
      </p:sp>
      <p:sp>
        <p:nvSpPr>
          <p:cNvPr id="90116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DFA605ED-C0FD-4D94-A45B-9981304F2C38}" type="slidenum">
              <a:rPr lang="ar-SA"/>
              <a:pPr eaLnBrk="1" hangingPunct="1"/>
              <a:t>72</a:t>
            </a:fld>
            <a:endParaRPr 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19162"/>
          </a:xfrm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ar-SA" sz="3200" b="1" smtClean="0">
                <a:solidFill>
                  <a:srgbClr val="0000FF"/>
                </a:solidFill>
                <a:cs typeface="PT Bold Heading" pitchFamily="2" charset="-78"/>
              </a:rPr>
              <a:t>شكل (1) يوضح المثبطات التنافسية</a:t>
            </a:r>
            <a:endParaRPr lang="en-US" sz="2000" b="1" smtClean="0">
              <a:solidFill>
                <a:srgbClr val="0000FF"/>
              </a:solidFill>
              <a:cs typeface="PT Bold Heading" pitchFamily="2" charset="-78"/>
            </a:endParaRPr>
          </a:p>
        </p:txBody>
      </p:sp>
      <p:pic>
        <p:nvPicPr>
          <p:cNvPr id="9113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1628800"/>
            <a:ext cx="8496944" cy="3543970"/>
          </a:xfrm>
          <a:noFill/>
          <a:ln w="76200">
            <a:solidFill>
              <a:srgbClr val="FF33CC"/>
            </a:solidFill>
            <a:miter lim="800000"/>
            <a:headEnd/>
            <a:tailEnd/>
          </a:ln>
        </p:spPr>
      </p:pic>
      <p:sp>
        <p:nvSpPr>
          <p:cNvPr id="91140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E59A7205-0F80-42B6-B73E-9B14239EDEBF}" type="slidenum">
              <a:rPr lang="ar-SA"/>
              <a:pPr eaLnBrk="1" hangingPunct="1"/>
              <a:t>73</a:t>
            </a:fld>
            <a:endParaRPr 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19162"/>
          </a:xfrm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ar-SA" sz="3200" b="1" smtClean="0">
                <a:solidFill>
                  <a:srgbClr val="0000FF"/>
                </a:solidFill>
                <a:cs typeface="PT Bold Heading" pitchFamily="2" charset="-78"/>
              </a:rPr>
              <a:t>شكل (2) يوضح المثبطات التنافسية</a:t>
            </a:r>
            <a:endParaRPr lang="en-US" sz="2000" b="1" smtClean="0">
              <a:solidFill>
                <a:srgbClr val="0000FF"/>
              </a:solidFill>
              <a:cs typeface="PT Bold Heading" pitchFamily="2" charset="-78"/>
            </a:endParaRPr>
          </a:p>
        </p:txBody>
      </p:sp>
      <p:pic>
        <p:nvPicPr>
          <p:cNvPr id="92163" name="Picture 4" descr="800px-Competitive_inhibit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8563" y="1412875"/>
            <a:ext cx="6880225" cy="4824413"/>
          </a:xfrm>
          <a:noFill/>
        </p:spPr>
      </p:pic>
      <p:sp>
        <p:nvSpPr>
          <p:cNvPr id="92164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0A6C2AA6-DA51-4D92-B79E-2D07AAFF1B6F}" type="slidenum">
              <a:rPr lang="ar-SA"/>
              <a:pPr eaLnBrk="1" hangingPunct="1"/>
              <a:t>74</a:t>
            </a:fld>
            <a:endParaRPr 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19162"/>
          </a:xfrm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ar-SA" sz="4000" b="1" smtClean="0">
                <a:solidFill>
                  <a:srgbClr val="0000FF"/>
                </a:solidFill>
                <a:cs typeface="PT Bold Heading" pitchFamily="2" charset="-78"/>
              </a:rPr>
              <a:t>شكل (3) يوضح المثبطات التنافسية</a:t>
            </a:r>
            <a:endParaRPr lang="en-US" sz="4000" b="1" smtClean="0">
              <a:solidFill>
                <a:srgbClr val="0000FF"/>
              </a:solidFill>
              <a:cs typeface="PT Bold Heading" pitchFamily="2" charset="-78"/>
            </a:endParaRPr>
          </a:p>
        </p:txBody>
      </p:sp>
      <p:pic>
        <p:nvPicPr>
          <p:cNvPr id="9318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341438"/>
            <a:ext cx="8362950" cy="4938712"/>
          </a:xfrm>
          <a:noFill/>
          <a:ln w="57150">
            <a:solidFill>
              <a:srgbClr val="161984"/>
            </a:solidFill>
            <a:miter lim="800000"/>
            <a:headEnd/>
            <a:tailEnd/>
          </a:ln>
        </p:spPr>
      </p:pic>
      <p:sp>
        <p:nvSpPr>
          <p:cNvPr id="93188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0C519141-10DD-485F-AB3B-E689C8C645CD}" type="slidenum">
              <a:rPr lang="ar-SA"/>
              <a:pPr eaLnBrk="1" hangingPunct="1"/>
              <a:t>75</a:t>
            </a:fld>
            <a:endParaRPr 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93750"/>
          </a:xfrm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ar-SA" b="1" smtClean="0">
                <a:solidFill>
                  <a:srgbClr val="0000FF"/>
                </a:solidFill>
                <a:cs typeface="PT Bold Heading" pitchFamily="2" charset="-78"/>
              </a:rPr>
              <a:t>ب- المثبطات غير التنافسية</a:t>
            </a:r>
            <a:endParaRPr lang="en-US" b="1" smtClean="0">
              <a:solidFill>
                <a:srgbClr val="0000FF"/>
              </a:solidFill>
              <a:cs typeface="PT Bold Heading" pitchFamily="2" charset="-78"/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4438"/>
            <a:ext cx="8362950" cy="5383212"/>
          </a:xfrm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ar-SA" b="1" smtClean="0">
                <a:cs typeface="PT Bold Heading" pitchFamily="2" charset="-78"/>
              </a:rPr>
              <a:t>لا </a:t>
            </a:r>
            <a:r>
              <a:rPr lang="ar-SA" b="1" smtClean="0">
                <a:solidFill>
                  <a:srgbClr val="FF3300"/>
                </a:solidFill>
                <a:cs typeface="PT Bold Heading" pitchFamily="2" charset="-78"/>
              </a:rPr>
              <a:t>تتنافس</a:t>
            </a:r>
            <a:r>
              <a:rPr lang="ar-SA" b="1" smtClean="0">
                <a:cs typeface="PT Bold Heading" pitchFamily="2" charset="-78"/>
              </a:rPr>
              <a:t> مع مادة التفاعل على مراكز الإنزيم النشطة.</a:t>
            </a:r>
          </a:p>
          <a:p>
            <a:pPr algn="just">
              <a:lnSpc>
                <a:spcPct val="150000"/>
              </a:lnSpc>
            </a:pPr>
            <a:r>
              <a:rPr lang="ar-SA" b="1" smtClean="0">
                <a:cs typeface="PT Bold Heading" pitchFamily="2" charset="-78"/>
              </a:rPr>
              <a:t>ولكن </a:t>
            </a:r>
            <a:r>
              <a:rPr lang="ar-SA" b="1" smtClean="0">
                <a:solidFill>
                  <a:srgbClr val="0000FF"/>
                </a:solidFill>
                <a:cs typeface="PT Bold Heading" pitchFamily="2" charset="-78"/>
              </a:rPr>
              <a:t>تتفاعل مع جزء من الإنزيم </a:t>
            </a:r>
            <a:r>
              <a:rPr lang="ar-SA" b="1" smtClean="0">
                <a:cs typeface="PT Bold Heading" pitchFamily="2" charset="-78"/>
              </a:rPr>
              <a:t>غير مخصص  لمادة التفاعل.</a:t>
            </a:r>
          </a:p>
          <a:p>
            <a:pPr algn="just">
              <a:lnSpc>
                <a:spcPct val="150000"/>
              </a:lnSpc>
            </a:pPr>
            <a:r>
              <a:rPr lang="ar-SA" b="1" smtClean="0">
                <a:cs typeface="PT Bold Heading" pitchFamily="2" charset="-78"/>
              </a:rPr>
              <a:t> ويكون التثبيط فى هذه الحالة </a:t>
            </a:r>
            <a:r>
              <a:rPr lang="ar-SA" b="1" smtClean="0">
                <a:solidFill>
                  <a:srgbClr val="FF0000"/>
                </a:solidFill>
                <a:cs typeface="PT Bold Heading" pitchFamily="2" charset="-78"/>
              </a:rPr>
              <a:t>غير قابل للإنعكاس</a:t>
            </a:r>
            <a:r>
              <a:rPr lang="ar-SA" b="1" smtClean="0">
                <a:cs typeface="PT Bold Heading" pitchFamily="2" charset="-78"/>
              </a:rPr>
              <a:t>، أى</a:t>
            </a:r>
            <a:r>
              <a:rPr lang="en-US" b="1" smtClean="0">
                <a:cs typeface="PT Bold Heading" pitchFamily="2" charset="-78"/>
              </a:rPr>
              <a:t>  </a:t>
            </a:r>
            <a:r>
              <a:rPr lang="ar-SA" b="1" smtClean="0">
                <a:solidFill>
                  <a:srgbClr val="0000FF"/>
                </a:solidFill>
                <a:cs typeface="PT Bold Heading" pitchFamily="2" charset="-78"/>
              </a:rPr>
              <a:t>لا يمكن التغلب عليه </a:t>
            </a:r>
            <a:r>
              <a:rPr lang="ar-SA" b="1" smtClean="0">
                <a:cs typeface="PT Bold Heading" pitchFamily="2" charset="-78"/>
              </a:rPr>
              <a:t>ومنافسته عن طريق زيادة مادة التفاعل. حيث أن هذا النوع من المثبطات يغير من تركيب الإنزيم بصورة تفقده فعاليته، ويجعله غير قادر على الارتباط بمادته.</a:t>
            </a:r>
          </a:p>
          <a:p>
            <a:pPr algn="just">
              <a:lnSpc>
                <a:spcPct val="150000"/>
              </a:lnSpc>
            </a:pPr>
            <a:r>
              <a:rPr lang="ar-SA" b="1" u="sng" smtClean="0">
                <a:solidFill>
                  <a:srgbClr val="FF3300"/>
                </a:solidFill>
                <a:cs typeface="PT Bold Heading" pitchFamily="2" charset="-78"/>
              </a:rPr>
              <a:t>مثال</a:t>
            </a:r>
            <a:r>
              <a:rPr lang="ar-SA" b="1" smtClean="0">
                <a:cs typeface="PT Bold Heading" pitchFamily="2" charset="-78"/>
              </a:rPr>
              <a:t> الكثير من المركبات السامة</a:t>
            </a:r>
            <a:endParaRPr lang="en-US" b="1" smtClean="0">
              <a:cs typeface="PT Bold Heading" pitchFamily="2" charset="-78"/>
            </a:endParaRPr>
          </a:p>
        </p:txBody>
      </p:sp>
      <p:sp>
        <p:nvSpPr>
          <p:cNvPr id="94212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09755024-A89B-4381-A802-421928A2C529}" type="slidenum">
              <a:rPr lang="ar-SA"/>
              <a:pPr eaLnBrk="1" hangingPunct="1"/>
              <a:t>76</a:t>
            </a:fld>
            <a:endParaRPr 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764704"/>
            <a:ext cx="8229600" cy="919162"/>
          </a:xfrm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ar-SA" sz="4000" b="1" dirty="0" smtClean="0">
                <a:solidFill>
                  <a:srgbClr val="0000FF"/>
                </a:solidFill>
                <a:cs typeface="PT Bold Heading" pitchFamily="2" charset="-78"/>
              </a:rPr>
              <a:t>شكل (1) يوضح المثبطات </a:t>
            </a:r>
            <a:r>
              <a:rPr lang="ar-SA" sz="4000" b="1" dirty="0" smtClean="0">
                <a:solidFill>
                  <a:srgbClr val="C00000"/>
                </a:solidFill>
                <a:cs typeface="PT Bold Heading" pitchFamily="2" charset="-78"/>
              </a:rPr>
              <a:t>غير التنافسية</a:t>
            </a:r>
            <a:endParaRPr lang="en-US" sz="4000" b="1" dirty="0" smtClean="0">
              <a:solidFill>
                <a:srgbClr val="C00000"/>
              </a:solidFill>
              <a:cs typeface="PT Bold Heading" pitchFamily="2" charset="-78"/>
            </a:endParaRPr>
          </a:p>
        </p:txBody>
      </p:sp>
      <p:pic>
        <p:nvPicPr>
          <p:cNvPr id="95235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2060848"/>
            <a:ext cx="8568952" cy="3528392"/>
          </a:xfrm>
          <a:noFill/>
          <a:ln w="76200">
            <a:solidFill>
              <a:srgbClr val="161984"/>
            </a:solidFill>
            <a:miter lim="800000"/>
            <a:headEnd/>
            <a:tailEnd/>
          </a:ln>
        </p:spPr>
      </p:pic>
      <p:sp>
        <p:nvSpPr>
          <p:cNvPr id="95236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2BB1E857-8E8B-4CD1-952E-C9F1DC147A39}" type="slidenum">
              <a:rPr lang="ar-SA"/>
              <a:pPr eaLnBrk="1" hangingPunct="1"/>
              <a:t>77</a:t>
            </a:fld>
            <a:endParaRPr 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340768"/>
            <a:ext cx="8229600" cy="846460"/>
          </a:xfrm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ar-SA" sz="4000" b="1" dirty="0" smtClean="0">
                <a:solidFill>
                  <a:srgbClr val="0000FF"/>
                </a:solidFill>
                <a:cs typeface="PT Bold Heading" pitchFamily="2" charset="-78"/>
              </a:rPr>
              <a:t>شكل (2) يوضح المثبطات </a:t>
            </a:r>
            <a:r>
              <a:rPr lang="ar-SA" sz="4000" b="1" dirty="0" smtClean="0">
                <a:solidFill>
                  <a:srgbClr val="C00000"/>
                </a:solidFill>
                <a:cs typeface="PT Bold Heading" pitchFamily="2" charset="-78"/>
              </a:rPr>
              <a:t>غير التنافسية</a:t>
            </a:r>
            <a:endParaRPr lang="en-US" sz="4000" b="1" dirty="0" smtClean="0">
              <a:solidFill>
                <a:srgbClr val="C00000"/>
              </a:solidFill>
              <a:cs typeface="PT Bold Heading" pitchFamily="2" charset="-78"/>
            </a:endParaRPr>
          </a:p>
        </p:txBody>
      </p:sp>
      <p:pic>
        <p:nvPicPr>
          <p:cNvPr id="96259" name="Picture 3" descr="noncomp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2636912"/>
            <a:ext cx="6264696" cy="3424982"/>
          </a:xfrm>
          <a:solidFill>
            <a:schemeClr val="bg1"/>
          </a:solidFill>
        </p:spPr>
      </p:pic>
      <p:sp>
        <p:nvSpPr>
          <p:cNvPr id="96260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FA15666F-A63B-4F73-AA2F-C9BC1F705818}" type="slidenum">
              <a:rPr lang="ar-SA"/>
              <a:pPr eaLnBrk="1" hangingPunct="1"/>
              <a:t>78</a:t>
            </a:fld>
            <a:endParaRPr 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AutoShape 2"/>
          <p:cNvSpPr>
            <a:spLocks noGrp="1" noChangeArrowheads="1"/>
          </p:cNvSpPr>
          <p:nvPr>
            <p:ph type="title"/>
          </p:nvPr>
        </p:nvSpPr>
        <p:spPr>
          <a:xfrm>
            <a:off x="-4429000" y="3312820"/>
            <a:ext cx="7683500" cy="7191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>
            <a:solidFill>
              <a:srgbClr val="FF33CC"/>
            </a:solidFill>
            <a:round/>
            <a:headEnd type="none" w="med" len="med"/>
            <a:tailEnd type="none" w="med" len="med"/>
          </a:ln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ar-SA" sz="3200" dirty="0" smtClean="0">
                <a:solidFill>
                  <a:srgbClr val="FF3300"/>
                </a:solidFill>
                <a:cs typeface="PT Bold Heading" pitchFamily="2" charset="-78"/>
              </a:rPr>
              <a:t>رسم يوضح تركيب الإنزيم والعامل المرافق له</a:t>
            </a:r>
            <a:r>
              <a:rPr lang="en-US" dirty="0" smtClean="0"/>
              <a:t> </a:t>
            </a:r>
          </a:p>
        </p:txBody>
      </p:sp>
      <p:pic>
        <p:nvPicPr>
          <p:cNvPr id="2457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764704" y="1585495"/>
            <a:ext cx="8569325" cy="5111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0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71AE5C7C-3C90-46CF-8B8D-5F5564B322B9}" type="slidenum">
              <a:rPr lang="ar-SA"/>
              <a:pPr eaLnBrk="1" hangingPunct="1"/>
              <a:t>8</a:t>
            </a:fld>
            <a:endParaRPr lang="en-US"/>
          </a:p>
        </p:txBody>
      </p:sp>
      <p:sp>
        <p:nvSpPr>
          <p:cNvPr id="24581" name="AutoShape 12"/>
          <p:cNvSpPr>
            <a:spLocks noChangeArrowheads="1"/>
          </p:cNvSpPr>
          <p:nvPr/>
        </p:nvSpPr>
        <p:spPr bwMode="auto">
          <a:xfrm>
            <a:off x="971550" y="2852738"/>
            <a:ext cx="914400" cy="9144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135062"/>
          </a:xfrm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ar-SA" sz="4000" smtClean="0">
                <a:solidFill>
                  <a:srgbClr val="0033CC"/>
                </a:solidFill>
                <a:cs typeface="PT Bold Heading" pitchFamily="2" charset="-78"/>
              </a:rPr>
              <a:t>تسمية الإنزيمات</a:t>
            </a:r>
            <a:r>
              <a:rPr lang="en-US" smtClean="0">
                <a:latin typeface="Franklin Gothic Heavy" pitchFamily="34" charset="0"/>
                <a:cs typeface="PT Bold Heading" pitchFamily="2" charset="-78"/>
              </a:rPr>
              <a:t> </a:t>
            </a:r>
          </a:p>
        </p:txBody>
      </p:sp>
      <p:sp>
        <p:nvSpPr>
          <p:cNvPr id="25603" name="Rectangle 5"/>
          <p:cNvSpPr>
            <a:spLocks noGrp="1" noChangeArrowheads="1"/>
          </p:cNvSpPr>
          <p:nvPr>
            <p:ph idx="1"/>
          </p:nvPr>
        </p:nvSpPr>
        <p:spPr>
          <a:xfrm>
            <a:off x="250825" y="1484313"/>
            <a:ext cx="8569325" cy="4752975"/>
          </a:xfrm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15000"/>
              </a:lnSpc>
              <a:spcBef>
                <a:spcPct val="40000"/>
              </a:spcBef>
            </a:pPr>
            <a:r>
              <a:rPr lang="ar-SA" sz="3200" b="1" smtClean="0">
                <a:cs typeface="PT Bold Heading" pitchFamily="2" charset="-78"/>
              </a:rPr>
              <a:t>تسمى الإنزيمات طبقا لـ:-</a:t>
            </a:r>
          </a:p>
          <a:p>
            <a:pPr algn="just">
              <a:lnSpc>
                <a:spcPct val="115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ar-SA" sz="3200" b="1" smtClean="0">
                <a:cs typeface="PT Bold Heading" pitchFamily="2" charset="-78"/>
              </a:rPr>
              <a:t>1-  أما </a:t>
            </a:r>
            <a:r>
              <a:rPr lang="ar-SA" sz="3200" b="1" smtClean="0">
                <a:solidFill>
                  <a:srgbClr val="FF3300"/>
                </a:solidFill>
                <a:cs typeface="PT Bold Heading" pitchFamily="2" charset="-78"/>
              </a:rPr>
              <a:t>لمادة</a:t>
            </a:r>
            <a:r>
              <a:rPr lang="ar-SA" sz="3200" b="1" smtClean="0">
                <a:cs typeface="PT Bold Heading" pitchFamily="2" charset="-78"/>
              </a:rPr>
              <a:t> </a:t>
            </a:r>
            <a:r>
              <a:rPr lang="ar-SA" sz="3200" b="1" smtClean="0">
                <a:solidFill>
                  <a:srgbClr val="FF3300"/>
                </a:solidFill>
                <a:cs typeface="PT Bold Heading" pitchFamily="2" charset="-78"/>
              </a:rPr>
              <a:t>التفاعل</a:t>
            </a:r>
            <a:r>
              <a:rPr lang="ar-SA" sz="3200" b="1" smtClean="0">
                <a:cs typeface="PT Bold Heading" pitchFamily="2" charset="-78"/>
              </a:rPr>
              <a:t> التى يؤثر عليها الإنزيم. </a:t>
            </a:r>
            <a:endParaRPr lang="en-US" sz="3200" b="1" smtClean="0">
              <a:cs typeface="PT Bold Heading" pitchFamily="2" charset="-78"/>
            </a:endParaRPr>
          </a:p>
          <a:p>
            <a:pPr algn="just">
              <a:lnSpc>
                <a:spcPct val="115000"/>
              </a:lnSpc>
              <a:spcBef>
                <a:spcPct val="40000"/>
              </a:spcBef>
            </a:pPr>
            <a:r>
              <a:rPr lang="ar-SA" sz="3200" b="1" smtClean="0">
                <a:cs typeface="PT Bold Heading" pitchFamily="2" charset="-78"/>
              </a:rPr>
              <a:t>2- أو </a:t>
            </a:r>
            <a:r>
              <a:rPr lang="ar-SA" sz="3200" b="1" smtClean="0">
                <a:solidFill>
                  <a:srgbClr val="FF3300"/>
                </a:solidFill>
                <a:cs typeface="PT Bold Heading" pitchFamily="2" charset="-78"/>
              </a:rPr>
              <a:t>نوع</a:t>
            </a:r>
            <a:r>
              <a:rPr lang="ar-SA" sz="3200" b="1" smtClean="0">
                <a:cs typeface="PT Bold Heading" pitchFamily="2" charset="-78"/>
              </a:rPr>
              <a:t> </a:t>
            </a:r>
            <a:r>
              <a:rPr lang="ar-SA" sz="3200" b="1" smtClean="0">
                <a:solidFill>
                  <a:srgbClr val="FF3300"/>
                </a:solidFill>
                <a:cs typeface="PT Bold Heading" pitchFamily="2" charset="-78"/>
              </a:rPr>
              <a:t>التفاعل</a:t>
            </a:r>
            <a:r>
              <a:rPr lang="ar-SA" sz="3200" b="1" smtClean="0">
                <a:cs typeface="PT Bold Heading" pitchFamily="2" charset="-78"/>
              </a:rPr>
              <a:t> الذى يؤثر عليه الإنزيم.</a:t>
            </a:r>
          </a:p>
          <a:p>
            <a:pPr algn="just">
              <a:lnSpc>
                <a:spcPct val="115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ar-SA" sz="3200" b="1" smtClean="0">
                <a:cs typeface="PT Bold Heading" pitchFamily="2" charset="-78"/>
              </a:rPr>
              <a:t> 	حيث يضاف إلى مادة التفاعل أو نوع التفاعل، المقطع </a:t>
            </a:r>
            <a:r>
              <a:rPr lang="ar-SA" sz="3200" b="1" smtClean="0">
                <a:solidFill>
                  <a:srgbClr val="FF3300"/>
                </a:solidFill>
                <a:cs typeface="PT Bold Heading" pitchFamily="2" charset="-78"/>
              </a:rPr>
              <a:t>(يز)</a:t>
            </a:r>
            <a:r>
              <a:rPr lang="ar-SA" sz="3200" b="1" smtClean="0">
                <a:cs typeface="PT Bold Heading" pitchFamily="2" charset="-78"/>
              </a:rPr>
              <a:t> إذا كان باللغة العربية أو المقطع </a:t>
            </a:r>
            <a:r>
              <a:rPr lang="ar-SA" sz="3200" b="1" smtClean="0">
                <a:solidFill>
                  <a:srgbClr val="FF3300"/>
                </a:solidFill>
                <a:cs typeface="PT Bold Heading" pitchFamily="2" charset="-78"/>
              </a:rPr>
              <a:t>(</a:t>
            </a:r>
            <a:r>
              <a:rPr lang="en-US" sz="3200" b="1" smtClean="0">
                <a:solidFill>
                  <a:srgbClr val="FF3300"/>
                </a:solidFill>
                <a:cs typeface="PT Bold Heading" pitchFamily="2" charset="-78"/>
              </a:rPr>
              <a:t>ase</a:t>
            </a:r>
            <a:r>
              <a:rPr lang="ar-SA" sz="3200" b="1" smtClean="0">
                <a:solidFill>
                  <a:srgbClr val="FF3300"/>
                </a:solidFill>
                <a:cs typeface="PT Bold Heading" pitchFamily="2" charset="-78"/>
              </a:rPr>
              <a:t>)</a:t>
            </a:r>
            <a:r>
              <a:rPr lang="ar-SA" sz="3200" b="1" smtClean="0">
                <a:cs typeface="PT Bold Heading" pitchFamily="2" charset="-78"/>
              </a:rPr>
              <a:t> إذا كان باللغة الانجليزية.</a:t>
            </a:r>
          </a:p>
          <a:p>
            <a:pPr algn="just">
              <a:lnSpc>
                <a:spcPct val="115000"/>
              </a:lnSpc>
              <a:spcBef>
                <a:spcPct val="40000"/>
              </a:spcBef>
              <a:buFont typeface="Wingdings" pitchFamily="2" charset="2"/>
              <a:buNone/>
            </a:pPr>
            <a:endParaRPr lang="ar-SA" sz="3200" b="1" smtClean="0">
              <a:cs typeface="PT Bold Heading" pitchFamily="2" charset="-78"/>
            </a:endParaRPr>
          </a:p>
        </p:txBody>
      </p:sp>
      <p:sp>
        <p:nvSpPr>
          <p:cNvPr id="25604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EC420541-FD38-41AE-9F38-786364990E9E}" type="slidenum">
              <a:rPr lang="ar-SA"/>
              <a:pPr eaLnBrk="1" hangingPunct="1"/>
              <a:t>9</a:t>
            </a:fld>
            <a:endParaRPr 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Leve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pitchFamily="34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Leve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pitchFamily="34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تدفق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تدفق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2365</TotalTime>
  <Words>2695</Words>
  <Application>Microsoft Office PowerPoint</Application>
  <PresentationFormat>On-screen Show (4:3)</PresentationFormat>
  <Paragraphs>394</Paragraphs>
  <Slides>78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78</vt:i4>
      </vt:variant>
    </vt:vector>
  </HeadingPairs>
  <TitlesOfParts>
    <vt:vector size="94" baseType="lpstr">
      <vt:lpstr>Arial</vt:lpstr>
      <vt:lpstr>Calibri</vt:lpstr>
      <vt:lpstr>Constantia</vt:lpstr>
      <vt:lpstr>Franklin Gothic Heavy</vt:lpstr>
      <vt:lpstr>Garamond</vt:lpstr>
      <vt:lpstr>Majalla UI</vt:lpstr>
      <vt:lpstr>PT Bold Heading</vt:lpstr>
      <vt:lpstr>Simplified Arabic</vt:lpstr>
      <vt:lpstr>Times New Roman</vt:lpstr>
      <vt:lpstr>Traditional Arabic</vt:lpstr>
      <vt:lpstr>Verdana</vt:lpstr>
      <vt:lpstr>Wingdings</vt:lpstr>
      <vt:lpstr>Wingdings 2</vt:lpstr>
      <vt:lpstr>1_Level</vt:lpstr>
      <vt:lpstr>2_Level</vt:lpstr>
      <vt:lpstr>تدفق</vt:lpstr>
      <vt:lpstr> </vt:lpstr>
      <vt:lpstr>ما هى الإنزيمات؟</vt:lpstr>
      <vt:lpstr>التركيب الكيميائى للإنزيم</vt:lpstr>
      <vt:lpstr>PowerPoint Presentation</vt:lpstr>
      <vt:lpstr>PowerPoint Presentation</vt:lpstr>
      <vt:lpstr>PowerPoint Presentation</vt:lpstr>
      <vt:lpstr>رسم يوضح تركيب الإنزيم والعامل المرافق له </vt:lpstr>
      <vt:lpstr>رسم يوضح تركيب الإنزيم والعامل المرافق له </vt:lpstr>
      <vt:lpstr>تسمية الإنزيمات </vt:lpstr>
      <vt:lpstr> أمثلة على تسمية الإنزيمات </vt:lpstr>
      <vt:lpstr>PowerPoint Presentation</vt:lpstr>
      <vt:lpstr>خواص (مواصفات) الإنزيمات</vt:lpstr>
      <vt:lpstr>PowerPoint Presentation</vt:lpstr>
      <vt:lpstr>التخصص فى الإنزيمات  Specificity</vt:lpstr>
      <vt:lpstr>PowerPoint Presentation</vt:lpstr>
      <vt:lpstr>التخصص فى الإنزيمات  Specificity</vt:lpstr>
      <vt:lpstr> التخصص فى الانزيمات</vt:lpstr>
      <vt:lpstr>الفعل العكسى Specificity</vt:lpstr>
      <vt:lpstr>كيفية تأثير الانزيم على مادته( آلية عمل الإنزيم)</vt:lpstr>
      <vt:lpstr>تأثيرالإنزيم على طاقة التنشييط اللازمة لإتمام عملية التنفس </vt:lpstr>
      <vt:lpstr>عمل الانزيم فى تجميع مادة التفاعل</vt:lpstr>
      <vt:lpstr>كيفية عمل الانزيم فى إنشطار مادة التفاعل </vt:lpstr>
      <vt:lpstr>كيفية عمل الانزيم فى إنشطار مادة التفاعل</vt:lpstr>
      <vt:lpstr>كيفية عمل الانزيم فى إنشطار مادة التفاعل </vt:lpstr>
      <vt:lpstr> تقسيم الإنزيمات Classification of Enzymes  </vt:lpstr>
      <vt:lpstr>أولا- انزيمات التميؤ ( التحليل) المائىHydrolases </vt:lpstr>
      <vt:lpstr> أ- الكربوهيدريزات Carbohydrases </vt:lpstr>
      <vt:lpstr>أ- الكربوهيدريزات Carbohydrases </vt:lpstr>
      <vt:lpstr>ب- الإستريزات Esterases </vt:lpstr>
      <vt:lpstr>1- إنزيم الليبيز    Lipase </vt:lpstr>
      <vt:lpstr>2- انزيم الكلورفيلليز  Chlorophyllase</vt:lpstr>
      <vt:lpstr>ج- البروتينيزاتProteases</vt:lpstr>
      <vt:lpstr>1- إنزيم البروتينيز  Protinase</vt:lpstr>
      <vt:lpstr>2- إنزيمات البيبتيديز  Peptidase  </vt:lpstr>
      <vt:lpstr>تأثير إنزيمات البيبتيديز  </vt:lpstr>
      <vt:lpstr>تأثير البروتيزات على الرابطة الببتيدية</vt:lpstr>
      <vt:lpstr>ثانيا- أنزيمات الأكسدة والاختزال</vt:lpstr>
      <vt:lpstr>PowerPoint Presentation</vt:lpstr>
      <vt:lpstr>الأكسدة والاختزال</vt:lpstr>
      <vt:lpstr>PowerPoint Presentation</vt:lpstr>
      <vt:lpstr>أ- الأُكسيديزات   Oxidases </vt:lpstr>
      <vt:lpstr>أكسدة المواد الفينولية فى وجود الأكسجين </vt:lpstr>
      <vt:lpstr>ب- البيروكسيديزات   Peroxidases</vt:lpstr>
      <vt:lpstr>أكسدة المواد الفينولية فى وجود H2O2 </vt:lpstr>
      <vt:lpstr>ج-الديهيدروجينيزات Dehydrogenases</vt:lpstr>
      <vt:lpstr>أ- إنزيم شاردنجر  Schardinger</vt:lpstr>
      <vt:lpstr>PowerPoint Presentation</vt:lpstr>
      <vt:lpstr>ب- إنزيم الكحول ديهيدروجينيز Alcohol Dehydrogenase </vt:lpstr>
      <vt:lpstr> أكسدة الكحول الأيثيلى إلى الاسيتالدهيد</vt:lpstr>
      <vt:lpstr>د- أنزيم الكاتاليز  Catalase</vt:lpstr>
      <vt:lpstr>أهمية أنزيم الكاتاليز فى النبات</vt:lpstr>
      <vt:lpstr>ثالثا- الأنزيمات التحليلية ( الهادمة) Lysases </vt:lpstr>
      <vt:lpstr>إنزيم الزيميز</vt:lpstr>
      <vt:lpstr>رابعا- الأنزيمات الناقلة Transferases</vt:lpstr>
      <vt:lpstr>أ- انزيمات النقل الأمينى Transaminases</vt:lpstr>
      <vt:lpstr> ب- انزيمات نقل شق الفوسفات Phosphokinases </vt:lpstr>
      <vt:lpstr>خامسا- إنزيمات المشابهات :Isomerases</vt:lpstr>
      <vt:lpstr>انزيم جلوكوز فوسفات ايزوميريز Glucose phosphate isomerase</vt:lpstr>
      <vt:lpstr>العوامل التى تؤثر فى نشاط الإنزيم</vt:lpstr>
      <vt:lpstr>1- تركيز مادة التفاعل</vt:lpstr>
      <vt:lpstr>1- تركيز مادة التفاعل</vt:lpstr>
      <vt:lpstr>2- تركيز الإنزيم</vt:lpstr>
      <vt:lpstr>2- تركيز الإنزيم</vt:lpstr>
      <vt:lpstr>3- الماء</vt:lpstr>
      <vt:lpstr>4-الرقم الهيدروجينى</vt:lpstr>
      <vt:lpstr>4-الرقم الهيدروجينى</vt:lpstr>
      <vt:lpstr>5- درجة الحرارة</vt:lpstr>
      <vt:lpstr>PowerPoint Presentation</vt:lpstr>
      <vt:lpstr>تأثير درجة الحرارة على النشاط الإنزيمى</vt:lpstr>
      <vt:lpstr>6- تأثير المواد السامة</vt:lpstr>
      <vt:lpstr>7- تأثير المثبطات</vt:lpstr>
      <vt:lpstr>أ- المثبطات التنافسية</vt:lpstr>
      <vt:lpstr>شكل (1) يوضح المثبطات التنافسية</vt:lpstr>
      <vt:lpstr>شكل (2) يوضح المثبطات التنافسية</vt:lpstr>
      <vt:lpstr>شكل (3) يوضح المثبطات التنافسية</vt:lpstr>
      <vt:lpstr>ب- المثبطات غير التنافسية</vt:lpstr>
      <vt:lpstr>شكل (1) يوضح المثبطات غير التنافسية</vt:lpstr>
      <vt:lpstr>شكل (2) يوضح المثبطات غير التنافسية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 Cell</dc:title>
  <dc:creator>abc</dc:creator>
  <cp:lastModifiedBy>windows 7</cp:lastModifiedBy>
  <cp:revision>139</cp:revision>
  <dcterms:created xsi:type="dcterms:W3CDTF">2006-11-16T13:43:08Z</dcterms:created>
  <dcterms:modified xsi:type="dcterms:W3CDTF">2020-03-16T20:10:38Z</dcterms:modified>
</cp:coreProperties>
</file>