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1EC19-B2C1-49C5-AC6E-DEE6992D193E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E9F8C-1B6E-4653-B8E6-B161636D5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43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23/07/1441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23/07/1441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23/07/1441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23/07/1441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23/07/1441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23/07/1441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23/07/1441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23/07/1441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23/07/1441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23/07/1441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23/07/1441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23/07/1441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/>
          </a:bodyPr>
          <a:lstStyle/>
          <a:p>
            <a:r>
              <a:rPr lang="ar-EG" sz="3600" dirty="0" smtClean="0"/>
              <a:t>الصخور المتحولة </a:t>
            </a:r>
            <a:r>
              <a:rPr lang="en-US" sz="3600" dirty="0" smtClean="0"/>
              <a:t>Metamorphic rocks </a:t>
            </a:r>
            <a:endParaRPr lang="en-US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2636912"/>
            <a:ext cx="8064896" cy="1368152"/>
          </a:xfrm>
        </p:spPr>
        <p:txBody>
          <a:bodyPr/>
          <a:lstStyle/>
          <a:p>
            <a:pPr marL="0" indent="0" algn="ctr">
              <a:buNone/>
            </a:pPr>
            <a:r>
              <a:rPr lang="ar-EG" dirty="0" smtClean="0"/>
              <a:t>الفرقة الثانية جيولوجيا </a:t>
            </a:r>
          </a:p>
          <a:p>
            <a:pPr marL="0" indent="0" algn="ctr">
              <a:buNone/>
            </a:pPr>
            <a:r>
              <a:rPr lang="ar-EG" dirty="0" smtClean="0"/>
              <a:t>د/ سيد محمد مواس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026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81503" y="548680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EG" sz="2000" dirty="0" smtClean="0"/>
              <a:t>3- يلاحظ </a:t>
            </a:r>
            <a:r>
              <a:rPr lang="ar-EG" sz="2000" dirty="0"/>
              <a:t>تدرج في شدة التحول ( خفيف ـ متوسـط ـ عالي ) بمنطقة </a:t>
            </a:r>
            <a:r>
              <a:rPr lang="ar-EG" sz="2000" dirty="0" smtClean="0"/>
              <a:t>التحول الشامل </a:t>
            </a:r>
            <a:r>
              <a:rPr lang="ar-EG" sz="2000" dirty="0"/>
              <a:t>و يرافق </a:t>
            </a:r>
            <a:r>
              <a:rPr lang="ar-EG" sz="2000" dirty="0" smtClean="0"/>
              <a:t>  هذا </a:t>
            </a:r>
            <a:r>
              <a:rPr lang="ar-EG" sz="2000" dirty="0"/>
              <a:t>التدرج تغيير في التركيب المعدني و النسيج الصخري</a:t>
            </a:r>
            <a:endParaRPr lang="en-US" sz="2000" dirty="0"/>
          </a:p>
        </p:txBody>
      </p:sp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16832"/>
            <a:ext cx="7056784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08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763688" y="515469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b="1" dirty="0"/>
              <a:t>ثالثا: التحول الديناميكي </a:t>
            </a:r>
            <a:r>
              <a:rPr lang="en-US" b="1" dirty="0"/>
              <a:t>Dynamic Metamorphism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683568" y="1084094"/>
            <a:ext cx="7776864" cy="965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 - </a:t>
            </a:r>
            <a:r>
              <a:rPr lang="ar-EG" sz="2000" dirty="0" smtClean="0"/>
              <a:t>وهو </a:t>
            </a:r>
            <a:r>
              <a:rPr lang="ar-EG" sz="2000" dirty="0"/>
              <a:t>ذو تأثير محلى ومحدود </a:t>
            </a:r>
            <a:r>
              <a:rPr lang="ar-EG" sz="2000" dirty="0" smtClean="0"/>
              <a:t>في مناطق </a:t>
            </a:r>
            <a:r>
              <a:rPr lang="ar-EG" sz="2000" dirty="0"/>
              <a:t>القص والتصدع </a:t>
            </a:r>
            <a:r>
              <a:rPr lang="en-US" sz="2000" dirty="0"/>
              <a:t>fault </a:t>
            </a:r>
            <a:r>
              <a:rPr lang="en-US" sz="2000" dirty="0" smtClean="0"/>
              <a:t>and shear zone  </a:t>
            </a:r>
            <a:r>
              <a:rPr lang="ar-EG" sz="2000" dirty="0" smtClean="0"/>
              <a:t>لا </a:t>
            </a:r>
            <a:r>
              <a:rPr lang="en-US" sz="2000" dirty="0" smtClean="0"/>
              <a:t> </a:t>
            </a:r>
            <a:r>
              <a:rPr lang="ar-EG" sz="2000" dirty="0" smtClean="0"/>
              <a:t>يصاحبه </a:t>
            </a:r>
            <a:r>
              <a:rPr lang="ar-EG" sz="2000" dirty="0"/>
              <a:t>في </a:t>
            </a:r>
            <a:r>
              <a:rPr lang="ar-EG" sz="2000" dirty="0" smtClean="0"/>
              <a:t>الغالب تغيير في</a:t>
            </a:r>
            <a:r>
              <a:rPr lang="en-US" sz="2000" dirty="0" smtClean="0"/>
              <a:t> </a:t>
            </a:r>
            <a:r>
              <a:rPr lang="ar-EG" sz="2000" dirty="0" smtClean="0"/>
              <a:t>التركيب المعدني</a:t>
            </a:r>
            <a:r>
              <a:rPr lang="en-US" sz="2000" dirty="0" smtClean="0"/>
              <a:t> </a:t>
            </a:r>
            <a:r>
              <a:rPr lang="ar-EG" sz="2000" dirty="0" smtClean="0"/>
              <a:t>إنما </a:t>
            </a:r>
            <a:r>
              <a:rPr lang="ar-EG" sz="2000" dirty="0"/>
              <a:t>يحدث تغيير في النسيج </a:t>
            </a:r>
            <a:r>
              <a:rPr lang="ar-EG" sz="2000" dirty="0" smtClean="0"/>
              <a:t>عن</a:t>
            </a:r>
            <a:r>
              <a:rPr lang="en-US" sz="2000" dirty="0" smtClean="0"/>
              <a:t> </a:t>
            </a:r>
            <a:r>
              <a:rPr lang="ar-EG" sz="2000" dirty="0" smtClean="0"/>
              <a:t>طريق </a:t>
            </a:r>
            <a:r>
              <a:rPr lang="ar-EG" sz="2000" dirty="0"/>
              <a:t>التحطيم</a:t>
            </a:r>
            <a:endParaRPr lang="en-US" sz="2000" dirty="0"/>
          </a:p>
        </p:txBody>
      </p:sp>
      <p:pic>
        <p:nvPicPr>
          <p:cNvPr id="4" name="صورة 3" descr="لقطة الشاش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9" y="2636912"/>
            <a:ext cx="4752528" cy="372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82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187624" y="548680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000" b="1" dirty="0"/>
              <a:t>رابعا: التحول بتأثير محاليل المياه الحارة </a:t>
            </a:r>
            <a:r>
              <a:rPr lang="en-US" sz="2000" b="1" dirty="0"/>
              <a:t>Hydrothermal metamorphism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903459" y="1196752"/>
            <a:ext cx="7344816" cy="878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EG" b="1" dirty="0" smtClean="0"/>
              <a:t>- وينتج </a:t>
            </a:r>
            <a:r>
              <a:rPr lang="ar-EG" b="1" dirty="0"/>
              <a:t>من تخلل محاليل المياه </a:t>
            </a:r>
            <a:r>
              <a:rPr lang="ar-EG" b="1" dirty="0" smtClean="0"/>
              <a:t>الحارة</a:t>
            </a:r>
            <a:r>
              <a:rPr lang="en-US" b="1" dirty="0" smtClean="0"/>
              <a:t> </a:t>
            </a:r>
            <a:r>
              <a:rPr lang="ar-EG" b="1" dirty="0" smtClean="0"/>
              <a:t>عبر </a:t>
            </a:r>
            <a:r>
              <a:rPr lang="ar-EG" b="1" dirty="0"/>
              <a:t>الشقوق والكسور </a:t>
            </a:r>
            <a:r>
              <a:rPr lang="ar-EG" b="1" dirty="0" smtClean="0"/>
              <a:t>بالصخور</a:t>
            </a:r>
            <a:r>
              <a:rPr lang="en-US" b="1" dirty="0" smtClean="0"/>
              <a:t> </a:t>
            </a:r>
            <a:r>
              <a:rPr lang="ar-EG" b="1" dirty="0" smtClean="0"/>
              <a:t>المحيطة</a:t>
            </a:r>
            <a:r>
              <a:rPr lang="en-US" b="1" dirty="0" smtClean="0"/>
              <a:t> </a:t>
            </a:r>
            <a:r>
              <a:rPr lang="ar-EG" b="1" dirty="0" smtClean="0"/>
              <a:t>مما </a:t>
            </a:r>
            <a:r>
              <a:rPr lang="ar-EG" b="1" dirty="0"/>
              <a:t>يؤدى الى حدوث تغير في </a:t>
            </a:r>
            <a:r>
              <a:rPr lang="ar-EG" b="1" dirty="0" smtClean="0"/>
              <a:t>تركيبها الكيميائي</a:t>
            </a:r>
            <a:endParaRPr lang="en-US" b="1" dirty="0"/>
          </a:p>
        </p:txBody>
      </p:sp>
      <p:pic>
        <p:nvPicPr>
          <p:cNvPr id="4" name="صورة 3" descr="لقطة الشاش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532" y="2852936"/>
            <a:ext cx="6048672" cy="338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23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ar-EG" sz="3200" b="1" dirty="0" smtClean="0"/>
              <a:t>الصخور </a:t>
            </a:r>
            <a:r>
              <a:rPr lang="ar-EG" sz="3200" b="1" dirty="0" smtClean="0"/>
              <a:t>المتحولة</a:t>
            </a:r>
            <a:r>
              <a:rPr lang="en-US" sz="3200" b="1" dirty="0" smtClean="0"/>
              <a:t> </a:t>
            </a:r>
            <a:r>
              <a:rPr lang="en-US" sz="3200" b="1" dirty="0" smtClean="0"/>
              <a:t>Metamorphic </a:t>
            </a:r>
            <a:r>
              <a:rPr lang="en-US" sz="3200" b="1" dirty="0"/>
              <a:t>Rock </a:t>
            </a:r>
            <a:r>
              <a:rPr lang="ar-EG" sz="3200" b="1" dirty="0"/>
              <a:t/>
            </a:r>
            <a:br>
              <a:rPr lang="ar-EG" sz="3200" b="1" dirty="0"/>
            </a:br>
            <a:endParaRPr lang="en-US" sz="3200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8064896" cy="3672408"/>
          </a:xfrm>
        </p:spPr>
        <p:txBody>
          <a:bodyPr>
            <a:noAutofit/>
          </a:bodyPr>
          <a:lstStyle/>
          <a:p>
            <a:endParaRPr lang="en-US" sz="1200" dirty="0" smtClean="0"/>
          </a:p>
          <a:p>
            <a:pPr algn="r">
              <a:lnSpc>
                <a:spcPct val="200000"/>
              </a:lnSpc>
            </a:pPr>
            <a:r>
              <a:rPr lang="ar-EG" sz="2000" b="1" dirty="0" smtClean="0"/>
              <a:t>تتكون </a:t>
            </a:r>
            <a:r>
              <a:rPr lang="ar-EG" sz="2000" b="1" dirty="0"/>
              <a:t>كلمة التحول من شقين الأول </a:t>
            </a:r>
            <a:r>
              <a:rPr lang="en-US" sz="2000" b="1" dirty="0"/>
              <a:t>Meta</a:t>
            </a:r>
            <a:r>
              <a:rPr lang="ar-EG" sz="2000" b="1" dirty="0"/>
              <a:t>وتعني تغير والثاني </a:t>
            </a:r>
            <a:r>
              <a:rPr lang="en-US" sz="2000" b="1" dirty="0"/>
              <a:t>Morph</a:t>
            </a:r>
            <a:r>
              <a:rPr lang="ar-EG" sz="2000" b="1" dirty="0"/>
              <a:t>وتعني شكل ، لذلك </a:t>
            </a:r>
            <a:r>
              <a:rPr lang="ar-EG" sz="2000" b="1" dirty="0" smtClean="0"/>
              <a:t>كان</a:t>
            </a:r>
            <a:r>
              <a:rPr lang="en-US" sz="2000" b="1" dirty="0" smtClean="0"/>
              <a:t> </a:t>
            </a:r>
            <a:r>
              <a:rPr lang="ar-EG" sz="2000" b="1" dirty="0" smtClean="0"/>
              <a:t>معنى </a:t>
            </a:r>
            <a:r>
              <a:rPr lang="ar-EG" sz="2000" b="1" dirty="0"/>
              <a:t>كلمة التحول </a:t>
            </a:r>
            <a:r>
              <a:rPr lang="en-US" sz="2000" b="1" dirty="0" smtClean="0"/>
              <a:t> </a:t>
            </a:r>
            <a:r>
              <a:rPr lang="ar-EG" sz="2000" b="1" dirty="0" smtClean="0"/>
              <a:t>هو </a:t>
            </a:r>
            <a:r>
              <a:rPr lang="ar-EG" sz="2000" b="1" dirty="0"/>
              <a:t>تغير صخور سابقة التكوين نتيجة تعرضها لبعض العوامل والتي </a:t>
            </a:r>
            <a:r>
              <a:rPr lang="ar-EG" sz="2000" b="1" dirty="0" smtClean="0"/>
              <a:t>تعرف</a:t>
            </a:r>
            <a:r>
              <a:rPr lang="en-US" sz="2000" b="1" dirty="0" smtClean="0"/>
              <a:t> </a:t>
            </a:r>
            <a:r>
              <a:rPr lang="ar-EG" sz="2000" b="1" dirty="0" smtClean="0"/>
              <a:t>بـ </a:t>
            </a:r>
            <a:r>
              <a:rPr lang="ar-EG" sz="2000" b="1" dirty="0"/>
              <a:t>”عوامل </a:t>
            </a:r>
            <a:r>
              <a:rPr lang="ar-EG" sz="2000" b="1" dirty="0" smtClean="0"/>
              <a:t>التحول”</a:t>
            </a:r>
            <a:r>
              <a:rPr lang="ar-EG" sz="2000" b="1" dirty="0"/>
              <a:t> ويكون </a:t>
            </a:r>
            <a:r>
              <a:rPr lang="ar-EG" sz="2000" b="1" dirty="0" smtClean="0"/>
              <a:t>التغير</a:t>
            </a:r>
            <a:r>
              <a:rPr lang="en-US" sz="2000" b="1" dirty="0" smtClean="0"/>
              <a:t> </a:t>
            </a:r>
            <a:r>
              <a:rPr lang="ar-EG" sz="2000" b="1" dirty="0" smtClean="0"/>
              <a:t>اما  </a:t>
            </a:r>
            <a:r>
              <a:rPr lang="en-US" sz="2000" b="1" dirty="0"/>
              <a:t> </a:t>
            </a:r>
            <a:r>
              <a:rPr lang="ar-EG" sz="2000" b="1" dirty="0" smtClean="0"/>
              <a:t>في </a:t>
            </a:r>
            <a:r>
              <a:rPr lang="ar-EG" sz="2000" b="1" dirty="0"/>
              <a:t>التركيب المعدني او الكيميائي او النسيج او كلاهم.</a:t>
            </a:r>
            <a:br>
              <a:rPr lang="ar-EG" sz="2000" b="1" dirty="0"/>
            </a:br>
            <a:r>
              <a:rPr lang="ar-EG" sz="2000" b="1" dirty="0"/>
              <a:t/>
            </a:r>
            <a:br>
              <a:rPr lang="ar-EG" sz="2000" b="1" dirty="0"/>
            </a:b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52028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ar-EG" sz="7200" dirty="0" smtClean="0"/>
              <a:t>عوامل </a:t>
            </a:r>
            <a:r>
              <a:rPr lang="ar-EG" sz="7200" dirty="0"/>
              <a:t>التحول</a:t>
            </a:r>
            <a:r>
              <a:rPr lang="en-US" sz="7200" dirty="0" smtClean="0"/>
              <a:t/>
            </a:r>
            <a:br>
              <a:rPr lang="en-US" sz="7200" dirty="0" smtClean="0"/>
            </a:br>
            <a:endParaRPr lang="en-US" sz="7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260000"/>
              </a:lnSpc>
              <a:buNone/>
            </a:pPr>
            <a:r>
              <a:rPr lang="ar-EG" sz="3600" i="1" dirty="0" smtClean="0"/>
              <a:t>1- الحرارة</a:t>
            </a:r>
            <a:r>
              <a:rPr lang="ar-EG" sz="3600" dirty="0"/>
              <a:t/>
            </a:r>
            <a:br>
              <a:rPr lang="ar-EG" sz="3600" dirty="0"/>
            </a:br>
            <a:r>
              <a:rPr lang="ar-EG" sz="3600" dirty="0" smtClean="0"/>
              <a:t>2- </a:t>
            </a:r>
            <a:r>
              <a:rPr lang="ar-EG" sz="3600" i="1" dirty="0" smtClean="0"/>
              <a:t>الضغط</a:t>
            </a:r>
            <a:r>
              <a:rPr lang="ar-EG" sz="3600" dirty="0"/>
              <a:t/>
            </a:r>
            <a:br>
              <a:rPr lang="ar-EG" sz="3600" dirty="0"/>
            </a:br>
            <a:r>
              <a:rPr lang="ar-EG" sz="3600" dirty="0" smtClean="0"/>
              <a:t>3- </a:t>
            </a:r>
            <a:r>
              <a:rPr lang="ar-EG" sz="3600" i="1" dirty="0" smtClean="0"/>
              <a:t>المحاليل </a:t>
            </a:r>
            <a:r>
              <a:rPr lang="ar-EG" sz="3600" i="1" dirty="0"/>
              <a:t>النشطة كيميائيا</a:t>
            </a:r>
            <a:r>
              <a:rPr lang="ar-EG" sz="3600" dirty="0"/>
              <a:t/>
            </a:r>
            <a:br>
              <a:rPr lang="ar-EG" sz="3600" dirty="0"/>
            </a:br>
            <a:r>
              <a:rPr lang="ar-EG" sz="3600" dirty="0"/>
              <a:t/>
            </a:r>
            <a:br>
              <a:rPr lang="ar-EG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4003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EG" dirty="0"/>
              <a:t>عوامل </a:t>
            </a:r>
            <a:r>
              <a:rPr lang="ar-EG" dirty="0" smtClean="0"/>
              <a:t>التحول</a:t>
            </a:r>
            <a:br>
              <a:rPr lang="ar-EG" dirty="0" smtClean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/>
          </a:bodyPr>
          <a:lstStyle/>
          <a:p>
            <a:r>
              <a:rPr lang="ar-EG" dirty="0" smtClean="0"/>
              <a:t>الحرارة </a:t>
            </a:r>
            <a:r>
              <a:rPr lang="en-US" dirty="0"/>
              <a:t>Temperature </a:t>
            </a:r>
            <a:endParaRPr lang="ar-EG" dirty="0" smtClean="0"/>
          </a:p>
          <a:p>
            <a:pPr marL="0" indent="0">
              <a:buNone/>
            </a:pPr>
            <a:r>
              <a:rPr lang="ar-EG" dirty="0" smtClean="0"/>
              <a:t>  </a:t>
            </a:r>
            <a:r>
              <a:rPr lang="ar-EG" sz="2400" dirty="0" smtClean="0"/>
              <a:t>وتساعد </a:t>
            </a:r>
            <a:r>
              <a:rPr lang="ar-EG" sz="2400" dirty="0"/>
              <a:t>على تسخين الصخور وإعادة </a:t>
            </a:r>
            <a:r>
              <a:rPr lang="ar-EG" sz="2400" dirty="0" smtClean="0"/>
              <a:t>تبلور المعادن وتكون </a:t>
            </a:r>
            <a:r>
              <a:rPr lang="ar-EG" sz="2400" dirty="0"/>
              <a:t>مصادرها كالتالي </a:t>
            </a:r>
            <a:r>
              <a:rPr lang="ar-EG" sz="2400" dirty="0" smtClean="0"/>
              <a:t>:</a:t>
            </a:r>
            <a:endParaRPr lang="ar-EG" sz="2400" dirty="0"/>
          </a:p>
          <a:p>
            <a:pPr marL="0" indent="0">
              <a:buNone/>
            </a:pPr>
            <a:r>
              <a:rPr lang="ar-EG" sz="2400" dirty="0" smtClean="0"/>
              <a:t>   - </a:t>
            </a:r>
            <a:r>
              <a:rPr lang="ar-EG" sz="2400" dirty="0"/>
              <a:t>ازدياد العمق حيث تزداد درجة الحرارة</a:t>
            </a:r>
          </a:p>
          <a:p>
            <a:pPr marL="0" indent="0">
              <a:buNone/>
            </a:pPr>
            <a:r>
              <a:rPr lang="ar-EG" sz="2400" dirty="0"/>
              <a:t> </a:t>
            </a:r>
            <a:r>
              <a:rPr lang="ar-EG" sz="2400" dirty="0" smtClean="0"/>
              <a:t>   30درجة </a:t>
            </a:r>
            <a:r>
              <a:rPr lang="ar-EG" sz="2400" dirty="0"/>
              <a:t>مئوية / كم .</a:t>
            </a:r>
          </a:p>
          <a:p>
            <a:pPr marL="0" indent="0">
              <a:buNone/>
            </a:pPr>
            <a:r>
              <a:rPr lang="ar-EG" sz="2400" dirty="0" smtClean="0"/>
              <a:t>   - </a:t>
            </a:r>
            <a:r>
              <a:rPr lang="ar-EG" sz="2400" dirty="0"/>
              <a:t>وجود المتداخلات النارية .</a:t>
            </a:r>
          </a:p>
          <a:p>
            <a:pPr marL="0" indent="0">
              <a:buNone/>
            </a:pPr>
            <a:r>
              <a:rPr lang="ar-EG" sz="2400" dirty="0" smtClean="0"/>
              <a:t>   - </a:t>
            </a:r>
            <a:r>
              <a:rPr lang="ar-EG" sz="2400" dirty="0"/>
              <a:t>النشاط الإشعاعي لبعض العناصر المشعة </a:t>
            </a:r>
            <a:endParaRPr lang="en-US" sz="2400" dirty="0"/>
          </a:p>
        </p:txBody>
      </p:sp>
      <p:pic>
        <p:nvPicPr>
          <p:cNvPr id="4" name="صورة 3" descr="لقطة الشاش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12976"/>
            <a:ext cx="367240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22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4048" y="476672"/>
            <a:ext cx="3754760" cy="922114"/>
          </a:xfrm>
        </p:spPr>
        <p:txBody>
          <a:bodyPr>
            <a:normAutofit/>
          </a:bodyPr>
          <a:lstStyle/>
          <a:p>
            <a:pPr marL="571500" indent="-571500" algn="r">
              <a:buFont typeface="Arial" panose="020B0604020202020204" pitchFamily="34" charset="0"/>
              <a:buChar char="•"/>
            </a:pPr>
            <a:r>
              <a:rPr lang="ar-EG" sz="2800" b="1" dirty="0" smtClean="0"/>
              <a:t>الضغط </a:t>
            </a:r>
            <a:r>
              <a:rPr lang="en-US" sz="2800" b="1" dirty="0" smtClean="0"/>
              <a:t>Pressure</a:t>
            </a:r>
            <a:r>
              <a:rPr lang="ar-EG" sz="2800" b="1" dirty="0" smtClean="0"/>
              <a:t> </a:t>
            </a:r>
            <a:endParaRPr lang="en-US" sz="28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3568" y="1556792"/>
            <a:ext cx="8136904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ar-EG" sz="2000" dirty="0" smtClean="0"/>
              <a:t>ويساعد </a:t>
            </a:r>
            <a:r>
              <a:rPr lang="ar-EG" sz="2000" dirty="0"/>
              <a:t>على تشوه الصخور ويزداد </a:t>
            </a:r>
            <a:r>
              <a:rPr lang="ar-EG" sz="2000" dirty="0" smtClean="0"/>
              <a:t>مع ازدياد </a:t>
            </a:r>
            <a:r>
              <a:rPr lang="ar-EG" sz="2000" dirty="0"/>
              <a:t>العمق </a:t>
            </a:r>
            <a:r>
              <a:rPr lang="ar-EG" sz="2000" dirty="0" smtClean="0"/>
              <a:t>،  </a:t>
            </a:r>
            <a:r>
              <a:rPr lang="ar-EG" sz="2000" dirty="0"/>
              <a:t>وهناك نوعين </a:t>
            </a:r>
            <a:r>
              <a:rPr lang="ar-EG" sz="2000" dirty="0" smtClean="0"/>
              <a:t>من الضغوط </a:t>
            </a:r>
            <a:r>
              <a:rPr lang="ar-EG" sz="2000" dirty="0"/>
              <a:t>: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ar-EG" sz="2000" b="1" dirty="0" smtClean="0"/>
              <a:t>        </a:t>
            </a:r>
            <a:r>
              <a:rPr lang="en-US" sz="2000" b="1" dirty="0" smtClean="0"/>
              <a:t>- </a:t>
            </a:r>
            <a:r>
              <a:rPr lang="ar-EG" sz="2000" b="1" dirty="0" smtClean="0"/>
              <a:t>ضغط موجه </a:t>
            </a:r>
            <a:r>
              <a:rPr lang="en-US" sz="2000" b="1" dirty="0" smtClean="0"/>
              <a:t>Directed pressure</a:t>
            </a:r>
            <a:r>
              <a:rPr lang="ar-EG" sz="2000" b="1" dirty="0" smtClean="0"/>
              <a:t> 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ar-EG" sz="2000" dirty="0" smtClean="0"/>
              <a:t>              وينشأ من تراكم الصخور </a:t>
            </a:r>
            <a:r>
              <a:rPr lang="ar-EG" sz="2000" dirty="0"/>
              <a:t>فوق بعضها البعض .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ar-EG" sz="2000" b="1" dirty="0" smtClean="0"/>
              <a:t>         </a:t>
            </a:r>
            <a:r>
              <a:rPr lang="en-US" sz="2000" b="1" dirty="0" smtClean="0"/>
              <a:t>-</a:t>
            </a:r>
            <a:r>
              <a:rPr lang="ar-EG" sz="2000" b="1" dirty="0" smtClean="0"/>
              <a:t> ضغط محيط</a:t>
            </a:r>
            <a:r>
              <a:rPr lang="en-US" sz="2000" b="1" dirty="0"/>
              <a:t>Confined Pressure </a:t>
            </a:r>
            <a:r>
              <a:rPr lang="ar-EG" sz="2000" b="1" dirty="0" smtClean="0"/>
              <a:t> 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ar-EG" sz="2000" dirty="0" smtClean="0"/>
              <a:t>             ويؤثر على الصخور اللدنة بفعل الحرارة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54021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4076181" cy="3672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صورة 3" descr="لقطة الشاش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4267796" cy="367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23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3635896" y="671340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ar-EG" sz="2400" b="1" dirty="0"/>
              <a:t>المحاليل النشطة كيميائياً</a:t>
            </a:r>
            <a:endParaRPr lang="en-US" sz="2400" b="1" dirty="0"/>
          </a:p>
        </p:txBody>
      </p:sp>
      <p:sp>
        <p:nvSpPr>
          <p:cNvPr id="3" name="مربع نص 2"/>
          <p:cNvSpPr txBox="1"/>
          <p:nvPr/>
        </p:nvSpPr>
        <p:spPr>
          <a:xfrm>
            <a:off x="971600" y="1351500"/>
            <a:ext cx="7344816" cy="1427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EG" sz="2000" dirty="0"/>
              <a:t>وتأتي هذه المحاليل في </a:t>
            </a:r>
            <a:r>
              <a:rPr lang="ar-EG" sz="2000" dirty="0" smtClean="0"/>
              <a:t>المراحل المتأخرة </a:t>
            </a:r>
            <a:r>
              <a:rPr lang="ar-EG" sz="2000" dirty="0"/>
              <a:t>من تبلور الصهير </a:t>
            </a:r>
            <a:r>
              <a:rPr lang="ar-EG" sz="2000" dirty="0" smtClean="0"/>
              <a:t>حيث تخترق </a:t>
            </a:r>
            <a:r>
              <a:rPr lang="ar-EG" sz="2000" dirty="0"/>
              <a:t>الصخور القديمة </a:t>
            </a:r>
            <a:r>
              <a:rPr lang="ar-EG" sz="2000" dirty="0" smtClean="0"/>
              <a:t>فتضيف بعض </a:t>
            </a:r>
            <a:r>
              <a:rPr lang="ar-EG" sz="2000" dirty="0"/>
              <a:t>العناصر الجديدة </a:t>
            </a:r>
            <a:r>
              <a:rPr lang="ar-EG" sz="2000" dirty="0" smtClean="0"/>
              <a:t>إلى معادنها </a:t>
            </a:r>
            <a:r>
              <a:rPr lang="ar-EG" sz="2000" dirty="0"/>
              <a:t>مما يؤدي إلى </a:t>
            </a:r>
            <a:r>
              <a:rPr lang="ar-EG" sz="2000" dirty="0" smtClean="0"/>
              <a:t>اختفاء معادن </a:t>
            </a:r>
            <a:r>
              <a:rPr lang="ar-EG" sz="2000" dirty="0"/>
              <a:t>وظهور معادن جديدة</a:t>
            </a:r>
            <a:endParaRPr lang="en-US" sz="2000" dirty="0"/>
          </a:p>
        </p:txBody>
      </p:sp>
      <p:pic>
        <p:nvPicPr>
          <p:cNvPr id="4" name="صورة 3" descr="لقطة الشاش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945" y="2749078"/>
            <a:ext cx="6030167" cy="352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08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843808" y="421401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ar-EG" sz="2800" b="1" dirty="0"/>
              <a:t>أنواع التحول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2987824" y="1300118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000" b="1" dirty="0"/>
              <a:t>اولاً: التحول التماسي او التلاصقي </a:t>
            </a:r>
            <a:r>
              <a:rPr lang="en-US" sz="2000" b="1" dirty="0"/>
              <a:t>Contact metamorphism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971600" y="1988840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ar-EG" b="1" dirty="0" smtClean="0"/>
              <a:t>1- هو </a:t>
            </a:r>
            <a:r>
              <a:rPr lang="ar-EG" b="1" dirty="0"/>
              <a:t>تحول </a:t>
            </a:r>
            <a:r>
              <a:rPr lang="ar-EG" b="1" dirty="0" smtClean="0"/>
              <a:t>حراري حيث الضغط فيه  غير اساسي </a:t>
            </a:r>
            <a:r>
              <a:rPr lang="ar-EG" b="1" dirty="0"/>
              <a:t>، و بالتالي لا تحدث تشوهات في الصخر</a:t>
            </a:r>
            <a:r>
              <a:rPr lang="ar-EG" b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ar-EG" b="1" dirty="0"/>
              <a:t>2</a:t>
            </a:r>
            <a:r>
              <a:rPr lang="ar-EG" b="1" dirty="0" smtClean="0"/>
              <a:t>- يحدث </a:t>
            </a:r>
            <a:r>
              <a:rPr lang="ar-EG" b="1" dirty="0"/>
              <a:t>في </a:t>
            </a:r>
            <a:r>
              <a:rPr lang="ar-EG" b="1" dirty="0" smtClean="0"/>
              <a:t>الصخور المحيطة بالاجسام النارية </a:t>
            </a:r>
            <a:r>
              <a:rPr lang="ar-EG" b="1" dirty="0"/>
              <a:t>مثل </a:t>
            </a:r>
            <a:r>
              <a:rPr lang="ar-EG" b="1" dirty="0" smtClean="0"/>
              <a:t>الباثوليث واللاكوليث</a:t>
            </a:r>
            <a:endParaRPr lang="ar-EG" b="1" dirty="0"/>
          </a:p>
          <a:p>
            <a:pPr>
              <a:lnSpc>
                <a:spcPct val="200000"/>
              </a:lnSpc>
            </a:pPr>
            <a:r>
              <a:rPr lang="ar-EG" b="1" dirty="0" smtClean="0"/>
              <a:t>3- مثال ذلك </a:t>
            </a:r>
            <a:r>
              <a:rPr lang="ar-EG" b="1" dirty="0"/>
              <a:t>: </a:t>
            </a:r>
            <a:r>
              <a:rPr lang="ar-EG" b="1" dirty="0" smtClean="0"/>
              <a:t>حجر رملي يتحول الى كوارتزيت </a:t>
            </a:r>
            <a:r>
              <a:rPr lang="ar-EG" b="1" dirty="0"/>
              <a:t>، حجر جيري </a:t>
            </a:r>
            <a:r>
              <a:rPr lang="ar-EG" b="1" dirty="0" smtClean="0"/>
              <a:t>يتحول  الى الرخام م  و حجر    الطفل يتحول </a:t>
            </a:r>
            <a:r>
              <a:rPr lang="ar-EG" b="1" dirty="0"/>
              <a:t>الي </a:t>
            </a:r>
            <a:r>
              <a:rPr lang="ar-EG" b="1" dirty="0" smtClean="0"/>
              <a:t>الهور نفلس</a:t>
            </a:r>
            <a:endParaRPr lang="ar-EG" b="1" dirty="0"/>
          </a:p>
        </p:txBody>
      </p:sp>
      <p:pic>
        <p:nvPicPr>
          <p:cNvPr id="6" name="صورة 5" descr="لقطة الشاش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36" y="3789040"/>
            <a:ext cx="4068452" cy="283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89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3203848" y="620688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2000" b="1" dirty="0"/>
              <a:t>Regional Metamorphism </a:t>
            </a:r>
            <a:r>
              <a:rPr lang="ar-EG" sz="2000" b="1" dirty="0"/>
              <a:t>ثانيا: التحول الاقليمي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467544" y="1340768"/>
            <a:ext cx="7920880" cy="2782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ar-EG" b="1" dirty="0" smtClean="0"/>
              <a:t>1- في </a:t>
            </a:r>
            <a:r>
              <a:rPr lang="ar-EG" b="1" dirty="0"/>
              <a:t>هذا النوع من التحول يكون </a:t>
            </a:r>
            <a:r>
              <a:rPr lang="ar-EG" b="1" dirty="0" smtClean="0"/>
              <a:t>لعنصري الحرارة </a:t>
            </a:r>
            <a:r>
              <a:rPr lang="ar-EG" b="1" dirty="0"/>
              <a:t>و الضغط دورا كبيراً لمناطق </a:t>
            </a:r>
            <a:r>
              <a:rPr lang="ar-EG" b="1" dirty="0" smtClean="0"/>
              <a:t>كبيرة تمتد   لعشرات </a:t>
            </a:r>
            <a:r>
              <a:rPr lang="ar-EG" b="1" dirty="0"/>
              <a:t>الكيلومترات في </a:t>
            </a:r>
            <a:r>
              <a:rPr lang="ar-EG" b="1" dirty="0" smtClean="0"/>
              <a:t>اعماق القشرة </a:t>
            </a:r>
            <a:r>
              <a:rPr lang="ar-EG" b="1" dirty="0"/>
              <a:t>الارضية.</a:t>
            </a:r>
          </a:p>
          <a:p>
            <a:pPr>
              <a:lnSpc>
                <a:spcPct val="200000"/>
              </a:lnSpc>
            </a:pPr>
            <a:r>
              <a:rPr lang="ar-EG" b="1" dirty="0" smtClean="0"/>
              <a:t>2- حيث </a:t>
            </a:r>
            <a:r>
              <a:rPr lang="ar-EG" b="1" dirty="0"/>
              <a:t>أن صخور التحول الشامل </a:t>
            </a:r>
            <a:r>
              <a:rPr lang="ar-EG" b="1" dirty="0" smtClean="0"/>
              <a:t>هي من </a:t>
            </a:r>
            <a:r>
              <a:rPr lang="ar-EG" b="1" dirty="0"/>
              <a:t>نتاج الضغط الموجه فإنها عادة </a:t>
            </a:r>
            <a:r>
              <a:rPr lang="ar-EG" b="1" dirty="0" smtClean="0"/>
              <a:t>ما تكون </a:t>
            </a:r>
            <a:r>
              <a:rPr lang="ar-EG" b="1" dirty="0" err="1"/>
              <a:t>متورقة</a:t>
            </a:r>
            <a:r>
              <a:rPr lang="ar-EG" b="1" dirty="0"/>
              <a:t> .</a:t>
            </a:r>
            <a:r>
              <a:rPr lang="en-US" b="1" dirty="0"/>
              <a:t>Foliated</a:t>
            </a:r>
          </a:p>
          <a:p>
            <a:pPr>
              <a:lnSpc>
                <a:spcPct val="200000"/>
              </a:lnSpc>
            </a:pPr>
            <a:r>
              <a:rPr lang="ar-EG" b="1" dirty="0" smtClean="0"/>
              <a:t>3- يلاحظ </a:t>
            </a:r>
            <a:r>
              <a:rPr lang="ar-EG" b="1" dirty="0"/>
              <a:t>تدرج في شدة التحول ( خفيف </a:t>
            </a:r>
            <a:r>
              <a:rPr lang="ar-EG" b="1" dirty="0" smtClean="0"/>
              <a:t>ـ متوسـط </a:t>
            </a:r>
            <a:r>
              <a:rPr lang="ar-EG" b="1" dirty="0"/>
              <a:t>ـ عالي ) بمنطقة التحول </a:t>
            </a:r>
            <a:r>
              <a:rPr lang="ar-EG" b="1" dirty="0" smtClean="0"/>
              <a:t>الشامل و </a:t>
            </a:r>
            <a:r>
              <a:rPr lang="ar-EG" b="1" dirty="0"/>
              <a:t>يرافق هذا التدرج تغيير في </a:t>
            </a:r>
            <a:r>
              <a:rPr lang="ar-EG" b="1" dirty="0" smtClean="0"/>
              <a:t>التركيب المعدني </a:t>
            </a:r>
            <a:r>
              <a:rPr lang="ar-EG" b="1" dirty="0"/>
              <a:t>و النسيج الصخري</a:t>
            </a:r>
            <a:endParaRPr lang="en-US" b="1" dirty="0"/>
          </a:p>
        </p:txBody>
      </p:sp>
      <p:pic>
        <p:nvPicPr>
          <p:cNvPr id="4" name="صورة 3" descr="لقطة الشاشة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94" y="3789040"/>
            <a:ext cx="3937489" cy="273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01796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407</Words>
  <Application>Microsoft Office PowerPoint</Application>
  <PresentationFormat>عرض على الشاشة (3:4)‏</PresentationFormat>
  <Paragraphs>37</Paragraphs>
  <Slides>12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سمة Office</vt:lpstr>
      <vt:lpstr>الصخور المتحولة Metamorphic rocks </vt:lpstr>
      <vt:lpstr> الصخور المتحولة Metamorphic Rock  </vt:lpstr>
      <vt:lpstr> عوامل التحول </vt:lpstr>
      <vt:lpstr>عوامل التحول </vt:lpstr>
      <vt:lpstr>الضغط Pressure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الصخور المتحول Metamorphic Rock  </dc:title>
  <dc:creator>Geo. Mahmoud Ahmed</dc:creator>
  <cp:lastModifiedBy>matrix</cp:lastModifiedBy>
  <cp:revision>16</cp:revision>
  <dcterms:created xsi:type="dcterms:W3CDTF">2020-03-17T08:19:06Z</dcterms:created>
  <dcterms:modified xsi:type="dcterms:W3CDTF">2020-03-17T09:36:02Z</dcterms:modified>
</cp:coreProperties>
</file>