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sldIdLst>
    <p:sldId id="292" r:id="rId2"/>
    <p:sldId id="311" r:id="rId3"/>
    <p:sldId id="293" r:id="rId4"/>
    <p:sldId id="294" r:id="rId5"/>
    <p:sldId id="295" r:id="rId6"/>
    <p:sldId id="296" r:id="rId7"/>
    <p:sldId id="297" r:id="rId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9216"/>
    <p:restoredTop sz="95304"/>
  </p:normalViewPr>
  <p:slideViewPr>
    <p:cSldViewPr snapToGrid="0" snapToObjects="1">
      <p:cViewPr varScale="1">
        <p:scale>
          <a:sx n="76" d="100"/>
          <a:sy n="76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FB3AE2-5F5E-CC44-A53A-D2A574281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CBC8459-20AD-E346-BD7C-BD58B1737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F16195-AC20-8D45-BAAF-0D936684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03E842-6C7D-CF40-8DC8-BA2E865C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91A01D-7A07-F746-B49D-13114C14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02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A878EF-EB7E-5746-B3A4-6BB2902D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639229-815C-8F47-AAF5-09A7FD263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23031AE-7492-2B44-B0A6-9C4A81B7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8E25AA-613C-6F43-A260-E6F60059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B0C54A-66C3-C94D-B287-4E3E3CA1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595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C688664-1F22-8445-B29B-C611F2129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FA779E1-FE25-E34B-8E68-3025ADA68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7E8955-18F8-F040-9DCA-48EF192E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4681206-7B1D-2546-B36D-93B2478D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D016B1-EF87-4E43-9416-1F4B1B90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369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F7A517-0052-5F46-B4C9-ECEF4FA2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B8F44AB-13DB-8447-AC74-5097D0A24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6F74B1-CA54-6B41-B720-C843BB5C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C4502E-91F9-BF4F-B553-99161A46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B988A7-DEB2-EF47-AA0F-7A680AF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187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C1B33F-B7A7-EB43-87A8-253AE121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ECA321-47E0-9349-894F-7D896DAD4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1910DD-AB63-0E49-862E-802DDCAD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D40D89-9D5D-2342-B0DE-5261C1E7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7B4057-CC3D-944F-92AC-EA489CC1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082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A34A0C-AF1E-8044-AE56-1BD50F3D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5AB23C-B820-6046-975C-B2ED4226F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5AAD500-CD88-AB41-9340-09D0B5573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4143E2-7629-E941-ADEB-79BF458D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77A1DB-AA0C-C440-9E0D-6668EE79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BC9D109-50A9-684A-B19A-53EFB567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411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79517F-FD1E-0C49-AF51-198888CC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5B197A-1A95-1843-8B6B-18CB2DFAB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1C1D34-568E-4545-80B8-A18B4ED4A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08D56BB-9330-B342-A837-0129B5431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845B2A2-D132-6647-AA9F-4972C62CF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68E1922-49D5-5B47-82A0-4162A255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B390597-B68F-4B44-A593-BD09957C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BD99F56-53A0-9C46-9B86-F597D88F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018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9C11B8-7347-D044-B5C2-C4927AADA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6E3B9D1-F2FA-BC4F-B847-7575D57B8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1A20F70-04A3-1245-B229-68B13586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6F34738-8F28-6A48-AA39-6B1BD808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32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C7A4BEB-5D33-2B49-9343-9D655CBE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B12F1AB-2FAB-2349-BADF-D9005B0C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EFFFA43-3811-A04C-BAF0-052BD19B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421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7C21EE-3685-0D43-A6D0-30B8ABC6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D18666D-99DC-A048-AFDF-DB40A5AEE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F257617-C1E1-5C44-85E6-845CCA44D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091B24-242C-634F-A9A8-166DF1ED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E14E02-6AD9-9744-8D3E-5B80630F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9E38663-69EE-1342-B806-C28B0D28D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807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49A04B-E99D-134C-A61E-632721FA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8AF5A5E-E38D-6E4F-91D9-8238B58E6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67440D6-910C-F440-963D-AF7891E4B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B21290C-7F59-8B47-A382-BA78210F7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5C83D7-B23D-2D4D-9886-AE612A00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9D3F2D8-14F4-2C43-917A-18E04D49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004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562C07-852C-FE4A-8620-5E2E6D3A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ABABB3-B2DB-AC43-BEE5-2BB51CD90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7D7334-956F-8C44-827A-68E9FC84A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DE40-6404-0545-9DA6-C63CF6CA3562}" type="datetimeFigureOut">
              <a:rPr lang="ar-SA" smtClean="0"/>
              <a:t>26 رجب، 1441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0CF38A-3F21-5840-AB2C-A0701523F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D2E3AA-CA6E-8549-B2BE-A9B4FB206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715E2-D894-734D-BAC4-9FBEF2D370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202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Allergy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en.wikipedia.org/wiki/Histamine_H1_receptor" TargetMode="External"/><Relationship Id="rId5" Type="http://schemas.openxmlformats.org/officeDocument/2006/relationships/hyperlink" Target="https://en.wikipedia.org/wiki/Histamine" TargetMode="External"/><Relationship Id="rId4" Type="http://schemas.openxmlformats.org/officeDocument/2006/relationships/hyperlink" Target="https://en.wikipedia.org/wiki/Pharmaceutical_dru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16BBD606-8AC6-4C4E-BCD8-99290FA15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ar-EG" altLang="ar-SA" sz="4000"/>
            </a:br>
            <a:r>
              <a:rPr lang="en-US" altLang="ar-SA" sz="4000"/>
              <a:t>Chemotherapy </a:t>
            </a:r>
            <a:br>
              <a:rPr lang="en-US" altLang="ar-SA" sz="4000"/>
            </a:br>
            <a:endParaRPr lang="en-US" altLang="ar-SA" sz="4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F396DD-56B0-E54F-BF5A-49001CFC0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29289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br>
              <a:rPr lang="ar-EG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000" dirty="0">
                <a:solidFill>
                  <a:schemeClr val="accent2"/>
                </a:solidFill>
              </a:rPr>
              <a:t>histamines</a:t>
            </a: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26" name="Object 3">
            <a:extLst>
              <a:ext uri="{FF2B5EF4-FFF2-40B4-BE49-F238E27FC236}">
                <a16:creationId xmlns:a16="http://schemas.microsoft.com/office/drawing/2014/main" id="{EDE1D335-D487-A54B-88DB-0DAC201DC4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8688" y="4357688"/>
          <a:ext cx="3027362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CS ChemDraw Drawing" r:id="rId5" imgW="1028700" imgH="558800" progId="ChemDraw.Document.6.0">
                  <p:embed/>
                </p:oleObj>
              </mc:Choice>
              <mc:Fallback>
                <p:oleObj name="CS ChemDraw Drawing" r:id="rId5" imgW="1028700" imgH="558800" progId="ChemDraw.Document.6.0">
                  <p:embed/>
                  <p:pic>
                    <p:nvPicPr>
                      <p:cNvPr id="1026" name="Object 3">
                        <a:extLst>
                          <a:ext uri="{FF2B5EF4-FFF2-40B4-BE49-F238E27FC236}">
                            <a16:creationId xmlns:a16="http://schemas.microsoft.com/office/drawing/2014/main" id="{EDE1D335-D487-A54B-88DB-0DAC201DC4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4357688"/>
                        <a:ext cx="3027362" cy="164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2264B745-5B64-AD45-8F8E-537D4231B6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40"/>
    </mc:Choice>
    <mc:Fallback>
      <p:transition spd="slow" advTm="10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DB020E6-91E3-DE43-8672-9EB4F5F8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SA">
                <a:solidFill>
                  <a:schemeClr val="accent2"/>
                </a:solidFill>
              </a:rPr>
              <a:t>Antihistamines</a:t>
            </a:r>
            <a:endParaRPr lang="ar-EG" altLang="ar-SA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C03B6778-A652-DC43-9CB4-5F6B7FB01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ar-SA" b="1"/>
              <a:t>H</a:t>
            </a:r>
            <a:r>
              <a:rPr lang="en-US" altLang="ar-SA" b="1" baseline="-25000"/>
              <a:t>1</a:t>
            </a:r>
            <a:r>
              <a:rPr lang="en-US" altLang="ar-SA" b="1"/>
              <a:t> antagonists</a:t>
            </a:r>
            <a:r>
              <a:rPr lang="en-US" altLang="ar-SA"/>
              <a:t>, also called </a:t>
            </a:r>
            <a:r>
              <a:rPr lang="en-US" altLang="ar-SA" b="1"/>
              <a:t>H</a:t>
            </a:r>
            <a:r>
              <a:rPr lang="en-US" altLang="ar-SA" b="1" baseline="-25000"/>
              <a:t>1</a:t>
            </a:r>
            <a:r>
              <a:rPr lang="en-US" altLang="ar-SA" b="1"/>
              <a:t> blockers</a:t>
            </a:r>
            <a:r>
              <a:rPr lang="en-US" altLang="ar-SA"/>
              <a:t>, are a class of </a:t>
            </a:r>
            <a:r>
              <a:rPr lang="en-US" altLang="ar-SA">
                <a:hlinkClick r:id="rId4" tooltip="Pharmaceutical drug"/>
              </a:rPr>
              <a:t>medications</a:t>
            </a:r>
            <a:r>
              <a:rPr lang="en-US" altLang="ar-SA"/>
              <a:t> that block the action of </a:t>
            </a:r>
            <a:r>
              <a:rPr lang="en-US" altLang="ar-SA">
                <a:hlinkClick r:id="rId5" tooltip="Histamine"/>
              </a:rPr>
              <a:t>histamine</a:t>
            </a:r>
            <a:r>
              <a:rPr lang="en-US" altLang="ar-SA"/>
              <a:t> at the </a:t>
            </a:r>
            <a:r>
              <a:rPr lang="en-US" altLang="ar-SA">
                <a:hlinkClick r:id="rId6" tooltip="Histamine H1 receptor"/>
              </a:rPr>
              <a:t>H</a:t>
            </a:r>
            <a:r>
              <a:rPr lang="en-US" altLang="ar-SA" baseline="-25000">
                <a:hlinkClick r:id="rId6" tooltip="Histamine H1 receptor"/>
              </a:rPr>
              <a:t>1</a:t>
            </a:r>
            <a:r>
              <a:rPr lang="en-US" altLang="ar-SA">
                <a:hlinkClick r:id="rId6" tooltip="Histamine H1 receptor"/>
              </a:rPr>
              <a:t> receptor</a:t>
            </a:r>
            <a:r>
              <a:rPr lang="en-US" altLang="ar-SA"/>
              <a:t>, helping to relieve </a:t>
            </a:r>
            <a:r>
              <a:rPr lang="en-US" altLang="ar-SA">
                <a:hlinkClick r:id="rId7" tooltip="Allergy"/>
              </a:rPr>
              <a:t>allergic reactions</a:t>
            </a:r>
            <a:r>
              <a:rPr lang="en-US" altLang="ar-SA"/>
              <a:t>. </a:t>
            </a:r>
          </a:p>
          <a:p>
            <a:pPr algn="l"/>
            <a:endParaRPr lang="ar-EG" altLang="ar-SA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40FA8BA9-7FF4-DF46-9F0F-E0FFDDF30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0"/>
    </mc:Choice>
    <mc:Fallback>
      <p:transition spd="slow" advTm="2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680D37F3-C685-A04A-AE49-868F17168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ar-SA">
                <a:solidFill>
                  <a:schemeClr val="accent2"/>
                </a:solidFill>
              </a:rPr>
              <a:t>Mechanism of action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A38677EB-049A-F64D-8AE5-76217996A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1268413"/>
            <a:ext cx="7772400" cy="4114800"/>
          </a:xfrm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ar-SA"/>
              <a:t>1-Antihistamines are reversible blockers of histamine H1 receptor on tissues, such as skin ,bronchi ,intestine</a:t>
            </a:r>
            <a:r>
              <a:rPr lang="en-US" altLang="ar-SA">
                <a:latin typeface="Arial" panose="020B0604020202020204" pitchFamily="34" charset="0"/>
              </a:rPr>
              <a:t>…</a:t>
            </a:r>
            <a:r>
              <a:rPr lang="en-US" altLang="ar-SA"/>
              <a:t>.etc.</a:t>
            </a:r>
          </a:p>
          <a:p>
            <a:pPr algn="l" eaLnBrk="1" hangingPunct="1">
              <a:buFontTx/>
              <a:buNone/>
            </a:pPr>
            <a:r>
              <a:rPr lang="en-US" altLang="ar-SA"/>
              <a:t>2-Many of antihistamines also possess adrenaline-antagonism which act as anesthetic </a:t>
            </a:r>
          </a:p>
          <a:p>
            <a:pPr algn="l" eaLnBrk="1" hangingPunct="1">
              <a:buFontTx/>
              <a:buNone/>
            </a:pPr>
            <a:r>
              <a:rPr lang="en-US" altLang="ar-SA"/>
              <a:t>3-some like </a:t>
            </a:r>
            <a:r>
              <a:rPr lang="en-US" altLang="ar-SA" b="1"/>
              <a:t>cinnarazine </a:t>
            </a:r>
            <a:r>
              <a:rPr lang="en-US" altLang="ar-SA"/>
              <a:t>act by inhibiting calcium ions transfer from the outside to inside of the cell so it is value in motion sickness and in vascular disorders 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5B42DEA-A88F-7F4F-83F0-82CC25995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2772847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EG" altLang="ar-SA"/>
          </a:p>
        </p:txBody>
      </p:sp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155192DF-D540-044B-A510-64B7C20717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8964" y="4846639"/>
          <a:ext cx="3132137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CS ChemDraw Drawing" r:id="rId5" imgW="1955800" imgH="977900" progId="ChemDraw.Document.6.0">
                  <p:embed/>
                </p:oleObj>
              </mc:Choice>
              <mc:Fallback>
                <p:oleObj name="CS ChemDraw Drawing" r:id="rId5" imgW="1955800" imgH="977900" progId="ChemDraw.Document.6.0">
                  <p:embed/>
                  <p:pic>
                    <p:nvPicPr>
                      <p:cNvPr id="2050" name="Object 4">
                        <a:extLst>
                          <a:ext uri="{FF2B5EF4-FFF2-40B4-BE49-F238E27FC236}">
                            <a16:creationId xmlns:a16="http://schemas.microsoft.com/office/drawing/2014/main" id="{155192DF-D540-044B-A510-64B7C20717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964" y="4846639"/>
                        <a:ext cx="3132137" cy="1735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3D2C35FF-17DE-F044-BDD0-61A4396BAB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1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83"/>
    </mc:Choice>
    <mc:Fallback>
      <p:transition spd="slow" advTm="11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E2C5B2AE-B748-A644-A84A-1795BB6C5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692150"/>
            <a:ext cx="7772400" cy="41148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SA"/>
              <a:t>4- many of the traditional antihistamines possess some sedative and antimuscarinic effects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SA"/>
              <a:t>Now developed antihistamines free from these side effect which known as " non-sedating antihistamines "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SA"/>
              <a:t>5-Substituents in one of the aryls influence the antihistaminic potency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ar-SA"/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E25A07F1-3C97-0C4D-A827-E3B0065EF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2644259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EG" altLang="ar-SA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4FCFFF54-5C95-1D44-A10E-76C138934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1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39"/>
    </mc:Choice>
    <mc:Fallback>
      <p:transition spd="slow" advTm="6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0E8B1393-98D8-8647-B950-F4068C26E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333376"/>
            <a:ext cx="8458200" cy="5762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ar-EG" altLang="ar-SA"/>
          </a:p>
          <a:p>
            <a:pPr eaLnBrk="1" hangingPunct="1">
              <a:lnSpc>
                <a:spcPct val="90000"/>
              </a:lnSpc>
            </a:pPr>
            <a:endParaRPr lang="ar-EG" altLang="ar-SA"/>
          </a:p>
          <a:p>
            <a:pPr eaLnBrk="1" hangingPunct="1">
              <a:lnSpc>
                <a:spcPct val="90000"/>
              </a:lnSpc>
            </a:pPr>
            <a:endParaRPr lang="ar-EG" altLang="ar-SA"/>
          </a:p>
          <a:p>
            <a:pPr eaLnBrk="1" hangingPunct="1">
              <a:lnSpc>
                <a:spcPct val="90000"/>
              </a:lnSpc>
            </a:pPr>
            <a:endParaRPr lang="ar-EG" altLang="ar-SA"/>
          </a:p>
          <a:p>
            <a:pPr algn="l" eaLnBrk="1" hangingPunct="1">
              <a:lnSpc>
                <a:spcPct val="90000"/>
              </a:lnSpc>
              <a:buFontTx/>
              <a:buNone/>
            </a:pPr>
            <a:endParaRPr lang="ar-EG" altLang="ar-SA"/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SA">
                <a:solidFill>
                  <a:schemeClr val="accent2"/>
                </a:solidFill>
              </a:rPr>
              <a:t>Pheniramine</a:t>
            </a:r>
            <a:r>
              <a:rPr lang="en-US" altLang="ar-SA"/>
              <a:t>                                                                                                            </a:t>
            </a:r>
            <a:r>
              <a:rPr lang="en-US" altLang="ar-SA">
                <a:solidFill>
                  <a:schemeClr val="accent2"/>
                </a:solidFill>
              </a:rPr>
              <a:t>chlorpheniramine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SA"/>
              <a:t>Usual dose is 20-40mg        Usual dose is 2-4mg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ar-SA"/>
              <a:t>Three times daily                   three times daily </a:t>
            </a:r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id="{A4875B14-9B06-A343-8E68-541316DD1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-184666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EG" altLang="ar-SA"/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2FE30993-9383-1548-A17D-57419DDE10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551" y="476250"/>
          <a:ext cx="6913563" cy="227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CS ChemDraw Drawing" r:id="rId5" imgW="5524500" imgH="1828800" progId="ChemDraw.Document.6.0">
                  <p:embed/>
                </p:oleObj>
              </mc:Choice>
              <mc:Fallback>
                <p:oleObj name="CS ChemDraw Drawing" r:id="rId5" imgW="5524500" imgH="1828800" progId="ChemDraw.Document.6.0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2FE30993-9383-1548-A17D-57419DDE10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476250"/>
                        <a:ext cx="6913563" cy="2274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A18B0CFE-8846-C44D-AC18-A9EB55636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2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76"/>
    </mc:Choice>
    <mc:Fallback>
      <p:transition spd="slow" advTm="4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78B7842A-1DCD-DE48-BBC3-91CF9CCD6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549275"/>
            <a:ext cx="7772400" cy="4114800"/>
          </a:xfrm>
        </p:spPr>
        <p:txBody>
          <a:bodyPr/>
          <a:lstStyle/>
          <a:p>
            <a:pPr algn="l" eaLnBrk="1" hangingPunct="1">
              <a:buFontTx/>
              <a:buNone/>
            </a:pPr>
            <a:r>
              <a:rPr lang="en-US" altLang="ar-SA"/>
              <a:t>6- antazoline is a weak antihistamine but potent local anesthetic  which used in the eye allergic condition </a:t>
            </a:r>
          </a:p>
          <a:p>
            <a:pPr algn="l" eaLnBrk="1" hangingPunct="1">
              <a:buFontTx/>
              <a:buNone/>
            </a:pPr>
            <a:endParaRPr lang="en-US" altLang="ar-SA"/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54EA63AA-0812-774D-AFC7-8C81E6720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1463159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EG" altLang="ar-SA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D3CD6FFC-7329-D049-A45B-53224CA7A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0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5"/>
    </mc:Choice>
    <mc:Fallback>
      <p:transition spd="slow" advTm="30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89BE41B4-BC5D-2243-ABBA-8CB29630F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altLang="ar-SA" sz="4000" u="sng">
                <a:solidFill>
                  <a:schemeClr val="accent2"/>
                </a:solidFill>
              </a:rPr>
              <a:t>General Synthesis of Antazoline derivatives</a:t>
            </a: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729C3844-9D0F-6848-83C6-BD64BFCC9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270" y="1463159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EG" altLang="ar-SA"/>
          </a:p>
        </p:txBody>
      </p:sp>
      <p:graphicFrame>
        <p:nvGraphicFramePr>
          <p:cNvPr id="4098" name="Object 4">
            <a:extLst>
              <a:ext uri="{FF2B5EF4-FFF2-40B4-BE49-F238E27FC236}">
                <a16:creationId xmlns:a16="http://schemas.microsoft.com/office/drawing/2014/main" id="{F5AE2634-338A-2449-A5D0-19F6E1A9A2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8214" y="981075"/>
          <a:ext cx="7488237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CS ChemDraw Drawing" r:id="rId5" imgW="28613100" imgH="21399500" progId="ChemDraw.Document.6.0">
                  <p:embed/>
                </p:oleObj>
              </mc:Choice>
              <mc:Fallback>
                <p:oleObj name="CS ChemDraw Drawing" r:id="rId5" imgW="28613100" imgH="21399500" progId="ChemDraw.Document.6.0">
                  <p:embed/>
                  <p:pic>
                    <p:nvPicPr>
                      <p:cNvPr id="4098" name="Object 4">
                        <a:extLst>
                          <a:ext uri="{FF2B5EF4-FFF2-40B4-BE49-F238E27FC236}">
                            <a16:creationId xmlns:a16="http://schemas.microsoft.com/office/drawing/2014/main" id="{F5AE2634-338A-2449-A5D0-19F6E1A9A2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981075"/>
                        <a:ext cx="7488237" cy="569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id="{2097580B-0E0A-6743-B665-F80E7DE59A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9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50"/>
    </mc:Choice>
    <mc:Fallback>
      <p:transition spd="slow" advTm="8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174</Words>
  <Application>Microsoft Macintosh PowerPoint</Application>
  <PresentationFormat>شاشة عريضة</PresentationFormat>
  <Paragraphs>21</Paragraphs>
  <Slides>7</Slides>
  <Notes>0</Notes>
  <HiddenSlides>0</HiddenSlides>
  <MMClips>7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نسق Office</vt:lpstr>
      <vt:lpstr>CS ChemDraw Drawing</vt:lpstr>
      <vt:lpstr> Chemotherapy  </vt:lpstr>
      <vt:lpstr>Antihistamines</vt:lpstr>
      <vt:lpstr>Mechanism of action</vt:lpstr>
      <vt:lpstr>عرض تقديمي في PowerPoint</vt:lpstr>
      <vt:lpstr>عرض تقديمي في PowerPoint</vt:lpstr>
      <vt:lpstr>عرض تقديمي في PowerPoint</vt:lpstr>
      <vt:lpstr>General Synthesis of Antazoline derivatives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Chemotherapy  </dc:title>
  <dc:creator>testlkkfmw9275@hotmail.com</dc:creator>
  <cp:lastModifiedBy>testlkkfmw9275@hotmail.com</cp:lastModifiedBy>
  <cp:revision>2</cp:revision>
  <dcterms:created xsi:type="dcterms:W3CDTF">2020-03-20T17:04:25Z</dcterms:created>
  <dcterms:modified xsi:type="dcterms:W3CDTF">2020-03-20T17:29:27Z</dcterms:modified>
</cp:coreProperties>
</file>