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2286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Physiology of Renal System</a:t>
            </a:r>
            <a:br>
              <a:rPr lang="en-US" sz="6000" dirty="0" smtClean="0"/>
            </a:b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667000"/>
            <a:ext cx="4562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859.WAV">
            <a:hlinkClick r:id="" action="ppaction://media"/>
          </p:cNvPr>
          <p:cNvPicPr>
            <a:picLocks noRot="1" noChangeAspect="1"/>
          </p:cNvPicPr>
          <p:nvPr>
            <a:wavAudioFile r:embed="rId1" name="~PP285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Functions of Renal 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The loop of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Henel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l" rtl="0"/>
            <a:r>
              <a:rPr lang="en-US" b="1" dirty="0" smtClean="0"/>
              <a:t>Functions: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 smtClean="0"/>
              <a:t>Reabsorption</a:t>
            </a:r>
            <a:r>
              <a:rPr lang="en-US" b="1" dirty="0" smtClean="0"/>
              <a:t> </a:t>
            </a:r>
            <a:r>
              <a:rPr lang="en-US" dirty="0" smtClean="0"/>
              <a:t>of 15% H2O (in descending limb only it is passive)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 smtClean="0"/>
              <a:t>Reabsorption</a:t>
            </a:r>
            <a:r>
              <a:rPr lang="en-US" b="1" dirty="0" smtClean="0"/>
              <a:t> </a:t>
            </a:r>
            <a:r>
              <a:rPr lang="en-US" dirty="0" smtClean="0"/>
              <a:t>of 25% </a:t>
            </a:r>
            <a:r>
              <a:rPr lang="en-US" dirty="0" err="1" smtClean="0"/>
              <a:t>NaCl</a:t>
            </a:r>
            <a:r>
              <a:rPr lang="en-US" dirty="0" smtClean="0"/>
              <a:t> (in ascending limb it is active)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Absorption </a:t>
            </a:r>
            <a:r>
              <a:rPr lang="en-US" dirty="0" smtClean="0"/>
              <a:t>of Ca</a:t>
            </a:r>
            <a:r>
              <a:rPr lang="en-US" sz="2800" baseline="30000" dirty="0" smtClean="0"/>
              <a:t> +2</a:t>
            </a:r>
            <a:r>
              <a:rPr lang="en-US" dirty="0" smtClean="0"/>
              <a:t> ions from thick ascending limb (</a:t>
            </a:r>
            <a:r>
              <a:rPr lang="en-US" b="1" dirty="0" err="1" smtClean="0"/>
              <a:t>medullary</a:t>
            </a:r>
            <a:r>
              <a:rPr lang="en-US" dirty="0" smtClean="0"/>
              <a:t> </a:t>
            </a:r>
            <a:r>
              <a:rPr lang="en-US" dirty="0" err="1" smtClean="0"/>
              <a:t>nephrons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under PTH control)</a:t>
            </a:r>
            <a:r>
              <a:rPr lang="en-US" b="1" dirty="0" smtClean="0"/>
              <a:t> 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/>
            <a:endParaRPr lang="en-US" dirty="0"/>
          </a:p>
        </p:txBody>
      </p:sp>
      <p:pic>
        <p:nvPicPr>
          <p:cNvPr id="4" name="~PP2621.WAV">
            <a:hlinkClick r:id="" action="ppaction://media"/>
          </p:cNvPr>
          <p:cNvPicPr>
            <a:picLocks noRot="1" noChangeAspect="1"/>
          </p:cNvPicPr>
          <p:nvPr>
            <a:wavAudioFile r:embed="rId1" name="~PP262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1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Functions of Renal 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Distal tubules &amp; collecting ducts:</a:t>
            </a:r>
          </a:p>
          <a:p>
            <a:pPr algn="l" rtl="0"/>
            <a:r>
              <a:rPr lang="en-US" b="1" dirty="0" smtClean="0"/>
              <a:t>Functions: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 smtClean="0"/>
              <a:t>Reabsorption</a:t>
            </a:r>
            <a:r>
              <a:rPr lang="en-US" b="1" dirty="0" smtClean="0"/>
              <a:t> of Na &amp; secretion of H</a:t>
            </a:r>
            <a:r>
              <a:rPr lang="en-US" sz="2800" baseline="30000" dirty="0" smtClean="0"/>
              <a:t> </a:t>
            </a:r>
            <a:r>
              <a:rPr lang="en-US" sz="2800" b="1" baseline="30000" dirty="0" smtClean="0"/>
              <a:t>+</a:t>
            </a:r>
            <a:r>
              <a:rPr lang="en-US" sz="2800" baseline="30000" dirty="0" smtClean="0"/>
              <a:t> </a:t>
            </a:r>
            <a:r>
              <a:rPr lang="en-US" b="1" dirty="0" smtClean="0"/>
              <a:t> &amp; K</a:t>
            </a:r>
            <a:r>
              <a:rPr lang="en-US" sz="2800" baseline="30000" dirty="0" smtClean="0"/>
              <a:t> </a:t>
            </a:r>
            <a:r>
              <a:rPr lang="en-US" sz="2800" b="1" baseline="30000" dirty="0" smtClean="0"/>
              <a:t>+</a:t>
            </a:r>
            <a:r>
              <a:rPr lang="en-US" b="1" dirty="0" smtClean="0"/>
              <a:t> under </a:t>
            </a:r>
            <a:r>
              <a:rPr lang="en-US" b="1" dirty="0" err="1" smtClean="0"/>
              <a:t>aldosterone</a:t>
            </a:r>
            <a:r>
              <a:rPr lang="en-US" b="1" dirty="0" smtClean="0"/>
              <a:t> control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Absorption </a:t>
            </a:r>
            <a:r>
              <a:rPr lang="en-US" dirty="0" smtClean="0"/>
              <a:t>of Ca</a:t>
            </a:r>
            <a:r>
              <a:rPr lang="en-US" sz="2800" baseline="30000" dirty="0" smtClean="0"/>
              <a:t> +</a:t>
            </a:r>
            <a:r>
              <a:rPr lang="en-US" dirty="0" smtClean="0"/>
              <a:t> ions  under PTH control)</a:t>
            </a:r>
            <a:endParaRPr lang="en-US" b="1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 smtClean="0"/>
              <a:t>Reabsorption</a:t>
            </a:r>
            <a:r>
              <a:rPr lang="en-US" b="1" dirty="0" smtClean="0"/>
              <a:t> of H2O under ADH control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smtClean="0"/>
              <a:t>Generation of new bicarbonate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/>
            <a:endParaRPr lang="en-US" dirty="0"/>
          </a:p>
        </p:txBody>
      </p:sp>
      <p:pic>
        <p:nvPicPr>
          <p:cNvPr id="4" name="~PP2974.WAV">
            <a:hlinkClick r:id="" action="ppaction://media"/>
          </p:cNvPr>
          <p:cNvPicPr>
            <a:picLocks noRot="1" noChangeAspect="1"/>
          </p:cNvPicPr>
          <p:nvPr>
            <a:wavAudioFile r:embed="rId1" name="~PP297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Na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Reabsorption</a:t>
            </a:r>
            <a:endParaRPr lang="en-US" sz="4000" b="1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8013" cy="4953000"/>
          </a:xfrm>
        </p:spPr>
        <p:txBody>
          <a:bodyPr>
            <a:normAutofit lnSpcReduction="10000"/>
          </a:bodyPr>
          <a:lstStyle/>
          <a:p>
            <a:pPr lvl="1" algn="l" rtl="0">
              <a:lnSpc>
                <a:spcPct val="80000"/>
              </a:lnSpc>
              <a:buNone/>
            </a:pPr>
            <a:r>
              <a:rPr lang="en-US" dirty="0" smtClean="0"/>
              <a:t>An </a:t>
            </a:r>
            <a:r>
              <a:rPr lang="en-US" dirty="0"/>
              <a:t>active process </a:t>
            </a:r>
            <a:r>
              <a:rPr lang="en-US" dirty="0" smtClean="0"/>
              <a:t>occurs </a:t>
            </a:r>
            <a:r>
              <a:rPr lang="en-US" dirty="0"/>
              <a:t>on the </a:t>
            </a:r>
            <a:r>
              <a:rPr lang="en-US" dirty="0" err="1"/>
              <a:t>basolateral</a:t>
            </a:r>
            <a:r>
              <a:rPr lang="en-US" dirty="0"/>
              <a:t> membrane (Na+/K+ </a:t>
            </a:r>
            <a:r>
              <a:rPr lang="en-US" dirty="0" err="1"/>
              <a:t>ATPase</a:t>
            </a:r>
            <a:r>
              <a:rPr lang="en-US" dirty="0" smtClean="0"/>
              <a:t>)</a:t>
            </a:r>
          </a:p>
          <a:p>
            <a:pPr lvl="1" algn="l" rtl="0">
              <a:lnSpc>
                <a:spcPct val="80000"/>
              </a:lnSpc>
              <a:buNone/>
            </a:pPr>
            <a:endParaRPr lang="en-US" dirty="0" smtClean="0"/>
          </a:p>
          <a:p>
            <a:pPr marL="907542" lvl="1" indent="-514350" algn="l" rtl="0">
              <a:lnSpc>
                <a:spcPct val="80000"/>
              </a:lnSpc>
              <a:buAutoNum type="romanUcPeriod"/>
            </a:pPr>
            <a:r>
              <a:rPr lang="en-US" dirty="0" smtClean="0"/>
              <a:t>The amount of Na +  </a:t>
            </a:r>
            <a:r>
              <a:rPr lang="en-US" dirty="0" err="1" smtClean="0"/>
              <a:t>reabsorped</a:t>
            </a:r>
            <a:r>
              <a:rPr lang="en-US" dirty="0" smtClean="0"/>
              <a:t> from PCT (65%) &amp; loop of </a:t>
            </a:r>
            <a:r>
              <a:rPr lang="en-US" dirty="0" err="1" smtClean="0"/>
              <a:t>Henle</a:t>
            </a:r>
            <a:r>
              <a:rPr lang="en-US" dirty="0" smtClean="0"/>
              <a:t> (25%) is kept constant.</a:t>
            </a:r>
          </a:p>
          <a:p>
            <a:pPr marL="907542" lvl="1" indent="-514350" algn="l" rtl="0">
              <a:lnSpc>
                <a:spcPct val="80000"/>
              </a:lnSpc>
              <a:buAutoNum type="romanUcPeriod"/>
            </a:pPr>
            <a:r>
              <a:rPr lang="en-US" dirty="0" smtClean="0"/>
              <a:t>The </a:t>
            </a:r>
            <a:r>
              <a:rPr lang="en-US" dirty="0" err="1" smtClean="0"/>
              <a:t>reabsorption</a:t>
            </a:r>
            <a:r>
              <a:rPr lang="en-US" dirty="0" smtClean="0"/>
              <a:t> of the remaining 10% by DCT &amp; CD is controlled by:</a:t>
            </a:r>
          </a:p>
          <a:p>
            <a:pPr marL="907542" lvl="1" indent="-514350" algn="l" rtl="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err="1" smtClean="0"/>
              <a:t>Aldosterone</a:t>
            </a:r>
            <a:r>
              <a:rPr lang="en-US" b="1" dirty="0" smtClean="0"/>
              <a:t> hormone</a:t>
            </a:r>
            <a:r>
              <a:rPr lang="en-US" dirty="0" smtClean="0"/>
              <a:t>: that is secreted from adrenal cortex and  encourage Na + </a:t>
            </a:r>
            <a:r>
              <a:rPr lang="en-US" dirty="0" err="1" smtClean="0"/>
              <a:t>reabsorption</a:t>
            </a:r>
            <a:r>
              <a:rPr lang="en-US" dirty="0" smtClean="0"/>
              <a:t> from DCT &amp; CD</a:t>
            </a:r>
          </a:p>
          <a:p>
            <a:pPr marL="907542" lvl="1" indent="-514350" algn="l" rtl="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err="1" smtClean="0"/>
              <a:t>Atrial</a:t>
            </a:r>
            <a:r>
              <a:rPr lang="en-US" b="1" dirty="0" smtClean="0"/>
              <a:t> </a:t>
            </a:r>
            <a:r>
              <a:rPr lang="en-US" b="1" dirty="0" err="1" smtClean="0"/>
              <a:t>natriuretic</a:t>
            </a:r>
            <a:r>
              <a:rPr lang="en-US" b="1" dirty="0" smtClean="0"/>
              <a:t> peptide</a:t>
            </a:r>
            <a:r>
              <a:rPr lang="en-US" dirty="0" smtClean="0"/>
              <a:t>: that is secreted by myocardial cells of atria and inhibit Na +  </a:t>
            </a:r>
            <a:r>
              <a:rPr lang="en-US" dirty="0" err="1" smtClean="0"/>
              <a:t>reabsorption</a:t>
            </a:r>
            <a:r>
              <a:rPr lang="en-US" dirty="0" smtClean="0"/>
              <a:t> from CD</a:t>
            </a:r>
          </a:p>
          <a:p>
            <a:pPr marL="907542" lvl="1" indent="-514350" algn="l" rtl="0">
              <a:lnSpc>
                <a:spcPct val="80000"/>
              </a:lnSpc>
              <a:buNone/>
            </a:pPr>
            <a:endParaRPr lang="en-US" dirty="0" smtClean="0"/>
          </a:p>
          <a:p>
            <a:pPr lvl="1" algn="l" rtl="0">
              <a:lnSpc>
                <a:spcPct val="80000"/>
              </a:lnSpc>
              <a:buNone/>
            </a:pPr>
            <a:endParaRPr lang="en-US" dirty="0"/>
          </a:p>
        </p:txBody>
      </p:sp>
      <p:pic>
        <p:nvPicPr>
          <p:cNvPr id="4" name="~PP1236.WAV">
            <a:hlinkClick r:id="" action="ppaction://media"/>
          </p:cNvPr>
          <p:cNvPicPr>
            <a:picLocks noRot="1" noChangeAspect="1"/>
          </p:cNvPicPr>
          <p:nvPr>
            <a:wavAudioFile r:embed="rId2" name="~PP123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Na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Reabsorption</a:t>
            </a:r>
            <a:endParaRPr lang="en-US" sz="3600" b="1" dirty="0"/>
          </a:p>
        </p:txBody>
      </p:sp>
      <p:pic>
        <p:nvPicPr>
          <p:cNvPr id="24584" name="Picture 8" descr="figure_19_12_0_labeled"/>
          <p:cNvPicPr>
            <a:picLocks noChangeAspect="1" noChangeArrowheads="1"/>
          </p:cNvPicPr>
          <p:nvPr/>
        </p:nvPicPr>
        <p:blipFill>
          <a:blip r:embed="rId3"/>
          <a:srcRect t="31279" b="10844"/>
          <a:stretch>
            <a:fillRect/>
          </a:stretch>
        </p:blipFill>
        <p:spPr bwMode="auto">
          <a:xfrm>
            <a:off x="457200" y="1600201"/>
            <a:ext cx="8337550" cy="4800599"/>
          </a:xfrm>
          <a:prstGeom prst="rect">
            <a:avLst/>
          </a:prstGeom>
          <a:noFill/>
        </p:spPr>
      </p:pic>
      <p:pic>
        <p:nvPicPr>
          <p:cNvPr id="4" name="~PP2662.WAV">
            <a:hlinkClick r:id="" action="ppaction://media"/>
          </p:cNvPr>
          <p:cNvPicPr>
            <a:picLocks noRot="1" noChangeAspect="1"/>
          </p:cNvPicPr>
          <p:nvPr>
            <a:wavAudioFile r:embed="rId1" name="~PP266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Water </a:t>
            </a:r>
            <a:r>
              <a:rPr lang="en-US" b="1" dirty="0" err="1" smtClean="0"/>
              <a:t>Reabsorption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I. Obligatory: occurs regardless water content of the body</a:t>
            </a:r>
          </a:p>
          <a:p>
            <a:pPr algn="l" rtl="0">
              <a:buNone/>
            </a:pPr>
            <a:r>
              <a:rPr lang="en-US" dirty="0" smtClean="0"/>
              <a:t>65 % is </a:t>
            </a:r>
            <a:r>
              <a:rPr lang="en-US" dirty="0" err="1" smtClean="0"/>
              <a:t>reabsorped</a:t>
            </a:r>
            <a:r>
              <a:rPr lang="en-US" dirty="0" smtClean="0"/>
              <a:t> from PCT &amp; 15 % from descending loop of </a:t>
            </a:r>
            <a:r>
              <a:rPr lang="en-US" dirty="0" err="1" smtClean="0"/>
              <a:t>Henle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II. The remaining 20% is </a:t>
            </a:r>
            <a:r>
              <a:rPr lang="en-US" dirty="0" err="1" smtClean="0"/>
              <a:t>reabsorped</a:t>
            </a:r>
            <a:r>
              <a:rPr lang="en-US" dirty="0" smtClean="0"/>
              <a:t> from DCT &amp; CD under control of ADH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~PP77.WAV">
            <a:hlinkClick r:id="" action="ppaction://media"/>
          </p:cNvPr>
          <p:cNvPicPr>
            <a:picLocks noRot="1" noChangeAspect="1"/>
          </p:cNvPicPr>
          <p:nvPr>
            <a:wavAudioFile r:embed="rId1" name="~PP7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III. Tubular Secretion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/>
              <a:t>Tubular secretion is the movement of material from the </a:t>
            </a:r>
            <a:r>
              <a:rPr lang="en-US" dirty="0" err="1" smtClean="0"/>
              <a:t>peritubular</a:t>
            </a:r>
            <a:r>
              <a:rPr lang="en-US" dirty="0" smtClean="0"/>
              <a:t> capillaries and interstitial space into the </a:t>
            </a:r>
            <a:r>
              <a:rPr lang="en-US" dirty="0" err="1" smtClean="0"/>
              <a:t>nephron</a:t>
            </a:r>
            <a:r>
              <a:rPr lang="en-US" dirty="0" smtClean="0"/>
              <a:t> tubules</a:t>
            </a:r>
          </a:p>
          <a:p>
            <a:endParaRPr lang="en-US" dirty="0" smtClean="0"/>
          </a:p>
          <a:p>
            <a:pPr algn="l" rtl="0"/>
            <a:r>
              <a:rPr lang="en-US" dirty="0" smtClean="0"/>
              <a:t>Secretion occurs via diffusion and </a:t>
            </a:r>
            <a:r>
              <a:rPr lang="en-US" dirty="0" err="1" smtClean="0"/>
              <a:t>transcellular</a:t>
            </a:r>
            <a:r>
              <a:rPr lang="en-US" dirty="0" smtClean="0"/>
              <a:t> mediated transport.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 smtClean="0"/>
          </a:p>
          <a:p>
            <a:pPr marL="274320" lvl="1" indent="-274320" algn="l" rtl="0">
              <a:buClr>
                <a:schemeClr val="accent3"/>
              </a:buClr>
              <a:buSzPct val="95000"/>
            </a:pPr>
            <a:r>
              <a:rPr lang="en-US" sz="2600" dirty="0" smtClean="0"/>
              <a:t>Enables further removal of unwanted </a:t>
            </a:r>
            <a:r>
              <a:rPr lang="en-US" dirty="0" smtClean="0"/>
              <a:t>substances</a:t>
            </a:r>
          </a:p>
        </p:txBody>
      </p:sp>
      <p:pic>
        <p:nvPicPr>
          <p:cNvPr id="4" name="~PP282.WAV">
            <a:hlinkClick r:id="" action="ppaction://media"/>
          </p:cNvPr>
          <p:cNvPicPr>
            <a:picLocks noRot="1" noChangeAspect="1"/>
          </p:cNvPicPr>
          <p:nvPr>
            <a:wavAudioFile r:embed="rId1" name="~PP28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III. Tubular Secretion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H</a:t>
            </a:r>
            <a:r>
              <a:rPr lang="en-US" sz="2800" baseline="30000" dirty="0" smtClean="0"/>
              <a:t> </a:t>
            </a:r>
            <a:r>
              <a:rPr lang="en-US" sz="2800" b="1" baseline="30000" dirty="0" smtClean="0"/>
              <a:t>+</a:t>
            </a:r>
            <a:r>
              <a:rPr lang="en-US" sz="2800" baseline="30000" dirty="0" smtClean="0"/>
              <a:t> </a:t>
            </a:r>
            <a:r>
              <a:rPr lang="en-US" b="1" dirty="0" smtClean="0"/>
              <a:t> &amp; K</a:t>
            </a:r>
            <a:r>
              <a:rPr lang="en-US" sz="2800" baseline="30000" dirty="0" smtClean="0"/>
              <a:t> </a:t>
            </a:r>
            <a:r>
              <a:rPr lang="en-US" sz="2800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are the most important substances secreted in the tubules.</a:t>
            </a:r>
          </a:p>
          <a:p>
            <a:pPr algn="l" rtl="0"/>
            <a:r>
              <a:rPr lang="en-US" dirty="0" smtClean="0"/>
              <a:t> Other important substances secreted are metabolites   such as </a:t>
            </a:r>
            <a:r>
              <a:rPr lang="en-US" dirty="0" err="1" smtClean="0"/>
              <a:t>choline</a:t>
            </a:r>
            <a:r>
              <a:rPr lang="en-US" dirty="0" smtClean="0"/>
              <a:t> and </a:t>
            </a:r>
            <a:r>
              <a:rPr lang="en-US" dirty="0" err="1" smtClean="0"/>
              <a:t>creatinine</a:t>
            </a:r>
            <a:r>
              <a:rPr lang="en-US" dirty="0" smtClean="0"/>
              <a:t> and  chemicals such as penicillin.</a:t>
            </a:r>
          </a:p>
          <a:p>
            <a:pPr algn="l" rtl="0"/>
            <a:r>
              <a:rPr lang="en-US" dirty="0" smtClean="0"/>
              <a:t>Active transport is required for the movement of the substances from the blood to the cell or out of the cell and into the tubular lumen.</a:t>
            </a:r>
            <a:endParaRPr lang="en-US" dirty="0"/>
          </a:p>
        </p:txBody>
      </p:sp>
      <p:pic>
        <p:nvPicPr>
          <p:cNvPr id="4" name="~PP1156.WAV">
            <a:hlinkClick r:id="" action="ppaction://media"/>
          </p:cNvPr>
          <p:cNvPicPr>
            <a:picLocks noRot="1" noChangeAspect="1"/>
          </p:cNvPicPr>
          <p:nvPr>
            <a:wavAudioFile r:embed="rId1" name="~PP115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5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5|2.2|78.6|19.5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344</Words>
  <PresentationFormat>عرض على الشاشة (3:4)‏</PresentationFormat>
  <Paragraphs>39</Paragraphs>
  <Slides>8</Slides>
  <Notes>0</Notes>
  <HiddenSlides>0</HiddenSlides>
  <MMClips>8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Physiology of Renal System </vt:lpstr>
      <vt:lpstr>Functions of Renal Tubules</vt:lpstr>
      <vt:lpstr>Functions of Renal Tubules</vt:lpstr>
      <vt:lpstr>Na+ Reabsorption</vt:lpstr>
      <vt:lpstr>Na+ Reabsorption</vt:lpstr>
      <vt:lpstr>Water Reabsorption</vt:lpstr>
      <vt:lpstr>III. Tubular Secretion</vt:lpstr>
      <vt:lpstr>III. Tubular Secretion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Renal System </dc:title>
  <dc:creator>aia</dc:creator>
  <cp:lastModifiedBy>aia</cp:lastModifiedBy>
  <cp:revision>2</cp:revision>
  <dcterms:created xsi:type="dcterms:W3CDTF">2020-03-15T03:55:25Z</dcterms:created>
  <dcterms:modified xsi:type="dcterms:W3CDTF">2020-03-15T04:14:57Z</dcterms:modified>
</cp:coreProperties>
</file>