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3" r:id="rId2"/>
    <p:sldId id="264" r:id="rId3"/>
    <p:sldId id="265" r:id="rId4"/>
    <p:sldId id="266" r:id="rId5"/>
    <p:sldId id="259" r:id="rId6"/>
    <p:sldId id="267" r:id="rId7"/>
    <p:sldId id="261" r:id="rId8"/>
    <p:sldId id="260" r:id="rId9"/>
    <p:sldId id="268" r:id="rId10"/>
    <p:sldId id="270" r:id="rId11"/>
    <p:sldId id="269" r:id="rId12"/>
    <p:sldId id="271"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4" d="100"/>
          <a:sy n="74" d="100"/>
        </p:scale>
        <p:origin x="54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BF941C1-4E2F-4EDB-ABEF-64E10EE35BA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 xmlns:a16="http://schemas.microsoft.com/office/drawing/2014/main" id="{5A837CE5-19E7-40C9-B71D-565127A52EC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 xmlns:a16="http://schemas.microsoft.com/office/drawing/2014/main" id="{70E79750-A27D-4EA8-815F-3911DB3D1201}"/>
              </a:ext>
            </a:extLst>
          </p:cNvPr>
          <p:cNvSpPr>
            <a:spLocks noGrp="1"/>
          </p:cNvSpPr>
          <p:nvPr>
            <p:ph type="dt" sz="half" idx="10"/>
          </p:nvPr>
        </p:nvSpPr>
        <p:spPr/>
        <p:txBody>
          <a:bodyPr/>
          <a:lstStyle/>
          <a:p>
            <a:fld id="{0D2993FC-8DF2-4CCB-90E4-2FE8F2030148}" type="datetimeFigureOut">
              <a:rPr lang="en-US" smtClean="0"/>
              <a:t>6/12/2019</a:t>
            </a:fld>
            <a:endParaRPr lang="en-US"/>
          </a:p>
        </p:txBody>
      </p:sp>
      <p:sp>
        <p:nvSpPr>
          <p:cNvPr id="5" name="Footer Placeholder 4">
            <a:extLst>
              <a:ext uri="{FF2B5EF4-FFF2-40B4-BE49-F238E27FC236}">
                <a16:creationId xmlns="" xmlns:a16="http://schemas.microsoft.com/office/drawing/2014/main" id="{36490E4F-B812-406D-B397-8C0C330876A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421AEA0B-4F38-40A0-9E97-0485FE8C3EA1}"/>
              </a:ext>
            </a:extLst>
          </p:cNvPr>
          <p:cNvSpPr>
            <a:spLocks noGrp="1"/>
          </p:cNvSpPr>
          <p:nvPr>
            <p:ph type="sldNum" sz="quarter" idx="12"/>
          </p:nvPr>
        </p:nvSpPr>
        <p:spPr/>
        <p:txBody>
          <a:bodyPr/>
          <a:lstStyle/>
          <a:p>
            <a:fld id="{44B9C758-3FB6-4AC1-8F00-C8787D8D9E19}" type="slidenum">
              <a:rPr lang="en-US" smtClean="0"/>
              <a:t>‹#›</a:t>
            </a:fld>
            <a:endParaRPr lang="en-US"/>
          </a:p>
        </p:txBody>
      </p:sp>
    </p:spTree>
    <p:extLst>
      <p:ext uri="{BB962C8B-B14F-4D97-AF65-F5344CB8AC3E}">
        <p14:creationId xmlns:p14="http://schemas.microsoft.com/office/powerpoint/2010/main" val="38279717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02630F4-4A09-44BD-8373-88BB0C1BF17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 xmlns:a16="http://schemas.microsoft.com/office/drawing/2014/main" id="{5EFFE55F-C5A8-46D8-AE74-6614E310453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8E739786-AD7D-4FD1-B334-356F897DE9DB}"/>
              </a:ext>
            </a:extLst>
          </p:cNvPr>
          <p:cNvSpPr>
            <a:spLocks noGrp="1"/>
          </p:cNvSpPr>
          <p:nvPr>
            <p:ph type="dt" sz="half" idx="10"/>
          </p:nvPr>
        </p:nvSpPr>
        <p:spPr/>
        <p:txBody>
          <a:bodyPr/>
          <a:lstStyle/>
          <a:p>
            <a:fld id="{0D2993FC-8DF2-4CCB-90E4-2FE8F2030148}" type="datetimeFigureOut">
              <a:rPr lang="en-US" smtClean="0"/>
              <a:t>6/12/2019</a:t>
            </a:fld>
            <a:endParaRPr lang="en-US"/>
          </a:p>
        </p:txBody>
      </p:sp>
      <p:sp>
        <p:nvSpPr>
          <p:cNvPr id="5" name="Footer Placeholder 4">
            <a:extLst>
              <a:ext uri="{FF2B5EF4-FFF2-40B4-BE49-F238E27FC236}">
                <a16:creationId xmlns="" xmlns:a16="http://schemas.microsoft.com/office/drawing/2014/main" id="{A46D9CB5-A7EB-46B1-A724-6201E009B32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6397FDE9-5F4D-4131-AADE-29BEEDE8C8B5}"/>
              </a:ext>
            </a:extLst>
          </p:cNvPr>
          <p:cNvSpPr>
            <a:spLocks noGrp="1"/>
          </p:cNvSpPr>
          <p:nvPr>
            <p:ph type="sldNum" sz="quarter" idx="12"/>
          </p:nvPr>
        </p:nvSpPr>
        <p:spPr/>
        <p:txBody>
          <a:bodyPr/>
          <a:lstStyle/>
          <a:p>
            <a:fld id="{44B9C758-3FB6-4AC1-8F00-C8787D8D9E19}" type="slidenum">
              <a:rPr lang="en-US" smtClean="0"/>
              <a:t>‹#›</a:t>
            </a:fld>
            <a:endParaRPr lang="en-US"/>
          </a:p>
        </p:txBody>
      </p:sp>
    </p:spTree>
    <p:extLst>
      <p:ext uri="{BB962C8B-B14F-4D97-AF65-F5344CB8AC3E}">
        <p14:creationId xmlns:p14="http://schemas.microsoft.com/office/powerpoint/2010/main" val="11275553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CDB218CB-342F-4B2D-B753-5194F9EA372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 xmlns:a16="http://schemas.microsoft.com/office/drawing/2014/main" id="{F918934A-84D6-4F32-A782-8271128BD84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44E527E0-21B9-42E9-936E-5A743EFF7EDF}"/>
              </a:ext>
            </a:extLst>
          </p:cNvPr>
          <p:cNvSpPr>
            <a:spLocks noGrp="1"/>
          </p:cNvSpPr>
          <p:nvPr>
            <p:ph type="dt" sz="half" idx="10"/>
          </p:nvPr>
        </p:nvSpPr>
        <p:spPr/>
        <p:txBody>
          <a:bodyPr/>
          <a:lstStyle/>
          <a:p>
            <a:fld id="{0D2993FC-8DF2-4CCB-90E4-2FE8F2030148}" type="datetimeFigureOut">
              <a:rPr lang="en-US" smtClean="0"/>
              <a:t>6/12/2019</a:t>
            </a:fld>
            <a:endParaRPr lang="en-US"/>
          </a:p>
        </p:txBody>
      </p:sp>
      <p:sp>
        <p:nvSpPr>
          <p:cNvPr id="5" name="Footer Placeholder 4">
            <a:extLst>
              <a:ext uri="{FF2B5EF4-FFF2-40B4-BE49-F238E27FC236}">
                <a16:creationId xmlns="" xmlns:a16="http://schemas.microsoft.com/office/drawing/2014/main" id="{927F8BF7-DEA9-468A-B730-F5A82A8E4C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4957B6B0-8893-448B-A4F2-EDF761027CCE}"/>
              </a:ext>
            </a:extLst>
          </p:cNvPr>
          <p:cNvSpPr>
            <a:spLocks noGrp="1"/>
          </p:cNvSpPr>
          <p:nvPr>
            <p:ph type="sldNum" sz="quarter" idx="12"/>
          </p:nvPr>
        </p:nvSpPr>
        <p:spPr/>
        <p:txBody>
          <a:bodyPr/>
          <a:lstStyle/>
          <a:p>
            <a:fld id="{44B9C758-3FB6-4AC1-8F00-C8787D8D9E19}" type="slidenum">
              <a:rPr lang="en-US" smtClean="0"/>
              <a:t>‹#›</a:t>
            </a:fld>
            <a:endParaRPr lang="en-US"/>
          </a:p>
        </p:txBody>
      </p:sp>
    </p:spTree>
    <p:extLst>
      <p:ext uri="{BB962C8B-B14F-4D97-AF65-F5344CB8AC3E}">
        <p14:creationId xmlns:p14="http://schemas.microsoft.com/office/powerpoint/2010/main" val="42758938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ADB7BCC-079D-48B5-91E0-6F551E71BE8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162FDDF1-DC90-4E0E-9EB0-FF745482507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6FEFE89F-834B-4560-99DD-991AEDD905B6}"/>
              </a:ext>
            </a:extLst>
          </p:cNvPr>
          <p:cNvSpPr>
            <a:spLocks noGrp="1"/>
          </p:cNvSpPr>
          <p:nvPr>
            <p:ph type="dt" sz="half" idx="10"/>
          </p:nvPr>
        </p:nvSpPr>
        <p:spPr/>
        <p:txBody>
          <a:bodyPr/>
          <a:lstStyle/>
          <a:p>
            <a:fld id="{0D2993FC-8DF2-4CCB-90E4-2FE8F2030148}" type="datetimeFigureOut">
              <a:rPr lang="en-US" smtClean="0"/>
              <a:t>6/12/2019</a:t>
            </a:fld>
            <a:endParaRPr lang="en-US"/>
          </a:p>
        </p:txBody>
      </p:sp>
      <p:sp>
        <p:nvSpPr>
          <p:cNvPr id="5" name="Footer Placeholder 4">
            <a:extLst>
              <a:ext uri="{FF2B5EF4-FFF2-40B4-BE49-F238E27FC236}">
                <a16:creationId xmlns="" xmlns:a16="http://schemas.microsoft.com/office/drawing/2014/main" id="{E30AE011-6898-4D92-A0D2-149C06E482E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1FFCF703-8BB5-460F-9A19-4E8585A1AE0F}"/>
              </a:ext>
            </a:extLst>
          </p:cNvPr>
          <p:cNvSpPr>
            <a:spLocks noGrp="1"/>
          </p:cNvSpPr>
          <p:nvPr>
            <p:ph type="sldNum" sz="quarter" idx="12"/>
          </p:nvPr>
        </p:nvSpPr>
        <p:spPr/>
        <p:txBody>
          <a:bodyPr/>
          <a:lstStyle/>
          <a:p>
            <a:fld id="{44B9C758-3FB6-4AC1-8F00-C8787D8D9E19}" type="slidenum">
              <a:rPr lang="en-US" smtClean="0"/>
              <a:t>‹#›</a:t>
            </a:fld>
            <a:endParaRPr lang="en-US"/>
          </a:p>
        </p:txBody>
      </p:sp>
    </p:spTree>
    <p:extLst>
      <p:ext uri="{BB962C8B-B14F-4D97-AF65-F5344CB8AC3E}">
        <p14:creationId xmlns:p14="http://schemas.microsoft.com/office/powerpoint/2010/main" val="8547992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CC4CA98F-5D75-4B2A-8BA3-EA43795177B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 xmlns:a16="http://schemas.microsoft.com/office/drawing/2014/main" id="{9DDC1177-A8CC-4E2E-8667-5E7F537A4F1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 xmlns:a16="http://schemas.microsoft.com/office/drawing/2014/main" id="{8524A4F1-797E-4762-A4F3-82D54397A1F1}"/>
              </a:ext>
            </a:extLst>
          </p:cNvPr>
          <p:cNvSpPr>
            <a:spLocks noGrp="1"/>
          </p:cNvSpPr>
          <p:nvPr>
            <p:ph type="dt" sz="half" idx="10"/>
          </p:nvPr>
        </p:nvSpPr>
        <p:spPr/>
        <p:txBody>
          <a:bodyPr/>
          <a:lstStyle/>
          <a:p>
            <a:fld id="{0D2993FC-8DF2-4CCB-90E4-2FE8F2030148}" type="datetimeFigureOut">
              <a:rPr lang="en-US" smtClean="0"/>
              <a:t>6/12/2019</a:t>
            </a:fld>
            <a:endParaRPr lang="en-US"/>
          </a:p>
        </p:txBody>
      </p:sp>
      <p:sp>
        <p:nvSpPr>
          <p:cNvPr id="5" name="Footer Placeholder 4">
            <a:extLst>
              <a:ext uri="{FF2B5EF4-FFF2-40B4-BE49-F238E27FC236}">
                <a16:creationId xmlns="" xmlns:a16="http://schemas.microsoft.com/office/drawing/2014/main" id="{DEF661C0-9A08-4189-8066-61A84602328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3C9E5FB6-920A-4E81-B794-B9D01A345EAE}"/>
              </a:ext>
            </a:extLst>
          </p:cNvPr>
          <p:cNvSpPr>
            <a:spLocks noGrp="1"/>
          </p:cNvSpPr>
          <p:nvPr>
            <p:ph type="sldNum" sz="quarter" idx="12"/>
          </p:nvPr>
        </p:nvSpPr>
        <p:spPr/>
        <p:txBody>
          <a:bodyPr/>
          <a:lstStyle/>
          <a:p>
            <a:fld id="{44B9C758-3FB6-4AC1-8F00-C8787D8D9E19}" type="slidenum">
              <a:rPr lang="en-US" smtClean="0"/>
              <a:t>‹#›</a:t>
            </a:fld>
            <a:endParaRPr lang="en-US"/>
          </a:p>
        </p:txBody>
      </p:sp>
    </p:spTree>
    <p:extLst>
      <p:ext uri="{BB962C8B-B14F-4D97-AF65-F5344CB8AC3E}">
        <p14:creationId xmlns:p14="http://schemas.microsoft.com/office/powerpoint/2010/main" val="30568808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233FB18-78D9-41B1-8CA8-E2322AD1797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 xmlns:a16="http://schemas.microsoft.com/office/drawing/2014/main" id="{2A0E745B-C3E1-4283-8A35-522D0CB0E7E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 xmlns:a16="http://schemas.microsoft.com/office/drawing/2014/main" id="{EB77D7A1-634C-4E7D-B4C6-3C6478BF1FA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 xmlns:a16="http://schemas.microsoft.com/office/drawing/2014/main" id="{0B35C1A6-4110-45B8-8ACB-071844634302}"/>
              </a:ext>
            </a:extLst>
          </p:cNvPr>
          <p:cNvSpPr>
            <a:spLocks noGrp="1"/>
          </p:cNvSpPr>
          <p:nvPr>
            <p:ph type="dt" sz="half" idx="10"/>
          </p:nvPr>
        </p:nvSpPr>
        <p:spPr/>
        <p:txBody>
          <a:bodyPr/>
          <a:lstStyle/>
          <a:p>
            <a:fld id="{0D2993FC-8DF2-4CCB-90E4-2FE8F2030148}" type="datetimeFigureOut">
              <a:rPr lang="en-US" smtClean="0"/>
              <a:t>6/12/2019</a:t>
            </a:fld>
            <a:endParaRPr lang="en-US"/>
          </a:p>
        </p:txBody>
      </p:sp>
      <p:sp>
        <p:nvSpPr>
          <p:cNvPr id="6" name="Footer Placeholder 5">
            <a:extLst>
              <a:ext uri="{FF2B5EF4-FFF2-40B4-BE49-F238E27FC236}">
                <a16:creationId xmlns="" xmlns:a16="http://schemas.microsoft.com/office/drawing/2014/main" id="{BB5C99A0-1CC5-4DE7-98A0-55F0E9CD62E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C7D88150-8872-4625-A775-4D25CDE2540F}"/>
              </a:ext>
            </a:extLst>
          </p:cNvPr>
          <p:cNvSpPr>
            <a:spLocks noGrp="1"/>
          </p:cNvSpPr>
          <p:nvPr>
            <p:ph type="sldNum" sz="quarter" idx="12"/>
          </p:nvPr>
        </p:nvSpPr>
        <p:spPr/>
        <p:txBody>
          <a:bodyPr/>
          <a:lstStyle/>
          <a:p>
            <a:fld id="{44B9C758-3FB6-4AC1-8F00-C8787D8D9E19}" type="slidenum">
              <a:rPr lang="en-US" smtClean="0"/>
              <a:t>‹#›</a:t>
            </a:fld>
            <a:endParaRPr lang="en-US"/>
          </a:p>
        </p:txBody>
      </p:sp>
    </p:spTree>
    <p:extLst>
      <p:ext uri="{BB962C8B-B14F-4D97-AF65-F5344CB8AC3E}">
        <p14:creationId xmlns:p14="http://schemas.microsoft.com/office/powerpoint/2010/main" val="38907765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24476E4-D08A-4C4F-8396-F60EAC1FFC1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 xmlns:a16="http://schemas.microsoft.com/office/drawing/2014/main" id="{B80C7E78-B043-4727-9E2B-621705DC2A0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 xmlns:a16="http://schemas.microsoft.com/office/drawing/2014/main" id="{624D1C40-0741-44A4-8311-AD4DE25AEF9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 xmlns:a16="http://schemas.microsoft.com/office/drawing/2014/main" id="{6BA65B57-D473-4FD7-867F-18C4E59E389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 xmlns:a16="http://schemas.microsoft.com/office/drawing/2014/main" id="{6E16856C-1152-4F1A-8A2E-431A5D3BEE6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 xmlns:a16="http://schemas.microsoft.com/office/drawing/2014/main" id="{9EAA48EE-A4A0-4066-9513-27987818F391}"/>
              </a:ext>
            </a:extLst>
          </p:cNvPr>
          <p:cNvSpPr>
            <a:spLocks noGrp="1"/>
          </p:cNvSpPr>
          <p:nvPr>
            <p:ph type="dt" sz="half" idx="10"/>
          </p:nvPr>
        </p:nvSpPr>
        <p:spPr/>
        <p:txBody>
          <a:bodyPr/>
          <a:lstStyle/>
          <a:p>
            <a:fld id="{0D2993FC-8DF2-4CCB-90E4-2FE8F2030148}" type="datetimeFigureOut">
              <a:rPr lang="en-US" smtClean="0"/>
              <a:t>6/12/2019</a:t>
            </a:fld>
            <a:endParaRPr lang="en-US"/>
          </a:p>
        </p:txBody>
      </p:sp>
      <p:sp>
        <p:nvSpPr>
          <p:cNvPr id="8" name="Footer Placeholder 7">
            <a:extLst>
              <a:ext uri="{FF2B5EF4-FFF2-40B4-BE49-F238E27FC236}">
                <a16:creationId xmlns="" xmlns:a16="http://schemas.microsoft.com/office/drawing/2014/main" id="{81411B24-D68D-41C7-89E4-5C5E66F803F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 xmlns:a16="http://schemas.microsoft.com/office/drawing/2014/main" id="{51F82394-76ED-4238-B16C-B6837699A07C}"/>
              </a:ext>
            </a:extLst>
          </p:cNvPr>
          <p:cNvSpPr>
            <a:spLocks noGrp="1"/>
          </p:cNvSpPr>
          <p:nvPr>
            <p:ph type="sldNum" sz="quarter" idx="12"/>
          </p:nvPr>
        </p:nvSpPr>
        <p:spPr/>
        <p:txBody>
          <a:bodyPr/>
          <a:lstStyle/>
          <a:p>
            <a:fld id="{44B9C758-3FB6-4AC1-8F00-C8787D8D9E19}" type="slidenum">
              <a:rPr lang="en-US" smtClean="0"/>
              <a:t>‹#›</a:t>
            </a:fld>
            <a:endParaRPr lang="en-US"/>
          </a:p>
        </p:txBody>
      </p:sp>
    </p:spTree>
    <p:extLst>
      <p:ext uri="{BB962C8B-B14F-4D97-AF65-F5344CB8AC3E}">
        <p14:creationId xmlns:p14="http://schemas.microsoft.com/office/powerpoint/2010/main" val="40927247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1592C78-F8C0-4AA0-9587-324C8E9B3A0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 xmlns:a16="http://schemas.microsoft.com/office/drawing/2014/main" id="{22A929A9-3E3E-49CC-A5B3-11B1D4E66CEF}"/>
              </a:ext>
            </a:extLst>
          </p:cNvPr>
          <p:cNvSpPr>
            <a:spLocks noGrp="1"/>
          </p:cNvSpPr>
          <p:nvPr>
            <p:ph type="dt" sz="half" idx="10"/>
          </p:nvPr>
        </p:nvSpPr>
        <p:spPr/>
        <p:txBody>
          <a:bodyPr/>
          <a:lstStyle/>
          <a:p>
            <a:fld id="{0D2993FC-8DF2-4CCB-90E4-2FE8F2030148}" type="datetimeFigureOut">
              <a:rPr lang="en-US" smtClean="0"/>
              <a:t>6/12/2019</a:t>
            </a:fld>
            <a:endParaRPr lang="en-US"/>
          </a:p>
        </p:txBody>
      </p:sp>
      <p:sp>
        <p:nvSpPr>
          <p:cNvPr id="4" name="Footer Placeholder 3">
            <a:extLst>
              <a:ext uri="{FF2B5EF4-FFF2-40B4-BE49-F238E27FC236}">
                <a16:creationId xmlns="" xmlns:a16="http://schemas.microsoft.com/office/drawing/2014/main" id="{86D218EF-B813-437F-A7F9-D3ED6418D00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 xmlns:a16="http://schemas.microsoft.com/office/drawing/2014/main" id="{90C2FEC6-DC0F-4F71-B25B-B58676025CD0}"/>
              </a:ext>
            </a:extLst>
          </p:cNvPr>
          <p:cNvSpPr>
            <a:spLocks noGrp="1"/>
          </p:cNvSpPr>
          <p:nvPr>
            <p:ph type="sldNum" sz="quarter" idx="12"/>
          </p:nvPr>
        </p:nvSpPr>
        <p:spPr/>
        <p:txBody>
          <a:bodyPr/>
          <a:lstStyle/>
          <a:p>
            <a:fld id="{44B9C758-3FB6-4AC1-8F00-C8787D8D9E19}" type="slidenum">
              <a:rPr lang="en-US" smtClean="0"/>
              <a:t>‹#›</a:t>
            </a:fld>
            <a:endParaRPr lang="en-US"/>
          </a:p>
        </p:txBody>
      </p:sp>
    </p:spTree>
    <p:extLst>
      <p:ext uri="{BB962C8B-B14F-4D97-AF65-F5344CB8AC3E}">
        <p14:creationId xmlns:p14="http://schemas.microsoft.com/office/powerpoint/2010/main" val="2232820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0301800D-2464-4379-A003-6DFAAECEED59}"/>
              </a:ext>
            </a:extLst>
          </p:cNvPr>
          <p:cNvSpPr>
            <a:spLocks noGrp="1"/>
          </p:cNvSpPr>
          <p:nvPr>
            <p:ph type="dt" sz="half" idx="10"/>
          </p:nvPr>
        </p:nvSpPr>
        <p:spPr/>
        <p:txBody>
          <a:bodyPr/>
          <a:lstStyle/>
          <a:p>
            <a:fld id="{0D2993FC-8DF2-4CCB-90E4-2FE8F2030148}" type="datetimeFigureOut">
              <a:rPr lang="en-US" smtClean="0"/>
              <a:t>6/12/2019</a:t>
            </a:fld>
            <a:endParaRPr lang="en-US"/>
          </a:p>
        </p:txBody>
      </p:sp>
      <p:sp>
        <p:nvSpPr>
          <p:cNvPr id="3" name="Footer Placeholder 2">
            <a:extLst>
              <a:ext uri="{FF2B5EF4-FFF2-40B4-BE49-F238E27FC236}">
                <a16:creationId xmlns="" xmlns:a16="http://schemas.microsoft.com/office/drawing/2014/main" id="{2359185C-465D-4E44-A35F-18BABE7F76C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 xmlns:a16="http://schemas.microsoft.com/office/drawing/2014/main" id="{B7CA8F5D-DEC8-4BEB-897E-F3C218495FD5}"/>
              </a:ext>
            </a:extLst>
          </p:cNvPr>
          <p:cNvSpPr>
            <a:spLocks noGrp="1"/>
          </p:cNvSpPr>
          <p:nvPr>
            <p:ph type="sldNum" sz="quarter" idx="12"/>
          </p:nvPr>
        </p:nvSpPr>
        <p:spPr/>
        <p:txBody>
          <a:bodyPr/>
          <a:lstStyle/>
          <a:p>
            <a:fld id="{44B9C758-3FB6-4AC1-8F00-C8787D8D9E19}" type="slidenum">
              <a:rPr lang="en-US" smtClean="0"/>
              <a:t>‹#›</a:t>
            </a:fld>
            <a:endParaRPr lang="en-US"/>
          </a:p>
        </p:txBody>
      </p:sp>
    </p:spTree>
    <p:extLst>
      <p:ext uri="{BB962C8B-B14F-4D97-AF65-F5344CB8AC3E}">
        <p14:creationId xmlns:p14="http://schemas.microsoft.com/office/powerpoint/2010/main" val="21726404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5591179-F797-4964-8C35-3A54DF473D3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 xmlns:a16="http://schemas.microsoft.com/office/drawing/2014/main" id="{41D17485-D64A-4F6F-A442-57F1BD8D36A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 xmlns:a16="http://schemas.microsoft.com/office/drawing/2014/main" id="{075C840F-DDA2-455A-9AB6-303D3FA4394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8A1146F9-C324-4253-B6AD-3A00550DD11A}"/>
              </a:ext>
            </a:extLst>
          </p:cNvPr>
          <p:cNvSpPr>
            <a:spLocks noGrp="1"/>
          </p:cNvSpPr>
          <p:nvPr>
            <p:ph type="dt" sz="half" idx="10"/>
          </p:nvPr>
        </p:nvSpPr>
        <p:spPr/>
        <p:txBody>
          <a:bodyPr/>
          <a:lstStyle/>
          <a:p>
            <a:fld id="{0D2993FC-8DF2-4CCB-90E4-2FE8F2030148}" type="datetimeFigureOut">
              <a:rPr lang="en-US" smtClean="0"/>
              <a:t>6/12/2019</a:t>
            </a:fld>
            <a:endParaRPr lang="en-US"/>
          </a:p>
        </p:txBody>
      </p:sp>
      <p:sp>
        <p:nvSpPr>
          <p:cNvPr id="6" name="Footer Placeholder 5">
            <a:extLst>
              <a:ext uri="{FF2B5EF4-FFF2-40B4-BE49-F238E27FC236}">
                <a16:creationId xmlns="" xmlns:a16="http://schemas.microsoft.com/office/drawing/2014/main" id="{DB1C6B03-B7BD-48F1-AB53-35285BC728B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66DD45FD-700B-4E06-90C4-B049DE17952B}"/>
              </a:ext>
            </a:extLst>
          </p:cNvPr>
          <p:cNvSpPr>
            <a:spLocks noGrp="1"/>
          </p:cNvSpPr>
          <p:nvPr>
            <p:ph type="sldNum" sz="quarter" idx="12"/>
          </p:nvPr>
        </p:nvSpPr>
        <p:spPr/>
        <p:txBody>
          <a:bodyPr/>
          <a:lstStyle/>
          <a:p>
            <a:fld id="{44B9C758-3FB6-4AC1-8F00-C8787D8D9E19}" type="slidenum">
              <a:rPr lang="en-US" smtClean="0"/>
              <a:t>‹#›</a:t>
            </a:fld>
            <a:endParaRPr lang="en-US"/>
          </a:p>
        </p:txBody>
      </p:sp>
    </p:spTree>
    <p:extLst>
      <p:ext uri="{BB962C8B-B14F-4D97-AF65-F5344CB8AC3E}">
        <p14:creationId xmlns:p14="http://schemas.microsoft.com/office/powerpoint/2010/main" val="1481181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AC8D9B4-5E0B-419D-A57E-898B4E9195C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 xmlns:a16="http://schemas.microsoft.com/office/drawing/2014/main" id="{DC2839F2-A013-4CC9-9DE9-E3AA378DD00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 xmlns:a16="http://schemas.microsoft.com/office/drawing/2014/main" id="{F1C6B131-4A5D-42AF-9308-E4D7D6A65D9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54E98716-6F2A-47B4-9FE5-50765C9F0AF7}"/>
              </a:ext>
            </a:extLst>
          </p:cNvPr>
          <p:cNvSpPr>
            <a:spLocks noGrp="1"/>
          </p:cNvSpPr>
          <p:nvPr>
            <p:ph type="dt" sz="half" idx="10"/>
          </p:nvPr>
        </p:nvSpPr>
        <p:spPr/>
        <p:txBody>
          <a:bodyPr/>
          <a:lstStyle/>
          <a:p>
            <a:fld id="{0D2993FC-8DF2-4CCB-90E4-2FE8F2030148}" type="datetimeFigureOut">
              <a:rPr lang="en-US" smtClean="0"/>
              <a:t>6/12/2019</a:t>
            </a:fld>
            <a:endParaRPr lang="en-US"/>
          </a:p>
        </p:txBody>
      </p:sp>
      <p:sp>
        <p:nvSpPr>
          <p:cNvPr id="6" name="Footer Placeholder 5">
            <a:extLst>
              <a:ext uri="{FF2B5EF4-FFF2-40B4-BE49-F238E27FC236}">
                <a16:creationId xmlns="" xmlns:a16="http://schemas.microsoft.com/office/drawing/2014/main" id="{637F8B15-8270-4E7C-A59F-002A3D5ED90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EF0CDEB0-AE23-41F7-83A9-0C786DAE0470}"/>
              </a:ext>
            </a:extLst>
          </p:cNvPr>
          <p:cNvSpPr>
            <a:spLocks noGrp="1"/>
          </p:cNvSpPr>
          <p:nvPr>
            <p:ph type="sldNum" sz="quarter" idx="12"/>
          </p:nvPr>
        </p:nvSpPr>
        <p:spPr/>
        <p:txBody>
          <a:bodyPr/>
          <a:lstStyle/>
          <a:p>
            <a:fld id="{44B9C758-3FB6-4AC1-8F00-C8787D8D9E19}" type="slidenum">
              <a:rPr lang="en-US" smtClean="0"/>
              <a:t>‹#›</a:t>
            </a:fld>
            <a:endParaRPr lang="en-US"/>
          </a:p>
        </p:txBody>
      </p:sp>
    </p:spTree>
    <p:extLst>
      <p:ext uri="{BB962C8B-B14F-4D97-AF65-F5344CB8AC3E}">
        <p14:creationId xmlns:p14="http://schemas.microsoft.com/office/powerpoint/2010/main" val="114491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D0458B3E-E9CE-4BCA-B57C-A6142E1AA2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 xmlns:a16="http://schemas.microsoft.com/office/drawing/2014/main" id="{9D362724-E4F0-437A-B970-4CD74B14B03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FDDE7E71-3FDE-422C-AFDF-693FC185891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2993FC-8DF2-4CCB-90E4-2FE8F2030148}" type="datetimeFigureOut">
              <a:rPr lang="en-US" smtClean="0"/>
              <a:t>6/12/2019</a:t>
            </a:fld>
            <a:endParaRPr lang="en-US"/>
          </a:p>
        </p:txBody>
      </p:sp>
      <p:sp>
        <p:nvSpPr>
          <p:cNvPr id="5" name="Footer Placeholder 4">
            <a:extLst>
              <a:ext uri="{FF2B5EF4-FFF2-40B4-BE49-F238E27FC236}">
                <a16:creationId xmlns="" xmlns:a16="http://schemas.microsoft.com/office/drawing/2014/main" id="{5EF0C87C-4A2B-4967-AA7A-79D858F4EAB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 xmlns:a16="http://schemas.microsoft.com/office/drawing/2014/main" id="{1CE06619-E308-4412-8C5E-6BC3B8DA16E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B9C758-3FB6-4AC1-8F00-C8787D8D9E19}" type="slidenum">
              <a:rPr lang="en-US" smtClean="0"/>
              <a:t>‹#›</a:t>
            </a:fld>
            <a:endParaRPr lang="en-US"/>
          </a:p>
        </p:txBody>
      </p:sp>
    </p:spTree>
    <p:extLst>
      <p:ext uri="{BB962C8B-B14F-4D97-AF65-F5344CB8AC3E}">
        <p14:creationId xmlns:p14="http://schemas.microsoft.com/office/powerpoint/2010/main" val="39461753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1370995" y="266700"/>
            <a:ext cx="8609794" cy="2247900"/>
          </a:xfrm>
        </p:spPr>
        <p:txBody>
          <a:bodyPr/>
          <a:lstStyle/>
          <a:p>
            <a:r>
              <a:rPr lang="ar-EG" sz="5016" b="1" dirty="0">
                <a:solidFill>
                  <a:srgbClr val="FF0000"/>
                </a:solidFill>
              </a:rPr>
              <a:t>جامعة جنوب الوادى</a:t>
            </a:r>
            <a:br>
              <a:rPr lang="ar-EG" sz="5016" b="1" dirty="0">
                <a:solidFill>
                  <a:srgbClr val="FF0000"/>
                </a:solidFill>
              </a:rPr>
            </a:br>
            <a:r>
              <a:rPr lang="ar-EG" sz="5016" b="1" dirty="0">
                <a:solidFill>
                  <a:srgbClr val="FF0000"/>
                </a:solidFill>
              </a:rPr>
              <a:t>مشروع نظم المعلومات </a:t>
            </a:r>
            <a:r>
              <a:rPr lang="ar-EG" sz="5016" b="1" dirty="0" smtClean="0">
                <a:solidFill>
                  <a:srgbClr val="FF0000"/>
                </a:solidFill>
              </a:rPr>
              <a:t>الادارية</a:t>
            </a:r>
            <a:r>
              <a:rPr lang="en-US" sz="5016" b="1" dirty="0" smtClean="0">
                <a:solidFill>
                  <a:srgbClr val="FF0000"/>
                </a:solidFill>
              </a:rPr>
              <a:t/>
            </a:r>
            <a:br>
              <a:rPr lang="en-US" sz="5016" b="1" dirty="0" smtClean="0">
                <a:solidFill>
                  <a:srgbClr val="FF0000"/>
                </a:solidFill>
              </a:rPr>
            </a:br>
            <a:r>
              <a:rPr lang="en-US" sz="5016" b="1" dirty="0" smtClean="0">
                <a:solidFill>
                  <a:srgbClr val="FF0000"/>
                </a:solidFill>
              </a:rPr>
              <a:t>(MIS</a:t>
            </a:r>
            <a:r>
              <a:rPr lang="en-US" sz="5016" b="1" dirty="0">
                <a:solidFill>
                  <a:srgbClr val="FF0000"/>
                </a:solidFill>
              </a:rPr>
              <a:t>)</a:t>
            </a:r>
          </a:p>
        </p:txBody>
      </p:sp>
      <p:sp>
        <p:nvSpPr>
          <p:cNvPr id="2051" name="Subtitle 2"/>
          <p:cNvSpPr>
            <a:spLocks noGrp="1"/>
          </p:cNvSpPr>
          <p:nvPr>
            <p:ph type="subTitle" idx="1"/>
          </p:nvPr>
        </p:nvSpPr>
        <p:spPr>
          <a:xfrm>
            <a:off x="323850" y="2849451"/>
            <a:ext cx="11390489" cy="3589986"/>
          </a:xfrm>
        </p:spPr>
        <p:txBody>
          <a:bodyPr>
            <a:noAutofit/>
          </a:bodyPr>
          <a:lstStyle/>
          <a:p>
            <a:pPr>
              <a:lnSpc>
                <a:spcPct val="80000"/>
              </a:lnSpc>
            </a:pPr>
            <a:r>
              <a:rPr lang="ar-SA" sz="6000" dirty="0" smtClean="0">
                <a:cs typeface="+mj-cs"/>
              </a:rPr>
              <a:t>ورشة عمل</a:t>
            </a:r>
          </a:p>
          <a:p>
            <a:pPr>
              <a:lnSpc>
                <a:spcPct val="80000"/>
              </a:lnSpc>
            </a:pPr>
            <a:r>
              <a:rPr lang="ar-EG" sz="6000" dirty="0" smtClean="0">
                <a:cs typeface="+mj-cs"/>
              </a:rPr>
              <a:t>ادخال </a:t>
            </a:r>
            <a:r>
              <a:rPr lang="ar-EG" sz="6000" dirty="0">
                <a:cs typeface="+mj-cs"/>
              </a:rPr>
              <a:t>درجات التحريرى المرصودة من خلال التصحيح </a:t>
            </a:r>
            <a:r>
              <a:rPr lang="ar-EG" sz="6000" dirty="0" smtClean="0">
                <a:cs typeface="+mj-cs"/>
              </a:rPr>
              <a:t>الالكترونى</a:t>
            </a:r>
            <a:endParaRPr lang="ar-SA" sz="6000" dirty="0" smtClean="0">
              <a:cs typeface="+mj-cs"/>
            </a:endParaRPr>
          </a:p>
          <a:p>
            <a:pPr>
              <a:lnSpc>
                <a:spcPct val="80000"/>
              </a:lnSpc>
            </a:pPr>
            <a:r>
              <a:rPr lang="ar-SA" sz="6000" dirty="0" smtClean="0">
                <a:solidFill>
                  <a:schemeClr val="hlink"/>
                </a:solidFill>
                <a:cs typeface="+mj-cs"/>
              </a:rPr>
              <a:t>يونيو 2019</a:t>
            </a:r>
            <a:endParaRPr lang="en-US" sz="6000" dirty="0">
              <a:solidFill>
                <a:schemeClr val="hlink"/>
              </a:solidFill>
              <a:cs typeface="+mj-cs"/>
            </a:endParaRPr>
          </a:p>
        </p:txBody>
      </p:sp>
    </p:spTree>
    <p:extLst>
      <p:ext uri="{BB962C8B-B14F-4D97-AF65-F5344CB8AC3E}">
        <p14:creationId xmlns:p14="http://schemas.microsoft.com/office/powerpoint/2010/main" val="14400134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 xmlns:a16="http://schemas.microsoft.com/office/drawing/2014/main" id="{4BD79EFD-99F6-4B80-87E2-A20D329E2D97}"/>
              </a:ext>
            </a:extLst>
          </p:cNvPr>
          <p:cNvSpPr txBox="1">
            <a:spLocks/>
          </p:cNvSpPr>
          <p:nvPr/>
        </p:nvSpPr>
        <p:spPr>
          <a:xfrm>
            <a:off x="590550" y="457200"/>
            <a:ext cx="11410950" cy="55721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ar-SA" sz="3200" dirty="0" smtClean="0">
                <a:latin typeface="Times New Roman" panose="02020603050405020304" pitchFamily="18" charset="0"/>
                <a:cs typeface="Times New Roman" panose="02020603050405020304" pitchFamily="18" charset="0"/>
              </a:rPr>
              <a:t>لا يمكن رصد الغياب والحرمان والإعتذار من خلال ما سبق ولعمل ذلك ، هناك طريقتان.</a:t>
            </a:r>
          </a:p>
          <a:p>
            <a:pPr algn="r"/>
            <a:r>
              <a:rPr lang="ar-SA" sz="3200" dirty="0" smtClean="0">
                <a:latin typeface="Times New Roman" panose="02020603050405020304" pitchFamily="18" charset="0"/>
                <a:cs typeface="Times New Roman" panose="02020603050405020304" pitchFamily="18" charset="0"/>
              </a:rPr>
              <a:t>الأولى للمبتدئين وهي إدخاله من خلال شاشة الرصد بعد رفع ملف التصحيح الإلكتروني</a:t>
            </a:r>
          </a:p>
        </p:txBody>
      </p:sp>
      <p:pic>
        <p:nvPicPr>
          <p:cNvPr id="2" name="Picture 1"/>
          <p:cNvPicPr>
            <a:picLocks noChangeAspect="1"/>
          </p:cNvPicPr>
          <p:nvPr/>
        </p:nvPicPr>
        <p:blipFill rotWithShape="1">
          <a:blip r:embed="rId2"/>
          <a:srcRect l="42770" t="51616"/>
          <a:stretch/>
        </p:blipFill>
        <p:spPr>
          <a:xfrm>
            <a:off x="1939158" y="1545019"/>
            <a:ext cx="8988573" cy="4272457"/>
          </a:xfrm>
          <a:prstGeom prst="rect">
            <a:avLst/>
          </a:prstGeom>
        </p:spPr>
      </p:pic>
    </p:spTree>
    <p:extLst>
      <p:ext uri="{BB962C8B-B14F-4D97-AF65-F5344CB8AC3E}">
        <p14:creationId xmlns:p14="http://schemas.microsoft.com/office/powerpoint/2010/main" val="41220165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 xmlns:a16="http://schemas.microsoft.com/office/drawing/2014/main" id="{4BD79EFD-99F6-4B80-87E2-A20D329E2D97}"/>
              </a:ext>
            </a:extLst>
          </p:cNvPr>
          <p:cNvSpPr txBox="1">
            <a:spLocks/>
          </p:cNvSpPr>
          <p:nvPr/>
        </p:nvSpPr>
        <p:spPr>
          <a:xfrm>
            <a:off x="590550" y="457200"/>
            <a:ext cx="11410950" cy="55721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ar-SA" sz="3200" dirty="0" smtClean="0">
                <a:latin typeface="Times New Roman" panose="02020603050405020304" pitchFamily="18" charset="0"/>
                <a:cs typeface="Times New Roman" panose="02020603050405020304" pitchFamily="18" charset="0"/>
              </a:rPr>
              <a:t>أما الطريقة الثانية لرصد الغياب والحرمان والإعتذار فهي للمحترفين</a:t>
            </a:r>
          </a:p>
          <a:p>
            <a:pPr algn="r"/>
            <a:r>
              <a:rPr lang="ar-SA" sz="3200" dirty="0" smtClean="0">
                <a:latin typeface="Times New Roman" panose="02020603050405020304" pitchFamily="18" charset="0"/>
                <a:cs typeface="Times New Roman" panose="02020603050405020304" pitchFamily="18" charset="0"/>
              </a:rPr>
              <a:t>وتتمثل في إصدار ملف إكسل من شاشة الرصد </a:t>
            </a:r>
            <a:r>
              <a:rPr lang="ar-SA" sz="3200" dirty="0">
                <a:latin typeface="Times New Roman" panose="02020603050405020304" pitchFamily="18" charset="0"/>
              </a:rPr>
              <a:t>بعد رفع ملف التصحيح </a:t>
            </a:r>
            <a:r>
              <a:rPr lang="ar-SA" sz="3200" dirty="0" smtClean="0">
                <a:latin typeface="Times New Roman" panose="02020603050405020304" pitchFamily="18" charset="0"/>
              </a:rPr>
              <a:t>الإلكتروني</a:t>
            </a:r>
            <a:endParaRPr lang="ar-SA" sz="3200" dirty="0">
              <a:latin typeface="Times New Roman" panose="02020603050405020304" pitchFamily="18" charset="0"/>
            </a:endParaRPr>
          </a:p>
        </p:txBody>
      </p:sp>
      <p:pic>
        <p:nvPicPr>
          <p:cNvPr id="7" name="Picture 6"/>
          <p:cNvPicPr>
            <a:picLocks noChangeAspect="1"/>
          </p:cNvPicPr>
          <p:nvPr/>
        </p:nvPicPr>
        <p:blipFill rotWithShape="1">
          <a:blip r:embed="rId2"/>
          <a:srcRect t="82694"/>
          <a:stretch/>
        </p:blipFill>
        <p:spPr>
          <a:xfrm>
            <a:off x="413711" y="1447801"/>
            <a:ext cx="11778289" cy="838199"/>
          </a:xfrm>
          <a:prstGeom prst="rect">
            <a:avLst/>
          </a:prstGeom>
        </p:spPr>
      </p:pic>
      <p:sp>
        <p:nvSpPr>
          <p:cNvPr id="3" name="Rectangle 2"/>
          <p:cNvSpPr/>
          <p:nvPr/>
        </p:nvSpPr>
        <p:spPr>
          <a:xfrm>
            <a:off x="2952750" y="2427000"/>
            <a:ext cx="9239250" cy="1077218"/>
          </a:xfrm>
          <a:prstGeom prst="rect">
            <a:avLst/>
          </a:prstGeom>
        </p:spPr>
        <p:txBody>
          <a:bodyPr wrap="square">
            <a:spAutoFit/>
          </a:bodyPr>
          <a:lstStyle/>
          <a:p>
            <a:pPr algn="r"/>
            <a:r>
              <a:rPr lang="ar-SA" sz="3200" dirty="0">
                <a:latin typeface="Times New Roman" panose="02020603050405020304" pitchFamily="18" charset="0"/>
                <a:cs typeface="Times New Roman" panose="02020603050405020304" pitchFamily="18" charset="0"/>
              </a:rPr>
              <a:t>ثم إدخال علامات ا</a:t>
            </a:r>
            <a:r>
              <a:rPr lang="ar-SA" sz="3200" dirty="0">
                <a:latin typeface="Times New Roman" panose="02020603050405020304" pitchFamily="18" charset="0"/>
              </a:rPr>
              <a:t>لرصد الغياب والحرمان </a:t>
            </a:r>
            <a:r>
              <a:rPr lang="ar-SA" sz="3200" dirty="0" smtClean="0">
                <a:latin typeface="Times New Roman" panose="02020603050405020304" pitchFamily="18" charset="0"/>
              </a:rPr>
              <a:t>والإعتذار خلال ملف الإكسل من خلال النسخ واللصق كما بالشكل </a:t>
            </a:r>
            <a:endParaRPr lang="ar-SA" sz="3200" dirty="0">
              <a:latin typeface="Times New Roman" panose="02020603050405020304" pitchFamily="18" charset="0"/>
              <a:cs typeface="Times New Roman" panose="02020603050405020304" pitchFamily="18" charset="0"/>
            </a:endParaRPr>
          </a:p>
        </p:txBody>
      </p:sp>
      <p:graphicFrame>
        <p:nvGraphicFramePr>
          <p:cNvPr id="8" name="Table 7"/>
          <p:cNvGraphicFramePr>
            <a:graphicFrameLocks noGrp="1"/>
          </p:cNvGraphicFramePr>
          <p:nvPr>
            <p:extLst>
              <p:ext uri="{D42A27DB-BD31-4B8C-83A1-F6EECF244321}">
                <p14:modId xmlns:p14="http://schemas.microsoft.com/office/powerpoint/2010/main" val="914749240"/>
              </p:ext>
            </p:extLst>
          </p:nvPr>
        </p:nvGraphicFramePr>
        <p:xfrm>
          <a:off x="685800" y="3324180"/>
          <a:ext cx="5105400" cy="1243965"/>
        </p:xfrm>
        <a:graphic>
          <a:graphicData uri="http://schemas.openxmlformats.org/drawingml/2006/table">
            <a:tbl>
              <a:tblPr rtl="1">
                <a:tableStyleId>{5C22544A-7EE6-4342-B048-85BDC9FD1C3A}</a:tableStyleId>
              </a:tblPr>
              <a:tblGrid>
                <a:gridCol w="1931773"/>
                <a:gridCol w="643924"/>
                <a:gridCol w="2529703"/>
              </a:tblGrid>
              <a:tr h="495300">
                <a:tc>
                  <a:txBody>
                    <a:bodyPr/>
                    <a:lstStyle/>
                    <a:p>
                      <a:pPr algn="ctr" rtl="1" fontAlgn="t"/>
                      <a:r>
                        <a:rPr lang="ar-SA" sz="1800" u="none" strike="noStrike" kern="1200" dirty="0">
                          <a:solidFill>
                            <a:schemeClr val="dk1"/>
                          </a:solidFill>
                          <a:effectLst/>
                          <a:latin typeface="+mn-lt"/>
                          <a:ea typeface="+mn-ea"/>
                          <a:cs typeface="+mn-cs"/>
                        </a:rPr>
                        <a:t>موقف الطالب فى المقرر</a:t>
                      </a:r>
                    </a:p>
                  </a:txBody>
                  <a:tcPr marL="9525" marR="9525" marT="9525" marB="0"/>
                </a:tc>
                <a:tc>
                  <a:txBody>
                    <a:bodyPr/>
                    <a:lstStyle/>
                    <a:p>
                      <a:pPr algn="ctr" rtl="1" fontAlgn="t"/>
                      <a:r>
                        <a:rPr lang="ar-SA" sz="1000" u="none" strike="noStrike">
                          <a:effectLst/>
                        </a:rPr>
                        <a:t>الدرجة</a:t>
                      </a:r>
                      <a:endParaRPr lang="ar-SA" sz="1000" b="1" i="0" u="none" strike="noStrike">
                        <a:solidFill>
                          <a:srgbClr val="000000"/>
                        </a:solidFill>
                        <a:effectLst/>
                        <a:latin typeface="Calibri" panose="020F0502020204030204" pitchFamily="34" charset="0"/>
                      </a:endParaRPr>
                    </a:p>
                  </a:txBody>
                  <a:tcPr marL="9525" marR="9525" marT="9525" marB="0"/>
                </a:tc>
                <a:tc>
                  <a:txBody>
                    <a:bodyPr/>
                    <a:lstStyle/>
                    <a:p>
                      <a:pPr algn="ctr" rtl="1" fontAlgn="t"/>
                      <a:r>
                        <a:rPr lang="ar-SA" sz="1000" u="none" strike="noStrike">
                          <a:effectLst/>
                        </a:rPr>
                        <a:t>موقف الطالب فى طريقة التقييم</a:t>
                      </a:r>
                      <a:endParaRPr lang="ar-SA" sz="1000" b="1" i="0" u="none" strike="noStrike">
                        <a:solidFill>
                          <a:srgbClr val="000000"/>
                        </a:solidFill>
                        <a:effectLst/>
                        <a:latin typeface="Calibri" panose="020F0502020204030204" pitchFamily="34" charset="0"/>
                      </a:endParaRPr>
                    </a:p>
                  </a:txBody>
                  <a:tcPr marL="9525" marR="9525" marT="9525" marB="0"/>
                </a:tc>
              </a:tr>
              <a:tr h="133350">
                <a:tc>
                  <a:txBody>
                    <a:bodyPr/>
                    <a:lstStyle/>
                    <a:p>
                      <a:pPr algn="r" rtl="1" fontAlgn="b"/>
                      <a:r>
                        <a:rPr lang="ar-SA" sz="1000" u="none" strike="noStrike">
                          <a:effectLst/>
                        </a:rPr>
                        <a:t>الدرجة متاحة</a:t>
                      </a:r>
                      <a:endParaRPr lang="ar-SA" sz="1000" b="0" i="0" u="none" strike="noStrike">
                        <a:solidFill>
                          <a:srgbClr val="000000"/>
                        </a:solidFill>
                        <a:effectLst/>
                        <a:latin typeface="Calibri" panose="020F0502020204030204" pitchFamily="34" charset="0"/>
                      </a:endParaRPr>
                    </a:p>
                  </a:txBody>
                  <a:tcPr marL="9525" marR="9525" marT="9525" marB="0" anchor="b"/>
                </a:tc>
                <a:tc>
                  <a:txBody>
                    <a:bodyPr/>
                    <a:lstStyle/>
                    <a:p>
                      <a:pPr algn="r" rtl="0" fontAlgn="b"/>
                      <a:r>
                        <a:rPr lang="en-US" sz="1100" u="none" strike="noStrike">
                          <a:effectLst/>
                        </a:rPr>
                        <a:t>10</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rtl="1" fontAlgn="b"/>
                      <a:r>
                        <a:rPr lang="ar-SA" sz="1000" u="none" strike="noStrike">
                          <a:effectLst/>
                        </a:rPr>
                        <a:t>ط ل د</a:t>
                      </a:r>
                      <a:endParaRPr lang="ar-SA" sz="10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rtl="1" fontAlgn="b"/>
                      <a:r>
                        <a:rPr lang="ar-SA" sz="1000" u="none" strike="noStrike">
                          <a:effectLst/>
                        </a:rPr>
                        <a:t>الغياب</a:t>
                      </a:r>
                      <a:endParaRPr lang="ar-SA" sz="1000" b="0" i="0" u="none" strike="noStrike">
                        <a:solidFill>
                          <a:srgbClr val="000000"/>
                        </a:solidFill>
                        <a:effectLst/>
                        <a:latin typeface="Calibri" panose="020F0502020204030204" pitchFamily="34" charset="0"/>
                      </a:endParaRPr>
                    </a:p>
                  </a:txBody>
                  <a:tcPr marL="9525" marR="9525" marT="9525" marB="0" anchor="b"/>
                </a:tc>
                <a:tc>
                  <a:txBody>
                    <a:bodyPr/>
                    <a:lstStyle/>
                    <a:p>
                      <a:pPr algn="l" rtl="0"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rtl="1" fontAlgn="b"/>
                      <a:r>
                        <a:rPr lang="ar-SA" sz="1000" u="none" strike="noStrike">
                          <a:effectLst/>
                        </a:rPr>
                        <a:t>غ</a:t>
                      </a:r>
                      <a:endParaRPr lang="ar-SA" sz="10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rtl="1" fontAlgn="b"/>
                      <a:r>
                        <a:rPr lang="ar-SA" sz="1000" u="none" strike="noStrike">
                          <a:effectLst/>
                        </a:rPr>
                        <a:t>الاعتذار</a:t>
                      </a:r>
                      <a:endParaRPr lang="ar-SA" sz="1000" b="0" i="0" u="none" strike="noStrike">
                        <a:solidFill>
                          <a:srgbClr val="000000"/>
                        </a:solidFill>
                        <a:effectLst/>
                        <a:latin typeface="Calibri" panose="020F0502020204030204" pitchFamily="34" charset="0"/>
                      </a:endParaRPr>
                    </a:p>
                  </a:txBody>
                  <a:tcPr marL="9525" marR="9525" marT="9525" marB="0" anchor="b"/>
                </a:tc>
                <a:tc>
                  <a:txBody>
                    <a:bodyPr/>
                    <a:lstStyle/>
                    <a:p>
                      <a:pPr algn="l" rtl="0"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rtl="1" fontAlgn="b"/>
                      <a:r>
                        <a:rPr lang="ar-SA" sz="1000" u="none" strike="noStrike">
                          <a:effectLst/>
                        </a:rPr>
                        <a:t>ع</a:t>
                      </a:r>
                      <a:endParaRPr lang="ar-SA" sz="10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rtl="1" fontAlgn="b"/>
                      <a:r>
                        <a:rPr lang="ar-SA" sz="1000" u="none" strike="noStrike">
                          <a:effectLst/>
                        </a:rPr>
                        <a:t>الحرمان</a:t>
                      </a:r>
                      <a:endParaRPr lang="ar-SA" sz="1000" b="0" i="0" u="none" strike="noStrike">
                        <a:solidFill>
                          <a:srgbClr val="000000"/>
                        </a:solidFill>
                        <a:effectLst/>
                        <a:latin typeface="Calibri" panose="020F0502020204030204" pitchFamily="34" charset="0"/>
                      </a:endParaRPr>
                    </a:p>
                  </a:txBody>
                  <a:tcPr marL="9525" marR="9525" marT="9525" marB="0" anchor="b"/>
                </a:tc>
                <a:tc>
                  <a:txBody>
                    <a:bodyPr/>
                    <a:lstStyle/>
                    <a:p>
                      <a:pPr algn="l" rtl="0" fontAlgn="b"/>
                      <a:r>
                        <a:rPr lang="en-US" sz="1100" u="none" strike="noStrike">
                          <a:effectLst/>
                        </a:rPr>
                        <a:t>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r" rtl="1" fontAlgn="b"/>
                      <a:r>
                        <a:rPr lang="ar-SA" sz="1000" u="none" strike="noStrike" dirty="0">
                          <a:effectLst/>
                        </a:rPr>
                        <a:t>ح</a:t>
                      </a:r>
                      <a:endParaRPr lang="ar-SA" sz="1000" b="0" i="0" u="none" strike="noStrike" dirty="0">
                        <a:solidFill>
                          <a:srgbClr val="000000"/>
                        </a:solidFill>
                        <a:effectLst/>
                        <a:latin typeface="Calibri" panose="020F0502020204030204" pitchFamily="34" charset="0"/>
                      </a:endParaRPr>
                    </a:p>
                  </a:txBody>
                  <a:tcPr marL="9525" marR="9525" marT="9525" marB="0" anchor="b"/>
                </a:tc>
              </a:tr>
            </a:tbl>
          </a:graphicData>
        </a:graphic>
      </p:graphicFrame>
      <p:sp>
        <p:nvSpPr>
          <p:cNvPr id="10" name="Rectangle 9"/>
          <p:cNvSpPr/>
          <p:nvPr/>
        </p:nvSpPr>
        <p:spPr>
          <a:xfrm>
            <a:off x="2114550" y="4770150"/>
            <a:ext cx="9239250" cy="584775"/>
          </a:xfrm>
          <a:prstGeom prst="rect">
            <a:avLst/>
          </a:prstGeom>
        </p:spPr>
        <p:txBody>
          <a:bodyPr wrap="square">
            <a:spAutoFit/>
          </a:bodyPr>
          <a:lstStyle/>
          <a:p>
            <a:pPr algn="r"/>
            <a:r>
              <a:rPr lang="ar-SA" sz="3200" dirty="0" smtClean="0">
                <a:latin typeface="Times New Roman" panose="02020603050405020304" pitchFamily="18" charset="0"/>
                <a:cs typeface="Times New Roman" panose="02020603050405020304" pitchFamily="18" charset="0"/>
              </a:rPr>
              <a:t>يمكن الاستعانة بملف الإكسل المدرج في المجلد المرفق بإسم</a:t>
            </a:r>
            <a:endParaRPr lang="ar-SA" sz="3200" dirty="0">
              <a:latin typeface="Times New Roman" panose="02020603050405020304" pitchFamily="18" charset="0"/>
              <a:cs typeface="Times New Roman" panose="02020603050405020304" pitchFamily="18" charset="0"/>
            </a:endParaRPr>
          </a:p>
        </p:txBody>
      </p:sp>
      <p:sp>
        <p:nvSpPr>
          <p:cNvPr id="11" name="Rectangle 10"/>
          <p:cNvSpPr/>
          <p:nvPr/>
        </p:nvSpPr>
        <p:spPr>
          <a:xfrm>
            <a:off x="1086423" y="5758934"/>
            <a:ext cx="4041363" cy="707886"/>
          </a:xfrm>
          <a:prstGeom prst="rect">
            <a:avLst/>
          </a:prstGeom>
        </p:spPr>
        <p:txBody>
          <a:bodyPr wrap="none">
            <a:spAutoFit/>
          </a:bodyPr>
          <a:lstStyle/>
          <a:p>
            <a:r>
              <a:rPr lang="en-US" sz="4000" dirty="0" smtClean="0"/>
              <a:t>somplic_cases.xlsx</a:t>
            </a:r>
            <a:endParaRPr lang="en-US" sz="4000" dirty="0"/>
          </a:p>
        </p:txBody>
      </p:sp>
      <p:sp>
        <p:nvSpPr>
          <p:cNvPr id="12" name="Oval 11"/>
          <p:cNvSpPr/>
          <p:nvPr/>
        </p:nvSpPr>
        <p:spPr>
          <a:xfrm>
            <a:off x="10153650" y="1555897"/>
            <a:ext cx="1638300" cy="622005"/>
          </a:xfrm>
          <a:prstGeom prst="ellipse">
            <a:avLst/>
          </a:prstGeom>
          <a:solidFill>
            <a:schemeClr val="accent1">
              <a:alpha val="0"/>
            </a:schemeClr>
          </a:solidFill>
          <a:ln w="603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863273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 xmlns:a16="http://schemas.microsoft.com/office/drawing/2014/main" id="{4BD79EFD-99F6-4B80-87E2-A20D329E2D97}"/>
              </a:ext>
            </a:extLst>
          </p:cNvPr>
          <p:cNvSpPr txBox="1">
            <a:spLocks/>
          </p:cNvSpPr>
          <p:nvPr/>
        </p:nvSpPr>
        <p:spPr>
          <a:xfrm>
            <a:off x="590550" y="457200"/>
            <a:ext cx="11410950" cy="423071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fontAlgn="base"/>
            <a:r>
              <a:rPr lang="ar-SA" sz="3200" b="1" dirty="0" smtClean="0"/>
              <a:t>ملحوظة هامة:</a:t>
            </a:r>
          </a:p>
          <a:p>
            <a:pPr algn="r" fontAlgn="base"/>
            <a:r>
              <a:rPr lang="ar-SA" sz="3200" b="1" dirty="0" smtClean="0"/>
              <a:t>نظرا لاشتراط مركز التصحيح الإلكتروني لضرورة الترتيب بأرقام الجلوس للأوراق، وذلك لسهولة المراجعة، </a:t>
            </a:r>
          </a:p>
          <a:p>
            <a:pPr algn="r" fontAlgn="base"/>
            <a:r>
              <a:rPr lang="ar-SA" sz="3200" b="1" smtClean="0"/>
              <a:t>وتماشيا مع التعديل الجديد ، ولتسهيل العمل، فقد تم </a:t>
            </a:r>
            <a:r>
              <a:rPr lang="ar-SA" sz="3200" b="1" dirty="0"/>
              <a:t>الاتفاق على إتاحة خيار تقسيم الدفع الكبيرة العدد إلى أجزاء لنحو مائة ورقة</a:t>
            </a:r>
          </a:p>
          <a:p>
            <a:pPr algn="r" fontAlgn="base"/>
            <a:r>
              <a:rPr lang="ar-SA" sz="3200" b="1" dirty="0"/>
              <a:t>ثم ترتيب كل جزء حسب رقم الجلوس على حده</a:t>
            </a:r>
          </a:p>
          <a:p>
            <a:pPr algn="r" fontAlgn="base"/>
            <a:r>
              <a:rPr lang="ar-SA" sz="3200" b="1" dirty="0"/>
              <a:t>وسحب كل جزء على أنه دفعة مستقلة</a:t>
            </a:r>
          </a:p>
          <a:p>
            <a:pPr algn="r" fontAlgn="base"/>
            <a:r>
              <a:rPr lang="ar-SA" sz="3200" b="1" dirty="0"/>
              <a:t>ثم تحميل ملفات الأجزاء على التتابع في نظام الرصد</a:t>
            </a:r>
          </a:p>
        </p:txBody>
      </p:sp>
    </p:spTree>
    <p:extLst>
      <p:ext uri="{BB962C8B-B14F-4D97-AF65-F5344CB8AC3E}">
        <p14:creationId xmlns:p14="http://schemas.microsoft.com/office/powerpoint/2010/main" val="25937172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Subtitle 2"/>
          <p:cNvSpPr>
            <a:spLocks noGrp="1"/>
          </p:cNvSpPr>
          <p:nvPr>
            <p:ph type="subTitle" idx="1"/>
          </p:nvPr>
        </p:nvSpPr>
        <p:spPr>
          <a:xfrm>
            <a:off x="323850" y="514350"/>
            <a:ext cx="11390489" cy="1257300"/>
          </a:xfrm>
        </p:spPr>
        <p:txBody>
          <a:bodyPr>
            <a:noAutofit/>
          </a:bodyPr>
          <a:lstStyle/>
          <a:p>
            <a:pPr algn="r">
              <a:lnSpc>
                <a:spcPct val="80000"/>
              </a:lnSpc>
            </a:pPr>
            <a:r>
              <a:rPr lang="ar-SA" sz="3200" dirty="0" smtClean="0">
                <a:solidFill>
                  <a:schemeClr val="hlink"/>
                </a:solidFill>
                <a:cs typeface="+mj-cs"/>
              </a:rPr>
              <a:t>يتشرف فريق العمل بمشروع نظم المعلومات الإدارية(إم آي إس) بأن يقدم لجمهور المتعاملين مع نظام كنترول الرصد لدرجات الطلاب هذه الهدية</a:t>
            </a:r>
            <a:endParaRPr lang="en-US" sz="3200" dirty="0">
              <a:solidFill>
                <a:schemeClr val="hlink"/>
              </a:solidFill>
              <a:cs typeface="+mj-cs"/>
            </a:endParaRPr>
          </a:p>
        </p:txBody>
      </p:sp>
      <p:sp>
        <p:nvSpPr>
          <p:cNvPr id="5" name="Subtitle 2"/>
          <p:cNvSpPr txBox="1">
            <a:spLocks/>
          </p:cNvSpPr>
          <p:nvPr/>
        </p:nvSpPr>
        <p:spPr>
          <a:xfrm>
            <a:off x="220819" y="1742337"/>
            <a:ext cx="11390489" cy="203835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lnSpc>
                <a:spcPct val="80000"/>
              </a:lnSpc>
            </a:pPr>
            <a:r>
              <a:rPr lang="ar-SA" sz="3200" dirty="0" smtClean="0">
                <a:solidFill>
                  <a:srgbClr val="C00000"/>
                </a:solidFill>
                <a:cs typeface="+mj-cs"/>
              </a:rPr>
              <a:t>مع تزايد الإتجاه للتصحيح الإلكتروني بالجامعة. وتزايد الشكاوي من السادة الزملاء من الجهد والمشاكل المصاحبة لتجهيز أوراق إجابات الطلاب المعدّة للتصحيح الإلكتروني وترتيبها حسب أرقام الجلوس. </a:t>
            </a:r>
            <a:r>
              <a:rPr lang="ar-SA" sz="3200" dirty="0" smtClean="0">
                <a:solidFill>
                  <a:srgbClr val="C00000"/>
                </a:solidFill>
                <a:cs typeface="+mj-cs"/>
              </a:rPr>
              <a:t>وعملية إعادة التصحيح </a:t>
            </a:r>
            <a:r>
              <a:rPr lang="ar-SA" sz="3200" dirty="0" smtClean="0">
                <a:solidFill>
                  <a:srgbClr val="C00000"/>
                </a:solidFill>
                <a:cs typeface="+mj-cs"/>
              </a:rPr>
              <a:t>لبعض </a:t>
            </a:r>
            <a:r>
              <a:rPr lang="ar-SA" sz="3200" dirty="0" smtClean="0">
                <a:solidFill>
                  <a:srgbClr val="C00000"/>
                </a:solidFill>
                <a:cs typeface="+mj-cs"/>
              </a:rPr>
              <a:t>الأوراق. </a:t>
            </a:r>
            <a:r>
              <a:rPr lang="ar-SA" sz="3200" dirty="0" smtClean="0">
                <a:solidFill>
                  <a:srgbClr val="C00000"/>
                </a:solidFill>
                <a:cs typeface="+mj-cs"/>
              </a:rPr>
              <a:t>بالإضافة إلى مشاكل إعادة تجهيز ملفات الإكسل الصادرة من التصحيح الإلكتروني لتصبح جاهزة للرفع على النظام.</a:t>
            </a:r>
            <a:endParaRPr lang="en-US" sz="3200" dirty="0">
              <a:solidFill>
                <a:srgbClr val="C00000"/>
              </a:solidFill>
              <a:cs typeface="+mj-cs"/>
            </a:endParaRPr>
          </a:p>
        </p:txBody>
      </p:sp>
      <p:sp>
        <p:nvSpPr>
          <p:cNvPr id="6" name="Subtitle 2"/>
          <p:cNvSpPr txBox="1">
            <a:spLocks/>
          </p:cNvSpPr>
          <p:nvPr/>
        </p:nvSpPr>
        <p:spPr>
          <a:xfrm>
            <a:off x="514350" y="4200525"/>
            <a:ext cx="11390489" cy="173355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lnSpc>
                <a:spcPct val="80000"/>
              </a:lnSpc>
            </a:pPr>
            <a:r>
              <a:rPr lang="ar-SA" sz="3200" dirty="0" smtClean="0">
                <a:cs typeface="+mj-cs"/>
              </a:rPr>
              <a:t>فقد وضع فريق العمل بمشروع نظم المعلومات الإدارية على عاتقه مسؤلية حل هذه المشكلة ، وعمل على ذلك على مدي العشرة شهور الماضية ليقدم اليوم هذا التعديل الجديد في نظام رصد لدرجات الطلاب ليتضمن رفع ملفات الإكسل الصادرة من التصحيح الإلكتروني  بسهولة ويسر</a:t>
            </a:r>
            <a:endParaRPr lang="en-US" sz="3200" dirty="0">
              <a:cs typeface="+mj-cs"/>
            </a:endParaRPr>
          </a:p>
        </p:txBody>
      </p:sp>
    </p:spTree>
    <p:extLst>
      <p:ext uri="{BB962C8B-B14F-4D97-AF65-F5344CB8AC3E}">
        <p14:creationId xmlns:p14="http://schemas.microsoft.com/office/powerpoint/2010/main" val="14844659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Subtitle 2"/>
          <p:cNvSpPr>
            <a:spLocks noGrp="1"/>
          </p:cNvSpPr>
          <p:nvPr>
            <p:ph type="subTitle" idx="1"/>
          </p:nvPr>
        </p:nvSpPr>
        <p:spPr>
          <a:xfrm>
            <a:off x="323850" y="514350"/>
            <a:ext cx="11390489" cy="3962400"/>
          </a:xfrm>
        </p:spPr>
        <p:txBody>
          <a:bodyPr>
            <a:noAutofit/>
          </a:bodyPr>
          <a:lstStyle/>
          <a:p>
            <a:pPr algn="r">
              <a:lnSpc>
                <a:spcPct val="80000"/>
              </a:lnSpc>
            </a:pPr>
            <a:r>
              <a:rPr lang="ar-SA" sz="4000" dirty="0" smtClean="0">
                <a:solidFill>
                  <a:schemeClr val="hlink"/>
                </a:solidFill>
                <a:cs typeface="+mj-cs"/>
              </a:rPr>
              <a:t>لا يحتاج النظام الجديد ترتيب أوراق إجابات الطلاب</a:t>
            </a:r>
          </a:p>
          <a:p>
            <a:pPr algn="r">
              <a:lnSpc>
                <a:spcPct val="80000"/>
              </a:lnSpc>
            </a:pPr>
            <a:endParaRPr lang="ar-SA" sz="4000" dirty="0" smtClean="0">
              <a:solidFill>
                <a:schemeClr val="hlink"/>
              </a:solidFill>
              <a:cs typeface="+mj-cs"/>
            </a:endParaRPr>
          </a:p>
          <a:p>
            <a:pPr algn="r">
              <a:lnSpc>
                <a:spcPct val="80000"/>
              </a:lnSpc>
            </a:pPr>
            <a:r>
              <a:rPr lang="ar-SA" sz="4000" dirty="0" smtClean="0">
                <a:solidFill>
                  <a:srgbClr val="C00000"/>
                </a:solidFill>
                <a:cs typeface="+mj-cs"/>
              </a:rPr>
              <a:t>في حالة إغفال </a:t>
            </a:r>
            <a:r>
              <a:rPr lang="ar-SA" sz="4000" dirty="0">
                <a:solidFill>
                  <a:srgbClr val="C00000"/>
                </a:solidFill>
                <a:cs typeface="+mj-cs"/>
              </a:rPr>
              <a:t>ماكينات التصحيح لبعض </a:t>
            </a:r>
            <a:r>
              <a:rPr lang="ar-SA" sz="4000" dirty="0" smtClean="0">
                <a:solidFill>
                  <a:srgbClr val="C00000"/>
                </a:solidFill>
                <a:cs typeface="+mj-cs"/>
              </a:rPr>
              <a:t>الأوراق ، فقط ضعها خلف آخر الأوراق وواصل سحب الإجابات</a:t>
            </a:r>
          </a:p>
          <a:p>
            <a:pPr algn="r">
              <a:lnSpc>
                <a:spcPct val="80000"/>
              </a:lnSpc>
            </a:pPr>
            <a:endParaRPr lang="ar-SA" sz="4000" dirty="0" smtClean="0">
              <a:solidFill>
                <a:srgbClr val="C00000"/>
              </a:solidFill>
              <a:cs typeface="+mj-cs"/>
            </a:endParaRPr>
          </a:p>
          <a:p>
            <a:pPr algn="r">
              <a:lnSpc>
                <a:spcPct val="80000"/>
              </a:lnSpc>
            </a:pPr>
            <a:r>
              <a:rPr lang="ar-SA" sz="4000" dirty="0" smtClean="0">
                <a:solidFill>
                  <a:schemeClr val="hlink"/>
                </a:solidFill>
                <a:cs typeface="+mj-cs"/>
              </a:rPr>
              <a:t>لا يحتاج إلى إعادة ترتيب أو تعديل ملفات الإكسل الصادرة من أجهزة التصحيح الإلكتروني</a:t>
            </a:r>
            <a:endParaRPr lang="en-US" sz="4000" dirty="0">
              <a:solidFill>
                <a:schemeClr val="hlink"/>
              </a:solidFill>
              <a:cs typeface="+mj-cs"/>
            </a:endParaRPr>
          </a:p>
        </p:txBody>
      </p:sp>
      <p:sp>
        <p:nvSpPr>
          <p:cNvPr id="5" name="Subtitle 2"/>
          <p:cNvSpPr txBox="1">
            <a:spLocks/>
          </p:cNvSpPr>
          <p:nvPr/>
        </p:nvSpPr>
        <p:spPr>
          <a:xfrm>
            <a:off x="514350" y="1771650"/>
            <a:ext cx="11390489" cy="203835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lnSpc>
                <a:spcPct val="80000"/>
              </a:lnSpc>
            </a:pPr>
            <a:endParaRPr lang="en-US" sz="3200" dirty="0">
              <a:solidFill>
                <a:srgbClr val="C00000"/>
              </a:solidFill>
              <a:cs typeface="+mj-cs"/>
            </a:endParaRPr>
          </a:p>
        </p:txBody>
      </p:sp>
      <p:sp>
        <p:nvSpPr>
          <p:cNvPr id="6" name="Subtitle 2"/>
          <p:cNvSpPr txBox="1">
            <a:spLocks/>
          </p:cNvSpPr>
          <p:nvPr/>
        </p:nvSpPr>
        <p:spPr>
          <a:xfrm>
            <a:off x="514350" y="4200525"/>
            <a:ext cx="11390489" cy="173355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lnSpc>
                <a:spcPct val="80000"/>
              </a:lnSpc>
            </a:pPr>
            <a:endParaRPr lang="en-US" sz="3200" dirty="0">
              <a:cs typeface="+mj-cs"/>
            </a:endParaRPr>
          </a:p>
        </p:txBody>
      </p:sp>
    </p:spTree>
    <p:extLst>
      <p:ext uri="{BB962C8B-B14F-4D97-AF65-F5344CB8AC3E}">
        <p14:creationId xmlns:p14="http://schemas.microsoft.com/office/powerpoint/2010/main" val="16190865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C0AA5BE-4CC9-430B-8BB8-9496151D34F9}"/>
              </a:ext>
            </a:extLst>
          </p:cNvPr>
          <p:cNvSpPr>
            <a:spLocks noGrp="1"/>
          </p:cNvSpPr>
          <p:nvPr>
            <p:ph type="title"/>
          </p:nvPr>
        </p:nvSpPr>
        <p:spPr>
          <a:xfrm>
            <a:off x="4953000" y="1793875"/>
            <a:ext cx="6591300" cy="1325563"/>
          </a:xfrm>
        </p:spPr>
        <p:txBody>
          <a:bodyPr>
            <a:normAutofit fontScale="90000"/>
          </a:bodyPr>
          <a:lstStyle/>
          <a:p>
            <a:pPr algn="r"/>
            <a:r>
              <a:rPr lang="ar-SA" dirty="0" smtClean="0"/>
              <a:t>هذا هوجزء من نموذج لكشف </a:t>
            </a:r>
            <a:r>
              <a:rPr lang="ar-SA" dirty="0"/>
              <a:t>رصد غير </a:t>
            </a:r>
            <a:r>
              <a:rPr lang="ar-SA" dirty="0" smtClean="0"/>
              <a:t>مرتب- صادر من </a:t>
            </a:r>
            <a:r>
              <a:rPr lang="ar-SA" dirty="0"/>
              <a:t>التصحيح </a:t>
            </a:r>
            <a:r>
              <a:rPr lang="ar-SA" dirty="0" smtClean="0"/>
              <a:t>الإلكتروني</a:t>
            </a:r>
            <a:br>
              <a:rPr lang="ar-SA" dirty="0" smtClean="0"/>
            </a:br>
            <a:r>
              <a:rPr lang="ar-SA" dirty="0"/>
              <a:t/>
            </a:r>
            <a:br>
              <a:rPr lang="ar-SA" dirty="0"/>
            </a:br>
            <a:r>
              <a:rPr lang="en-US" dirty="0" smtClean="0"/>
              <a:t/>
            </a:r>
            <a:br>
              <a:rPr lang="en-US" dirty="0" smtClean="0"/>
            </a:br>
            <a:r>
              <a:rPr lang="en-US" dirty="0"/>
              <a:t/>
            </a:r>
            <a:br>
              <a:rPr lang="en-US" dirty="0"/>
            </a:br>
            <a:r>
              <a:rPr lang="ar-SA" dirty="0" smtClean="0"/>
              <a:t>سوف تجدون الملف كاملا في هذا المجلد بإسم </a:t>
            </a:r>
            <a:endParaRPr lang="en-US" dirty="0"/>
          </a:p>
        </p:txBody>
      </p:sp>
      <p:graphicFrame>
        <p:nvGraphicFramePr>
          <p:cNvPr id="6" name="Table 5"/>
          <p:cNvGraphicFramePr>
            <a:graphicFrameLocks noGrp="1"/>
          </p:cNvGraphicFramePr>
          <p:nvPr/>
        </p:nvGraphicFramePr>
        <p:xfrm>
          <a:off x="539750" y="193675"/>
          <a:ext cx="2165350" cy="3968115"/>
        </p:xfrm>
        <a:graphic>
          <a:graphicData uri="http://schemas.openxmlformats.org/drawingml/2006/table">
            <a:tbl>
              <a:tblPr rtl="1">
                <a:tableStyleId>{5C22544A-7EE6-4342-B048-85BDC9FD1C3A}</a:tableStyleId>
              </a:tblPr>
              <a:tblGrid>
                <a:gridCol w="1269343"/>
                <a:gridCol w="896007"/>
              </a:tblGrid>
              <a:tr h="190500">
                <a:tc>
                  <a:txBody>
                    <a:bodyPr/>
                    <a:lstStyle/>
                    <a:p>
                      <a:pPr algn="r" rtl="1" fontAlgn="b"/>
                      <a:r>
                        <a:rPr lang="ar-SA" sz="3200" u="none" strike="noStrike">
                          <a:effectLst/>
                        </a:rPr>
                        <a:t>رقم الجلوس</a:t>
                      </a:r>
                      <a:endParaRPr lang="ar-SA" sz="3200" b="0" i="0" u="none" strike="noStrike">
                        <a:solidFill>
                          <a:srgbClr val="000000"/>
                        </a:solidFill>
                        <a:effectLst/>
                        <a:latin typeface="Calibri" panose="020F0502020204030204" pitchFamily="34" charset="0"/>
                      </a:endParaRPr>
                    </a:p>
                  </a:txBody>
                  <a:tcPr marL="9525" marR="9525" marT="9525" marB="0" anchor="b"/>
                </a:tc>
                <a:tc>
                  <a:txBody>
                    <a:bodyPr/>
                    <a:lstStyle/>
                    <a:p>
                      <a:pPr algn="r" rtl="1" fontAlgn="b"/>
                      <a:r>
                        <a:rPr lang="ar-SA" sz="3200" u="none" strike="noStrike">
                          <a:effectLst/>
                        </a:rPr>
                        <a:t>الدرجة</a:t>
                      </a:r>
                      <a:endParaRPr lang="ar-SA" sz="32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rtl="0" fontAlgn="b"/>
                      <a:r>
                        <a:rPr lang="en-US" sz="3200" u="none" strike="noStrike">
                          <a:effectLst/>
                        </a:rPr>
                        <a:t>1926</a:t>
                      </a:r>
                      <a:endParaRPr lang="en-US" sz="3200" b="0" i="0" u="none" strike="noStrike">
                        <a:solidFill>
                          <a:srgbClr val="000000"/>
                        </a:solidFill>
                        <a:effectLst/>
                        <a:latin typeface="Calibri" panose="020F0502020204030204" pitchFamily="34" charset="0"/>
                      </a:endParaRPr>
                    </a:p>
                  </a:txBody>
                  <a:tcPr marL="9525" marR="9525" marT="9525" marB="0" anchor="b"/>
                </a:tc>
                <a:tc>
                  <a:txBody>
                    <a:bodyPr/>
                    <a:lstStyle/>
                    <a:p>
                      <a:pPr algn="r" rtl="0" fontAlgn="b"/>
                      <a:r>
                        <a:rPr lang="en-US" sz="3200" u="none" strike="noStrike">
                          <a:effectLst/>
                        </a:rPr>
                        <a:t>26</a:t>
                      </a:r>
                      <a:endParaRPr lang="en-US" sz="32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rtl="0" fontAlgn="b"/>
                      <a:r>
                        <a:rPr lang="en-US" sz="3200" u="none" strike="noStrike">
                          <a:effectLst/>
                        </a:rPr>
                        <a:t>1937</a:t>
                      </a:r>
                      <a:endParaRPr lang="en-US" sz="3200" b="0" i="0" u="none" strike="noStrike">
                        <a:solidFill>
                          <a:srgbClr val="000000"/>
                        </a:solidFill>
                        <a:effectLst/>
                        <a:latin typeface="Calibri" panose="020F0502020204030204" pitchFamily="34" charset="0"/>
                      </a:endParaRPr>
                    </a:p>
                  </a:txBody>
                  <a:tcPr marL="9525" marR="9525" marT="9525" marB="0" anchor="b"/>
                </a:tc>
                <a:tc>
                  <a:txBody>
                    <a:bodyPr/>
                    <a:lstStyle/>
                    <a:p>
                      <a:pPr algn="r" rtl="0" fontAlgn="b"/>
                      <a:r>
                        <a:rPr lang="en-US" sz="3200" u="none" strike="noStrike">
                          <a:effectLst/>
                        </a:rPr>
                        <a:t>37</a:t>
                      </a:r>
                      <a:endParaRPr lang="en-US" sz="32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rtl="0" fontAlgn="b"/>
                      <a:r>
                        <a:rPr lang="en-US" sz="3200" u="none" strike="noStrike">
                          <a:effectLst/>
                        </a:rPr>
                        <a:t>1938</a:t>
                      </a:r>
                      <a:endParaRPr lang="en-US" sz="3200" b="0" i="0" u="none" strike="noStrike">
                        <a:solidFill>
                          <a:srgbClr val="000000"/>
                        </a:solidFill>
                        <a:effectLst/>
                        <a:latin typeface="Calibri" panose="020F0502020204030204" pitchFamily="34" charset="0"/>
                      </a:endParaRPr>
                    </a:p>
                  </a:txBody>
                  <a:tcPr marL="9525" marR="9525" marT="9525" marB="0" anchor="b"/>
                </a:tc>
                <a:tc>
                  <a:txBody>
                    <a:bodyPr/>
                    <a:lstStyle/>
                    <a:p>
                      <a:pPr algn="r" rtl="0" fontAlgn="b"/>
                      <a:r>
                        <a:rPr lang="en-US" sz="3200" u="none" strike="noStrike">
                          <a:effectLst/>
                        </a:rPr>
                        <a:t>38</a:t>
                      </a:r>
                      <a:endParaRPr lang="en-US" sz="32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rtl="0" fontAlgn="b"/>
                      <a:r>
                        <a:rPr lang="en-US" sz="3200" u="none" strike="noStrike">
                          <a:effectLst/>
                        </a:rPr>
                        <a:t>1939</a:t>
                      </a:r>
                      <a:endParaRPr lang="en-US" sz="3200" b="0" i="0" u="none" strike="noStrike">
                        <a:solidFill>
                          <a:srgbClr val="000000"/>
                        </a:solidFill>
                        <a:effectLst/>
                        <a:latin typeface="Calibri" panose="020F0502020204030204" pitchFamily="34" charset="0"/>
                      </a:endParaRPr>
                    </a:p>
                  </a:txBody>
                  <a:tcPr marL="9525" marR="9525" marT="9525" marB="0" anchor="b"/>
                </a:tc>
                <a:tc>
                  <a:txBody>
                    <a:bodyPr/>
                    <a:lstStyle/>
                    <a:p>
                      <a:pPr algn="r" rtl="0" fontAlgn="b"/>
                      <a:r>
                        <a:rPr lang="en-US" sz="3200" u="none" strike="noStrike">
                          <a:effectLst/>
                        </a:rPr>
                        <a:t>39</a:t>
                      </a:r>
                      <a:endParaRPr lang="en-US" sz="32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rtl="0" fontAlgn="b"/>
                      <a:r>
                        <a:rPr lang="en-US" sz="3200" u="none" strike="noStrike">
                          <a:effectLst/>
                        </a:rPr>
                        <a:t>1940</a:t>
                      </a:r>
                      <a:endParaRPr lang="en-US" sz="3200" b="0" i="0" u="none" strike="noStrike">
                        <a:solidFill>
                          <a:srgbClr val="000000"/>
                        </a:solidFill>
                        <a:effectLst/>
                        <a:latin typeface="Calibri" panose="020F0502020204030204" pitchFamily="34" charset="0"/>
                      </a:endParaRPr>
                    </a:p>
                  </a:txBody>
                  <a:tcPr marL="9525" marR="9525" marT="9525" marB="0" anchor="b"/>
                </a:tc>
                <a:tc>
                  <a:txBody>
                    <a:bodyPr/>
                    <a:lstStyle/>
                    <a:p>
                      <a:pPr algn="r" rtl="0" fontAlgn="b"/>
                      <a:r>
                        <a:rPr lang="en-US" sz="3200" u="none" strike="noStrike">
                          <a:effectLst/>
                        </a:rPr>
                        <a:t>40</a:t>
                      </a:r>
                      <a:endParaRPr lang="en-US" sz="32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rtl="0" fontAlgn="b"/>
                      <a:r>
                        <a:rPr lang="en-US" sz="3200" u="none" strike="noStrike">
                          <a:effectLst/>
                        </a:rPr>
                        <a:t>1941</a:t>
                      </a:r>
                      <a:endParaRPr lang="en-US" sz="3200" b="0" i="0" u="none" strike="noStrike">
                        <a:solidFill>
                          <a:srgbClr val="000000"/>
                        </a:solidFill>
                        <a:effectLst/>
                        <a:latin typeface="Calibri" panose="020F0502020204030204" pitchFamily="34" charset="0"/>
                      </a:endParaRPr>
                    </a:p>
                  </a:txBody>
                  <a:tcPr marL="9525" marR="9525" marT="9525" marB="0" anchor="b"/>
                </a:tc>
                <a:tc>
                  <a:txBody>
                    <a:bodyPr/>
                    <a:lstStyle/>
                    <a:p>
                      <a:pPr algn="r" rtl="0" fontAlgn="b"/>
                      <a:r>
                        <a:rPr lang="en-US" sz="3200" u="none" strike="noStrike" dirty="0">
                          <a:effectLst/>
                        </a:rPr>
                        <a:t>41</a:t>
                      </a:r>
                      <a:endParaRPr lang="en-US" sz="3200" b="0" i="0" u="none" strike="noStrike" dirty="0">
                        <a:solidFill>
                          <a:srgbClr val="000000"/>
                        </a:solidFill>
                        <a:effectLst/>
                        <a:latin typeface="Calibri" panose="020F0502020204030204" pitchFamily="34" charset="0"/>
                      </a:endParaRPr>
                    </a:p>
                  </a:txBody>
                  <a:tcPr marL="9525" marR="9525" marT="9525" marB="0" anchor="b"/>
                </a:tc>
              </a:tr>
            </a:tbl>
          </a:graphicData>
        </a:graphic>
      </p:graphicFrame>
      <p:sp>
        <p:nvSpPr>
          <p:cNvPr id="7" name="Rectangle 6"/>
          <p:cNvSpPr/>
          <p:nvPr/>
        </p:nvSpPr>
        <p:spPr>
          <a:xfrm>
            <a:off x="460751" y="4368284"/>
            <a:ext cx="8599021" cy="769441"/>
          </a:xfrm>
          <a:prstGeom prst="rect">
            <a:avLst/>
          </a:prstGeom>
        </p:spPr>
        <p:txBody>
          <a:bodyPr wrap="none">
            <a:spAutoFit/>
          </a:bodyPr>
          <a:lstStyle/>
          <a:p>
            <a:r>
              <a:rPr lang="en-US" sz="4400" dirty="0" smtClean="0"/>
              <a:t>unsorted_electronic_degree_list.xlsx</a:t>
            </a:r>
            <a:endParaRPr lang="en-US" sz="4400" dirty="0"/>
          </a:p>
        </p:txBody>
      </p:sp>
      <p:sp>
        <p:nvSpPr>
          <p:cNvPr id="8" name="Rectangle 7"/>
          <p:cNvSpPr/>
          <p:nvPr/>
        </p:nvSpPr>
        <p:spPr>
          <a:xfrm>
            <a:off x="219140" y="5758934"/>
            <a:ext cx="8451353" cy="461665"/>
          </a:xfrm>
          <a:prstGeom prst="rect">
            <a:avLst/>
          </a:prstGeom>
        </p:spPr>
        <p:txBody>
          <a:bodyPr wrap="none">
            <a:spAutoFit/>
          </a:bodyPr>
          <a:lstStyle/>
          <a:p>
            <a:r>
              <a:rPr lang="ar-SA" sz="2400" dirty="0" smtClean="0"/>
              <a:t>وتلاحظ أن الملف محفوظا من التصحيح الإلكتروني على صيغة أكسل 2007 أو أعلى</a:t>
            </a:r>
            <a:endParaRPr lang="en-US" sz="2400" dirty="0"/>
          </a:p>
        </p:txBody>
      </p:sp>
    </p:spTree>
    <p:extLst>
      <p:ext uri="{BB962C8B-B14F-4D97-AF65-F5344CB8AC3E}">
        <p14:creationId xmlns:p14="http://schemas.microsoft.com/office/powerpoint/2010/main" val="17578929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2556251" y="0"/>
            <a:ext cx="8599021" cy="769441"/>
          </a:xfrm>
          <a:prstGeom prst="rect">
            <a:avLst/>
          </a:prstGeom>
        </p:spPr>
        <p:txBody>
          <a:bodyPr wrap="none">
            <a:spAutoFit/>
          </a:bodyPr>
          <a:lstStyle/>
          <a:p>
            <a:r>
              <a:rPr lang="en-US" sz="4400" dirty="0" smtClean="0"/>
              <a:t>unsorted_electronic_degree_list.xlsx</a:t>
            </a:r>
            <a:endParaRPr lang="en-US" sz="4400" dirty="0"/>
          </a:p>
        </p:txBody>
      </p:sp>
      <p:pic>
        <p:nvPicPr>
          <p:cNvPr id="10" name="Picture 9"/>
          <p:cNvPicPr>
            <a:picLocks noChangeAspect="1"/>
          </p:cNvPicPr>
          <p:nvPr/>
        </p:nvPicPr>
        <p:blipFill rotWithShape="1">
          <a:blip r:embed="rId2"/>
          <a:srcRect r="50439" b="36198"/>
          <a:stretch/>
        </p:blipFill>
        <p:spPr>
          <a:xfrm>
            <a:off x="304801" y="883588"/>
            <a:ext cx="7543800" cy="5460062"/>
          </a:xfrm>
          <a:prstGeom prst="rect">
            <a:avLst/>
          </a:prstGeom>
        </p:spPr>
      </p:pic>
      <p:sp>
        <p:nvSpPr>
          <p:cNvPr id="11" name="Rectangle 10"/>
          <p:cNvSpPr/>
          <p:nvPr/>
        </p:nvSpPr>
        <p:spPr>
          <a:xfrm>
            <a:off x="8211594" y="2071033"/>
            <a:ext cx="3427956" cy="1938992"/>
          </a:xfrm>
          <a:prstGeom prst="rect">
            <a:avLst/>
          </a:prstGeom>
        </p:spPr>
        <p:txBody>
          <a:bodyPr wrap="square">
            <a:spAutoFit/>
          </a:bodyPr>
          <a:lstStyle/>
          <a:p>
            <a:r>
              <a:rPr lang="ar-SA" sz="4000" dirty="0" smtClean="0"/>
              <a:t>وهو الخيار الأول في شاشة حفظ بإسم من برنامج إكسل</a:t>
            </a:r>
            <a:endParaRPr lang="en-US" sz="4000" dirty="0"/>
          </a:p>
        </p:txBody>
      </p:sp>
    </p:spTree>
    <p:extLst>
      <p:ext uri="{BB962C8B-B14F-4D97-AF65-F5344CB8AC3E}">
        <p14:creationId xmlns:p14="http://schemas.microsoft.com/office/powerpoint/2010/main" val="12466210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2705100" y="623233"/>
            <a:ext cx="9144000" cy="1938992"/>
          </a:xfrm>
          <a:prstGeom prst="rect">
            <a:avLst/>
          </a:prstGeom>
        </p:spPr>
        <p:txBody>
          <a:bodyPr wrap="square">
            <a:spAutoFit/>
          </a:bodyPr>
          <a:lstStyle/>
          <a:p>
            <a:pPr algn="r"/>
            <a:r>
              <a:rPr lang="ar-SA" sz="4000" dirty="0" smtClean="0"/>
              <a:t>وإذا لم يكن كذلك قادما من التصحيح الإلكتروني، فقط إفتح الملف وأعد حفظه بالصيغة المطلوبة</a:t>
            </a:r>
          </a:p>
          <a:p>
            <a:pPr algn="r"/>
            <a:r>
              <a:rPr lang="ar-SA" sz="4000" smtClean="0"/>
              <a:t>....</a:t>
            </a:r>
            <a:endParaRPr lang="ar-SA" sz="4000" dirty="0" smtClean="0"/>
          </a:p>
        </p:txBody>
      </p:sp>
    </p:spTree>
    <p:extLst>
      <p:ext uri="{BB962C8B-B14F-4D97-AF65-F5344CB8AC3E}">
        <p14:creationId xmlns:p14="http://schemas.microsoft.com/office/powerpoint/2010/main" val="16994921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4BD79EFD-99F6-4B80-87E2-A20D329E2D97}"/>
              </a:ext>
            </a:extLst>
          </p:cNvPr>
          <p:cNvSpPr>
            <a:spLocks noGrp="1"/>
          </p:cNvSpPr>
          <p:nvPr>
            <p:ph type="title"/>
          </p:nvPr>
        </p:nvSpPr>
        <p:spPr/>
        <p:txBody>
          <a:bodyPr>
            <a:normAutofit fontScale="90000"/>
          </a:bodyPr>
          <a:lstStyle/>
          <a:p>
            <a:pPr algn="r"/>
            <a:r>
              <a:rPr lang="ar-SA" sz="2400" dirty="0" smtClean="0">
                <a:latin typeface="Times New Roman" panose="02020603050405020304" pitchFamily="18" charset="0"/>
                <a:cs typeface="Times New Roman" panose="02020603050405020304" pitchFamily="18" charset="0"/>
              </a:rPr>
              <a:t>في شاشة رصد التحريري كان يوجد بالأسفل أيقونتان هما</a:t>
            </a:r>
            <a:br>
              <a:rPr lang="ar-SA" sz="2400" dirty="0" smtClean="0">
                <a:latin typeface="Times New Roman" panose="02020603050405020304" pitchFamily="18" charset="0"/>
                <a:cs typeface="Times New Roman" panose="02020603050405020304" pitchFamily="18" charset="0"/>
              </a:rPr>
            </a:br>
            <a:r>
              <a:rPr lang="ar-SA" sz="2400" b="1" dirty="0" smtClean="0">
                <a:latin typeface="Times New Roman" panose="02020603050405020304" pitchFamily="18" charset="0"/>
                <a:cs typeface="Times New Roman" panose="02020603050405020304" pitchFamily="18" charset="0"/>
              </a:rPr>
              <a:t>إصدار ملف إكسل</a:t>
            </a:r>
            <a:r>
              <a:rPr lang="ar-SA" sz="2400" dirty="0" smtClean="0">
                <a:latin typeface="Times New Roman" panose="02020603050405020304" pitchFamily="18" charset="0"/>
                <a:cs typeface="Times New Roman" panose="02020603050405020304" pitchFamily="18" charset="0"/>
              </a:rPr>
              <a:t>، والتي تستخدم في إستخراج كشف رصد لتحريري هذه المادة على وضعه الحالي</a:t>
            </a:r>
            <a:br>
              <a:rPr lang="ar-SA" sz="2400" dirty="0" smtClean="0">
                <a:latin typeface="Times New Roman" panose="02020603050405020304" pitchFamily="18" charset="0"/>
                <a:cs typeface="Times New Roman" panose="02020603050405020304" pitchFamily="18" charset="0"/>
              </a:rPr>
            </a:br>
            <a:r>
              <a:rPr lang="ar-SA" sz="2400" b="1" dirty="0" smtClean="0">
                <a:latin typeface="Times New Roman" panose="02020603050405020304" pitchFamily="18" charset="0"/>
                <a:cs typeface="Times New Roman" panose="02020603050405020304" pitchFamily="18" charset="0"/>
              </a:rPr>
              <a:t>تحميل من ملف إكسل</a:t>
            </a:r>
            <a:r>
              <a:rPr lang="ar-SA" sz="2400" dirty="0" smtClean="0">
                <a:latin typeface="Times New Roman" panose="02020603050405020304" pitchFamily="18" charset="0"/>
                <a:cs typeface="Times New Roman" panose="02020603050405020304" pitchFamily="18" charset="0"/>
              </a:rPr>
              <a:t>، والذي يستخدم في إعادة رفع الملف السابق بعد ملئه أو تعديله يدويا</a:t>
            </a:r>
            <a:br>
              <a:rPr lang="ar-SA" sz="2400" dirty="0" smtClean="0">
                <a:latin typeface="Times New Roman" panose="02020603050405020304" pitchFamily="18" charset="0"/>
                <a:cs typeface="Times New Roman" panose="02020603050405020304" pitchFamily="18" charset="0"/>
              </a:rPr>
            </a:br>
            <a:r>
              <a:rPr lang="ar-SA" sz="2400" dirty="0" smtClean="0">
                <a:latin typeface="Times New Roman" panose="02020603050405020304" pitchFamily="18" charset="0"/>
                <a:cs typeface="Times New Roman" panose="02020603050405020304" pitchFamily="18" charset="0"/>
              </a:rPr>
              <a:t>قد أضفنا في المنتصف أيقونة جديدة هي : </a:t>
            </a:r>
            <a:r>
              <a:rPr lang="ar-SA" sz="2400" b="1" dirty="0" smtClean="0">
                <a:latin typeface="Times New Roman" panose="02020603050405020304" pitchFamily="18" charset="0"/>
                <a:cs typeface="Times New Roman" panose="02020603050405020304" pitchFamily="18" charset="0"/>
              </a:rPr>
              <a:t>تحميل ملف تصحيح</a:t>
            </a:r>
            <a:endParaRPr lang="en-US" sz="2400" b="1" dirty="0">
              <a:latin typeface="Times New Roman" panose="02020603050405020304" pitchFamily="18" charset="0"/>
              <a:cs typeface="Times New Roman" panose="02020603050405020304" pitchFamily="18" charset="0"/>
            </a:endParaRPr>
          </a:p>
        </p:txBody>
      </p:sp>
      <p:pic>
        <p:nvPicPr>
          <p:cNvPr id="9" name="Picture 8"/>
          <p:cNvPicPr>
            <a:picLocks noChangeAspect="1"/>
          </p:cNvPicPr>
          <p:nvPr/>
        </p:nvPicPr>
        <p:blipFill>
          <a:blip r:embed="rId2"/>
          <a:stretch>
            <a:fillRect/>
          </a:stretch>
        </p:blipFill>
        <p:spPr>
          <a:xfrm>
            <a:off x="64503" y="1766886"/>
            <a:ext cx="11778289" cy="4843463"/>
          </a:xfrm>
          <a:prstGeom prst="rect">
            <a:avLst/>
          </a:prstGeom>
        </p:spPr>
      </p:pic>
      <p:cxnSp>
        <p:nvCxnSpPr>
          <p:cNvPr id="11" name="Straight Arrow Connector 10"/>
          <p:cNvCxnSpPr/>
          <p:nvPr/>
        </p:nvCxnSpPr>
        <p:spPr>
          <a:xfrm>
            <a:off x="5549858" y="1447800"/>
            <a:ext cx="2813092" cy="4381499"/>
          </a:xfrm>
          <a:prstGeom prst="straightConnector1">
            <a:avLst/>
          </a:prstGeom>
          <a:ln w="60325">
            <a:solidFill>
              <a:schemeClr val="tx1">
                <a:lumMod val="95000"/>
                <a:lumOff val="5000"/>
              </a:schemeClr>
            </a:solidFill>
            <a:tailEnd type="arrow"/>
          </a:ln>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7962900" y="5829299"/>
            <a:ext cx="1638300" cy="622005"/>
          </a:xfrm>
          <a:prstGeom prst="ellipse">
            <a:avLst/>
          </a:prstGeom>
          <a:solidFill>
            <a:schemeClr val="accent1">
              <a:alpha val="0"/>
            </a:schemeClr>
          </a:solidFill>
          <a:ln w="603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433166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srcRect l="1" r="-1471" b="73238"/>
          <a:stretch/>
        </p:blipFill>
        <p:spPr>
          <a:xfrm>
            <a:off x="838200" y="1690688"/>
            <a:ext cx="10515600" cy="1786404"/>
          </a:xfrm>
          <a:prstGeom prst="rect">
            <a:avLst/>
          </a:prstGeom>
        </p:spPr>
      </p:pic>
      <p:sp>
        <p:nvSpPr>
          <p:cNvPr id="7" name="Title 1">
            <a:extLst>
              <a:ext uri="{FF2B5EF4-FFF2-40B4-BE49-F238E27FC236}">
                <a16:creationId xmlns="" xmlns:a16="http://schemas.microsoft.com/office/drawing/2014/main" id="{4BD79EFD-99F6-4B80-87E2-A20D329E2D97}"/>
              </a:ext>
            </a:extLst>
          </p:cNvPr>
          <p:cNvSpPr>
            <a:spLocks noGrp="1"/>
          </p:cNvSpPr>
          <p:nvPr>
            <p:ph type="title"/>
          </p:nvPr>
        </p:nvSpPr>
        <p:spPr>
          <a:xfrm>
            <a:off x="838200" y="365125"/>
            <a:ext cx="10515600" cy="1325563"/>
          </a:xfrm>
        </p:spPr>
        <p:txBody>
          <a:bodyPr>
            <a:normAutofit/>
          </a:bodyPr>
          <a:lstStyle/>
          <a:p>
            <a:pPr algn="r"/>
            <a:r>
              <a:rPr lang="ar-SA" sz="2400" dirty="0" smtClean="0">
                <a:latin typeface="Times New Roman" panose="02020603050405020304" pitchFamily="18" charset="0"/>
                <a:cs typeface="Times New Roman" panose="02020603050405020304" pitchFamily="18" charset="0"/>
              </a:rPr>
              <a:t>الآن في شاشة رصد التحريري ، إختر المقرر المطلوب إدخال درجات التحريري له</a:t>
            </a:r>
            <a:br>
              <a:rPr lang="ar-SA" sz="2400" dirty="0" smtClean="0">
                <a:latin typeface="Times New Roman" panose="02020603050405020304" pitchFamily="18" charset="0"/>
                <a:cs typeface="Times New Roman" panose="02020603050405020304" pitchFamily="18" charset="0"/>
              </a:rPr>
            </a:br>
            <a:r>
              <a:rPr lang="ar-SA" sz="2400" dirty="0" smtClean="0">
                <a:latin typeface="Times New Roman" panose="02020603050405020304" pitchFamily="18" charset="0"/>
                <a:cs typeface="Times New Roman" panose="02020603050405020304" pitchFamily="18" charset="0"/>
              </a:rPr>
              <a:t>ينبغي تحري الدقة في هذه الخطوة ، فأنت تعلم معني إدخال درجات مقرر في موضع درجات مقرر آخر</a:t>
            </a:r>
          </a:p>
        </p:txBody>
      </p:sp>
      <p:sp>
        <p:nvSpPr>
          <p:cNvPr id="8" name="Title 1">
            <a:extLst>
              <a:ext uri="{FF2B5EF4-FFF2-40B4-BE49-F238E27FC236}">
                <a16:creationId xmlns="" xmlns:a16="http://schemas.microsoft.com/office/drawing/2014/main" id="{4BD79EFD-99F6-4B80-87E2-A20D329E2D97}"/>
              </a:ext>
            </a:extLst>
          </p:cNvPr>
          <p:cNvSpPr txBox="1">
            <a:spLocks/>
          </p:cNvSpPr>
          <p:nvPr/>
        </p:nvSpPr>
        <p:spPr>
          <a:xfrm>
            <a:off x="838200" y="3889375"/>
            <a:ext cx="10515600" cy="1325563"/>
          </a:xfrm>
          <a:prstGeom prst="rect">
            <a:avLst/>
          </a:prstGeom>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ar-SA" sz="2400" dirty="0" smtClean="0">
                <a:latin typeface="Times New Roman" panose="02020603050405020304" pitchFamily="18" charset="0"/>
                <a:cs typeface="Times New Roman" panose="02020603050405020304" pitchFamily="18" charset="0"/>
              </a:rPr>
              <a:t>الآن إجلب ملف الإكسل القادم من التصحيح الإلكتروني بالإيقونة</a:t>
            </a:r>
          </a:p>
          <a:p>
            <a:pPr algn="r"/>
            <a:r>
              <a:rPr lang="en-US" sz="2400" dirty="0" smtClean="0">
                <a:latin typeface="Times New Roman" panose="02020603050405020304" pitchFamily="18" charset="0"/>
                <a:cs typeface="Times New Roman" panose="02020603050405020304" pitchFamily="18" charset="0"/>
              </a:rPr>
              <a:t>Choose file</a:t>
            </a:r>
            <a:endParaRPr lang="ar-SA" sz="2400" dirty="0" smtClean="0">
              <a:latin typeface="Times New Roman" panose="02020603050405020304" pitchFamily="18" charset="0"/>
              <a:cs typeface="Times New Roman" panose="02020603050405020304" pitchFamily="18" charset="0"/>
            </a:endParaRPr>
          </a:p>
          <a:p>
            <a:pPr algn="r"/>
            <a:r>
              <a:rPr lang="ar-SA" sz="2400" dirty="0" smtClean="0">
                <a:latin typeface="Times New Roman" panose="02020603050405020304" pitchFamily="18" charset="0"/>
                <a:cs typeface="Times New Roman" panose="02020603050405020304" pitchFamily="18" charset="0"/>
              </a:rPr>
              <a:t>ثم أطلب الأيقونة الجديدة : </a:t>
            </a:r>
            <a:r>
              <a:rPr lang="ar-SA" sz="2400" b="1" dirty="0" smtClean="0">
                <a:latin typeface="Times New Roman" panose="02020603050405020304" pitchFamily="18" charset="0"/>
                <a:cs typeface="Times New Roman" panose="02020603050405020304" pitchFamily="18" charset="0"/>
              </a:rPr>
              <a:t>تحميل ملف تصحيح</a:t>
            </a:r>
            <a:endParaRPr lang="en-US" sz="2400" b="1" dirty="0">
              <a:latin typeface="Times New Roman" panose="02020603050405020304" pitchFamily="18" charset="0"/>
              <a:cs typeface="Times New Roman" panose="02020603050405020304" pitchFamily="18" charset="0"/>
            </a:endParaRPr>
          </a:p>
        </p:txBody>
      </p:sp>
      <p:pic>
        <p:nvPicPr>
          <p:cNvPr id="9" name="Picture 8"/>
          <p:cNvPicPr>
            <a:picLocks noChangeAspect="1"/>
          </p:cNvPicPr>
          <p:nvPr/>
        </p:nvPicPr>
        <p:blipFill rotWithShape="1">
          <a:blip r:embed="rId3"/>
          <a:srcRect l="42960" t="87020" b="5113"/>
          <a:stretch/>
        </p:blipFill>
        <p:spPr>
          <a:xfrm>
            <a:off x="171450" y="6057900"/>
            <a:ext cx="12092966" cy="685799"/>
          </a:xfrm>
          <a:prstGeom prst="rect">
            <a:avLst/>
          </a:prstGeom>
        </p:spPr>
      </p:pic>
    </p:spTree>
    <p:extLst>
      <p:ext uri="{BB962C8B-B14F-4D97-AF65-F5344CB8AC3E}">
        <p14:creationId xmlns:p14="http://schemas.microsoft.com/office/powerpoint/2010/main" val="27508485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309563" y="557213"/>
            <a:ext cx="9043988" cy="5889308"/>
          </a:xfrm>
          <a:prstGeom prst="rect">
            <a:avLst/>
          </a:prstGeom>
        </p:spPr>
      </p:pic>
      <p:sp>
        <p:nvSpPr>
          <p:cNvPr id="6" name="Title 1">
            <a:extLst>
              <a:ext uri="{FF2B5EF4-FFF2-40B4-BE49-F238E27FC236}">
                <a16:creationId xmlns="" xmlns:a16="http://schemas.microsoft.com/office/drawing/2014/main" id="{4BD79EFD-99F6-4B80-87E2-A20D329E2D97}"/>
              </a:ext>
            </a:extLst>
          </p:cNvPr>
          <p:cNvSpPr>
            <a:spLocks noGrp="1"/>
          </p:cNvSpPr>
          <p:nvPr>
            <p:ph type="title"/>
          </p:nvPr>
        </p:nvSpPr>
        <p:spPr>
          <a:xfrm>
            <a:off x="8420100" y="0"/>
            <a:ext cx="3390900" cy="557213"/>
          </a:xfrm>
        </p:spPr>
        <p:txBody>
          <a:bodyPr>
            <a:normAutofit/>
          </a:bodyPr>
          <a:lstStyle/>
          <a:p>
            <a:pPr algn="r"/>
            <a:r>
              <a:rPr lang="ar-SA" sz="2400" dirty="0" smtClean="0">
                <a:latin typeface="Times New Roman" panose="02020603050405020304" pitchFamily="18" charset="0"/>
                <a:cs typeface="Times New Roman" panose="02020603050405020304" pitchFamily="18" charset="0"/>
              </a:rPr>
              <a:t>لقد تم تحميل الدرجات بنجاح</a:t>
            </a:r>
          </a:p>
        </p:txBody>
      </p:sp>
    </p:spTree>
    <p:extLst>
      <p:ext uri="{BB962C8B-B14F-4D97-AF65-F5344CB8AC3E}">
        <p14:creationId xmlns:p14="http://schemas.microsoft.com/office/powerpoint/2010/main" val="6869916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99</TotalTime>
  <Words>449</Words>
  <Application>Microsoft Office PowerPoint</Application>
  <PresentationFormat>Widescreen</PresentationFormat>
  <Paragraphs>67</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Times New Roman</vt:lpstr>
      <vt:lpstr>Office Theme</vt:lpstr>
      <vt:lpstr>جامعة جنوب الوادى مشروع نظم المعلومات الادارية (MIS)</vt:lpstr>
      <vt:lpstr>PowerPoint Presentation</vt:lpstr>
      <vt:lpstr>PowerPoint Presentation</vt:lpstr>
      <vt:lpstr>هذا هوجزء من نموذج لكشف رصد غير مرتب- صادر من التصحيح الإلكتروني    سوف تجدون الملف كاملا في هذا المجلد بإسم </vt:lpstr>
      <vt:lpstr>PowerPoint Presentation</vt:lpstr>
      <vt:lpstr>PowerPoint Presentation</vt:lpstr>
      <vt:lpstr>في شاشة رصد التحريري كان يوجد بالأسفل أيقونتان هما إصدار ملف إكسل، والتي تستخدم في إستخراج كشف رصد لتحريري هذه المادة على وضعه الحالي تحميل من ملف إكسل، والذي يستخدم في إعادة رفع الملف السابق بعد ملئه أو تعديله يدويا قد أضفنا في المنتصف أيقونة جديدة هي : تحميل ملف تصحيح</vt:lpstr>
      <vt:lpstr>الآن في شاشة رصد التحريري ، إختر المقرر المطلوب إدخال درجات التحريري له ينبغي تحري الدقة في هذه الخطوة ، فأنت تعلم معني إدخال درجات مقرر في موضع درجات مقرر آخر</vt:lpstr>
      <vt:lpstr>لقد تم تحميل الدرجات بنجاح</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ادخال درجات التحريرى المرصودة من خلال التصحيح الالكترونى</dc:title>
  <dc:creator>eng.mahmoud</dc:creator>
  <cp:lastModifiedBy>DR_HUSSIEN</cp:lastModifiedBy>
  <cp:revision>30</cp:revision>
  <dcterms:created xsi:type="dcterms:W3CDTF">2019-05-29T06:35:57Z</dcterms:created>
  <dcterms:modified xsi:type="dcterms:W3CDTF">2019-06-12T08:01:28Z</dcterms:modified>
</cp:coreProperties>
</file>