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8" d="100"/>
          <a:sy n="68" d="100"/>
        </p:scale>
        <p:origin x="-143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E886122-7941-45B7-ACCE-5741C59832CA}" type="datetimeFigureOut">
              <a:rPr lang="ar-EG" smtClean="0"/>
              <a:t>23/07/1441</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3E183BFE-0EE2-4817-9043-1E1393015750}" type="slidenum">
              <a:rPr lang="ar-EG" smtClean="0"/>
              <a:t>‹#›</a:t>
            </a:fld>
            <a:endParaRPr lang="ar-EG"/>
          </a:p>
        </p:txBody>
      </p:sp>
    </p:spTree>
    <p:extLst>
      <p:ext uri="{BB962C8B-B14F-4D97-AF65-F5344CB8AC3E}">
        <p14:creationId xmlns:p14="http://schemas.microsoft.com/office/powerpoint/2010/main" val="397661113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A700D0D-3027-4DF8-9EC5-37AECF965BB2}" type="slidenum">
              <a:rPr lang="ar-SA" smtClean="0"/>
              <a:pPr eaLnBrk="1" hangingPunct="1"/>
              <a:t>23</a:t>
            </a:fld>
            <a:endParaRPr lang="en-US"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en.wikipedia.org/wiki/Coronary_artery_disease" TargetMode="External"/><Relationship Id="rId3" Type="http://schemas.openxmlformats.org/officeDocument/2006/relationships/audio" Target="../media/media2.wav"/><Relationship Id="rId7" Type="http://schemas.openxmlformats.org/officeDocument/2006/relationships/hyperlink" Target="http://en.wikipedia.org/wiki/Myocardium" TargetMode="External"/><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hyperlink" Target="http://en.wikipedia.org/wiki/Ischemia" TargetMode="External"/><Relationship Id="rId11" Type="http://schemas.openxmlformats.org/officeDocument/2006/relationships/image" Target="../media/image1.png"/><Relationship Id="rId5" Type="http://schemas.openxmlformats.org/officeDocument/2006/relationships/hyperlink" Target="http://en.wikipedia.org/wiki/Disease" TargetMode="External"/><Relationship Id="rId10" Type="http://schemas.openxmlformats.org/officeDocument/2006/relationships/hyperlink" Target="http://en.wikipedia.org/wiki/Coronary_artery" TargetMode="External"/><Relationship Id="rId4" Type="http://schemas.openxmlformats.org/officeDocument/2006/relationships/slideLayout" Target="../slideLayouts/slideLayout7.xml"/><Relationship Id="rId9" Type="http://schemas.openxmlformats.org/officeDocument/2006/relationships/hyperlink" Target="http://en.wikipedia.org/wiki/Atherosclerosi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hyperlink" Target="http://www.labtestsonline.org/understanding/conditions/heart_attack.html" TargetMode="Externa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1"/>
          <p:cNvSpPr txBox="1">
            <a:spLocks noChangeArrowheads="1"/>
          </p:cNvSpPr>
          <p:nvPr/>
        </p:nvSpPr>
        <p:spPr bwMode="auto">
          <a:xfrm>
            <a:off x="1219200" y="2133600"/>
            <a:ext cx="7169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800">
                <a:solidFill>
                  <a:srgbClr val="FF0000"/>
                </a:solidFill>
              </a:rPr>
              <a:t>Ischemic Heart Diseases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6166879"/>
      </p:ext>
    </p:extLst>
  </p:cSld>
  <p:clrMapOvr>
    <a:masterClrMapping/>
  </p:clrMapOvr>
  <mc:AlternateContent xmlns:mc="http://schemas.openxmlformats.org/markup-compatibility/2006">
    <mc:Choice xmlns:p14="http://schemas.microsoft.com/office/powerpoint/2010/main" Requires="p14">
      <p:transition spd="slow" p14:dur="2000" advTm="10122"/>
    </mc:Choice>
    <mc:Fallback>
      <p:transition spd="slow" advTm="10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381000" y="-42863"/>
            <a:ext cx="82296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t>l)</a:t>
            </a:r>
          </a:p>
          <a:p>
            <a:r>
              <a:rPr lang="en-US" b="1">
                <a:solidFill>
                  <a:srgbClr val="FF0000"/>
                </a:solidFill>
              </a:rPr>
              <a:t>A- ORGANIC NITRATES</a:t>
            </a:r>
            <a:r>
              <a:rPr lang="en-US" b="1"/>
              <a:t> Organic nitrates (and nitrites) are simple nitric and nitrous acid esters of alcohols. They differ in their volatility; for example, isosorbide dinitrate is solid at room temperature, nitroglycerin is only moderately volatile, whereas amyl nitrate is extremely volatile. These compounds cause a rapid reduction in myocardial oxygen demand followed byrapid relief of symptoms. They are effective in stable and unstable angina, as well as Prinzmetal's or variant angina pectoris. </a:t>
            </a:r>
          </a:p>
          <a:p>
            <a:r>
              <a:rPr lang="en-US" b="1"/>
              <a:t>NO is released by effect of Mitochondrial aldahyde dehydrogenase (MALD) on nitroglycerin</a:t>
            </a:r>
          </a:p>
          <a:p>
            <a:endParaRPr lang="en-US" b="1"/>
          </a:p>
        </p:txBody>
      </p:sp>
      <p:sp>
        <p:nvSpPr>
          <p:cNvPr id="7174" name="Rectangle 6"/>
          <p:cNvSpPr>
            <a:spLocks noChangeArrowheads="1"/>
          </p:cNvSpPr>
          <p:nvPr/>
        </p:nvSpPr>
        <p:spPr bwMode="auto">
          <a:xfrm>
            <a:off x="457200" y="3429000"/>
            <a:ext cx="46482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accent2"/>
                </a:solidFill>
              </a:rPr>
              <a:t>Mechanisms of action:</a:t>
            </a:r>
            <a:r>
              <a:rPr lang="en-US" b="1"/>
              <a:t> The organic nitrates, such as nitroglycerin are thought to relax vascular smooth muscle by their intracellular conversion to nitrite ions and then to nitric oxide (NO), which in turn activates guanylate cyclase and increases the cells' cyclic GMP. Elevated cGMP ultimately leads to dephosphorylation of the myosin light chain, resulting in vascular smooth muscle relaxation (Figure 18.2). </a:t>
            </a:r>
          </a:p>
        </p:txBody>
      </p:sp>
      <p:pic>
        <p:nvPicPr>
          <p:cNvPr id="71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819400"/>
            <a:ext cx="33210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35894463"/>
      </p:ext>
    </p:extLst>
  </p:cSld>
  <p:clrMapOvr>
    <a:masterClrMapping/>
  </p:clrMapOvr>
  <mc:AlternateContent xmlns:mc="http://schemas.openxmlformats.org/markup-compatibility/2006">
    <mc:Choice xmlns:p14="http://schemas.microsoft.com/office/powerpoint/2010/main" Requires="p14">
      <p:transition spd="slow" p14:dur="2000" advTm="63762"/>
    </mc:Choice>
    <mc:Fallback>
      <p:transition spd="slow" advTm="6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173"/>
                                        </p:tgtEl>
                                        <p:attrNameLst>
                                          <p:attrName>style.visibility</p:attrName>
                                        </p:attrNameLst>
                                      </p:cBhvr>
                                      <p:to>
                                        <p:strVal val="visible"/>
                                      </p:to>
                                    </p:set>
                                    <p:anim calcmode="lin" valueType="num">
                                      <p:cBhvr additive="base">
                                        <p:cTn id="11" dur="500" fill="hold"/>
                                        <p:tgtEl>
                                          <p:spTgt spid="7173"/>
                                        </p:tgtEl>
                                        <p:attrNameLst>
                                          <p:attrName>ppt_x</p:attrName>
                                        </p:attrNameLst>
                                      </p:cBhvr>
                                      <p:tavLst>
                                        <p:tav tm="0">
                                          <p:val>
                                            <p:strVal val="#ppt_x"/>
                                          </p:val>
                                        </p:tav>
                                        <p:tav tm="100000">
                                          <p:val>
                                            <p:strVal val="#ppt_x"/>
                                          </p:val>
                                        </p:tav>
                                      </p:tavLst>
                                    </p:anim>
                                    <p:anim calcmode="lin" valueType="num">
                                      <p:cBhvr additive="base">
                                        <p:cTn id="12"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174"/>
                                        </p:tgtEl>
                                        <p:attrNameLst>
                                          <p:attrName>style.visibility</p:attrName>
                                        </p:attrNameLst>
                                      </p:cBhvr>
                                      <p:to>
                                        <p:strVal val="visible"/>
                                      </p:to>
                                    </p:set>
                                    <p:anim calcmode="lin" valueType="num">
                                      <p:cBhvr additive="base">
                                        <p:cTn id="17" dur="500" fill="hold"/>
                                        <p:tgtEl>
                                          <p:spTgt spid="7174"/>
                                        </p:tgtEl>
                                        <p:attrNameLst>
                                          <p:attrName>ppt_x</p:attrName>
                                        </p:attrNameLst>
                                      </p:cBhvr>
                                      <p:tavLst>
                                        <p:tav tm="0">
                                          <p:val>
                                            <p:strVal val="#ppt_x"/>
                                          </p:val>
                                        </p:tav>
                                        <p:tav tm="100000">
                                          <p:val>
                                            <p:strVal val="#ppt_x"/>
                                          </p:val>
                                        </p:tav>
                                      </p:tavLst>
                                    </p:anim>
                                    <p:anim calcmode="lin" valueType="num">
                                      <p:cBhvr additive="base">
                                        <p:cTn id="18" dur="500" fill="hold"/>
                                        <p:tgtEl>
                                          <p:spTgt spid="717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176"/>
                                        </p:tgtEl>
                                        <p:attrNameLst>
                                          <p:attrName>style.visibility</p:attrName>
                                        </p:attrNameLst>
                                      </p:cBhvr>
                                      <p:to>
                                        <p:strVal val="visible"/>
                                      </p:to>
                                    </p:set>
                                    <p:anim calcmode="lin" valueType="num">
                                      <p:cBhvr additive="base">
                                        <p:cTn id="21" dur="500" fill="hold"/>
                                        <p:tgtEl>
                                          <p:spTgt spid="7176"/>
                                        </p:tgtEl>
                                        <p:attrNameLst>
                                          <p:attrName>ppt_x</p:attrName>
                                        </p:attrNameLst>
                                      </p:cBhvr>
                                      <p:tavLst>
                                        <p:tav tm="0">
                                          <p:val>
                                            <p:strVal val="#ppt_x"/>
                                          </p:val>
                                        </p:tav>
                                        <p:tav tm="100000">
                                          <p:val>
                                            <p:strVal val="#ppt_x"/>
                                          </p:val>
                                        </p:tav>
                                      </p:tavLst>
                                    </p:anim>
                                    <p:anim calcmode="lin" valueType="num">
                                      <p:cBhvr additive="base">
                                        <p:cTn id="22"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7173" grpId="0"/>
      <p:bldP spid="71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p:cNvSpPr>
            <a:spLocks noChangeArrowheads="1"/>
          </p:cNvSpPr>
          <p:nvPr/>
        </p:nvSpPr>
        <p:spPr bwMode="auto">
          <a:xfrm>
            <a:off x="0" y="304800"/>
            <a:ext cx="624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rgbClr val="FF0000"/>
                </a:solidFill>
              </a:rPr>
              <a:t>Effects on cardiovascular system</a:t>
            </a:r>
            <a:r>
              <a:rPr lang="en-US" sz="2400">
                <a:solidFill>
                  <a:schemeClr val="accent2"/>
                </a:solidFill>
              </a:rPr>
              <a:t>: </a:t>
            </a:r>
          </a:p>
          <a:p>
            <a:endParaRPr lang="en-US" sz="2400" b="1">
              <a:solidFill>
                <a:schemeClr val="accent2"/>
              </a:solidFill>
            </a:endParaRPr>
          </a:p>
        </p:txBody>
      </p:sp>
      <p:pic>
        <p:nvPicPr>
          <p:cNvPr id="1034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19200"/>
            <a:ext cx="26765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6"/>
          <p:cNvSpPr>
            <a:spLocks noChangeArrowheads="1"/>
          </p:cNvSpPr>
          <p:nvPr/>
        </p:nvSpPr>
        <p:spPr bwMode="auto">
          <a:xfrm>
            <a:off x="0" y="4327525"/>
            <a:ext cx="55626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b="1">
              <a:solidFill>
                <a:schemeClr val="accent2"/>
              </a:solidFill>
            </a:endParaRPr>
          </a:p>
          <a:p>
            <a:r>
              <a:rPr lang="en-US" b="1">
                <a:solidFill>
                  <a:srgbClr val="FF0000"/>
                </a:solidFill>
              </a:rPr>
              <a:t>3</a:t>
            </a:r>
            <a:r>
              <a:rPr lang="en-US" b="1">
                <a:solidFill>
                  <a:schemeClr val="accent2"/>
                </a:solidFill>
              </a:rPr>
              <a:t>-Nitroglycerin dilates the epicardial and collateral blood vessel, providing increased blood perfusion to the heart muscle. Nitroglycerin causes a decrease in myocardial oxygen consumption because of decreased cardiac work</a:t>
            </a:r>
          </a:p>
        </p:txBody>
      </p:sp>
      <p:sp>
        <p:nvSpPr>
          <p:cNvPr id="103429" name="Rectangle 7"/>
          <p:cNvSpPr>
            <a:spLocks noChangeArrowheads="1"/>
          </p:cNvSpPr>
          <p:nvPr/>
        </p:nvSpPr>
        <p:spPr bwMode="auto">
          <a:xfrm>
            <a:off x="0" y="838200"/>
            <a:ext cx="6400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a:p>
            <a:r>
              <a:rPr lang="en-US" b="1">
                <a:solidFill>
                  <a:srgbClr val="FF0000"/>
                </a:solidFill>
              </a:rPr>
              <a:t>1</a:t>
            </a:r>
            <a:r>
              <a:rPr lang="en-US" b="1">
                <a:solidFill>
                  <a:schemeClr val="accent2"/>
                </a:solidFill>
              </a:rPr>
              <a:t>-It causes dilation of the large veins, resulting in pooling of blood in the veins. This diminishes preload (venous return to the heart), and reduces the work of the </a:t>
            </a:r>
            <a:r>
              <a:rPr lang="en-US" b="1"/>
              <a:t>At therapeutic doses, nitroglycerin has major effects.</a:t>
            </a:r>
            <a:r>
              <a:rPr lang="en-US"/>
              <a:t>  </a:t>
            </a:r>
            <a:r>
              <a:rPr lang="en-US" b="1">
                <a:solidFill>
                  <a:schemeClr val="accent2"/>
                </a:solidFill>
              </a:rPr>
              <a:t>Heart (main mechanism)</a:t>
            </a:r>
          </a:p>
        </p:txBody>
      </p:sp>
      <p:sp>
        <p:nvSpPr>
          <p:cNvPr id="103430" name="Rectangle 8"/>
          <p:cNvSpPr>
            <a:spLocks noChangeArrowheads="1"/>
          </p:cNvSpPr>
          <p:nvPr/>
        </p:nvSpPr>
        <p:spPr bwMode="auto">
          <a:xfrm>
            <a:off x="0" y="3200400"/>
            <a:ext cx="640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0000"/>
                </a:solidFill>
              </a:rPr>
              <a:t>2</a:t>
            </a:r>
            <a:r>
              <a:rPr lang="en-US" b="1">
                <a:solidFill>
                  <a:schemeClr val="accent2"/>
                </a:solidFill>
              </a:rPr>
              <a:t>- It decreased afterlaod due to vasodilatation of arteries.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0938734"/>
      </p:ext>
    </p:extLst>
  </p:cSld>
  <p:clrMapOvr>
    <a:masterClrMapping/>
  </p:clrMapOvr>
  <mc:AlternateContent xmlns:mc="http://schemas.openxmlformats.org/markup-compatibility/2006">
    <mc:Choice xmlns:p14="http://schemas.microsoft.com/office/powerpoint/2010/main" Requires="p14">
      <p:transition spd="slow" p14:dur="2000" advTm="58526"/>
    </mc:Choice>
    <mc:Fallback>
      <p:transition spd="slow" advTm="5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304800" y="457200"/>
            <a:ext cx="47244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0000"/>
                </a:solidFill>
              </a:rPr>
              <a:t>Pharmacokinetics:</a:t>
            </a:r>
            <a:r>
              <a:rPr lang="en-US" b="1"/>
              <a:t> </a:t>
            </a:r>
          </a:p>
          <a:p>
            <a:r>
              <a:rPr lang="en-US" b="1"/>
              <a:t>The time to onset of action varies from one minute for nitroglycerin to more than one hour for isosorbide mononitrate (Figure 18.3). Significant first-pass metabolism of nitroglycerin occurs in the liver. Therefore, it is common to give the drug either </a:t>
            </a:r>
            <a:r>
              <a:rPr lang="en-US" b="1">
                <a:solidFill>
                  <a:srgbClr val="FF9933"/>
                </a:solidFill>
              </a:rPr>
              <a:t>sublingually</a:t>
            </a:r>
            <a:r>
              <a:rPr lang="en-US" b="1"/>
              <a:t> and amyl nitrite by inhalation (ampoule) used in emergencyor via a </a:t>
            </a:r>
            <a:r>
              <a:rPr lang="en-US" b="1">
                <a:solidFill>
                  <a:srgbClr val="FF9933"/>
                </a:solidFill>
              </a:rPr>
              <a:t>transdermal patch (used in nocturnal angina) </a:t>
            </a:r>
            <a:r>
              <a:rPr lang="en-US" b="1"/>
              <a:t>. </a:t>
            </a:r>
          </a:p>
          <a:p>
            <a:endParaRPr lang="en-US" b="1"/>
          </a:p>
          <a:p>
            <a:endParaRPr lang="en-US" b="1"/>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588" y="228600"/>
            <a:ext cx="34067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49444370"/>
      </p:ext>
    </p:extLst>
  </p:cSld>
  <p:clrMapOvr>
    <a:masterClrMapping/>
  </p:clrMapOvr>
  <mc:AlternateContent xmlns:mc="http://schemas.openxmlformats.org/markup-compatibility/2006">
    <mc:Choice xmlns:p14="http://schemas.microsoft.com/office/powerpoint/2010/main" Requires="p14">
      <p:transition spd="slow" p14:dur="2000" advTm="48621"/>
    </mc:Choice>
    <mc:Fallback>
      <p:transition spd="slow" advTm="48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220"/>
                                        </p:tgtEl>
                                        <p:attrNameLst>
                                          <p:attrName>style.visibility</p:attrName>
                                        </p:attrNameLst>
                                      </p:cBhvr>
                                      <p:to>
                                        <p:strVal val="visible"/>
                                      </p:to>
                                    </p:set>
                                    <p:anim calcmode="lin" valueType="num">
                                      <p:cBhvr additive="base">
                                        <p:cTn id="11" dur="500" fill="hold"/>
                                        <p:tgtEl>
                                          <p:spTgt spid="9220"/>
                                        </p:tgtEl>
                                        <p:attrNameLst>
                                          <p:attrName>ppt_x</p:attrName>
                                        </p:attrNameLst>
                                      </p:cBhvr>
                                      <p:tavLst>
                                        <p:tav tm="0">
                                          <p:val>
                                            <p:strVal val="#ppt_x"/>
                                          </p:val>
                                        </p:tav>
                                        <p:tav tm="100000">
                                          <p:val>
                                            <p:strVal val="#ppt_x"/>
                                          </p:val>
                                        </p:tav>
                                      </p:tavLst>
                                    </p:anim>
                                    <p:anim calcmode="lin" valueType="num">
                                      <p:cBhvr additive="base">
                                        <p:cTn id="12"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9221"/>
                                        </p:tgtEl>
                                        <p:attrNameLst>
                                          <p:attrName>style.visibility</p:attrName>
                                        </p:attrNameLst>
                                      </p:cBhvr>
                                      <p:to>
                                        <p:strVal val="visible"/>
                                      </p:to>
                                    </p:set>
                                    <p:anim calcmode="lin" valueType="num">
                                      <p:cBhvr additive="base">
                                        <p:cTn id="17" dur="500" fill="hold"/>
                                        <p:tgtEl>
                                          <p:spTgt spid="9221"/>
                                        </p:tgtEl>
                                        <p:attrNameLst>
                                          <p:attrName>ppt_x</p:attrName>
                                        </p:attrNameLst>
                                      </p:cBhvr>
                                      <p:tavLst>
                                        <p:tav tm="0">
                                          <p:val>
                                            <p:strVal val="#ppt_x"/>
                                          </p:val>
                                        </p:tav>
                                        <p:tav tm="100000">
                                          <p:val>
                                            <p:strVal val="#ppt_x"/>
                                          </p:val>
                                        </p:tav>
                                      </p:tavLst>
                                    </p:anim>
                                    <p:anim calcmode="lin" valueType="num">
                                      <p:cBhvr additive="base">
                                        <p:cTn id="18"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92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ChangeArrowheads="1"/>
          </p:cNvSpPr>
          <p:nvPr/>
        </p:nvSpPr>
        <p:spPr bwMode="auto">
          <a:xfrm>
            <a:off x="457200" y="0"/>
            <a:ext cx="7848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accent2"/>
                </a:solidFill>
              </a:rPr>
              <a:t>Adverse effects:</a:t>
            </a:r>
            <a:r>
              <a:rPr lang="en-US">
                <a:solidFill>
                  <a:schemeClr val="accent2"/>
                </a:solidFill>
              </a:rPr>
              <a:t> </a:t>
            </a:r>
          </a:p>
          <a:p>
            <a:r>
              <a:rPr lang="en-US" b="1"/>
              <a:t>The most common adverse effect of nitroglycerin, as well as the other nitrates, is headache. Thirty to sixty percent of patients receiving intermittent nitrate therapy with long-acting agents develop headaches. </a:t>
            </a:r>
            <a:r>
              <a:rPr lang="en-US" b="1" u="sng">
                <a:solidFill>
                  <a:srgbClr val="7030A0"/>
                </a:solidFill>
              </a:rPr>
              <a:t>High doses </a:t>
            </a:r>
            <a:r>
              <a:rPr lang="en-US" b="1"/>
              <a:t>of organic nitrates can also cause </a:t>
            </a:r>
            <a:r>
              <a:rPr lang="en-US" b="1">
                <a:solidFill>
                  <a:srgbClr val="FF0000"/>
                </a:solidFill>
              </a:rPr>
              <a:t>postural hypotension, pulsating headache,  facial flushing, and tachycardia.</a:t>
            </a:r>
            <a:r>
              <a:rPr lang="en-US"/>
              <a:t> </a:t>
            </a:r>
          </a:p>
        </p:txBody>
      </p:sp>
      <p:sp>
        <p:nvSpPr>
          <p:cNvPr id="10247" name="Rectangle 7"/>
          <p:cNvSpPr>
            <a:spLocks noChangeArrowheads="1"/>
          </p:cNvSpPr>
          <p:nvPr/>
        </p:nvSpPr>
        <p:spPr bwMode="auto">
          <a:xfrm>
            <a:off x="381000" y="1981200"/>
            <a:ext cx="8382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0000"/>
                </a:solidFill>
              </a:rPr>
              <a:t>Tolerance</a:t>
            </a:r>
            <a:r>
              <a:rPr lang="en-US" b="1"/>
              <a:t>:</a:t>
            </a:r>
            <a:r>
              <a:rPr lang="en-US"/>
              <a:t> </a:t>
            </a:r>
          </a:p>
          <a:p>
            <a:r>
              <a:rPr lang="en-US"/>
              <a:t>If nitrates are given continuously the intensity of the effect soon declines. This is the main limitation to chronic nitrate therapy. The mechanism of this rapid development tolerance is not clearly understood. However, it is proposed due to: </a:t>
            </a:r>
          </a:p>
          <a:p>
            <a:r>
              <a:rPr lang="en-US"/>
              <a:t> </a:t>
            </a:r>
            <a:r>
              <a:rPr lang="en-US">
                <a:solidFill>
                  <a:schemeClr val="accent2"/>
                </a:solidFill>
              </a:rPr>
              <a:t>1-Impaired biotransformation of NG to its active principle – NO  (or a NO-related species) due to oxidation of MALDH enzyme by NO  </a:t>
            </a:r>
          </a:p>
          <a:p>
            <a:r>
              <a:rPr lang="en-US">
                <a:solidFill>
                  <a:schemeClr val="accent2"/>
                </a:solidFill>
              </a:rPr>
              <a:t>2-Neurohormonal activation, causing sympathetic activation and release of vasoconstrictors such as endothelin and angiotensin II, which counteract the vasodilation induced by NG (</a:t>
            </a:r>
            <a:r>
              <a:rPr lang="en-US">
                <a:solidFill>
                  <a:srgbClr val="FF0000"/>
                </a:solidFill>
              </a:rPr>
              <a:t>reflex mechanism </a:t>
            </a:r>
            <a:r>
              <a:rPr lang="en-US">
                <a:solidFill>
                  <a:schemeClr val="accent2"/>
                </a:solidFill>
              </a:rPr>
              <a:t>) </a:t>
            </a:r>
          </a:p>
          <a:p>
            <a:r>
              <a:rPr lang="en-US">
                <a:solidFill>
                  <a:schemeClr val="accent2"/>
                </a:solidFill>
              </a:rPr>
              <a:t>3-The oxidative stress hypothesis</a:t>
            </a:r>
          </a:p>
          <a:p>
            <a:r>
              <a:rPr lang="en-US"/>
              <a:t>It can be overcome by provision of a daily "</a:t>
            </a:r>
            <a:r>
              <a:rPr lang="en-US">
                <a:solidFill>
                  <a:srgbClr val="FF0000"/>
                </a:solidFill>
              </a:rPr>
              <a:t>nitrate-free interval</a:t>
            </a:r>
            <a:r>
              <a:rPr lang="en-US"/>
              <a:t>" to restore sensitivity to the drug. This interval is typically </a:t>
            </a:r>
            <a:r>
              <a:rPr lang="en-US">
                <a:solidFill>
                  <a:srgbClr val="FF0000"/>
                </a:solidFill>
              </a:rPr>
              <a:t>6 to 8 hours</a:t>
            </a:r>
            <a:r>
              <a:rPr lang="en-US"/>
              <a:t>, usually at night because there is decreased demand on the heart at that time. If the drug is given 3 times daily the last dose should be at 6 p.m.</a:t>
            </a:r>
          </a:p>
          <a:p>
            <a:r>
              <a:rPr lang="en-US"/>
              <a:t>To avoid tolerance to long term nitrate therapy, regimens should be tailored to provide a 10- to 12-hour nitrate-free interval when possible. Or by long acting isosorbide monohydrate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30937910"/>
      </p:ext>
    </p:extLst>
  </p:cSld>
  <p:clrMapOvr>
    <a:masterClrMapping/>
  </p:clrMapOvr>
  <mc:AlternateContent xmlns:mc="http://schemas.openxmlformats.org/markup-compatibility/2006">
    <mc:Choice xmlns:p14="http://schemas.microsoft.com/office/powerpoint/2010/main" Requires="p14">
      <p:transition spd="slow" p14:dur="2000" advTm="99777"/>
    </mc:Choice>
    <mc:Fallback>
      <p:transition spd="slow" advTm="99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245"/>
                                        </p:tgtEl>
                                        <p:attrNameLst>
                                          <p:attrName>style.visibility</p:attrName>
                                        </p:attrNameLst>
                                      </p:cBhvr>
                                      <p:to>
                                        <p:strVal val="visible"/>
                                      </p:to>
                                    </p:set>
                                    <p:anim calcmode="lin" valueType="num">
                                      <p:cBhvr additive="base">
                                        <p:cTn id="11" dur="500" fill="hold"/>
                                        <p:tgtEl>
                                          <p:spTgt spid="10245"/>
                                        </p:tgtEl>
                                        <p:attrNameLst>
                                          <p:attrName>ppt_x</p:attrName>
                                        </p:attrNameLst>
                                      </p:cBhvr>
                                      <p:tavLst>
                                        <p:tav tm="0">
                                          <p:val>
                                            <p:strVal val="#ppt_x"/>
                                          </p:val>
                                        </p:tav>
                                        <p:tav tm="100000">
                                          <p:val>
                                            <p:strVal val="#ppt_x"/>
                                          </p:val>
                                        </p:tav>
                                      </p:tavLst>
                                    </p:anim>
                                    <p:anim calcmode="lin" valueType="num">
                                      <p:cBhvr additive="base">
                                        <p:cTn id="12"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247"/>
                                        </p:tgtEl>
                                        <p:attrNameLst>
                                          <p:attrName>style.visibility</p:attrName>
                                        </p:attrNameLst>
                                      </p:cBhvr>
                                      <p:to>
                                        <p:strVal val="visible"/>
                                      </p:to>
                                    </p:set>
                                    <p:anim calcmode="lin" valueType="num">
                                      <p:cBhvr additive="base">
                                        <p:cTn id="17" dur="500" fill="hold"/>
                                        <p:tgtEl>
                                          <p:spTgt spid="10247"/>
                                        </p:tgtEl>
                                        <p:attrNameLst>
                                          <p:attrName>ppt_x</p:attrName>
                                        </p:attrNameLst>
                                      </p:cBhvr>
                                      <p:tavLst>
                                        <p:tav tm="0">
                                          <p:val>
                                            <p:strVal val="#ppt_x"/>
                                          </p:val>
                                        </p:tav>
                                        <p:tav tm="100000">
                                          <p:val>
                                            <p:strVal val="#ppt_x"/>
                                          </p:val>
                                        </p:tav>
                                      </p:tavLst>
                                    </p:anim>
                                    <p:anim calcmode="lin" valueType="num">
                                      <p:cBhvr additive="base">
                                        <p:cTn id="18"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0245" grpId="0"/>
      <p:bldP spid="102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0" y="1143000"/>
            <a:ext cx="81534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0000"/>
                </a:solidFill>
              </a:rPr>
              <a:t>Il)</a:t>
            </a:r>
            <a:r>
              <a:rPr lang="en-US">
                <a:solidFill>
                  <a:srgbClr val="FF0000"/>
                </a:solidFill>
              </a:rPr>
              <a:t> </a:t>
            </a:r>
            <a:r>
              <a:rPr lang="en-US" b="1">
                <a:solidFill>
                  <a:srgbClr val="FF0000"/>
                </a:solidFill>
                <a:sym typeface="Symbol" pitchFamily="18" charset="2"/>
              </a:rPr>
              <a:t></a:t>
            </a:r>
            <a:r>
              <a:rPr lang="en-US" b="1">
                <a:solidFill>
                  <a:srgbClr val="FF0000"/>
                </a:solidFill>
              </a:rPr>
              <a:t>-ADRENERGIC BLOCKERS</a:t>
            </a:r>
            <a:r>
              <a:rPr lang="en-US">
                <a:solidFill>
                  <a:srgbClr val="FF0000"/>
                </a:solidFill>
              </a:rPr>
              <a:t> </a:t>
            </a:r>
          </a:p>
          <a:p>
            <a:r>
              <a:rPr lang="en-US" sz="1600" b="1"/>
              <a:t>The </a:t>
            </a:r>
            <a:r>
              <a:rPr lang="en-US" sz="1600" b="1">
                <a:sym typeface="Symbol" pitchFamily="18" charset="2"/>
              </a:rPr>
              <a:t></a:t>
            </a:r>
            <a:r>
              <a:rPr lang="en-US" sz="1600" b="1"/>
              <a:t> -adrenergic blocking agents suppress the activation of the heart by blocking </a:t>
            </a:r>
            <a:r>
              <a:rPr lang="en-US" sz="1600" b="1">
                <a:sym typeface="Symbol" pitchFamily="18" charset="2"/>
              </a:rPr>
              <a:t></a:t>
            </a:r>
            <a:r>
              <a:rPr lang="en-US" sz="1600" b="1"/>
              <a:t>-receptors.</a:t>
            </a:r>
          </a:p>
          <a:p>
            <a:r>
              <a:rPr lang="en-US" sz="1600" b="1"/>
              <a:t> They also reduce the work of the heart by </a:t>
            </a:r>
            <a:r>
              <a:rPr lang="en-US" sz="1600" b="1">
                <a:solidFill>
                  <a:schemeClr val="accent2"/>
                </a:solidFill>
              </a:rPr>
              <a:t>decreasing cardiac output and causing a slight decrease in blood pressure.</a:t>
            </a:r>
            <a:r>
              <a:rPr lang="en-US" sz="1600" b="1"/>
              <a:t> </a:t>
            </a:r>
            <a:endParaRPr lang="en-US"/>
          </a:p>
        </p:txBody>
      </p:sp>
      <p:sp>
        <p:nvSpPr>
          <p:cNvPr id="11269" name="Rectangle 5"/>
          <p:cNvSpPr>
            <a:spLocks noChangeArrowheads="1"/>
          </p:cNvSpPr>
          <p:nvPr/>
        </p:nvSpPr>
        <p:spPr bwMode="auto">
          <a:xfrm>
            <a:off x="0" y="0"/>
            <a:ext cx="83502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0000"/>
                </a:solidFill>
              </a:rPr>
              <a:t>B. Isosorbide dinitrate Isosorbide dinitrate</a:t>
            </a:r>
            <a:r>
              <a:rPr lang="en-US"/>
              <a:t> </a:t>
            </a:r>
          </a:p>
          <a:p>
            <a:r>
              <a:rPr lang="en-US" sz="1600" b="1"/>
              <a:t>is an orally active nitrate (Figure 18.3). The drug is not readily metabolized by the liver or smooth muscle and has a lower potency than nitroglycerin in relaxng vascular smooth muscle.</a:t>
            </a:r>
            <a:r>
              <a:rPr lang="en-US"/>
              <a:t> </a:t>
            </a:r>
          </a:p>
        </p:txBody>
      </p:sp>
      <p:sp>
        <p:nvSpPr>
          <p:cNvPr id="11270" name="Rectangle 6"/>
          <p:cNvSpPr>
            <a:spLocks noChangeArrowheads="1"/>
          </p:cNvSpPr>
          <p:nvPr/>
        </p:nvSpPr>
        <p:spPr bwMode="auto">
          <a:xfrm>
            <a:off x="152400" y="2609850"/>
            <a:ext cx="80772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t>Propranolol is the prototype of this class of compounds, but other </a:t>
            </a:r>
            <a:r>
              <a:rPr lang="en-US" sz="1600" b="1">
                <a:sym typeface="Symbol" pitchFamily="18" charset="2"/>
              </a:rPr>
              <a:t></a:t>
            </a:r>
            <a:r>
              <a:rPr lang="en-US" sz="1600" b="1"/>
              <a:t> -blockers, such as metoprolol and atenolol are  equally effective. </a:t>
            </a:r>
          </a:p>
          <a:p>
            <a:endParaRPr lang="en-US" sz="1600" b="1"/>
          </a:p>
          <a:p>
            <a:r>
              <a:rPr lang="en-US" sz="1600" b="1"/>
              <a:t>However, agents with </a:t>
            </a:r>
            <a:r>
              <a:rPr lang="en-US" sz="1600" b="1">
                <a:solidFill>
                  <a:schemeClr val="accent2"/>
                </a:solidFill>
              </a:rPr>
              <a:t>intrinsic sympathomimetic activity (for example, pindolol and acebutolol</a:t>
            </a:r>
            <a:r>
              <a:rPr lang="en-US" sz="1600" b="1"/>
              <a:t>) are less effective and should be </a:t>
            </a:r>
            <a:r>
              <a:rPr lang="en-US" sz="1600" b="1" u="sng"/>
              <a:t>avoided</a:t>
            </a:r>
            <a:r>
              <a:rPr lang="en-US" sz="1600" b="1"/>
              <a:t>.</a:t>
            </a:r>
          </a:p>
          <a:p>
            <a:endParaRPr lang="en-US" sz="1600" b="1"/>
          </a:p>
          <a:p>
            <a:r>
              <a:rPr lang="en-US" sz="1600" b="1"/>
              <a:t> The </a:t>
            </a:r>
            <a:r>
              <a:rPr lang="en-US" sz="1600" b="1">
                <a:sym typeface="Symbol" pitchFamily="18" charset="2"/>
              </a:rPr>
              <a:t></a:t>
            </a:r>
            <a:r>
              <a:rPr lang="en-US" sz="1600" b="1"/>
              <a:t> -blockers reduce the frequency and severity of angina attacks. </a:t>
            </a:r>
          </a:p>
          <a:p>
            <a:r>
              <a:rPr lang="en-US" sz="1600" b="1"/>
              <a:t>These agents are particularly useful in the treatment of patients with myocardial infarction. </a:t>
            </a:r>
          </a:p>
        </p:txBody>
      </p:sp>
      <p:sp>
        <p:nvSpPr>
          <p:cNvPr id="11271" name="Rectangle 7"/>
          <p:cNvSpPr>
            <a:spLocks noChangeArrowheads="1"/>
          </p:cNvSpPr>
          <p:nvPr/>
        </p:nvSpPr>
        <p:spPr bwMode="auto">
          <a:xfrm>
            <a:off x="0" y="4800600"/>
            <a:ext cx="86106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t>They are, however, contraindicated in patients with diabetes, peripheral vascular disease, or chronic obstructive pulmonary disease. </a:t>
            </a:r>
          </a:p>
          <a:p>
            <a:endParaRPr lang="en-US" sz="1600" b="1"/>
          </a:p>
          <a:p>
            <a:r>
              <a:rPr lang="en-US" sz="1600" b="1">
                <a:solidFill>
                  <a:srgbClr val="FF9933"/>
                </a:solidFill>
              </a:rPr>
              <a:t>The </a:t>
            </a:r>
            <a:r>
              <a:rPr lang="en-US" sz="1600" b="1">
                <a:solidFill>
                  <a:srgbClr val="FF9933"/>
                </a:solidFill>
                <a:sym typeface="Symbol" pitchFamily="18" charset="2"/>
              </a:rPr>
              <a:t></a:t>
            </a:r>
            <a:r>
              <a:rPr lang="en-US" sz="1600" b="1">
                <a:solidFill>
                  <a:srgbClr val="FF9933"/>
                </a:solidFill>
              </a:rPr>
              <a:t> -blockers are not useful in prinzmetal or variant angina, but they may worse the conditions.</a:t>
            </a:r>
            <a:r>
              <a:rPr lang="en-US" sz="1600" b="1"/>
              <a:t> This because when the </a:t>
            </a:r>
            <a:r>
              <a:rPr lang="en-US" sz="1600" b="1">
                <a:sym typeface="Symbol" pitchFamily="18" charset="2"/>
              </a:rPr>
              <a:t>-receptor in coronary arteries are blocked there will be unopposed effect of catecholamine acting on </a:t>
            </a:r>
            <a:r>
              <a:rPr lang="el-GR" sz="1600" b="1">
                <a:sym typeface="Symbol" pitchFamily="18" charset="2"/>
              </a:rPr>
              <a:t>α</a:t>
            </a:r>
            <a:r>
              <a:rPr lang="en-US" sz="1600" b="1">
                <a:sym typeface="Symbol" pitchFamily="18" charset="2"/>
              </a:rPr>
              <a:t>-receptors and increases coronary resistance.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81466025"/>
      </p:ext>
    </p:extLst>
  </p:cSld>
  <p:clrMapOvr>
    <a:masterClrMapping/>
  </p:clrMapOvr>
  <mc:AlternateContent xmlns:mc="http://schemas.openxmlformats.org/markup-compatibility/2006">
    <mc:Choice xmlns:p14="http://schemas.microsoft.com/office/powerpoint/2010/main" Requires="p14">
      <p:transition spd="slow" p14:dur="2000" advTm="46842"/>
    </mc:Choice>
    <mc:Fallback>
      <p:transition spd="slow" advTm="46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269"/>
                                        </p:tgtEl>
                                        <p:attrNameLst>
                                          <p:attrName>style.visibility</p:attrName>
                                        </p:attrNameLst>
                                      </p:cBhvr>
                                      <p:to>
                                        <p:strVal val="visible"/>
                                      </p:to>
                                    </p:set>
                                    <p:anim calcmode="lin" valueType="num">
                                      <p:cBhvr additive="base">
                                        <p:cTn id="11" dur="500" fill="hold"/>
                                        <p:tgtEl>
                                          <p:spTgt spid="11269"/>
                                        </p:tgtEl>
                                        <p:attrNameLst>
                                          <p:attrName>ppt_x</p:attrName>
                                        </p:attrNameLst>
                                      </p:cBhvr>
                                      <p:tavLst>
                                        <p:tav tm="0">
                                          <p:val>
                                            <p:strVal val="#ppt_x"/>
                                          </p:val>
                                        </p:tav>
                                        <p:tav tm="100000">
                                          <p:val>
                                            <p:strVal val="#ppt_x"/>
                                          </p:val>
                                        </p:tav>
                                      </p:tavLst>
                                    </p:anim>
                                    <p:anim calcmode="lin" valueType="num">
                                      <p:cBhvr additive="base">
                                        <p:cTn id="12"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268"/>
                                        </p:tgtEl>
                                        <p:attrNameLst>
                                          <p:attrName>style.visibility</p:attrName>
                                        </p:attrNameLst>
                                      </p:cBhvr>
                                      <p:to>
                                        <p:strVal val="visible"/>
                                      </p:to>
                                    </p:set>
                                    <p:anim calcmode="lin" valueType="num">
                                      <p:cBhvr additive="base">
                                        <p:cTn id="17" dur="500" fill="hold"/>
                                        <p:tgtEl>
                                          <p:spTgt spid="11268"/>
                                        </p:tgtEl>
                                        <p:attrNameLst>
                                          <p:attrName>ppt_x</p:attrName>
                                        </p:attrNameLst>
                                      </p:cBhvr>
                                      <p:tavLst>
                                        <p:tav tm="0">
                                          <p:val>
                                            <p:strVal val="#ppt_x"/>
                                          </p:val>
                                        </p:tav>
                                        <p:tav tm="100000">
                                          <p:val>
                                            <p:strVal val="#ppt_x"/>
                                          </p:val>
                                        </p:tav>
                                      </p:tavLst>
                                    </p:anim>
                                    <p:anim calcmode="lin" valueType="num">
                                      <p:cBhvr additive="base">
                                        <p:cTn id="18"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270"/>
                                        </p:tgtEl>
                                        <p:attrNameLst>
                                          <p:attrName>style.visibility</p:attrName>
                                        </p:attrNameLst>
                                      </p:cBhvr>
                                      <p:to>
                                        <p:strVal val="visible"/>
                                      </p:to>
                                    </p:set>
                                    <p:anim calcmode="lin" valueType="num">
                                      <p:cBhvr additive="base">
                                        <p:cTn id="23" dur="500" fill="hold"/>
                                        <p:tgtEl>
                                          <p:spTgt spid="11270"/>
                                        </p:tgtEl>
                                        <p:attrNameLst>
                                          <p:attrName>ppt_x</p:attrName>
                                        </p:attrNameLst>
                                      </p:cBhvr>
                                      <p:tavLst>
                                        <p:tav tm="0">
                                          <p:val>
                                            <p:strVal val="#ppt_x"/>
                                          </p:val>
                                        </p:tav>
                                        <p:tav tm="100000">
                                          <p:val>
                                            <p:strVal val="#ppt_x"/>
                                          </p:val>
                                        </p:tav>
                                      </p:tavLst>
                                    </p:anim>
                                    <p:anim calcmode="lin" valueType="num">
                                      <p:cBhvr additive="base">
                                        <p:cTn id="24"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271"/>
                                        </p:tgtEl>
                                        <p:attrNameLst>
                                          <p:attrName>style.visibility</p:attrName>
                                        </p:attrNameLst>
                                      </p:cBhvr>
                                      <p:to>
                                        <p:strVal val="visible"/>
                                      </p:to>
                                    </p:set>
                                    <p:anim calcmode="lin" valueType="num">
                                      <p:cBhvr additive="base">
                                        <p:cTn id="29" dur="500" fill="hold"/>
                                        <p:tgtEl>
                                          <p:spTgt spid="11271"/>
                                        </p:tgtEl>
                                        <p:attrNameLst>
                                          <p:attrName>ppt_x</p:attrName>
                                        </p:attrNameLst>
                                      </p:cBhvr>
                                      <p:tavLst>
                                        <p:tav tm="0">
                                          <p:val>
                                            <p:strVal val="#ppt_x"/>
                                          </p:val>
                                        </p:tav>
                                        <p:tav tm="100000">
                                          <p:val>
                                            <p:strVal val="#ppt_x"/>
                                          </p:val>
                                        </p:tav>
                                      </p:tavLst>
                                    </p:anim>
                                    <p:anim calcmode="lin" valueType="num">
                                      <p:cBhvr additive="base">
                                        <p:cTn id="30"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1268" grpId="0"/>
      <p:bldP spid="11269" grpId="0"/>
      <p:bldP spid="11270" grpId="0"/>
      <p:bldP spid="112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228600" y="152400"/>
            <a:ext cx="805815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0000"/>
                </a:solidFill>
              </a:rPr>
              <a:t>lll) CALCIUM CHANNEL BLOCKERS</a:t>
            </a:r>
          </a:p>
          <a:p>
            <a:r>
              <a:rPr lang="en-US"/>
              <a:t> </a:t>
            </a:r>
            <a:r>
              <a:rPr lang="en-US" b="1"/>
              <a:t>The calcium channel blockers inhibit the entrance of calcium into cardiac and smooth muscle cells of the coronary and systemic arterial beds. All calcium channel blockers are therefore vasodilators that cause a decrease in smooth muscle tone and vascular resistance. At clinical doses, these agents affect primarily the resistance of vascular smooth muscle and the myocardium. [Note: Verapamil mainly affects the myocardium, whereas nifedipine exerts a greater effect on smooth mus- cle in the peripheral vasculature.</a:t>
            </a:r>
            <a:r>
              <a:rPr lang="en-US"/>
              <a:t> </a:t>
            </a:r>
          </a:p>
        </p:txBody>
      </p:sp>
      <p:sp>
        <p:nvSpPr>
          <p:cNvPr id="12293" name="Rectangle 5"/>
          <p:cNvSpPr>
            <a:spLocks noChangeArrowheads="1"/>
          </p:cNvSpPr>
          <p:nvPr/>
        </p:nvSpPr>
        <p:spPr bwMode="auto">
          <a:xfrm>
            <a:off x="457200" y="3200400"/>
            <a:ext cx="84582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b="1">
                <a:solidFill>
                  <a:schemeClr val="accent2"/>
                </a:solidFill>
              </a:rPr>
              <a:t>1- Nifedipine:</a:t>
            </a:r>
            <a:r>
              <a:rPr lang="en-US" b="1"/>
              <a:t> </a:t>
            </a:r>
          </a:p>
          <a:p>
            <a:pPr marL="342900" indent="-342900"/>
            <a:r>
              <a:rPr lang="en-US" b="1"/>
              <a:t>Nifedipine functions mainly as an arteriolar vasodilator. This drug has minimal effect on cardiac conduction or heart rate. Nifedipine is administered orally and has a short half-life (about 4 hours requiring multiple dosing. The vasodilation effect of nifedipine is useful in the treatment of variant angina caused by spontaneous coronary spasm. </a:t>
            </a:r>
          </a:p>
          <a:p>
            <a:pPr marL="342900" indent="-342900"/>
            <a:r>
              <a:rPr lang="en-US" b="1"/>
              <a:t>Nifedipine can cause </a:t>
            </a:r>
            <a:r>
              <a:rPr lang="en-US" b="1">
                <a:solidFill>
                  <a:srgbClr val="FF0000"/>
                </a:solidFill>
              </a:rPr>
              <a:t>flushing, headache, hypotension, and peripheral edema</a:t>
            </a:r>
            <a:r>
              <a:rPr lang="en-US" b="1"/>
              <a:t> as side effects of its vasodilation activity. The drug may cause reflex </a:t>
            </a:r>
            <a:r>
              <a:rPr lang="en-US" b="1">
                <a:solidFill>
                  <a:srgbClr val="FF0000"/>
                </a:solidFill>
              </a:rPr>
              <a:t>tachycardia</a:t>
            </a:r>
            <a:r>
              <a:rPr lang="en-US" b="1"/>
              <a:t> if peripheral vasodilation is marked resulting in a substantial decrease in blood pressure.</a:t>
            </a:r>
            <a:r>
              <a:rPr lang="en-US"/>
              <a:t> </a:t>
            </a:r>
          </a:p>
          <a:p>
            <a:pPr marL="342900" indent="-342900">
              <a:buFontTx/>
              <a:buAutoNum type="alphaUcPeriod"/>
            </a:pP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88139454"/>
      </p:ext>
    </p:extLst>
  </p:cSld>
  <p:clrMapOvr>
    <a:masterClrMapping/>
  </p:clrMapOvr>
  <mc:AlternateContent xmlns:mc="http://schemas.openxmlformats.org/markup-compatibility/2006">
    <mc:Choice xmlns:p14="http://schemas.microsoft.com/office/powerpoint/2010/main" Requires="p14">
      <p:transition spd="slow" p14:dur="2000" advTm="30892"/>
    </mc:Choice>
    <mc:Fallback>
      <p:transition spd="slow" advTm="30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2292">
                                            <p:txEl>
                                              <p:pRg st="1" end="1"/>
                                            </p:txEl>
                                          </p:spTgt>
                                        </p:tgtEl>
                                        <p:attrNameLst>
                                          <p:attrName>style.visibility</p:attrName>
                                        </p:attrNameLst>
                                      </p:cBhvr>
                                      <p:to>
                                        <p:strVal val="visible"/>
                                      </p:to>
                                    </p:set>
                                    <p:anim calcmode="lin" valueType="num">
                                      <p:cBhvr additive="base">
                                        <p:cTn id="11" dur="500" fill="hold"/>
                                        <p:tgtEl>
                                          <p:spTgt spid="1229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2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293"/>
                                        </p:tgtEl>
                                        <p:attrNameLst>
                                          <p:attrName>style.visibility</p:attrName>
                                        </p:attrNameLst>
                                      </p:cBhvr>
                                      <p:to>
                                        <p:strVal val="visible"/>
                                      </p:to>
                                    </p:set>
                                    <p:anim calcmode="lin" valueType="num">
                                      <p:cBhvr additive="base">
                                        <p:cTn id="17" dur="500" fill="hold"/>
                                        <p:tgtEl>
                                          <p:spTgt spid="12293"/>
                                        </p:tgtEl>
                                        <p:attrNameLst>
                                          <p:attrName>ppt_x</p:attrName>
                                        </p:attrNameLst>
                                      </p:cBhvr>
                                      <p:tavLst>
                                        <p:tav tm="0">
                                          <p:val>
                                            <p:strVal val="#ppt_x"/>
                                          </p:val>
                                        </p:tav>
                                        <p:tav tm="100000">
                                          <p:val>
                                            <p:strVal val="#ppt_x"/>
                                          </p:val>
                                        </p:tav>
                                      </p:tavLst>
                                    </p:anim>
                                    <p:anim calcmode="lin" valueType="num">
                                      <p:cBhvr additive="base">
                                        <p:cTn id="1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22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381000" y="228600"/>
            <a:ext cx="83058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accent2"/>
                </a:solidFill>
              </a:rPr>
              <a:t>2- Verapamil</a:t>
            </a:r>
            <a:r>
              <a:rPr lang="en-US"/>
              <a:t> </a:t>
            </a:r>
          </a:p>
          <a:p>
            <a:r>
              <a:rPr lang="en-US" b="1"/>
              <a:t>Verapamfl slows cardiac conduction directly and thus decreases heart rate and oxygen demand. Verapamil causes greater negative inotropic effects than does nifedipine, but it is a weaker vasodilator. </a:t>
            </a:r>
          </a:p>
          <a:p>
            <a:endParaRPr lang="en-US" b="1"/>
          </a:p>
          <a:p>
            <a:r>
              <a:rPr lang="en-US" b="1"/>
              <a:t>Verapamil is contraindicated in patients with preexisting </a:t>
            </a:r>
            <a:r>
              <a:rPr lang="en-US" b="1">
                <a:solidFill>
                  <a:srgbClr val="FF0000"/>
                </a:solidFill>
              </a:rPr>
              <a:t>depressed cardiac function or AV conduction abnormalities</a:t>
            </a:r>
            <a:r>
              <a:rPr lang="en-US" b="1"/>
              <a:t>. It also causes constipation. </a:t>
            </a:r>
          </a:p>
          <a:p>
            <a:endParaRPr lang="en-US" b="1"/>
          </a:p>
          <a:p>
            <a:r>
              <a:rPr lang="en-US" b="1"/>
              <a:t>Verapamil should be used with caution in digitalized patients, since it </a:t>
            </a:r>
            <a:r>
              <a:rPr lang="en-US" b="1">
                <a:solidFill>
                  <a:srgbClr val="FF0000"/>
                </a:solidFill>
              </a:rPr>
              <a:t>increases digoxin levels</a:t>
            </a:r>
            <a:r>
              <a:rPr lang="en-US" b="1"/>
              <a:t>.</a:t>
            </a:r>
          </a:p>
        </p:txBody>
      </p:sp>
      <p:sp>
        <p:nvSpPr>
          <p:cNvPr id="13317" name="Rectangle 5"/>
          <p:cNvSpPr>
            <a:spLocks noChangeArrowheads="1"/>
          </p:cNvSpPr>
          <p:nvPr/>
        </p:nvSpPr>
        <p:spPr bwMode="auto">
          <a:xfrm>
            <a:off x="152400" y="3429000"/>
            <a:ext cx="8534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accent2"/>
                </a:solidFill>
              </a:rPr>
              <a:t>3-. Diltiazem</a:t>
            </a:r>
            <a:r>
              <a:rPr lang="en-US" b="1"/>
              <a:t> </a:t>
            </a:r>
          </a:p>
          <a:p>
            <a:r>
              <a:rPr lang="en-US" b="1"/>
              <a:t>Diltiazem has cardiovascular effects that are similar to those of verapamil. It reduces the heart rate, although to a lesser extent than verapamil, and also decreases blood pressure. In addition, diltiazem can relieve coronary artery spasm and is therefore particularly useful in patients with variant angina. The incidence of adverse side effects is low.</a:t>
            </a:r>
            <a:r>
              <a:rPr lang="en-US"/>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84762803"/>
      </p:ext>
    </p:extLst>
  </p:cSld>
  <p:clrMapOvr>
    <a:masterClrMapping/>
  </p:clrMapOvr>
  <mc:AlternateContent xmlns:mc="http://schemas.openxmlformats.org/markup-compatibility/2006">
    <mc:Choice xmlns:p14="http://schemas.microsoft.com/office/powerpoint/2010/main" Requires="p14">
      <p:transition spd="slow" p14:dur="2000" advTm="47564"/>
    </mc:Choice>
    <mc:Fallback>
      <p:transition spd="slow" advTm="4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316"/>
                                        </p:tgtEl>
                                        <p:attrNameLst>
                                          <p:attrName>style.visibility</p:attrName>
                                        </p:attrNameLst>
                                      </p:cBhvr>
                                      <p:to>
                                        <p:strVal val="visible"/>
                                      </p:to>
                                    </p:set>
                                    <p:anim calcmode="lin" valueType="num">
                                      <p:cBhvr additive="base">
                                        <p:cTn id="11" dur="500" fill="hold"/>
                                        <p:tgtEl>
                                          <p:spTgt spid="13316"/>
                                        </p:tgtEl>
                                        <p:attrNameLst>
                                          <p:attrName>ppt_x</p:attrName>
                                        </p:attrNameLst>
                                      </p:cBhvr>
                                      <p:tavLst>
                                        <p:tav tm="0">
                                          <p:val>
                                            <p:strVal val="#ppt_x"/>
                                          </p:val>
                                        </p:tav>
                                        <p:tav tm="100000">
                                          <p:val>
                                            <p:strVal val="#ppt_x"/>
                                          </p:val>
                                        </p:tav>
                                      </p:tavLst>
                                    </p:anim>
                                    <p:anim calcmode="lin" valueType="num">
                                      <p:cBhvr additive="base">
                                        <p:cTn id="12"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317"/>
                                        </p:tgtEl>
                                        <p:attrNameLst>
                                          <p:attrName>style.visibility</p:attrName>
                                        </p:attrNameLst>
                                      </p:cBhvr>
                                      <p:to>
                                        <p:strVal val="visible"/>
                                      </p:to>
                                    </p:set>
                                    <p:anim calcmode="lin" valueType="num">
                                      <p:cBhvr additive="base">
                                        <p:cTn id="17" dur="500" fill="hold"/>
                                        <p:tgtEl>
                                          <p:spTgt spid="13317"/>
                                        </p:tgtEl>
                                        <p:attrNameLst>
                                          <p:attrName>ppt_x</p:attrName>
                                        </p:attrNameLst>
                                      </p:cBhvr>
                                      <p:tavLst>
                                        <p:tav tm="0">
                                          <p:val>
                                            <p:strVal val="#ppt_x"/>
                                          </p:val>
                                        </p:tav>
                                        <p:tav tm="100000">
                                          <p:val>
                                            <p:strVal val="#ppt_x"/>
                                          </p:val>
                                        </p:tav>
                                      </p:tavLst>
                                    </p:anim>
                                    <p:anim calcmode="lin" valueType="num">
                                      <p:cBhvr additive="base">
                                        <p:cTn id="18"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3316" grpId="0"/>
      <p:bldP spid="133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4"/>
          <p:cNvSpPr txBox="1">
            <a:spLocks noChangeArrowheads="1"/>
          </p:cNvSpPr>
          <p:nvPr/>
        </p:nvSpPr>
        <p:spPr bwMode="auto">
          <a:xfrm>
            <a:off x="0" y="0"/>
            <a:ext cx="853440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solidFill>
                  <a:srgbClr val="FF0000"/>
                </a:solidFill>
              </a:rPr>
              <a:t>Therapeutic uses</a:t>
            </a:r>
          </a:p>
          <a:p>
            <a:pPr eaLnBrk="1" hangingPunct="1"/>
            <a:r>
              <a:rPr lang="en-US"/>
              <a:t>1- Angina pectoris</a:t>
            </a:r>
          </a:p>
          <a:p>
            <a:pPr eaLnBrk="1" hangingPunct="1"/>
            <a:r>
              <a:rPr lang="en-US" b="1">
                <a:solidFill>
                  <a:schemeClr val="accent2"/>
                </a:solidFill>
              </a:rPr>
              <a:t>In exertional angina Ca++ channel blockers are effective in reducing the frequency and severity of anginal attacks. This could result from an increase in coronary blood flow due to coronary dilation and decrease in myocardial oxygen demand secondary to decrease BP, HR and contractility.</a:t>
            </a:r>
          </a:p>
          <a:p>
            <a:pPr eaLnBrk="1" hangingPunct="1"/>
            <a:endParaRPr lang="en-US" b="1"/>
          </a:p>
          <a:p>
            <a:pPr eaLnBrk="1" hangingPunct="1"/>
            <a:r>
              <a:rPr lang="en-US" b="1">
                <a:solidFill>
                  <a:schemeClr val="accent2"/>
                </a:solidFill>
              </a:rPr>
              <a:t>In some patients the drugs of dihydropyridine class may aggravate anginal symptoms due to </a:t>
            </a:r>
            <a:r>
              <a:rPr lang="en-US" b="1" u="sng">
                <a:solidFill>
                  <a:schemeClr val="accent2"/>
                </a:solidFill>
              </a:rPr>
              <a:t>the reflex tachycardia</a:t>
            </a:r>
            <a:r>
              <a:rPr lang="en-US" b="1"/>
              <a:t>.</a:t>
            </a:r>
          </a:p>
          <a:p>
            <a:pPr eaLnBrk="1" hangingPunct="1"/>
            <a:endParaRPr lang="en-US" b="1">
              <a:solidFill>
                <a:schemeClr val="hlink"/>
              </a:solidFill>
            </a:endParaRPr>
          </a:p>
          <a:p>
            <a:pPr eaLnBrk="1" hangingPunct="1"/>
            <a:r>
              <a:rPr lang="en-US" b="1">
                <a:solidFill>
                  <a:schemeClr val="hlink"/>
                </a:solidFill>
              </a:rPr>
              <a:t>Concurrent therapy with beta –adrenegic –blockers is more effective than either agent alone .</a:t>
            </a:r>
          </a:p>
          <a:p>
            <a:pPr eaLnBrk="1" hangingPunct="1"/>
            <a:endParaRPr lang="en-US" b="1"/>
          </a:p>
          <a:p>
            <a:pPr eaLnBrk="1" hangingPunct="1"/>
            <a:r>
              <a:rPr lang="en-US" b="1">
                <a:solidFill>
                  <a:srgbClr val="FF0000"/>
                </a:solidFill>
              </a:rPr>
              <a:t>It is advisable however, not to combine verapamil or diltizem with beta-blockers</a:t>
            </a:r>
            <a:r>
              <a:rPr lang="en-US" b="1">
                <a:solidFill>
                  <a:schemeClr val="accent2"/>
                </a:solidFill>
              </a:rPr>
              <a:t> for the fear of AV-block, </a:t>
            </a:r>
            <a:r>
              <a:rPr lang="en-US" b="1" u="sng">
                <a:solidFill>
                  <a:schemeClr val="accent2"/>
                </a:solidFill>
              </a:rPr>
              <a:t>severe bradycardia</a:t>
            </a:r>
            <a:r>
              <a:rPr lang="en-US" b="1">
                <a:solidFill>
                  <a:schemeClr val="accent2"/>
                </a:solidFill>
              </a:rPr>
              <a:t> or heart failure</a:t>
            </a:r>
            <a:r>
              <a:rPr lang="en-US" b="1"/>
              <a:t>.</a:t>
            </a:r>
          </a:p>
          <a:p>
            <a:pPr eaLnBrk="1" hangingPunct="1"/>
            <a:r>
              <a:rPr lang="en-US" b="1">
                <a:solidFill>
                  <a:schemeClr val="accent2"/>
                </a:solidFill>
              </a:rPr>
              <a:t>In prinzmetal angina Ca++ channel blockers are the agents of choice of dihydropyridine Nifedipine due to their selectivity on coronary arteries.</a:t>
            </a:r>
            <a:endParaRPr lang="en-US" b="1"/>
          </a:p>
        </p:txBody>
      </p:sp>
      <p:sp>
        <p:nvSpPr>
          <p:cNvPr id="109571" name="Text Box 5"/>
          <p:cNvSpPr txBox="1">
            <a:spLocks noChangeArrowheads="1"/>
          </p:cNvSpPr>
          <p:nvPr/>
        </p:nvSpPr>
        <p:spPr bwMode="auto">
          <a:xfrm>
            <a:off x="0" y="4953000"/>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2- Supraventricular dysrhythmia</a:t>
            </a:r>
          </a:p>
          <a:p>
            <a:pPr eaLnBrk="1" hangingPunct="1"/>
            <a:r>
              <a:rPr lang="en-US"/>
              <a:t>3- Hypertension</a:t>
            </a:r>
          </a:p>
        </p:txBody>
      </p:sp>
      <p:sp>
        <p:nvSpPr>
          <p:cNvPr id="109572" name="Rectangle 6"/>
          <p:cNvSpPr>
            <a:spLocks noChangeArrowheads="1"/>
          </p:cNvSpPr>
          <p:nvPr/>
        </p:nvSpPr>
        <p:spPr bwMode="auto">
          <a:xfrm>
            <a:off x="0" y="5715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0000"/>
                </a:solidFill>
              </a:rPr>
              <a:t>lll) Antiplatlets drugs (Aspirin) </a:t>
            </a:r>
          </a:p>
          <a:p>
            <a:r>
              <a:rPr lang="en-US" b="1">
                <a:solidFill>
                  <a:schemeClr val="accent2"/>
                </a:solidFill>
              </a:rPr>
              <a:t>Small dose of aspirin 75-150 mg to inhibit platelets aggregation</a:t>
            </a:r>
            <a:r>
              <a:rPr lang="en-US" b="1">
                <a:solidFill>
                  <a:srgbClr val="FF00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6061482"/>
      </p:ext>
    </p:extLst>
  </p:cSld>
  <p:clrMapOvr>
    <a:masterClrMapping/>
  </p:clrMapOvr>
  <mc:AlternateContent xmlns:mc="http://schemas.openxmlformats.org/markup-compatibility/2006">
    <mc:Choice xmlns:p14="http://schemas.microsoft.com/office/powerpoint/2010/main" Requires="p14">
      <p:transition spd="slow" p14:dur="2000" advTm="84809"/>
    </mc:Choice>
    <mc:Fallback>
      <p:transition spd="slow" advTm="8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4290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3070061"/>
      </p:ext>
    </p:extLst>
  </p:cSld>
  <p:clrMapOvr>
    <a:masterClrMapping/>
  </p:clrMapOvr>
  <mc:AlternateContent xmlns:mc="http://schemas.openxmlformats.org/markup-compatibility/2006">
    <mc:Choice xmlns:p14="http://schemas.microsoft.com/office/powerpoint/2010/main" Requires="p14">
      <p:transition spd="slow" p14:dur="2000" advTm="17744"/>
    </mc:Choice>
    <mc:Fallback>
      <p:transition spd="slow" advTm="17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33400"/>
            <a:ext cx="79248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37569743"/>
      </p:ext>
    </p:extLst>
  </p:cSld>
  <p:clrMapOvr>
    <a:masterClrMapping/>
  </p:clrMapOvr>
  <mc:AlternateContent xmlns:mc="http://schemas.openxmlformats.org/markup-compatibility/2006">
    <mc:Choice xmlns:p14="http://schemas.microsoft.com/office/powerpoint/2010/main" Requires="p14">
      <p:transition spd="slow" p14:dur="2000" advTm="35293"/>
    </mc:Choice>
    <mc:Fallback>
      <p:transition spd="slow" advTm="35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cBhvr additive="base">
                                        <p:cTn id="11" dur="500" fill="hold"/>
                                        <p:tgtEl>
                                          <p:spTgt spid="14340"/>
                                        </p:tgtEl>
                                        <p:attrNameLst>
                                          <p:attrName>ppt_x</p:attrName>
                                        </p:attrNameLst>
                                      </p:cBhvr>
                                      <p:tavLst>
                                        <p:tav tm="0">
                                          <p:val>
                                            <p:strVal val="#ppt_x"/>
                                          </p:val>
                                        </p:tav>
                                        <p:tav tm="100000">
                                          <p:val>
                                            <p:strVal val="#ppt_x"/>
                                          </p:val>
                                        </p:tav>
                                      </p:tavLst>
                                    </p:anim>
                                    <p:anim calcmode="lin" valueType="num">
                                      <p:cBhvr additive="base">
                                        <p:cTn id="12"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152400" y="3505200"/>
            <a:ext cx="81534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0000"/>
                </a:solidFill>
              </a:rPr>
              <a:t>Angina pectoris</a:t>
            </a:r>
            <a:endParaRPr lang="en-US"/>
          </a:p>
          <a:p>
            <a:pPr rtl="0">
              <a:spcBef>
                <a:spcPct val="20000"/>
              </a:spcBef>
              <a:buFontTx/>
              <a:buChar char="•"/>
            </a:pPr>
            <a:r>
              <a:rPr lang="en-GB"/>
              <a:t>An imbalance between the </a:t>
            </a:r>
            <a:r>
              <a:rPr lang="en-GB" b="1">
                <a:solidFill>
                  <a:schemeClr val="accent2"/>
                </a:solidFill>
              </a:rPr>
              <a:t>supply</a:t>
            </a:r>
            <a:r>
              <a:rPr lang="en-GB">
                <a:solidFill>
                  <a:schemeClr val="accent2"/>
                </a:solidFill>
              </a:rPr>
              <a:t> </a:t>
            </a:r>
            <a:r>
              <a:rPr lang="en-GB" b="1">
                <a:solidFill>
                  <a:schemeClr val="accent2"/>
                </a:solidFill>
              </a:rPr>
              <a:t>of</a:t>
            </a:r>
            <a:r>
              <a:rPr lang="en-GB">
                <a:solidFill>
                  <a:schemeClr val="accent2"/>
                </a:solidFill>
              </a:rPr>
              <a:t> </a:t>
            </a:r>
            <a:r>
              <a:rPr lang="en-GB" b="1">
                <a:solidFill>
                  <a:schemeClr val="accent2"/>
                </a:solidFill>
              </a:rPr>
              <a:t>oxygen</a:t>
            </a:r>
            <a:r>
              <a:rPr lang="en-GB"/>
              <a:t> and the </a:t>
            </a:r>
            <a:r>
              <a:rPr lang="en-GB" b="1">
                <a:solidFill>
                  <a:schemeClr val="accent2"/>
                </a:solidFill>
              </a:rPr>
              <a:t>myocardial</a:t>
            </a:r>
            <a:r>
              <a:rPr lang="en-GB">
                <a:solidFill>
                  <a:schemeClr val="accent2"/>
                </a:solidFill>
              </a:rPr>
              <a:t> </a:t>
            </a:r>
            <a:r>
              <a:rPr lang="en-GB" b="1">
                <a:solidFill>
                  <a:schemeClr val="accent2"/>
                </a:solidFill>
              </a:rPr>
              <a:t>demand</a:t>
            </a:r>
            <a:r>
              <a:rPr lang="en-GB"/>
              <a:t> resulting in myocardial ischaemia.</a:t>
            </a:r>
          </a:p>
          <a:p>
            <a:endParaRPr lang="en-US"/>
          </a:p>
          <a:p>
            <a:r>
              <a:rPr lang="en-US"/>
              <a:t>The imbalance between oxygen delivery an d utilization may result from a </a:t>
            </a:r>
            <a:r>
              <a:rPr lang="en-US">
                <a:solidFill>
                  <a:schemeClr val="hlink"/>
                </a:solidFill>
              </a:rPr>
              <a:t>spasm</a:t>
            </a:r>
            <a:r>
              <a:rPr lang="en-US"/>
              <a:t> of the vascular smooth muscle or from </a:t>
            </a:r>
            <a:r>
              <a:rPr lang="en-US">
                <a:solidFill>
                  <a:schemeClr val="hlink"/>
                </a:solidFill>
              </a:rPr>
              <a:t>obstruction</a:t>
            </a:r>
            <a:r>
              <a:rPr lang="en-US"/>
              <a:t> of blood vessels caused by </a:t>
            </a:r>
            <a:r>
              <a:rPr lang="en-US">
                <a:solidFill>
                  <a:schemeClr val="hlink"/>
                </a:solidFill>
              </a:rPr>
              <a:t>atherosclerotic lesions</a:t>
            </a:r>
            <a:r>
              <a:rPr lang="en-US"/>
              <a:t>. </a:t>
            </a:r>
          </a:p>
          <a:p>
            <a:endParaRPr lang="en-US"/>
          </a:p>
          <a:p>
            <a:r>
              <a:rPr lang="en-US" b="1">
                <a:solidFill>
                  <a:srgbClr val="FF0000"/>
                </a:solidFill>
              </a:rPr>
              <a:t>Angina is characterized by a</a:t>
            </a:r>
            <a:r>
              <a:rPr lang="en-US">
                <a:solidFill>
                  <a:srgbClr val="FF0000"/>
                </a:solidFill>
              </a:rPr>
              <a:t> </a:t>
            </a:r>
            <a:r>
              <a:rPr lang="en-US" b="1" u="sng">
                <a:solidFill>
                  <a:srgbClr val="FF0000"/>
                </a:solidFill>
              </a:rPr>
              <a:t>sudden</a:t>
            </a:r>
            <a:r>
              <a:rPr lang="en-US" u="sng">
                <a:solidFill>
                  <a:srgbClr val="FF0000"/>
                </a:solidFill>
              </a:rPr>
              <a:t>, </a:t>
            </a:r>
            <a:r>
              <a:rPr lang="en-US" b="1" u="sng">
                <a:solidFill>
                  <a:srgbClr val="FF0000"/>
                </a:solidFill>
              </a:rPr>
              <a:t>severe pressing substernal pain radiating to the left arm</a:t>
            </a:r>
            <a:r>
              <a:rPr lang="en-US"/>
              <a:t>. </a:t>
            </a:r>
          </a:p>
        </p:txBody>
      </p:sp>
      <p:sp>
        <p:nvSpPr>
          <p:cNvPr id="94211" name="Rectangle 6"/>
          <p:cNvSpPr>
            <a:spLocks noChangeArrowheads="1"/>
          </p:cNvSpPr>
          <p:nvPr/>
        </p:nvSpPr>
        <p:spPr bwMode="auto">
          <a:xfrm>
            <a:off x="2057400" y="2286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rgbClr val="FF0000"/>
                </a:solidFill>
              </a:rPr>
              <a:t>Antianginal Drugs</a:t>
            </a:r>
            <a:r>
              <a:rPr lang="en-US">
                <a:solidFill>
                  <a:srgbClr val="FF0000"/>
                </a:solidFill>
              </a:rPr>
              <a:t> </a:t>
            </a:r>
          </a:p>
        </p:txBody>
      </p:sp>
      <p:sp>
        <p:nvSpPr>
          <p:cNvPr id="4103" name="Rectangle 7"/>
          <p:cNvSpPr>
            <a:spLocks noChangeArrowheads="1"/>
          </p:cNvSpPr>
          <p:nvPr/>
        </p:nvSpPr>
        <p:spPr bwMode="auto">
          <a:xfrm>
            <a:off x="0" y="762000"/>
            <a:ext cx="86868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solidFill>
                  <a:srgbClr val="FF0000"/>
                </a:solidFill>
              </a:rPr>
              <a:t>Ischaemic heart disease</a:t>
            </a:r>
          </a:p>
          <a:p>
            <a:r>
              <a:rPr lang="en-US" b="1"/>
              <a:t>Ischaemic</a:t>
            </a:r>
            <a:r>
              <a:rPr lang="en-US"/>
              <a:t> or </a:t>
            </a:r>
            <a:r>
              <a:rPr lang="en-US" b="1"/>
              <a:t>ischemic heart disease</a:t>
            </a:r>
            <a:r>
              <a:rPr lang="en-US"/>
              <a:t> or </a:t>
            </a:r>
            <a:r>
              <a:rPr lang="en-US" b="1"/>
              <a:t>myocardial ischaemia</a:t>
            </a:r>
            <a:r>
              <a:rPr lang="en-US"/>
              <a:t>, is a </a:t>
            </a:r>
            <a:r>
              <a:rPr lang="en-US">
                <a:hlinkClick r:id="rId5"/>
              </a:rPr>
              <a:t>disease</a:t>
            </a:r>
            <a:r>
              <a:rPr lang="en-US"/>
              <a:t> characterized by </a:t>
            </a:r>
            <a:r>
              <a:rPr lang="en-US">
                <a:hlinkClick r:id="rId6" tooltip="Ischemia"/>
              </a:rPr>
              <a:t>ischaemia</a:t>
            </a:r>
            <a:r>
              <a:rPr lang="en-US"/>
              <a:t> (reduced blood supply) of the </a:t>
            </a:r>
            <a:r>
              <a:rPr lang="en-US">
                <a:hlinkClick r:id="rId7" tooltip="Myocardium"/>
              </a:rPr>
              <a:t>heart muscle</a:t>
            </a:r>
            <a:r>
              <a:rPr lang="en-US"/>
              <a:t>, usually due to </a:t>
            </a:r>
            <a:r>
              <a:rPr lang="en-US">
                <a:hlinkClick r:id="rId8"/>
              </a:rPr>
              <a:t>coronary artery disease</a:t>
            </a:r>
            <a:r>
              <a:rPr lang="en-US"/>
              <a:t> (</a:t>
            </a:r>
            <a:r>
              <a:rPr lang="en-US">
                <a:hlinkClick r:id="rId9"/>
              </a:rPr>
              <a:t>atherosclerosis</a:t>
            </a:r>
            <a:r>
              <a:rPr lang="en-US"/>
              <a:t> of the </a:t>
            </a:r>
            <a:r>
              <a:rPr lang="en-US">
                <a:hlinkClick r:id="rId10" tooltip="Coronary artery"/>
              </a:rPr>
              <a:t>coronary arteries</a:t>
            </a:r>
            <a:endParaRPr lang="en-US"/>
          </a:p>
          <a:p>
            <a:r>
              <a:rPr lang="en-US"/>
              <a:t> </a:t>
            </a:r>
            <a:r>
              <a:rPr lang="en-GB">
                <a:solidFill>
                  <a:srgbClr val="FF0000"/>
                </a:solidFill>
              </a:rPr>
              <a:t>Ischaemic heart disease include:</a:t>
            </a:r>
          </a:p>
          <a:p>
            <a:r>
              <a:rPr lang="en-GB">
                <a:solidFill>
                  <a:schemeClr val="accent2"/>
                </a:solidFill>
              </a:rPr>
              <a:t>1-Angina pectoris</a:t>
            </a:r>
          </a:p>
          <a:p>
            <a:r>
              <a:rPr lang="en-GB">
                <a:solidFill>
                  <a:schemeClr val="accent2"/>
                </a:solidFill>
              </a:rPr>
              <a:t>	2-myocardial infarction</a:t>
            </a:r>
            <a:endParaRPr lang="en-GB">
              <a:solidFill>
                <a:srgbClr val="FF0000"/>
              </a:solidFill>
            </a:endParaRPr>
          </a:p>
          <a:p>
            <a:endParaRPr lang="en-US">
              <a:solidFill>
                <a:srgbClr val="FF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65104487"/>
      </p:ext>
    </p:extLst>
  </p:cSld>
  <p:clrMapOvr>
    <a:masterClrMapping/>
  </p:clrMapOvr>
  <mc:AlternateContent xmlns:mc="http://schemas.openxmlformats.org/markup-compatibility/2006">
    <mc:Choice xmlns:p14="http://schemas.microsoft.com/office/powerpoint/2010/main" Requires="p14">
      <p:transition spd="slow" p14:dur="2000" advTm="51670"/>
    </mc:Choice>
    <mc:Fallback>
      <p:transition spd="slow" advTm="51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103"/>
                                        </p:tgtEl>
                                        <p:attrNameLst>
                                          <p:attrName>style.visibility</p:attrName>
                                        </p:attrNameLst>
                                      </p:cBhvr>
                                      <p:to>
                                        <p:strVal val="visible"/>
                                      </p:to>
                                    </p:set>
                                    <p:anim calcmode="lin" valueType="num">
                                      <p:cBhvr additive="base">
                                        <p:cTn id="11" dur="500" fill="hold"/>
                                        <p:tgtEl>
                                          <p:spTgt spid="4103"/>
                                        </p:tgtEl>
                                        <p:attrNameLst>
                                          <p:attrName>ppt_x</p:attrName>
                                        </p:attrNameLst>
                                      </p:cBhvr>
                                      <p:tavLst>
                                        <p:tav tm="0">
                                          <p:val>
                                            <p:strVal val="#ppt_x"/>
                                          </p:val>
                                        </p:tav>
                                        <p:tav tm="100000">
                                          <p:val>
                                            <p:strVal val="#ppt_x"/>
                                          </p:val>
                                        </p:tav>
                                      </p:tavLst>
                                    </p:anim>
                                    <p:anim calcmode="lin" valueType="num">
                                      <p:cBhvr additive="base">
                                        <p:cTn id="12"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100"/>
                                        </p:tgtEl>
                                        <p:attrNameLst>
                                          <p:attrName>style.visibility</p:attrName>
                                        </p:attrNameLst>
                                      </p:cBhvr>
                                      <p:to>
                                        <p:strVal val="visible"/>
                                      </p:to>
                                    </p:set>
                                    <p:anim calcmode="lin" valueType="num">
                                      <p:cBhvr additive="base">
                                        <p:cTn id="17" dur="500" fill="hold"/>
                                        <p:tgtEl>
                                          <p:spTgt spid="4100"/>
                                        </p:tgtEl>
                                        <p:attrNameLst>
                                          <p:attrName>ppt_x</p:attrName>
                                        </p:attrNameLst>
                                      </p:cBhvr>
                                      <p:tavLst>
                                        <p:tav tm="0">
                                          <p:val>
                                            <p:strVal val="#ppt_x"/>
                                          </p:val>
                                        </p:tav>
                                        <p:tav tm="100000">
                                          <p:val>
                                            <p:strVal val="#ppt_x"/>
                                          </p:val>
                                        </p:tav>
                                      </p:tavLst>
                                    </p:anim>
                                    <p:anim calcmode="lin" valueType="num">
                                      <p:cBhvr additive="base">
                                        <p:cTn id="1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4100" grpId="0"/>
      <p:bldP spid="410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5"/>
          <p:cNvSpPr txBox="1">
            <a:spLocks noChangeArrowheads="1"/>
          </p:cNvSpPr>
          <p:nvPr/>
        </p:nvSpPr>
        <p:spPr bwMode="auto">
          <a:xfrm>
            <a:off x="2292350" y="0"/>
            <a:ext cx="4672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3200" b="1">
                <a:solidFill>
                  <a:srgbClr val="FF3300"/>
                </a:solidFill>
              </a:rPr>
              <a:t>Antidysrhythmic Drugs</a:t>
            </a:r>
          </a:p>
        </p:txBody>
      </p:sp>
      <p:sp>
        <p:nvSpPr>
          <p:cNvPr id="4104" name="Rectangle 8"/>
          <p:cNvSpPr>
            <a:spLocks noChangeArrowheads="1"/>
          </p:cNvSpPr>
          <p:nvPr/>
        </p:nvSpPr>
        <p:spPr bwMode="auto">
          <a:xfrm>
            <a:off x="228600" y="3011488"/>
            <a:ext cx="838200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rtl="0"/>
            <a:endParaRPr lang="en-US" sz="1600" b="1">
              <a:solidFill>
                <a:schemeClr val="accent2"/>
              </a:solidFill>
            </a:endParaRPr>
          </a:p>
          <a:p>
            <a:pPr rtl="0">
              <a:buFontTx/>
              <a:buChar char="•"/>
            </a:pPr>
            <a:r>
              <a:rPr lang="en-US" sz="1600" b="1" u="sng"/>
              <a:t> </a:t>
            </a:r>
            <a:r>
              <a:rPr lang="en-US" sz="1600" b="1" u="sng">
                <a:solidFill>
                  <a:srgbClr val="FF3300"/>
                </a:solidFill>
              </a:rPr>
              <a:t>The clinical implications</a:t>
            </a:r>
            <a:r>
              <a:rPr lang="en-US" sz="1600" b="1"/>
              <a:t> of </a:t>
            </a:r>
            <a:r>
              <a:rPr lang="en-US" sz="1600" b="1" u="sng">
                <a:solidFill>
                  <a:schemeClr val="hlink"/>
                </a:solidFill>
              </a:rPr>
              <a:t>disordered</a:t>
            </a:r>
            <a:r>
              <a:rPr lang="en-US" sz="1600" b="1"/>
              <a:t> cardiac activation range  from asymptomatic </a:t>
            </a:r>
            <a:r>
              <a:rPr lang="en-US" sz="1600" b="1" u="sng">
                <a:solidFill>
                  <a:srgbClr val="FF3300"/>
                </a:solidFill>
              </a:rPr>
              <a:t>palpitations</a:t>
            </a:r>
            <a:r>
              <a:rPr lang="en-US" sz="1600" b="1" u="sng"/>
              <a:t> to </a:t>
            </a:r>
            <a:r>
              <a:rPr lang="en-US" sz="1600" b="1" u="sng">
                <a:solidFill>
                  <a:srgbClr val="FF3300"/>
                </a:solidFill>
              </a:rPr>
              <a:t>lethal arrhythmia</a:t>
            </a:r>
            <a:r>
              <a:rPr lang="en-US" sz="1600" b="1"/>
              <a:t>.</a:t>
            </a:r>
          </a:p>
          <a:p>
            <a:pPr rtl="0"/>
            <a:endParaRPr lang="en-US" b="1"/>
          </a:p>
          <a:p>
            <a:pPr rtl="0">
              <a:buFontTx/>
              <a:buChar char="•"/>
            </a:pPr>
            <a:r>
              <a:rPr lang="en-US" b="1">
                <a:solidFill>
                  <a:schemeClr val="accent2"/>
                </a:solidFill>
              </a:rPr>
              <a:t> The electrial impulse that signals your heart to contract in a synchronized way begins in the sinoatrial node (SA node). This node is your heart's natural pacemaker</a:t>
            </a:r>
            <a:r>
              <a:rPr lang="ar-SA" b="1">
                <a:solidFill>
                  <a:schemeClr val="accent2"/>
                </a:solidFill>
              </a:rPr>
              <a:t>.</a:t>
            </a:r>
          </a:p>
          <a:p>
            <a:pPr rtl="0">
              <a:buFontTx/>
              <a:buChar char="•"/>
            </a:pPr>
            <a:endParaRPr lang="ar-SA" b="1">
              <a:solidFill>
                <a:schemeClr val="accent2"/>
              </a:solidFill>
            </a:endParaRPr>
          </a:p>
          <a:p>
            <a:pPr rtl="0">
              <a:buFontTx/>
              <a:buChar char="•"/>
            </a:pPr>
            <a:r>
              <a:rPr lang="en-US" b="1">
                <a:solidFill>
                  <a:schemeClr val="accent2"/>
                </a:solidFill>
              </a:rPr>
              <a:t> Normally, the four chambers of the heart (two atria and two ventricles) contract in a very specific, coordinated way.</a:t>
            </a:r>
            <a:r>
              <a:rPr lang="en-US" b="1"/>
              <a:t> </a:t>
            </a:r>
          </a:p>
          <a:p>
            <a:pPr rtl="0">
              <a:buFontTx/>
              <a:buChar char="•"/>
            </a:pPr>
            <a:r>
              <a:rPr lang="en-US" b="1"/>
              <a:t>The signal leaves the </a:t>
            </a:r>
            <a:r>
              <a:rPr lang="en-US" b="1">
                <a:solidFill>
                  <a:srgbClr val="FF3300"/>
                </a:solidFill>
              </a:rPr>
              <a:t>SA node</a:t>
            </a:r>
            <a:r>
              <a:rPr lang="en-US" b="1"/>
              <a:t> and travels through the two upper chambers (</a:t>
            </a:r>
            <a:r>
              <a:rPr lang="en-US" b="1">
                <a:solidFill>
                  <a:srgbClr val="FF3300"/>
                </a:solidFill>
              </a:rPr>
              <a:t>atria</a:t>
            </a:r>
            <a:r>
              <a:rPr lang="en-US" b="1"/>
              <a:t>). Then the signal passes through another node (</a:t>
            </a:r>
            <a:r>
              <a:rPr lang="en-US" b="1">
                <a:solidFill>
                  <a:srgbClr val="FF3300"/>
                </a:solidFill>
              </a:rPr>
              <a:t>the AV node</a:t>
            </a:r>
            <a:r>
              <a:rPr lang="en-US" b="1"/>
              <a:t>), and finally, through the lower chambers (</a:t>
            </a:r>
            <a:r>
              <a:rPr lang="en-US" b="1">
                <a:solidFill>
                  <a:srgbClr val="FF3300"/>
                </a:solidFill>
              </a:rPr>
              <a:t>ventricles</a:t>
            </a:r>
            <a:r>
              <a:rPr lang="en-US" b="1"/>
              <a:t>). </a:t>
            </a:r>
          </a:p>
          <a:p>
            <a:pPr rtl="0">
              <a:buFontTx/>
              <a:buChar char="•"/>
            </a:pPr>
            <a:r>
              <a:rPr lang="en-US" b="1"/>
              <a:t> </a:t>
            </a:r>
            <a:r>
              <a:rPr lang="en-US" b="1">
                <a:solidFill>
                  <a:schemeClr val="hlink"/>
                </a:solidFill>
              </a:rPr>
              <a:t>This path enables the chambers to contract in a coordinated fashion</a:t>
            </a:r>
          </a:p>
        </p:txBody>
      </p:sp>
      <p:sp>
        <p:nvSpPr>
          <p:cNvPr id="4106" name="Rectangle 10"/>
          <p:cNvSpPr>
            <a:spLocks noChangeArrowheads="1"/>
          </p:cNvSpPr>
          <p:nvPr/>
        </p:nvSpPr>
        <p:spPr bwMode="auto">
          <a:xfrm>
            <a:off x="228600" y="609600"/>
            <a:ext cx="84582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u="sng">
                <a:solidFill>
                  <a:srgbClr val="FF3300"/>
                </a:solidFill>
              </a:rPr>
              <a:t>Cardiac arrhythmias</a:t>
            </a:r>
          </a:p>
          <a:p>
            <a:pPr rtl="0">
              <a:buFontTx/>
              <a:buChar char="•"/>
            </a:pPr>
            <a:r>
              <a:rPr lang="en-US" b="1">
                <a:solidFill>
                  <a:schemeClr val="accent2"/>
                </a:solidFill>
              </a:rPr>
              <a:t> It is alterations in heart rate or rhythm and arise from alteration  in impulse generation or conduction</a:t>
            </a:r>
            <a:r>
              <a:rPr lang="en-US" b="1"/>
              <a:t>.</a:t>
            </a:r>
            <a:endParaRPr lang="en-US" b="1" u="sng">
              <a:solidFill>
                <a:srgbClr val="FF3300"/>
              </a:solidFill>
            </a:endParaRPr>
          </a:p>
          <a:p>
            <a:pPr rtl="0"/>
            <a:endParaRPr lang="en-US" b="1">
              <a:solidFill>
                <a:schemeClr val="accent2"/>
              </a:solidFill>
            </a:endParaRPr>
          </a:p>
          <a:p>
            <a:pPr rtl="0">
              <a:buFontTx/>
              <a:buChar char="•"/>
            </a:pPr>
            <a:r>
              <a:rPr lang="en-US" b="1">
                <a:solidFill>
                  <a:schemeClr val="accent2"/>
                </a:solidFill>
              </a:rPr>
              <a:t> It</a:t>
            </a:r>
            <a:r>
              <a:rPr lang="en-US" b="1"/>
              <a:t> </a:t>
            </a:r>
            <a:r>
              <a:rPr lang="en-US" b="1">
                <a:solidFill>
                  <a:schemeClr val="accent2"/>
                </a:solidFill>
              </a:rPr>
              <a:t>result from alterations in the orderly sequence of depolarization followed by repolarization in the heart</a:t>
            </a:r>
            <a:r>
              <a:rPr lang="en-US" b="1"/>
              <a:t>.</a:t>
            </a:r>
          </a:p>
          <a:p>
            <a:pPr rtl="0"/>
            <a:endParaRPr lang="en-US" b="1"/>
          </a:p>
          <a:p>
            <a:pPr rtl="0">
              <a:buFontTx/>
              <a:buChar char="•"/>
            </a:pPr>
            <a:r>
              <a:rPr lang="en-US">
                <a:solidFill>
                  <a:schemeClr val="accent2"/>
                </a:solidFill>
              </a:rPr>
              <a:t>  </a:t>
            </a:r>
            <a:r>
              <a:rPr lang="en-US" b="1">
                <a:solidFill>
                  <a:schemeClr val="accent2"/>
                </a:solidFill>
              </a:rPr>
              <a:t>Arrhythmias are caused by a disruption of the normal electrical conduction system of the heart</a:t>
            </a:r>
            <a:r>
              <a:rPr lang="ar-SA" b="1">
                <a:solidFill>
                  <a:schemeClr val="accent2"/>
                </a:solidFill>
              </a:rPr>
              <a:t>.</a:t>
            </a:r>
          </a:p>
        </p:txBody>
      </p:sp>
    </p:spTree>
    <p:extLst>
      <p:ext uri="{BB962C8B-B14F-4D97-AF65-F5344CB8AC3E}">
        <p14:creationId xmlns:p14="http://schemas.microsoft.com/office/powerpoint/2010/main" val="3726468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additive="base">
                                        <p:cTn id="7" dur="500" fill="hold"/>
                                        <p:tgtEl>
                                          <p:spTgt spid="4106"/>
                                        </p:tgtEl>
                                        <p:attrNameLst>
                                          <p:attrName>ppt_x</p:attrName>
                                        </p:attrNameLst>
                                      </p:cBhvr>
                                      <p:tavLst>
                                        <p:tav tm="0">
                                          <p:val>
                                            <p:strVal val="#ppt_x"/>
                                          </p:val>
                                        </p:tav>
                                        <p:tav tm="100000">
                                          <p:val>
                                            <p:strVal val="#ppt_x"/>
                                          </p:val>
                                        </p:tav>
                                      </p:tavLst>
                                    </p:anim>
                                    <p:anim calcmode="lin" valueType="num">
                                      <p:cBhvr additive="base">
                                        <p:cTn id="8"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04"/>
                                        </p:tgtEl>
                                        <p:attrNameLst>
                                          <p:attrName>style.visibility</p:attrName>
                                        </p:attrNameLst>
                                      </p:cBhvr>
                                      <p:to>
                                        <p:strVal val="visible"/>
                                      </p:to>
                                    </p:set>
                                    <p:anim calcmode="lin" valueType="num">
                                      <p:cBhvr additive="base">
                                        <p:cTn id="13" dur="500" fill="hold"/>
                                        <p:tgtEl>
                                          <p:spTgt spid="4104"/>
                                        </p:tgtEl>
                                        <p:attrNameLst>
                                          <p:attrName>ppt_x</p:attrName>
                                        </p:attrNameLst>
                                      </p:cBhvr>
                                      <p:tavLst>
                                        <p:tav tm="0">
                                          <p:val>
                                            <p:strVal val="#ppt_x"/>
                                          </p:val>
                                        </p:tav>
                                        <p:tav tm="100000">
                                          <p:val>
                                            <p:strVal val="#ppt_x"/>
                                          </p:val>
                                        </p:tav>
                                      </p:tavLst>
                                    </p:anim>
                                    <p:anim calcmode="lin" valueType="num">
                                      <p:cBhvr additive="base">
                                        <p:cTn id="14"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p:bldP spid="410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152400" y="4040188"/>
            <a:ext cx="86106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r>
              <a:rPr lang="en-US" b="1">
                <a:solidFill>
                  <a:srgbClr val="FF3300"/>
                </a:solidFill>
              </a:rPr>
              <a:t>Atrial Fibrillation</a:t>
            </a:r>
            <a:r>
              <a:rPr lang="en-US" b="1">
                <a:solidFill>
                  <a:schemeClr val="accent2"/>
                </a:solidFill>
              </a:rPr>
              <a:t>  is the most common type of irregular heartbeat (around 250 beat per minute</a:t>
            </a:r>
          </a:p>
          <a:p>
            <a:r>
              <a:rPr lang="en-US" b="1">
                <a:solidFill>
                  <a:schemeClr val="accent2"/>
                </a:solidFill>
              </a:rPr>
              <a:t>. It is a very fast heartbeat of the two top chambers of the heart causing them to beat about four times faster than normal. </a:t>
            </a:r>
            <a:r>
              <a:rPr lang="en-US" b="1"/>
              <a:t>The impulses are sent to the ventricles in an irregular pattern</a:t>
            </a:r>
            <a:endParaRPr lang="en-US" b="1">
              <a:solidFill>
                <a:schemeClr val="accent2"/>
              </a:solidFill>
            </a:endParaRPr>
          </a:p>
          <a:p>
            <a:r>
              <a:rPr lang="en-US" b="1">
                <a:solidFill>
                  <a:schemeClr val="accent2"/>
                </a:solidFill>
              </a:rPr>
              <a:t>Atrial Fibrillation is one of the most common risk factors for stroke.</a:t>
            </a:r>
          </a:p>
          <a:p>
            <a:pPr algn="ctr"/>
            <a:endParaRPr lang="ar-SA" b="1"/>
          </a:p>
          <a:p>
            <a:pPr rtl="0">
              <a:buFontTx/>
              <a:buChar char="•"/>
            </a:pPr>
            <a:r>
              <a:rPr lang="en-US" b="1">
                <a:solidFill>
                  <a:srgbClr val="FF3300"/>
                </a:solidFill>
              </a:rPr>
              <a:t>The difference between flutter and fibrillation</a:t>
            </a:r>
            <a:r>
              <a:rPr lang="en-US" b="1"/>
              <a:t> is that </a:t>
            </a:r>
            <a:r>
              <a:rPr lang="en-US" b="1" u="sng">
                <a:solidFill>
                  <a:schemeClr val="hlink"/>
                </a:solidFill>
              </a:rPr>
              <a:t>flutter</a:t>
            </a:r>
            <a:r>
              <a:rPr lang="en-US" b="1"/>
              <a:t> is </a:t>
            </a:r>
            <a:r>
              <a:rPr lang="en-US" b="1" u="sng">
                <a:solidFill>
                  <a:schemeClr val="hlink"/>
                </a:solidFill>
              </a:rPr>
              <a:t>well organized</a:t>
            </a:r>
            <a:r>
              <a:rPr lang="en-US" b="1"/>
              <a:t> while </a:t>
            </a:r>
            <a:r>
              <a:rPr lang="en-US" b="1">
                <a:solidFill>
                  <a:schemeClr val="hlink"/>
                </a:solidFill>
              </a:rPr>
              <a:t>fibrillation is not</a:t>
            </a:r>
            <a:r>
              <a:rPr lang="en-US" b="1"/>
              <a:t>. Atrial flutter is a serious and potentially unstable rhythm of the heart</a:t>
            </a:r>
            <a:r>
              <a:rPr lang="ar-SA" b="1"/>
              <a:t>.</a:t>
            </a:r>
          </a:p>
        </p:txBody>
      </p:sp>
      <p:sp>
        <p:nvSpPr>
          <p:cNvPr id="37893" name="Rectangle 5"/>
          <p:cNvSpPr>
            <a:spLocks noChangeArrowheads="1"/>
          </p:cNvSpPr>
          <p:nvPr/>
        </p:nvSpPr>
        <p:spPr bwMode="auto">
          <a:xfrm>
            <a:off x="0" y="228600"/>
            <a:ext cx="8915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9900"/>
                </a:solidFill>
              </a:rPr>
              <a:t>The arrhythmias</a:t>
            </a:r>
            <a:r>
              <a:rPr lang="en-US" b="1"/>
              <a:t> are conceptually simple--dysfunctions cause </a:t>
            </a:r>
            <a:r>
              <a:rPr lang="en-US" b="1">
                <a:solidFill>
                  <a:srgbClr val="FF9900"/>
                </a:solidFill>
              </a:rPr>
              <a:t>abnormalities in impulse formation and conduction in the myocardium</a:t>
            </a:r>
            <a:r>
              <a:rPr lang="en-US" b="1"/>
              <a:t>. However, in the clinic, arrhythmias present as a complex family of disorders that show a variety of </a:t>
            </a:r>
            <a:r>
              <a:rPr lang="en-US" b="1" u="sng">
                <a:solidFill>
                  <a:srgbClr val="FF3300"/>
                </a:solidFill>
              </a:rPr>
              <a:t>symptoms.</a:t>
            </a:r>
            <a:r>
              <a:rPr lang="en-US" b="1"/>
              <a:t> For example, cardiac arrhythmias may cause the </a:t>
            </a:r>
            <a:r>
              <a:rPr lang="en-US" b="1">
                <a:solidFill>
                  <a:srgbClr val="FF3300"/>
                </a:solidFill>
              </a:rPr>
              <a:t>heart</a:t>
            </a:r>
            <a:r>
              <a:rPr lang="en-US" b="1"/>
              <a:t> </a:t>
            </a:r>
          </a:p>
          <a:p>
            <a:r>
              <a:rPr lang="en-US" b="1"/>
              <a:t>(1) </a:t>
            </a:r>
            <a:r>
              <a:rPr lang="en-US" b="1">
                <a:solidFill>
                  <a:schemeClr val="accent2"/>
                </a:solidFill>
              </a:rPr>
              <a:t>to beat too </a:t>
            </a:r>
            <a:r>
              <a:rPr lang="en-US" b="1" u="sng">
                <a:solidFill>
                  <a:schemeClr val="accent2"/>
                </a:solidFill>
              </a:rPr>
              <a:t>slowly</a:t>
            </a:r>
            <a:r>
              <a:rPr lang="en-US" b="1"/>
              <a:t> (</a:t>
            </a:r>
            <a:r>
              <a:rPr lang="en-US" b="1">
                <a:solidFill>
                  <a:srgbClr val="FF3300"/>
                </a:solidFill>
              </a:rPr>
              <a:t>sinus bradycardia</a:t>
            </a:r>
            <a:r>
              <a:rPr lang="en-US" b="1"/>
              <a:t>) </a:t>
            </a:r>
          </a:p>
          <a:p>
            <a:r>
              <a:rPr lang="en-US" b="1"/>
              <a:t>(2) </a:t>
            </a:r>
            <a:r>
              <a:rPr lang="en-US" b="1">
                <a:solidFill>
                  <a:schemeClr val="accent2"/>
                </a:solidFill>
              </a:rPr>
              <a:t>to beat too </a:t>
            </a:r>
            <a:r>
              <a:rPr lang="en-US" b="1" u="sng">
                <a:solidFill>
                  <a:schemeClr val="accent2"/>
                </a:solidFill>
              </a:rPr>
              <a:t>rapidly</a:t>
            </a:r>
            <a:r>
              <a:rPr lang="en-US" b="1"/>
              <a:t> (</a:t>
            </a:r>
            <a:r>
              <a:rPr lang="en-US" b="1">
                <a:solidFill>
                  <a:srgbClr val="FF3300"/>
                </a:solidFill>
              </a:rPr>
              <a:t>sinus or ventricular tachycardia</a:t>
            </a:r>
            <a:r>
              <a:rPr lang="en-US" b="1"/>
              <a:t>, </a:t>
            </a:r>
            <a:r>
              <a:rPr lang="en-US" b="1">
                <a:solidFill>
                  <a:srgbClr val="FF3300"/>
                </a:solidFill>
              </a:rPr>
              <a:t>atrial or ventricular premature depolarization, atrial flutter</a:t>
            </a:r>
            <a:r>
              <a:rPr lang="en-US" b="1"/>
              <a:t>); </a:t>
            </a:r>
          </a:p>
          <a:p>
            <a:r>
              <a:rPr lang="en-US" b="1"/>
              <a:t>(3) </a:t>
            </a:r>
            <a:r>
              <a:rPr lang="en-US" b="1">
                <a:solidFill>
                  <a:schemeClr val="accent2"/>
                </a:solidFill>
              </a:rPr>
              <a:t>to respond to impulses originating from sites </a:t>
            </a:r>
            <a:r>
              <a:rPr lang="en-US" b="1" u="sng">
                <a:solidFill>
                  <a:schemeClr val="accent2"/>
                </a:solidFill>
              </a:rPr>
              <a:t>other than the SA node</a:t>
            </a:r>
            <a:r>
              <a:rPr lang="en-US" b="1"/>
              <a:t>.</a:t>
            </a:r>
          </a:p>
        </p:txBody>
      </p:sp>
      <p:sp>
        <p:nvSpPr>
          <p:cNvPr id="37894" name="Text Box 6"/>
          <p:cNvSpPr txBox="1">
            <a:spLocks noChangeArrowheads="1"/>
          </p:cNvSpPr>
          <p:nvPr/>
        </p:nvSpPr>
        <p:spPr bwMode="auto">
          <a:xfrm>
            <a:off x="0" y="3124200"/>
            <a:ext cx="8686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ar-SA" b="1"/>
              <a:t>: </a:t>
            </a:r>
            <a:r>
              <a:rPr lang="en-US" b="1">
                <a:solidFill>
                  <a:srgbClr val="FF3300"/>
                </a:solidFill>
              </a:rPr>
              <a:t>Atrial flutter:</a:t>
            </a:r>
            <a:r>
              <a:rPr lang="en-US" b="1"/>
              <a:t> </a:t>
            </a:r>
            <a:r>
              <a:rPr lang="en-US" b="1">
                <a:solidFill>
                  <a:srgbClr val="FF9900"/>
                </a:solidFill>
              </a:rPr>
              <a:t>Well-organized (regular)  but overly rapid contractions</a:t>
            </a:r>
            <a:r>
              <a:rPr lang="en-US" b="1"/>
              <a:t> of the atrium of the heart (usually at a rate of </a:t>
            </a:r>
            <a:r>
              <a:rPr lang="en-US" b="1">
                <a:solidFill>
                  <a:srgbClr val="FF9900"/>
                </a:solidFill>
              </a:rPr>
              <a:t>250-350 per minute</a:t>
            </a:r>
            <a:r>
              <a:rPr lang="en-US" b="1"/>
              <a:t>.</a:t>
            </a:r>
            <a:r>
              <a:rPr lang="ar-SA" b="1"/>
              <a:t>).</a:t>
            </a:r>
          </a:p>
          <a:p>
            <a:pPr eaLnBrk="1" hangingPunct="1"/>
            <a:r>
              <a:rPr lang="en-US" b="1"/>
              <a:t>Flutter refers to a rapid vibration or pulsation.</a:t>
            </a:r>
            <a:r>
              <a:rPr lang="ar-SA" b="1"/>
              <a:t>.</a:t>
            </a:r>
            <a:endParaRPr lang="en-US" b="1"/>
          </a:p>
        </p:txBody>
      </p:sp>
    </p:spTree>
    <p:extLst>
      <p:ext uri="{BB962C8B-B14F-4D97-AF65-F5344CB8AC3E}">
        <p14:creationId xmlns:p14="http://schemas.microsoft.com/office/powerpoint/2010/main" val="360663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anim calcmode="lin" valueType="num">
                                      <p:cBhvr additive="base">
                                        <p:cTn id="7" dur="500" fill="hold"/>
                                        <p:tgtEl>
                                          <p:spTgt spid="37893"/>
                                        </p:tgtEl>
                                        <p:attrNameLst>
                                          <p:attrName>ppt_x</p:attrName>
                                        </p:attrNameLst>
                                      </p:cBhvr>
                                      <p:tavLst>
                                        <p:tav tm="0">
                                          <p:val>
                                            <p:strVal val="#ppt_x"/>
                                          </p:val>
                                        </p:tav>
                                        <p:tav tm="100000">
                                          <p:val>
                                            <p:strVal val="#ppt_x"/>
                                          </p:val>
                                        </p:tav>
                                      </p:tavLst>
                                    </p:anim>
                                    <p:anim calcmode="lin" valueType="num">
                                      <p:cBhvr additive="base">
                                        <p:cTn id="8"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4"/>
                                        </p:tgtEl>
                                        <p:attrNameLst>
                                          <p:attrName>style.visibility</p:attrName>
                                        </p:attrNameLst>
                                      </p:cBhvr>
                                      <p:to>
                                        <p:strVal val="visible"/>
                                      </p:to>
                                    </p:set>
                                    <p:anim calcmode="lin" valueType="num">
                                      <p:cBhvr additive="base">
                                        <p:cTn id="13" dur="500" fill="hold"/>
                                        <p:tgtEl>
                                          <p:spTgt spid="37894"/>
                                        </p:tgtEl>
                                        <p:attrNameLst>
                                          <p:attrName>ppt_x</p:attrName>
                                        </p:attrNameLst>
                                      </p:cBhvr>
                                      <p:tavLst>
                                        <p:tav tm="0">
                                          <p:val>
                                            <p:strVal val="#ppt_x"/>
                                          </p:val>
                                        </p:tav>
                                        <p:tav tm="100000">
                                          <p:val>
                                            <p:strVal val="#ppt_x"/>
                                          </p:val>
                                        </p:tav>
                                      </p:tavLst>
                                    </p:anim>
                                    <p:anim calcmode="lin" valueType="num">
                                      <p:cBhvr additive="base">
                                        <p:cTn id="14"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2"/>
                                        </p:tgtEl>
                                        <p:attrNameLst>
                                          <p:attrName>style.visibility</p:attrName>
                                        </p:attrNameLst>
                                      </p:cBhvr>
                                      <p:to>
                                        <p:strVal val="visible"/>
                                      </p:to>
                                    </p:set>
                                    <p:anim calcmode="lin" valueType="num">
                                      <p:cBhvr additive="base">
                                        <p:cTn id="19" dur="500" fill="hold"/>
                                        <p:tgtEl>
                                          <p:spTgt spid="37892"/>
                                        </p:tgtEl>
                                        <p:attrNameLst>
                                          <p:attrName>ppt_x</p:attrName>
                                        </p:attrNameLst>
                                      </p:cBhvr>
                                      <p:tavLst>
                                        <p:tav tm="0">
                                          <p:val>
                                            <p:strVal val="#ppt_x"/>
                                          </p:val>
                                        </p:tav>
                                        <p:tav tm="100000">
                                          <p:val>
                                            <p:strVal val="#ppt_x"/>
                                          </p:val>
                                        </p:tav>
                                      </p:tavLst>
                                    </p:anim>
                                    <p:anim calcmode="lin" valueType="num">
                                      <p:cBhvr additive="base">
                                        <p:cTn id="20" dur="500" fill="hold"/>
                                        <p:tgtEl>
                                          <p:spTgt spid="378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P spid="37893" grpId="0"/>
      <p:bldP spid="3789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p:cNvSpPr>
            <a:spLocks noChangeArrowheads="1"/>
          </p:cNvSpPr>
          <p:nvPr/>
        </p:nvSpPr>
        <p:spPr bwMode="auto">
          <a:xfrm>
            <a:off x="228600" y="304800"/>
            <a:ext cx="84582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b="1"/>
              <a:t>Electrophysiology of Normal Cardiac Rhythm</a:t>
            </a:r>
          </a:p>
          <a:p>
            <a:r>
              <a:rPr lang="en-US" b="1">
                <a:solidFill>
                  <a:schemeClr val="accent2"/>
                </a:solidFill>
              </a:rPr>
              <a:t>The electrical impulse that triggers a normal cardiac contraction originates at regular intervals in the sinoatrial node (Figure17- 1), usually at a frequency of 60–100 beats per minute. This impulse</a:t>
            </a:r>
          </a:p>
          <a:p>
            <a:r>
              <a:rPr lang="en-US" b="1">
                <a:solidFill>
                  <a:schemeClr val="accent2"/>
                </a:solidFill>
              </a:rPr>
              <a:t>spreads rapidly through the atria and enters the atrioventricular node, which is normally the only conduction pathway between the atria and ventricles. </a:t>
            </a:r>
          </a:p>
          <a:p>
            <a:r>
              <a:rPr lang="en-US" b="1">
                <a:solidFill>
                  <a:schemeClr val="accent2"/>
                </a:solidFill>
              </a:rPr>
              <a:t>Conduction through the atrioventricular node</a:t>
            </a:r>
          </a:p>
          <a:p>
            <a:r>
              <a:rPr lang="en-US" b="1">
                <a:solidFill>
                  <a:schemeClr val="accent2"/>
                </a:solidFill>
              </a:rPr>
              <a:t>is slow, requiring about 0.15 s. (This delay provides time for atrial contraction to propel blood into the ventricles.)</a:t>
            </a:r>
            <a:r>
              <a:rPr lang="en-US" b="1"/>
              <a:t> </a:t>
            </a:r>
          </a:p>
          <a:p>
            <a:endParaRPr lang="en-US" b="1"/>
          </a:p>
          <a:p>
            <a:r>
              <a:rPr lang="en-US" b="1">
                <a:solidFill>
                  <a:schemeClr val="accent2"/>
                </a:solidFill>
              </a:rPr>
              <a:t>The impulse then propagates over the </a:t>
            </a:r>
            <a:r>
              <a:rPr lang="en-US" b="1">
                <a:solidFill>
                  <a:srgbClr val="FF3300"/>
                </a:solidFill>
              </a:rPr>
              <a:t>His-Purkinje system</a:t>
            </a:r>
            <a:r>
              <a:rPr lang="en-US" b="1">
                <a:solidFill>
                  <a:schemeClr val="accent2"/>
                </a:solidFill>
              </a:rPr>
              <a:t> and invades all parts of the ventricles.</a:t>
            </a:r>
            <a:r>
              <a:rPr lang="en-US" b="1"/>
              <a:t> </a:t>
            </a:r>
          </a:p>
          <a:p>
            <a:endParaRPr lang="en-US" b="1"/>
          </a:p>
          <a:p>
            <a:r>
              <a:rPr lang="en-US" b="1">
                <a:solidFill>
                  <a:srgbClr val="FF3300"/>
                </a:solidFill>
              </a:rPr>
              <a:t>Ventricular activation is complete</a:t>
            </a:r>
            <a:r>
              <a:rPr lang="en-US" b="1"/>
              <a:t> in less than 0.1 s; therefore, contraction of all of the </a:t>
            </a:r>
            <a:r>
              <a:rPr lang="en-US" b="1">
                <a:solidFill>
                  <a:srgbClr val="FF3300"/>
                </a:solidFill>
              </a:rPr>
              <a:t>ventricular muscle is synchronous and hemodynamically effective.</a:t>
            </a:r>
          </a:p>
        </p:txBody>
      </p:sp>
    </p:spTree>
    <p:extLst>
      <p:ext uri="{BB962C8B-B14F-4D97-AF65-F5344CB8AC3E}">
        <p14:creationId xmlns:p14="http://schemas.microsoft.com/office/powerpoint/2010/main" val="4028249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371600" y="0"/>
            <a:ext cx="7772400" cy="1143000"/>
          </a:xfrm>
        </p:spPr>
        <p:txBody>
          <a:bodyPr/>
          <a:lstStyle/>
          <a:p>
            <a:r>
              <a:rPr lang="en-US" sz="3200" smtClean="0"/>
              <a:t>Electrophysiology of the heart</a:t>
            </a:r>
            <a:r>
              <a:rPr lang="tr-TR" sz="3200" smtClean="0"/>
              <a:t/>
            </a:r>
            <a:br>
              <a:rPr lang="tr-TR" sz="3200" smtClean="0"/>
            </a:br>
            <a:r>
              <a:rPr lang="en-US" sz="2400" smtClean="0"/>
              <a:t>different</a:t>
            </a:r>
            <a:r>
              <a:rPr lang="tr-TR" sz="2400" smtClean="0"/>
              <a:t> </a:t>
            </a:r>
            <a:r>
              <a:rPr lang="en-US" sz="2400" smtClean="0"/>
              <a:t> waveforms for each of the specialized cells</a:t>
            </a:r>
            <a:endParaRPr lang="en-US" sz="3200" smtClean="0"/>
          </a:p>
        </p:txBody>
      </p:sp>
      <p:graphicFrame>
        <p:nvGraphicFramePr>
          <p:cNvPr id="115715" name="Object 3"/>
          <p:cNvGraphicFramePr>
            <a:graphicFrameLocks noChangeAspect="1"/>
          </p:cNvGraphicFramePr>
          <p:nvPr/>
        </p:nvGraphicFramePr>
        <p:xfrm>
          <a:off x="3505200" y="1447800"/>
          <a:ext cx="5411788" cy="5000625"/>
        </p:xfrm>
        <a:graphic>
          <a:graphicData uri="http://schemas.openxmlformats.org/presentationml/2006/ole">
            <mc:AlternateContent xmlns:mc="http://schemas.openxmlformats.org/markup-compatibility/2006">
              <mc:Choice xmlns:v="urn:schemas-microsoft-com:vml" Requires="v">
                <p:oleObj spid="_x0000_s1028" name="Photo Editor Photo" r:id="rId4" imgW="5714286" imgH="4686954" progId="MSPhotoEd.3">
                  <p:embed/>
                </p:oleObj>
              </mc:Choice>
              <mc:Fallback>
                <p:oleObj name="Photo Editor Photo" r:id="rId4" imgW="5714286" imgH="4686954"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447800"/>
                        <a:ext cx="5411788"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5716" name="Rectangle 4"/>
          <p:cNvSpPr>
            <a:spLocks noChangeArrowheads="1"/>
          </p:cNvSpPr>
          <p:nvPr/>
        </p:nvSpPr>
        <p:spPr bwMode="auto">
          <a:xfrm>
            <a:off x="76200" y="1066800"/>
            <a:ext cx="3505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rtl="0"/>
            <a:r>
              <a:rPr lang="en-US" sz="1400" b="1">
                <a:solidFill>
                  <a:srgbClr val="000000"/>
                </a:solidFill>
                <a:cs typeface="Times New Roman" pitchFamily="18" charset="0"/>
              </a:rPr>
              <a:t>Schematic representation of the heart and normal cardiac electrical activity (intracellular</a:t>
            </a:r>
            <a:endParaRPr lang="en-US" sz="1400" b="1"/>
          </a:p>
          <a:p>
            <a:pPr rtl="0" eaLnBrk="0" hangingPunct="0"/>
            <a:r>
              <a:rPr lang="en-US" sz="1400" b="1">
                <a:solidFill>
                  <a:srgbClr val="000000"/>
                </a:solidFill>
                <a:cs typeface="Times New Roman" pitchFamily="18" charset="0"/>
              </a:rPr>
              <a:t>recordings from areas indicated and ECG). Sinoatrial node, atrioventricular node, and Purkinje cells display pacemaker activity (phase 4 depolarization). </a:t>
            </a:r>
            <a:r>
              <a:rPr lang="en-US" sz="1400" b="1">
                <a:solidFill>
                  <a:srgbClr val="FF3300"/>
                </a:solidFill>
                <a:cs typeface="Times New Roman" pitchFamily="18" charset="0"/>
              </a:rPr>
              <a:t>The ECG is the body surface manifestation of the depolarization and repolarization waves of the heart</a:t>
            </a:r>
            <a:r>
              <a:rPr lang="en-US" sz="1400" b="1">
                <a:solidFill>
                  <a:srgbClr val="000000"/>
                </a:solidFill>
                <a:cs typeface="Times New Roman" pitchFamily="18" charset="0"/>
              </a:rPr>
              <a:t>. </a:t>
            </a:r>
          </a:p>
          <a:p>
            <a:pPr rtl="0" eaLnBrk="0" hangingPunct="0">
              <a:buFontTx/>
              <a:buChar char="•"/>
            </a:pPr>
            <a:r>
              <a:rPr lang="en-US" sz="1400" b="1">
                <a:solidFill>
                  <a:schemeClr val="hlink"/>
                </a:solidFill>
                <a:cs typeface="Times New Roman" pitchFamily="18" charset="0"/>
              </a:rPr>
              <a:t> The P wave</a:t>
            </a:r>
            <a:r>
              <a:rPr lang="en-US" sz="1400" b="1">
                <a:solidFill>
                  <a:srgbClr val="000000"/>
                </a:solidFill>
                <a:cs typeface="Times New Roman" pitchFamily="18" charset="0"/>
              </a:rPr>
              <a:t> is generated</a:t>
            </a:r>
            <a:r>
              <a:rPr lang="en-US" sz="1400" b="1"/>
              <a:t> </a:t>
            </a:r>
            <a:r>
              <a:rPr lang="en-US" sz="1400" b="1">
                <a:solidFill>
                  <a:srgbClr val="000000"/>
                </a:solidFill>
                <a:cs typeface="Times New Roman" pitchFamily="18" charset="0"/>
              </a:rPr>
              <a:t>by </a:t>
            </a:r>
            <a:r>
              <a:rPr lang="en-US" sz="1400" b="1">
                <a:solidFill>
                  <a:schemeClr val="accent2"/>
                </a:solidFill>
                <a:cs typeface="Times New Roman" pitchFamily="18" charset="0"/>
              </a:rPr>
              <a:t>atrial depolarization</a:t>
            </a:r>
            <a:r>
              <a:rPr lang="en-US" sz="1400" b="1">
                <a:solidFill>
                  <a:srgbClr val="000000"/>
                </a:solidFill>
                <a:cs typeface="Times New Roman" pitchFamily="18" charset="0"/>
              </a:rPr>
              <a:t>, </a:t>
            </a:r>
          </a:p>
          <a:p>
            <a:pPr rtl="0" eaLnBrk="0" hangingPunct="0">
              <a:buFontTx/>
              <a:buChar char="•"/>
            </a:pPr>
            <a:r>
              <a:rPr lang="en-US" sz="1400" b="1">
                <a:solidFill>
                  <a:schemeClr val="hlink"/>
                </a:solidFill>
                <a:cs typeface="Times New Roman" pitchFamily="18" charset="0"/>
              </a:rPr>
              <a:t>  the QRS by </a:t>
            </a:r>
            <a:r>
              <a:rPr lang="en-US" sz="1400" b="1">
                <a:solidFill>
                  <a:schemeClr val="accent2"/>
                </a:solidFill>
                <a:cs typeface="Times New Roman" pitchFamily="18" charset="0"/>
              </a:rPr>
              <a:t>ventricular muscle depolarization</a:t>
            </a:r>
            <a:r>
              <a:rPr lang="en-US" sz="1400" b="1">
                <a:solidFill>
                  <a:srgbClr val="000000"/>
                </a:solidFill>
                <a:cs typeface="Times New Roman" pitchFamily="18" charset="0"/>
              </a:rPr>
              <a:t>, and the </a:t>
            </a:r>
          </a:p>
          <a:p>
            <a:pPr rtl="0" eaLnBrk="0" hangingPunct="0">
              <a:buFontTx/>
              <a:buChar char="•"/>
            </a:pPr>
            <a:r>
              <a:rPr lang="en-US" sz="1400" b="1">
                <a:solidFill>
                  <a:schemeClr val="hlink"/>
                </a:solidFill>
                <a:cs typeface="Times New Roman" pitchFamily="18" charset="0"/>
              </a:rPr>
              <a:t> T wave</a:t>
            </a:r>
            <a:r>
              <a:rPr lang="en-US" sz="1400" b="1">
                <a:solidFill>
                  <a:srgbClr val="000000"/>
                </a:solidFill>
                <a:cs typeface="Times New Roman" pitchFamily="18" charset="0"/>
              </a:rPr>
              <a:t> by </a:t>
            </a:r>
            <a:r>
              <a:rPr lang="en-US" sz="1400" b="1">
                <a:solidFill>
                  <a:schemeClr val="accent2"/>
                </a:solidFill>
                <a:cs typeface="Times New Roman" pitchFamily="18" charset="0"/>
              </a:rPr>
              <a:t>ventricular repolarization.</a:t>
            </a:r>
            <a:r>
              <a:rPr lang="en-US" sz="1400" b="1">
                <a:solidFill>
                  <a:srgbClr val="000000"/>
                </a:solidFill>
                <a:cs typeface="Times New Roman" pitchFamily="18" charset="0"/>
              </a:rPr>
              <a:t> </a:t>
            </a:r>
          </a:p>
          <a:p>
            <a:pPr rtl="0" eaLnBrk="0" hangingPunct="0">
              <a:buFontTx/>
              <a:buChar char="•"/>
            </a:pPr>
            <a:r>
              <a:rPr lang="en-US" sz="1400" b="1">
                <a:solidFill>
                  <a:srgbClr val="FF3300"/>
                </a:solidFill>
                <a:cs typeface="Times New Roman" pitchFamily="18" charset="0"/>
              </a:rPr>
              <a:t>Thus, the PR interval is a measure of conduction time from atrium to ventricle</a:t>
            </a:r>
            <a:r>
              <a:rPr lang="en-US" sz="1400" b="1">
                <a:solidFill>
                  <a:srgbClr val="000000"/>
                </a:solidFill>
                <a:cs typeface="Times New Roman" pitchFamily="18" charset="0"/>
              </a:rPr>
              <a:t>, </a:t>
            </a:r>
          </a:p>
          <a:p>
            <a:pPr rtl="0" eaLnBrk="0" hangingPunct="0">
              <a:buFontTx/>
              <a:buChar char="•"/>
            </a:pPr>
            <a:r>
              <a:rPr lang="en-US" sz="1400" b="1">
                <a:solidFill>
                  <a:srgbClr val="000000"/>
                </a:solidFill>
                <a:cs typeface="Times New Roman" pitchFamily="18" charset="0"/>
              </a:rPr>
              <a:t>the </a:t>
            </a:r>
            <a:r>
              <a:rPr lang="en-US" sz="1400" b="1">
                <a:solidFill>
                  <a:srgbClr val="FF3300"/>
                </a:solidFill>
                <a:cs typeface="Times New Roman" pitchFamily="18" charset="0"/>
              </a:rPr>
              <a:t>QRS</a:t>
            </a:r>
            <a:r>
              <a:rPr lang="en-US" sz="1400" b="1">
                <a:solidFill>
                  <a:srgbClr val="000000"/>
                </a:solidFill>
                <a:cs typeface="Times New Roman" pitchFamily="18" charset="0"/>
              </a:rPr>
              <a:t> duration indicates the time required for all of the ventricular cells to be activated (ie, the intraventricular conduction time). </a:t>
            </a:r>
          </a:p>
          <a:p>
            <a:pPr rtl="0" eaLnBrk="0" hangingPunct="0">
              <a:buFontTx/>
              <a:buChar char="•"/>
            </a:pPr>
            <a:r>
              <a:rPr lang="en-US" sz="1400" b="1">
                <a:solidFill>
                  <a:schemeClr val="hlink"/>
                </a:solidFill>
                <a:cs typeface="Times New Roman" pitchFamily="18" charset="0"/>
              </a:rPr>
              <a:t>The </a:t>
            </a:r>
            <a:r>
              <a:rPr lang="en-US" sz="1400" b="1">
                <a:solidFill>
                  <a:srgbClr val="FF3300"/>
                </a:solidFill>
                <a:cs typeface="Times New Roman" pitchFamily="18" charset="0"/>
              </a:rPr>
              <a:t>QT</a:t>
            </a:r>
            <a:r>
              <a:rPr lang="en-US" sz="1400" b="1">
                <a:solidFill>
                  <a:schemeClr val="hlink"/>
                </a:solidFill>
                <a:cs typeface="Times New Roman" pitchFamily="18" charset="0"/>
              </a:rPr>
              <a:t> interval reflects the duration of the ventricular action potential.</a:t>
            </a:r>
            <a:endParaRPr lang="en-US" sz="1400" b="1">
              <a:solidFill>
                <a:schemeClr val="hlink"/>
              </a:solidFill>
            </a:endParaRPr>
          </a:p>
        </p:txBody>
      </p:sp>
    </p:spTree>
    <p:extLst>
      <p:ext uri="{BB962C8B-B14F-4D97-AF65-F5344CB8AC3E}">
        <p14:creationId xmlns:p14="http://schemas.microsoft.com/office/powerpoint/2010/main" val="1812326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C+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66294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p:cNvSpPr>
            <a:spLocks noChangeArrowheads="1"/>
          </p:cNvSpPr>
          <p:nvPr/>
        </p:nvSpPr>
        <p:spPr bwMode="auto">
          <a:xfrm>
            <a:off x="2286000" y="381000"/>
            <a:ext cx="347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3300"/>
                </a:solidFill>
              </a:rPr>
              <a:t>Electrophysiology of the heart</a:t>
            </a:r>
          </a:p>
        </p:txBody>
      </p:sp>
    </p:spTree>
    <p:extLst>
      <p:ext uri="{BB962C8B-B14F-4D97-AF65-F5344CB8AC3E}">
        <p14:creationId xmlns:p14="http://schemas.microsoft.com/office/powerpoint/2010/main" val="35381394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30480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5"/>
          <p:cNvSpPr>
            <a:spLocks noChangeArrowheads="1"/>
          </p:cNvSpPr>
          <p:nvPr/>
        </p:nvSpPr>
        <p:spPr bwMode="auto">
          <a:xfrm>
            <a:off x="3352800" y="2362200"/>
            <a:ext cx="5495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rtl="0" eaLnBrk="0" hangingPunct="0">
              <a:spcBef>
                <a:spcPct val="50000"/>
              </a:spcBef>
              <a:buFontTx/>
              <a:buChar char="•"/>
            </a:pPr>
            <a:r>
              <a:rPr lang="en-GB" altLang="en-GB" b="1">
                <a:solidFill>
                  <a:srgbClr val="FF3300"/>
                </a:solidFill>
              </a:rPr>
              <a:t>Only diagnostic change of myocardial infarction</a:t>
            </a:r>
          </a:p>
        </p:txBody>
      </p:sp>
      <p:sp>
        <p:nvSpPr>
          <p:cNvPr id="117764" name="Rectangle 6"/>
          <p:cNvSpPr>
            <a:spLocks noChangeArrowheads="1"/>
          </p:cNvSpPr>
          <p:nvPr/>
        </p:nvSpPr>
        <p:spPr bwMode="auto">
          <a:xfrm>
            <a:off x="762000" y="0"/>
            <a:ext cx="160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GB" b="1">
                <a:solidFill>
                  <a:srgbClr val="FF3300"/>
                </a:solidFill>
              </a:rPr>
              <a:t>Deep Q wave</a:t>
            </a:r>
            <a:endParaRPr lang="en-US" b="1">
              <a:solidFill>
                <a:srgbClr val="FF3300"/>
              </a:solidFill>
            </a:endParaRPr>
          </a:p>
        </p:txBody>
      </p:sp>
    </p:spTree>
    <p:extLst>
      <p:ext uri="{BB962C8B-B14F-4D97-AF65-F5344CB8AC3E}">
        <p14:creationId xmlns:p14="http://schemas.microsoft.com/office/powerpoint/2010/main" val="944690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ChangeArrowheads="1"/>
          </p:cNvSpPr>
          <p:nvPr/>
        </p:nvSpPr>
        <p:spPr bwMode="auto">
          <a:xfrm>
            <a:off x="0" y="3657600"/>
            <a:ext cx="8686800" cy="1830388"/>
          </a:xfrm>
          <a:prstGeom prst="rect">
            <a:avLst/>
          </a:prstGeom>
          <a:noFill/>
          <a:ln>
            <a:noFill/>
          </a:ln>
          <a:effectLst/>
          <a:extLst/>
        </p:spPr>
        <p:txBody>
          <a:bodyPr>
            <a:spAutoFit/>
          </a:bodyPr>
          <a:lstStyle/>
          <a:p>
            <a:pPr>
              <a:defRPr/>
            </a:pPr>
            <a:r>
              <a:rPr lang="en-US" dirty="0">
                <a:latin typeface="Arial" charset="0"/>
                <a:cs typeface="Arial" charset="0"/>
              </a:rPr>
              <a:t> </a:t>
            </a:r>
            <a:r>
              <a:rPr lang="en-US" b="1" dirty="0">
                <a:solidFill>
                  <a:schemeClr val="accent2"/>
                </a:solidFill>
                <a:latin typeface="Arial" charset="0"/>
                <a:cs typeface="Arial" charset="0"/>
              </a:rPr>
              <a:t>2- </a:t>
            </a:r>
            <a:r>
              <a:rPr lang="en-US" b="1" u="sng" dirty="0">
                <a:solidFill>
                  <a:schemeClr val="accent2"/>
                </a:solidFill>
                <a:latin typeface="Arial" charset="0"/>
                <a:cs typeface="Arial" charset="0"/>
              </a:rPr>
              <a:t>Variant or </a:t>
            </a:r>
            <a:r>
              <a:rPr lang="en-US" b="1" u="sng" dirty="0" err="1">
                <a:solidFill>
                  <a:schemeClr val="accent2"/>
                </a:solidFill>
                <a:latin typeface="Arial" charset="0"/>
                <a:cs typeface="Arial" charset="0"/>
              </a:rPr>
              <a:t>vasospastic</a:t>
            </a:r>
            <a:r>
              <a:rPr lang="en-US" b="1" u="sng" dirty="0">
                <a:solidFill>
                  <a:schemeClr val="accent2"/>
                </a:solidFill>
                <a:latin typeface="Arial" charset="0"/>
                <a:cs typeface="Arial" charset="0"/>
              </a:rPr>
              <a:t> or </a:t>
            </a:r>
            <a:r>
              <a:rPr lang="en-US" b="1" u="sng" dirty="0" err="1">
                <a:solidFill>
                  <a:schemeClr val="accent2"/>
                </a:solidFill>
                <a:latin typeface="Arial" charset="0"/>
                <a:cs typeface="Arial" charset="0"/>
              </a:rPr>
              <a:t>Prinzmetal's</a:t>
            </a:r>
            <a:r>
              <a:rPr lang="en-US" b="1" u="sng" dirty="0">
                <a:solidFill>
                  <a:schemeClr val="accent2"/>
                </a:solidFill>
                <a:latin typeface="Arial" charset="0"/>
                <a:cs typeface="Arial" charset="0"/>
              </a:rPr>
              <a:t> angina</a:t>
            </a:r>
            <a:r>
              <a:rPr lang="en-US" dirty="0">
                <a:latin typeface="Arial" charset="0"/>
                <a:cs typeface="Arial" charset="0"/>
              </a:rPr>
              <a:t> </a:t>
            </a:r>
          </a:p>
          <a:p>
            <a:pPr>
              <a:defRPr/>
            </a:pPr>
            <a:endParaRPr lang="en-US" b="1" dirty="0">
              <a:latin typeface="Arial" charset="0"/>
              <a:cs typeface="Arial" charset="0"/>
            </a:endParaRPr>
          </a:p>
          <a:p>
            <a:pPr>
              <a:defRPr/>
            </a:pPr>
            <a:r>
              <a:rPr kumimoji="1" lang="en-US" b="1" dirty="0">
                <a:effectLst>
                  <a:outerShdw blurRad="38100" dist="38100" dir="2700000" algn="tl">
                    <a:srgbClr val="C0C0C0"/>
                  </a:outerShdw>
                </a:effectLst>
                <a:latin typeface="Arial" charset="0"/>
                <a:cs typeface="Arial" charset="0"/>
              </a:rPr>
              <a:t>Variant angina (</a:t>
            </a:r>
            <a:r>
              <a:rPr kumimoji="1" lang="en-US" b="1" dirty="0" err="1">
                <a:effectLst>
                  <a:outerShdw blurRad="38100" dist="38100" dir="2700000" algn="tl">
                    <a:srgbClr val="C0C0C0"/>
                  </a:outerShdw>
                </a:effectLst>
                <a:latin typeface="Arial" charset="0"/>
                <a:cs typeface="Arial" charset="0"/>
              </a:rPr>
              <a:t>Prinzmetal’s</a:t>
            </a:r>
            <a:r>
              <a:rPr kumimoji="1" lang="en-US" b="1" dirty="0">
                <a:effectLst>
                  <a:outerShdw blurRad="38100" dist="38100" dir="2700000" algn="tl">
                    <a:srgbClr val="C0C0C0"/>
                  </a:outerShdw>
                </a:effectLst>
                <a:latin typeface="Arial" charset="0"/>
                <a:cs typeface="Arial" charset="0"/>
              </a:rPr>
              <a:t> angina) almost always occurs during periods of rest, usually at night. The cause is a </a:t>
            </a:r>
            <a:r>
              <a:rPr kumimoji="1" lang="en-US" b="1" dirty="0">
                <a:solidFill>
                  <a:srgbClr val="0000FF"/>
                </a:solidFill>
                <a:effectLst>
                  <a:outerShdw blurRad="38100" dist="38100" dir="2700000" algn="tl">
                    <a:srgbClr val="C0C0C0"/>
                  </a:outerShdw>
                </a:effectLst>
                <a:latin typeface="Arial" charset="0"/>
                <a:cs typeface="Arial" charset="0"/>
              </a:rPr>
              <a:t>spasm of a coronary artery</a:t>
            </a:r>
            <a:r>
              <a:rPr kumimoji="1" lang="en-US" b="1" dirty="0">
                <a:effectLst>
                  <a:outerShdw blurRad="38100" dist="38100" dir="2700000" algn="tl">
                    <a:srgbClr val="C0C0C0"/>
                  </a:outerShdw>
                </a:effectLst>
                <a:latin typeface="Arial" charset="0"/>
                <a:cs typeface="Arial" charset="0"/>
              </a:rPr>
              <a:t>. </a:t>
            </a:r>
            <a:r>
              <a:rPr kumimoji="1" lang="en-US" dirty="0" err="1">
                <a:solidFill>
                  <a:srgbClr val="0000FF"/>
                </a:solidFill>
                <a:latin typeface="Arial" charset="0"/>
                <a:cs typeface="Arial" charset="0"/>
              </a:rPr>
              <a:t>Prinzmetal's</a:t>
            </a:r>
            <a:r>
              <a:rPr kumimoji="1" lang="en-US" dirty="0">
                <a:solidFill>
                  <a:srgbClr val="0000FF"/>
                </a:solidFill>
                <a:latin typeface="Arial" charset="0"/>
                <a:cs typeface="Arial" charset="0"/>
              </a:rPr>
              <a:t> angina is unrelieved by rest but usually disappears in about 5 minutes.</a:t>
            </a:r>
          </a:p>
          <a:p>
            <a:pPr>
              <a:defRPr/>
            </a:pPr>
            <a:endParaRPr kumimoji="1" lang="en-US" b="1" dirty="0">
              <a:solidFill>
                <a:srgbClr val="0000FF"/>
              </a:solidFill>
              <a:effectLst>
                <a:outerShdw blurRad="38100" dist="38100" dir="2700000" algn="tl">
                  <a:srgbClr val="C0C0C0"/>
                </a:outerShdw>
              </a:effectLst>
              <a:latin typeface="Arial" charset="0"/>
              <a:cs typeface="Arial" charset="0"/>
            </a:endParaRPr>
          </a:p>
        </p:txBody>
      </p:sp>
      <p:sp>
        <p:nvSpPr>
          <p:cNvPr id="6150" name="Rectangle 6"/>
          <p:cNvSpPr>
            <a:spLocks noChangeArrowheads="1"/>
          </p:cNvSpPr>
          <p:nvPr/>
        </p:nvSpPr>
        <p:spPr bwMode="auto">
          <a:xfrm>
            <a:off x="0" y="77788"/>
            <a:ext cx="8763000"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b="1">
                <a:solidFill>
                  <a:srgbClr val="FF0000"/>
                </a:solidFill>
              </a:rPr>
              <a:t>Types of angina</a:t>
            </a:r>
          </a:p>
          <a:p>
            <a:r>
              <a:rPr lang="en-US" b="1">
                <a:solidFill>
                  <a:schemeClr val="accent2"/>
                </a:solidFill>
              </a:rPr>
              <a:t>1-</a:t>
            </a:r>
            <a:r>
              <a:rPr lang="en-US">
                <a:solidFill>
                  <a:schemeClr val="accent2"/>
                </a:solidFill>
              </a:rPr>
              <a:t> </a:t>
            </a:r>
            <a:r>
              <a:rPr lang="en-US" b="1" u="sng">
                <a:solidFill>
                  <a:schemeClr val="accent2"/>
                </a:solidFill>
              </a:rPr>
              <a:t>Classic or atherosclerotic exercise  or angina of effort or stable angina</a:t>
            </a:r>
            <a:r>
              <a:rPr lang="en-US" b="1" u="sng"/>
              <a:t>.</a:t>
            </a:r>
            <a:endParaRPr lang="en-US" u="sng"/>
          </a:p>
          <a:p>
            <a:r>
              <a:rPr lang="en-US" b="1"/>
              <a:t>Classic angina is caused due to atheromatous obstruction of the large coronary vessels. In classic angina, the imbalance occurs when the </a:t>
            </a:r>
            <a:r>
              <a:rPr lang="en-US" b="1">
                <a:solidFill>
                  <a:schemeClr val="accent2"/>
                </a:solidFill>
              </a:rPr>
              <a:t>myocardial oxygen requirement increases</a:t>
            </a:r>
            <a:r>
              <a:rPr lang="en-US" b="1"/>
              <a:t>, </a:t>
            </a:r>
            <a:r>
              <a:rPr lang="en-US" b="1">
                <a:solidFill>
                  <a:schemeClr val="accent2"/>
                </a:solidFill>
              </a:rPr>
              <a:t>as during exercise, and coronary blood flow does not increase proportionately</a:t>
            </a:r>
            <a:r>
              <a:rPr lang="en-US" b="1"/>
              <a:t>. The resulting </a:t>
            </a:r>
            <a:r>
              <a:rPr lang="en-US" b="1">
                <a:solidFill>
                  <a:schemeClr val="accent2"/>
                </a:solidFill>
              </a:rPr>
              <a:t>ischemia</a:t>
            </a:r>
            <a:r>
              <a:rPr lang="en-US" b="1"/>
              <a:t> usually leads to </a:t>
            </a:r>
            <a:r>
              <a:rPr lang="en-US" b="1">
                <a:solidFill>
                  <a:schemeClr val="accent2"/>
                </a:solidFill>
              </a:rPr>
              <a:t>pain</a:t>
            </a:r>
            <a:r>
              <a:rPr lang="en-US" b="1"/>
              <a:t>. </a:t>
            </a:r>
          </a:p>
          <a:p>
            <a:r>
              <a:rPr kumimoji="1" lang="en-US">
                <a:solidFill>
                  <a:srgbClr val="0000FF"/>
                </a:solidFill>
              </a:rPr>
              <a:t>In stable, pain is typically relieved by rest.</a:t>
            </a:r>
            <a:endParaRPr lang="en-US" b="1"/>
          </a:p>
          <a:p>
            <a:r>
              <a:rPr lang="en-US" b="1"/>
              <a:t>Classic angina is therefore "</a:t>
            </a:r>
            <a:r>
              <a:rPr lang="en-US" b="1">
                <a:solidFill>
                  <a:schemeClr val="folHlink"/>
                </a:solidFill>
              </a:rPr>
              <a:t>angina of effort</a:t>
            </a:r>
            <a:r>
              <a:rPr lang="en-US" b="1"/>
              <a:t>." (In some individuals, the ischemia is not always accompanied by pain, resulting in "silent" ischemia.)</a:t>
            </a:r>
            <a:r>
              <a:rPr lang="en-US"/>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92087195"/>
      </p:ext>
    </p:extLst>
  </p:cSld>
  <p:clrMapOvr>
    <a:masterClrMapping/>
  </p:clrMapOvr>
  <mc:AlternateContent xmlns:mc="http://schemas.openxmlformats.org/markup-compatibility/2006">
    <mc:Choice xmlns:p14="http://schemas.microsoft.com/office/powerpoint/2010/main" Requires="p14">
      <p:transition spd="slow" p14:dur="2000" advTm="57533"/>
    </mc:Choice>
    <mc:Fallback>
      <p:transition spd="slow" advTm="5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150"/>
                                        </p:tgtEl>
                                        <p:attrNameLst>
                                          <p:attrName>style.visibility</p:attrName>
                                        </p:attrNameLst>
                                      </p:cBhvr>
                                      <p:to>
                                        <p:strVal val="visible"/>
                                      </p:to>
                                    </p:set>
                                    <p:anim calcmode="lin" valueType="num">
                                      <p:cBhvr additive="base">
                                        <p:cTn id="11" dur="500" fill="hold"/>
                                        <p:tgtEl>
                                          <p:spTgt spid="6150"/>
                                        </p:tgtEl>
                                        <p:attrNameLst>
                                          <p:attrName>ppt_x</p:attrName>
                                        </p:attrNameLst>
                                      </p:cBhvr>
                                      <p:tavLst>
                                        <p:tav tm="0">
                                          <p:val>
                                            <p:strVal val="#ppt_x"/>
                                          </p:val>
                                        </p:tav>
                                        <p:tav tm="100000">
                                          <p:val>
                                            <p:strVal val="#ppt_x"/>
                                          </p:val>
                                        </p:tav>
                                      </p:tavLst>
                                    </p:anim>
                                    <p:anim calcmode="lin" valueType="num">
                                      <p:cBhvr additive="base">
                                        <p:cTn id="12"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149"/>
                                        </p:tgtEl>
                                        <p:attrNameLst>
                                          <p:attrName>style.visibility</p:attrName>
                                        </p:attrNameLst>
                                      </p:cBhvr>
                                      <p:to>
                                        <p:strVal val="visible"/>
                                      </p:to>
                                    </p:set>
                                    <p:anim calcmode="lin" valueType="num">
                                      <p:cBhvr additive="base">
                                        <p:cTn id="17" dur="500" fill="hold"/>
                                        <p:tgtEl>
                                          <p:spTgt spid="6149"/>
                                        </p:tgtEl>
                                        <p:attrNameLst>
                                          <p:attrName>ppt_x</p:attrName>
                                        </p:attrNameLst>
                                      </p:cBhvr>
                                      <p:tavLst>
                                        <p:tav tm="0">
                                          <p:val>
                                            <p:strVal val="#ppt_x"/>
                                          </p:val>
                                        </p:tav>
                                        <p:tav tm="100000">
                                          <p:val>
                                            <p:strVal val="#ppt_x"/>
                                          </p:val>
                                        </p:tav>
                                      </p:tavLst>
                                    </p:anim>
                                    <p:anim calcmode="lin" valueType="num">
                                      <p:cBhvr additive="base">
                                        <p:cTn id="18"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6149" grpId="0"/>
      <p:bldP spid="61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ChangeArrowheads="1"/>
          </p:cNvSpPr>
          <p:nvPr/>
        </p:nvSpPr>
        <p:spPr bwMode="auto">
          <a:xfrm>
            <a:off x="0" y="5118100"/>
            <a:ext cx="8610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accent2"/>
                </a:solidFill>
              </a:rPr>
              <a:t>Plaque</a:t>
            </a:r>
            <a:r>
              <a:rPr lang="en-US" b="1"/>
              <a:t> is made up of low density lipoprotein (LDL), macrophages, smooth muscle cells, platelets, and other substances.</a:t>
            </a:r>
          </a:p>
          <a:p>
            <a:endParaRPr lang="en-US" b="1"/>
          </a:p>
          <a:p>
            <a:r>
              <a:rPr lang="en-US" b="1"/>
              <a:t>It may narrow the lumen of a blood vessel and restrict blood flow. Plaque rupture can induce the formation of thrombus (blood clot) and block blood flow. This will result in ischemic stroke or heart attack</a:t>
            </a:r>
          </a:p>
        </p:txBody>
      </p:sp>
      <p:sp>
        <p:nvSpPr>
          <p:cNvPr id="17413" name="Rectangle 5"/>
          <p:cNvSpPr>
            <a:spLocks noChangeArrowheads="1"/>
          </p:cNvSpPr>
          <p:nvPr/>
        </p:nvSpPr>
        <p:spPr bwMode="auto">
          <a:xfrm>
            <a:off x="0" y="0"/>
            <a:ext cx="8915400" cy="3689350"/>
          </a:xfrm>
          <a:prstGeom prst="rect">
            <a:avLst/>
          </a:prstGeom>
          <a:noFill/>
          <a:ln>
            <a:noFill/>
          </a:ln>
          <a:effectLst/>
          <a:extLst/>
        </p:spPr>
        <p:txBody>
          <a:bodyPr anchor="ctr">
            <a:spAutoFit/>
          </a:bodyPr>
          <a:lstStyle/>
          <a:p>
            <a:pPr>
              <a:defRPr/>
            </a:pPr>
            <a:r>
              <a:rPr lang="en-US" b="1" dirty="0">
                <a:solidFill>
                  <a:schemeClr val="accent2"/>
                </a:solidFill>
                <a:latin typeface="Arial" charset="0"/>
                <a:cs typeface="Arial" charset="0"/>
              </a:rPr>
              <a:t>3- Unstable angina</a:t>
            </a:r>
            <a:endParaRPr lang="en-US" b="1" dirty="0">
              <a:latin typeface="Arial" charset="0"/>
              <a:cs typeface="Arial" charset="0"/>
            </a:endParaRPr>
          </a:p>
          <a:p>
            <a:pPr>
              <a:defRPr/>
            </a:pPr>
            <a:r>
              <a:rPr lang="en-US" b="1" dirty="0">
                <a:latin typeface="Arial" charset="0"/>
                <a:cs typeface="Arial" charset="0"/>
              </a:rPr>
              <a:t>- </a:t>
            </a:r>
            <a:r>
              <a:rPr kumimoji="1" lang="en-US" dirty="0">
                <a:effectLst>
                  <a:outerShdw blurRad="38100" dist="38100" dir="2700000" algn="tl">
                    <a:srgbClr val="C0C0C0"/>
                  </a:outerShdw>
                </a:effectLst>
                <a:latin typeface="Arial" charset="0"/>
                <a:cs typeface="Arial" charset="0"/>
              </a:rPr>
              <a:t>Due to spasm and partial obstruction of coronaries.</a:t>
            </a:r>
          </a:p>
          <a:p>
            <a:pPr>
              <a:defRPr/>
            </a:pPr>
            <a:r>
              <a:rPr kumimoji="1" lang="en-US" dirty="0">
                <a:effectLst>
                  <a:outerShdw blurRad="38100" dist="38100" dir="2700000" algn="tl">
                    <a:srgbClr val="C0C0C0"/>
                  </a:outerShdw>
                </a:effectLst>
                <a:latin typeface="Arial" charset="0"/>
                <a:cs typeface="Arial" charset="0"/>
              </a:rPr>
              <a:t>Unstable angina, one of the acute coronary syndromes that includes </a:t>
            </a:r>
            <a:r>
              <a:rPr kumimoji="1" lang="en-US" dirty="0">
                <a:effectLst>
                  <a:outerShdw blurRad="38100" dist="38100" dir="2700000" algn="tl">
                    <a:srgbClr val="C0C0C0"/>
                  </a:outerShdw>
                </a:effectLst>
                <a:latin typeface="Arial" charset="0"/>
                <a:cs typeface="Arial" charset="0"/>
                <a:hlinkClick r:id="rId5"/>
              </a:rPr>
              <a:t>heart attack</a:t>
            </a:r>
            <a:r>
              <a:rPr kumimoji="1" lang="en-US" dirty="0">
                <a:effectLst>
                  <a:outerShdw blurRad="38100" dist="38100" dir="2700000" algn="tl">
                    <a:srgbClr val="C0C0C0"/>
                  </a:outerShdw>
                </a:effectLst>
                <a:latin typeface="Arial" charset="0"/>
                <a:cs typeface="Arial" charset="0"/>
              </a:rPr>
              <a:t>, is characterized by a change in the </a:t>
            </a:r>
            <a:r>
              <a:rPr kumimoji="1" lang="en-US" dirty="0">
                <a:solidFill>
                  <a:srgbClr val="FF9933"/>
                </a:solidFill>
                <a:effectLst>
                  <a:outerShdw blurRad="38100" dist="38100" dir="2700000" algn="tl">
                    <a:srgbClr val="C0C0C0"/>
                  </a:outerShdw>
                </a:effectLst>
                <a:latin typeface="Arial" charset="0"/>
                <a:cs typeface="Arial" charset="0"/>
              </a:rPr>
              <a:t>pattern of angina episodes,</a:t>
            </a:r>
            <a:r>
              <a:rPr kumimoji="1" lang="en-US" dirty="0">
                <a:effectLst>
                  <a:outerShdw blurRad="38100" dist="38100" dir="2700000" algn="tl">
                    <a:srgbClr val="C0C0C0"/>
                  </a:outerShdw>
                </a:effectLst>
                <a:latin typeface="Arial" charset="0"/>
                <a:cs typeface="Arial" charset="0"/>
              </a:rPr>
              <a:t> occurring </a:t>
            </a:r>
            <a:r>
              <a:rPr kumimoji="1" lang="en-US" dirty="0">
                <a:solidFill>
                  <a:srgbClr val="FF9933"/>
                </a:solidFill>
                <a:effectLst>
                  <a:outerShdw blurRad="38100" dist="38100" dir="2700000" algn="tl">
                    <a:srgbClr val="C0C0C0"/>
                  </a:outerShdw>
                </a:effectLst>
                <a:latin typeface="Arial" charset="0"/>
                <a:cs typeface="Arial" charset="0"/>
              </a:rPr>
              <a:t>1)</a:t>
            </a:r>
            <a:r>
              <a:rPr kumimoji="1" lang="en-US" dirty="0">
                <a:effectLst>
                  <a:outerShdw blurRad="38100" dist="38100" dir="2700000" algn="tl">
                    <a:srgbClr val="C0C0C0"/>
                  </a:outerShdw>
                </a:effectLst>
                <a:latin typeface="Arial" charset="0"/>
                <a:cs typeface="Arial" charset="0"/>
              </a:rPr>
              <a:t> </a:t>
            </a:r>
            <a:r>
              <a:rPr kumimoji="1" lang="en-US" dirty="0">
                <a:solidFill>
                  <a:schemeClr val="hlink"/>
                </a:solidFill>
                <a:effectLst>
                  <a:outerShdw blurRad="38100" dist="38100" dir="2700000" algn="tl">
                    <a:srgbClr val="C0C0C0"/>
                  </a:outerShdw>
                </a:effectLst>
                <a:latin typeface="Arial" charset="0"/>
                <a:cs typeface="Arial" charset="0"/>
              </a:rPr>
              <a:t>more </a:t>
            </a:r>
            <a:r>
              <a:rPr kumimoji="1" lang="en-US" u="sng" dirty="0">
                <a:solidFill>
                  <a:schemeClr val="hlink"/>
                </a:solidFill>
                <a:effectLst>
                  <a:outerShdw blurRad="38100" dist="38100" dir="2700000" algn="tl">
                    <a:srgbClr val="C0C0C0"/>
                  </a:outerShdw>
                </a:effectLst>
                <a:latin typeface="Arial" charset="0"/>
                <a:cs typeface="Arial" charset="0"/>
              </a:rPr>
              <a:t>frequently, </a:t>
            </a:r>
            <a:r>
              <a:rPr kumimoji="1" lang="en-US" u="sng" dirty="0">
                <a:solidFill>
                  <a:srgbClr val="FF9933"/>
                </a:solidFill>
                <a:effectLst>
                  <a:outerShdw blurRad="38100" dist="38100" dir="2700000" algn="tl">
                    <a:srgbClr val="C0C0C0"/>
                  </a:outerShdw>
                </a:effectLst>
                <a:latin typeface="Arial" charset="0"/>
                <a:cs typeface="Arial" charset="0"/>
              </a:rPr>
              <a:t>2)</a:t>
            </a:r>
            <a:r>
              <a:rPr kumimoji="1" lang="en-US" u="sng" dirty="0">
                <a:solidFill>
                  <a:schemeClr val="hlink"/>
                </a:solidFill>
                <a:effectLst>
                  <a:outerShdw blurRad="38100" dist="38100" dir="2700000" algn="tl">
                    <a:srgbClr val="C0C0C0"/>
                  </a:outerShdw>
                </a:effectLst>
                <a:latin typeface="Arial" charset="0"/>
                <a:cs typeface="Arial" charset="0"/>
              </a:rPr>
              <a:t> at rest, </a:t>
            </a:r>
            <a:r>
              <a:rPr kumimoji="1" lang="en-US" u="sng" dirty="0">
                <a:solidFill>
                  <a:srgbClr val="FF9933"/>
                </a:solidFill>
                <a:effectLst>
                  <a:outerShdw blurRad="38100" dist="38100" dir="2700000" algn="tl">
                    <a:srgbClr val="C0C0C0"/>
                  </a:outerShdw>
                </a:effectLst>
                <a:latin typeface="Arial" charset="0"/>
                <a:cs typeface="Arial" charset="0"/>
              </a:rPr>
              <a:t>3)</a:t>
            </a:r>
            <a:r>
              <a:rPr kumimoji="1" lang="en-US" u="sng" dirty="0">
                <a:solidFill>
                  <a:schemeClr val="hlink"/>
                </a:solidFill>
                <a:effectLst>
                  <a:outerShdw blurRad="38100" dist="38100" dir="2700000" algn="tl">
                    <a:srgbClr val="C0C0C0"/>
                  </a:outerShdw>
                </a:effectLst>
                <a:latin typeface="Arial" charset="0"/>
                <a:cs typeface="Arial" charset="0"/>
              </a:rPr>
              <a:t> and/or not responding to treatment.</a:t>
            </a:r>
            <a:r>
              <a:rPr kumimoji="1" lang="en-US" dirty="0">
                <a:latin typeface="Arial" charset="0"/>
                <a:cs typeface="Arial" charset="0"/>
              </a:rPr>
              <a:t> </a:t>
            </a:r>
            <a:endParaRPr lang="en-US" b="1" dirty="0">
              <a:latin typeface="Arial" charset="0"/>
              <a:cs typeface="Arial" charset="0"/>
            </a:endParaRPr>
          </a:p>
          <a:p>
            <a:pPr>
              <a:buFontTx/>
              <a:buChar char="-"/>
              <a:defRPr/>
            </a:pPr>
            <a:r>
              <a:rPr lang="en-US" b="1" dirty="0">
                <a:latin typeface="Arial" charset="0"/>
                <a:cs typeface="Arial" charset="0"/>
              </a:rPr>
              <a:t>In most cases, formation of </a:t>
            </a:r>
            <a:r>
              <a:rPr lang="en-US" b="1" dirty="0">
                <a:solidFill>
                  <a:srgbClr val="FF0000"/>
                </a:solidFill>
                <a:latin typeface="Arial" charset="0"/>
                <a:cs typeface="Arial" charset="0"/>
              </a:rPr>
              <a:t>labile non-occlusive thrombi</a:t>
            </a:r>
            <a:r>
              <a:rPr lang="en-US" b="1" dirty="0">
                <a:latin typeface="Arial" charset="0"/>
                <a:cs typeface="Arial" charset="0"/>
              </a:rPr>
              <a:t> at the site of a </a:t>
            </a:r>
            <a:r>
              <a:rPr lang="en-US" b="1" dirty="0">
                <a:solidFill>
                  <a:srgbClr val="FF0000"/>
                </a:solidFill>
                <a:latin typeface="Arial" charset="0"/>
                <a:cs typeface="Arial" charset="0"/>
              </a:rPr>
              <a:t>fissured or ulcerated plaque</a:t>
            </a:r>
            <a:r>
              <a:rPr lang="en-US" b="1" dirty="0">
                <a:latin typeface="Arial" charset="0"/>
                <a:cs typeface="Arial" charset="0"/>
              </a:rPr>
              <a:t> is the mechanism for reduction in flow</a:t>
            </a:r>
            <a:r>
              <a:rPr lang="en-US" dirty="0">
                <a:latin typeface="Arial" charset="0"/>
                <a:cs typeface="Arial" charset="0"/>
              </a:rPr>
              <a:t>. The course and the prognosis of unstable angina are variable, but this subset of acute coronary syndrome is associated with a high risk of </a:t>
            </a:r>
            <a:r>
              <a:rPr lang="en-US" b="1" dirty="0">
                <a:solidFill>
                  <a:srgbClr val="FF0000"/>
                </a:solidFill>
                <a:latin typeface="Arial" charset="0"/>
                <a:cs typeface="Arial" charset="0"/>
              </a:rPr>
              <a:t>myocardial infarction</a:t>
            </a:r>
            <a:r>
              <a:rPr lang="en-US" dirty="0">
                <a:solidFill>
                  <a:srgbClr val="FF0000"/>
                </a:solidFill>
                <a:latin typeface="Arial" charset="0"/>
                <a:cs typeface="Arial" charset="0"/>
              </a:rPr>
              <a:t> and </a:t>
            </a:r>
            <a:r>
              <a:rPr lang="en-US" b="1" dirty="0">
                <a:solidFill>
                  <a:srgbClr val="FF0000"/>
                </a:solidFill>
                <a:latin typeface="Arial" charset="0"/>
                <a:cs typeface="Arial" charset="0"/>
              </a:rPr>
              <a:t>death.</a:t>
            </a:r>
            <a:r>
              <a:rPr lang="en-US" dirty="0">
                <a:latin typeface="Arial" charset="0"/>
                <a:cs typeface="Arial" charset="0"/>
              </a:rPr>
              <a:t> </a:t>
            </a:r>
          </a:p>
          <a:p>
            <a:pPr>
              <a:defRPr/>
            </a:pPr>
            <a:endParaRPr kumimoji="1" lang="en-US" dirty="0">
              <a:latin typeface="Arial" charset="0"/>
              <a:cs typeface="Arial" charset="0"/>
            </a:endParaRPr>
          </a:p>
          <a:p>
            <a:pPr>
              <a:buFontTx/>
              <a:buChar char="-"/>
              <a:defRPr/>
            </a:pPr>
            <a:endParaRPr lang="en-US" dirty="0">
              <a:latin typeface="Arial" charset="0"/>
              <a:cs typeface="Arial" charset="0"/>
            </a:endParaRPr>
          </a:p>
        </p:txBody>
      </p:sp>
      <p:sp>
        <p:nvSpPr>
          <p:cNvPr id="17417" name="Rectangle 9"/>
          <p:cNvSpPr>
            <a:spLocks noChangeArrowheads="1"/>
          </p:cNvSpPr>
          <p:nvPr/>
        </p:nvSpPr>
        <p:spPr bwMode="auto">
          <a:xfrm>
            <a:off x="228600" y="3124200"/>
            <a:ext cx="8610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b="1">
                <a:solidFill>
                  <a:srgbClr val="FF0000"/>
                </a:solidFill>
              </a:rPr>
              <a:t>Myocardial Infarction</a:t>
            </a:r>
            <a:endParaRPr kumimoji="1" lang="ar-SA" b="1">
              <a:solidFill>
                <a:srgbClr val="FF0000"/>
              </a:solidFill>
            </a:endParaRPr>
          </a:p>
          <a:p>
            <a:r>
              <a:rPr kumimoji="1" lang="en-US"/>
              <a:t>Myocardial infarction (MI) is the death of myocardial cells that occurs following prolonged oxygen deprivation.. Myocardial cells begin to die.</a:t>
            </a:r>
          </a:p>
          <a:p>
            <a:r>
              <a:rPr kumimoji="1" lang="en-US">
                <a:solidFill>
                  <a:srgbClr val="0000FF"/>
                </a:solidFill>
              </a:rPr>
              <a:t>a common cause of an MI is the rupture of an atherosclerotic plaque from one of the coronary arteries, and the subsequent obstruction of blood flow</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0677439"/>
      </p:ext>
    </p:extLst>
  </p:cSld>
  <p:clrMapOvr>
    <a:masterClrMapping/>
  </p:clrMapOvr>
  <mc:AlternateContent xmlns:mc="http://schemas.openxmlformats.org/markup-compatibility/2006">
    <mc:Choice xmlns:p14="http://schemas.microsoft.com/office/powerpoint/2010/main" Requires="p14">
      <p:transition spd="slow" p14:dur="2000" advTm="41549"/>
    </mc:Choice>
    <mc:Fallback>
      <p:transition spd="slow" advTm="41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413"/>
                                        </p:tgtEl>
                                        <p:attrNameLst>
                                          <p:attrName>style.visibility</p:attrName>
                                        </p:attrNameLst>
                                      </p:cBhvr>
                                      <p:to>
                                        <p:strVal val="visible"/>
                                      </p:to>
                                    </p:set>
                                    <p:anim calcmode="lin" valueType="num">
                                      <p:cBhvr additive="base">
                                        <p:cTn id="11" dur="500" fill="hold"/>
                                        <p:tgtEl>
                                          <p:spTgt spid="17413"/>
                                        </p:tgtEl>
                                        <p:attrNameLst>
                                          <p:attrName>ppt_x</p:attrName>
                                        </p:attrNameLst>
                                      </p:cBhvr>
                                      <p:tavLst>
                                        <p:tav tm="0">
                                          <p:val>
                                            <p:strVal val="#ppt_x"/>
                                          </p:val>
                                        </p:tav>
                                        <p:tav tm="100000">
                                          <p:val>
                                            <p:strVal val="#ppt_x"/>
                                          </p:val>
                                        </p:tav>
                                      </p:tavLst>
                                    </p:anim>
                                    <p:anim calcmode="lin" valueType="num">
                                      <p:cBhvr additive="base">
                                        <p:cTn id="12"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17413"/>
                                        </p:tgtEl>
                                        <p:attrNameLst>
                                          <p:attrName>style.visibility</p:attrName>
                                        </p:attrNameLst>
                                      </p:cBhvr>
                                      <p:to>
                                        <p:strVal val="visible"/>
                                      </p:to>
                                    </p:set>
                                    <p:anim calcmode="lin" valueType="num">
                                      <p:cBhvr additive="base">
                                        <p:cTn id="17" dur="500" fill="hold"/>
                                        <p:tgtEl>
                                          <p:spTgt spid="17413"/>
                                        </p:tgtEl>
                                        <p:attrNameLst>
                                          <p:attrName>ppt_x</p:attrName>
                                        </p:attrNameLst>
                                      </p:cBhvr>
                                      <p:tavLst>
                                        <p:tav tm="0">
                                          <p:val>
                                            <p:strVal val="#ppt_x"/>
                                          </p:val>
                                        </p:tav>
                                        <p:tav tm="100000">
                                          <p:val>
                                            <p:strVal val="#ppt_x"/>
                                          </p:val>
                                        </p:tav>
                                      </p:tavLst>
                                    </p:anim>
                                    <p:anim calcmode="lin" valueType="num">
                                      <p:cBhvr additive="base">
                                        <p:cTn id="18"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417"/>
                                        </p:tgtEl>
                                        <p:attrNameLst>
                                          <p:attrName>style.visibility</p:attrName>
                                        </p:attrNameLst>
                                      </p:cBhvr>
                                      <p:to>
                                        <p:strVal val="visible"/>
                                      </p:to>
                                    </p:set>
                                    <p:anim calcmode="lin" valueType="num">
                                      <p:cBhvr additive="base">
                                        <p:cTn id="23" dur="500" fill="hold"/>
                                        <p:tgtEl>
                                          <p:spTgt spid="17417"/>
                                        </p:tgtEl>
                                        <p:attrNameLst>
                                          <p:attrName>ppt_x</p:attrName>
                                        </p:attrNameLst>
                                      </p:cBhvr>
                                      <p:tavLst>
                                        <p:tav tm="0">
                                          <p:val>
                                            <p:strVal val="#ppt_x"/>
                                          </p:val>
                                        </p:tav>
                                        <p:tav tm="100000">
                                          <p:val>
                                            <p:strVal val="#ppt_x"/>
                                          </p:val>
                                        </p:tav>
                                      </p:tavLst>
                                    </p:anim>
                                    <p:anim calcmode="lin" valueType="num">
                                      <p:cBhvr additive="base">
                                        <p:cTn id="24" dur="500" fill="hold"/>
                                        <p:tgtEl>
                                          <p:spTgt spid="1741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412"/>
                                        </p:tgtEl>
                                        <p:attrNameLst>
                                          <p:attrName>style.visibility</p:attrName>
                                        </p:attrNameLst>
                                      </p:cBhvr>
                                      <p:to>
                                        <p:strVal val="visible"/>
                                      </p:to>
                                    </p:set>
                                    <p:anim calcmode="lin" valueType="num">
                                      <p:cBhvr additive="base">
                                        <p:cTn id="29" dur="500" fill="hold"/>
                                        <p:tgtEl>
                                          <p:spTgt spid="17412"/>
                                        </p:tgtEl>
                                        <p:attrNameLst>
                                          <p:attrName>ppt_x</p:attrName>
                                        </p:attrNameLst>
                                      </p:cBhvr>
                                      <p:tavLst>
                                        <p:tav tm="0">
                                          <p:val>
                                            <p:strVal val="#ppt_x"/>
                                          </p:val>
                                        </p:tav>
                                        <p:tav tm="100000">
                                          <p:val>
                                            <p:strVal val="#ppt_x"/>
                                          </p:val>
                                        </p:tav>
                                      </p:tavLst>
                                    </p:anim>
                                    <p:anim calcmode="lin" valueType="num">
                                      <p:cBhvr additive="base">
                                        <p:cTn id="30"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7412" grpId="0"/>
      <p:bldP spid="17413" grpId="0"/>
      <p:bldP spid="17413" grpId="1"/>
      <p:bldP spid="174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ChangeArrowheads="1"/>
          </p:cNvSpPr>
          <p:nvPr/>
        </p:nvSpPr>
        <p:spPr bwMode="auto">
          <a:xfrm>
            <a:off x="0" y="0"/>
            <a:ext cx="8229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b="1"/>
          </a:p>
          <a:p>
            <a:r>
              <a:rPr lang="en-US" b="1">
                <a:solidFill>
                  <a:srgbClr val="FF0000"/>
                </a:solidFill>
              </a:rPr>
              <a:t>Formation of foam cells</a:t>
            </a:r>
            <a:r>
              <a:rPr lang="en-US">
                <a:solidFill>
                  <a:srgbClr val="FF0000"/>
                </a:solidFill>
              </a:rPr>
              <a:t> </a:t>
            </a:r>
          </a:p>
          <a:p>
            <a:r>
              <a:rPr lang="en-US">
                <a:solidFill>
                  <a:schemeClr val="accent2"/>
                </a:solidFill>
              </a:rPr>
              <a:t>The first stage in the development of atherosclerosis is the formation of </a:t>
            </a:r>
            <a:r>
              <a:rPr lang="en-US" b="1">
                <a:solidFill>
                  <a:schemeClr val="accent2"/>
                </a:solidFill>
              </a:rPr>
              <a:t>foam cells</a:t>
            </a:r>
            <a:r>
              <a:rPr lang="en-US">
                <a:solidFill>
                  <a:schemeClr val="accent2"/>
                </a:solidFill>
              </a:rPr>
              <a:t> (macrophages with ingested oxidized LDL).</a:t>
            </a:r>
            <a:r>
              <a:rPr lang="en-US"/>
              <a:t> </a:t>
            </a:r>
          </a:p>
          <a:p>
            <a:r>
              <a:rPr lang="en-US"/>
              <a:t>The process begins with trap of LDL in the </a:t>
            </a:r>
            <a:r>
              <a:rPr lang="en-US" b="1"/>
              <a:t>intima</a:t>
            </a:r>
            <a:r>
              <a:rPr lang="en-US"/>
              <a:t>, which lies just below the endothelium (the monolayer of cells lining the arterial wall).</a:t>
            </a:r>
          </a:p>
        </p:txBody>
      </p:sp>
      <p:sp>
        <p:nvSpPr>
          <p:cNvPr id="22533" name="Rectangle 5"/>
          <p:cNvSpPr>
            <a:spLocks noChangeArrowheads="1"/>
          </p:cNvSpPr>
          <p:nvPr/>
        </p:nvSpPr>
        <p:spPr bwMode="auto">
          <a:xfrm>
            <a:off x="0" y="2133600"/>
            <a:ext cx="94488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0000"/>
                </a:solidFill>
              </a:rPr>
              <a:t>Formation of plaque</a:t>
            </a:r>
            <a:r>
              <a:rPr lang="ar-SA">
                <a:solidFill>
                  <a:srgbClr val="FF0000"/>
                </a:solidFill>
              </a:rPr>
              <a:t> </a:t>
            </a:r>
          </a:p>
          <a:p>
            <a:r>
              <a:rPr lang="en-US"/>
              <a:t>As atherosclerosis progresses, </a:t>
            </a:r>
          </a:p>
          <a:p>
            <a:r>
              <a:rPr lang="en-US">
                <a:solidFill>
                  <a:schemeClr val="accent2"/>
                </a:solidFill>
              </a:rPr>
              <a:t>T lymphocytes, platelets and smooth muscle cells also join foam cells, expanding the plaque size.</a:t>
            </a:r>
            <a:r>
              <a:rPr lang="en-US"/>
              <a:t> </a:t>
            </a:r>
          </a:p>
          <a:p>
            <a:r>
              <a:rPr lang="en-US">
                <a:solidFill>
                  <a:schemeClr val="accent2"/>
                </a:solidFill>
              </a:rPr>
              <a:t>This involves cytokines to activate T lymphocytes and growth </a:t>
            </a:r>
          </a:p>
          <a:p>
            <a:r>
              <a:rPr lang="en-US">
                <a:solidFill>
                  <a:schemeClr val="accent2"/>
                </a:solidFill>
              </a:rPr>
              <a:t>factors to promote proliferation of smooth muscle cells</a:t>
            </a:r>
            <a:r>
              <a:rPr lang="en-US"/>
              <a:t>.</a:t>
            </a:r>
          </a:p>
          <a:p>
            <a:r>
              <a:rPr lang="en-US">
                <a:solidFill>
                  <a:schemeClr val="accent2"/>
                </a:solidFill>
              </a:rPr>
              <a:t>Platelets can also release cytokines and growth factors to enhance migration and proliferation of smooth muscle cells</a:t>
            </a:r>
            <a:r>
              <a:rPr lang="en-US"/>
              <a:t>. </a:t>
            </a:r>
          </a:p>
          <a:p>
            <a:r>
              <a:rPr lang="en-US">
                <a:solidFill>
                  <a:schemeClr val="accent2"/>
                </a:solidFill>
              </a:rPr>
              <a:t>During this stage, a fibrous cap is formed to separate the plaque from the lumen</a:t>
            </a:r>
          </a:p>
        </p:txBody>
      </p:sp>
      <p:sp>
        <p:nvSpPr>
          <p:cNvPr id="22534" name="Rectangle 6"/>
          <p:cNvSpPr>
            <a:spLocks noChangeArrowheads="1"/>
          </p:cNvSpPr>
          <p:nvPr/>
        </p:nvSpPr>
        <p:spPr bwMode="auto">
          <a:xfrm>
            <a:off x="228600" y="5181600"/>
            <a:ext cx="8077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b="1">
                <a:solidFill>
                  <a:srgbClr val="FF3300"/>
                </a:solidFill>
              </a:rPr>
              <a:t>Thrombosis</a:t>
            </a:r>
            <a:r>
              <a:rPr lang="ar-SA"/>
              <a:t> </a:t>
            </a:r>
          </a:p>
          <a:p>
            <a:r>
              <a:rPr lang="en-US"/>
              <a:t>Thrombosis (formation of thrombus) arises from plaque rupture. Macrophages may release metalloproteinases and other proteolytic enzymes to degrade fibrous cap, making it susceptible to rupture. Plaque rupture activates platelets, leading to formation of  blood clots at the site of lesion.</a:t>
            </a:r>
            <a:endParaRPr lang="ar-SA"/>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58409963"/>
      </p:ext>
    </p:extLst>
  </p:cSld>
  <p:clrMapOvr>
    <a:masterClrMapping/>
  </p:clrMapOvr>
  <mc:AlternateContent xmlns:mc="http://schemas.openxmlformats.org/markup-compatibility/2006">
    <mc:Choice xmlns:p14="http://schemas.microsoft.com/office/powerpoint/2010/main" Requires="p14">
      <p:transition spd="slow" p14:dur="2000" advTm="22479"/>
    </mc:Choice>
    <mc:Fallback>
      <p:transition spd="slow" advTm="2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533"/>
                                        </p:tgtEl>
                                        <p:attrNameLst>
                                          <p:attrName>style.visibility</p:attrName>
                                        </p:attrNameLst>
                                      </p:cBhvr>
                                      <p:to>
                                        <p:strVal val="visible"/>
                                      </p:to>
                                    </p:set>
                                    <p:anim calcmode="lin" valueType="num">
                                      <p:cBhvr additive="base">
                                        <p:cTn id="11" dur="500" fill="hold"/>
                                        <p:tgtEl>
                                          <p:spTgt spid="22533"/>
                                        </p:tgtEl>
                                        <p:attrNameLst>
                                          <p:attrName>ppt_x</p:attrName>
                                        </p:attrNameLst>
                                      </p:cBhvr>
                                      <p:tavLst>
                                        <p:tav tm="0">
                                          <p:val>
                                            <p:strVal val="#ppt_x"/>
                                          </p:val>
                                        </p:tav>
                                        <p:tav tm="100000">
                                          <p:val>
                                            <p:strVal val="#ppt_x"/>
                                          </p:val>
                                        </p:tav>
                                      </p:tavLst>
                                    </p:anim>
                                    <p:anim calcmode="lin" valueType="num">
                                      <p:cBhvr additive="base">
                                        <p:cTn id="12" dur="500" fill="hold"/>
                                        <p:tgtEl>
                                          <p:spTgt spid="2253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534"/>
                                        </p:tgtEl>
                                        <p:attrNameLst>
                                          <p:attrName>style.visibility</p:attrName>
                                        </p:attrNameLst>
                                      </p:cBhvr>
                                      <p:to>
                                        <p:strVal val="visible"/>
                                      </p:to>
                                    </p:set>
                                    <p:anim calcmode="lin" valueType="num">
                                      <p:cBhvr additive="base">
                                        <p:cTn id="17" dur="500" fill="hold"/>
                                        <p:tgtEl>
                                          <p:spTgt spid="22534"/>
                                        </p:tgtEl>
                                        <p:attrNameLst>
                                          <p:attrName>ppt_x</p:attrName>
                                        </p:attrNameLst>
                                      </p:cBhvr>
                                      <p:tavLst>
                                        <p:tav tm="0">
                                          <p:val>
                                            <p:strVal val="#ppt_x"/>
                                          </p:val>
                                        </p:tav>
                                        <p:tav tm="100000">
                                          <p:val>
                                            <p:strVal val="#ppt_x"/>
                                          </p:val>
                                        </p:tav>
                                      </p:tavLst>
                                    </p:anim>
                                    <p:anim calcmode="lin" valueType="num">
                                      <p:cBhvr additive="base">
                                        <p:cTn id="18" dur="500" fill="hold"/>
                                        <p:tgtEl>
                                          <p:spTgt spid="22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2533" grpId="0"/>
      <p:bldP spid="225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10"/>
          <p:cNvGrpSpPr>
            <a:grpSpLocks/>
          </p:cNvGrpSpPr>
          <p:nvPr/>
        </p:nvGrpSpPr>
        <p:grpSpPr bwMode="auto">
          <a:xfrm>
            <a:off x="457200" y="0"/>
            <a:ext cx="7924800" cy="4021138"/>
            <a:chOff x="0" y="635"/>
            <a:chExt cx="5873" cy="3830"/>
          </a:xfrm>
        </p:grpSpPr>
        <p:pic>
          <p:nvPicPr>
            <p:cNvPr id="98307" name="Picture 8" descr="48no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99"/>
              <a:ext cx="5760" cy="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 Box 9"/>
            <p:cNvSpPr txBox="1">
              <a:spLocks noChangeArrowheads="1"/>
            </p:cNvSpPr>
            <p:nvPr/>
          </p:nvSpPr>
          <p:spPr bwMode="auto">
            <a:xfrm>
              <a:off x="2782" y="635"/>
              <a:ext cx="134" cy="668"/>
            </a:xfrm>
            <a:prstGeom prst="rect">
              <a:avLst/>
            </a:prstGeom>
            <a:noFill/>
            <a:ln>
              <a:noFill/>
            </a:ln>
            <a:effectLst/>
            <a:extLst/>
          </p:spPr>
          <p:txBody>
            <a:bodyPr wrap="none">
              <a:spAutoFit/>
            </a:bodyPr>
            <a:lstStyle/>
            <a:p>
              <a:pPr algn="ctr" rtl="0">
                <a:defRPr/>
              </a:pPr>
              <a:endParaRPr lang="en-CA" sz="4000" b="1">
                <a:solidFill>
                  <a:srgbClr val="669900"/>
                </a:solidFill>
                <a:effectLst>
                  <a:outerShdw blurRad="38100" dist="38100" dir="2700000" algn="tl">
                    <a:srgbClr val="C0C0C0"/>
                  </a:outerShdw>
                </a:effectLst>
                <a:latin typeface="Comic Sans MS" pitchFamily="66" charset="0"/>
                <a:cs typeface="Arial" charset="0"/>
              </a:endParaRPr>
            </a:p>
          </p:txBody>
        </p:sp>
        <p:pic>
          <p:nvPicPr>
            <p:cNvPr id="98309" name="Picture 8" descr="48no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 y="1844"/>
              <a:ext cx="5760" cy="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6813781"/>
      </p:ext>
    </p:extLst>
  </p:cSld>
  <p:clrMapOvr>
    <a:masterClrMapping/>
  </p:clrMapOvr>
  <mc:AlternateContent xmlns:mc="http://schemas.openxmlformats.org/markup-compatibility/2006">
    <mc:Choice xmlns:p14="http://schemas.microsoft.com/office/powerpoint/2010/main" Requires="p14">
      <p:transition spd="slow" p14:dur="2000" advTm="15767"/>
    </mc:Choice>
    <mc:Fallback>
      <p:transition spd="slow" advTm="15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55563"/>
            <a:ext cx="8916988" cy="6802437"/>
            <a:chOff x="0" y="35"/>
            <a:chExt cx="5617" cy="4285"/>
          </a:xfrm>
        </p:grpSpPr>
        <p:sp>
          <p:nvSpPr>
            <p:cNvPr id="20483" name="Text Box 3"/>
            <p:cNvSpPr txBox="1">
              <a:spLocks noChangeArrowheads="1"/>
            </p:cNvSpPr>
            <p:nvPr/>
          </p:nvSpPr>
          <p:spPr bwMode="auto">
            <a:xfrm>
              <a:off x="759" y="35"/>
              <a:ext cx="4277" cy="750"/>
            </a:xfrm>
            <a:prstGeom prst="rect">
              <a:avLst/>
            </a:prstGeom>
            <a:noFill/>
            <a:ln>
              <a:noFill/>
            </a:ln>
            <a:effectLst/>
            <a:extLst/>
          </p:spPr>
          <p:txBody>
            <a:bodyPr wrap="none">
              <a:spAutoFit/>
            </a:bodyPr>
            <a:lstStyle/>
            <a:p>
              <a:pPr algn="ctr" rtl="0">
                <a:defRPr/>
              </a:pPr>
              <a:r>
                <a:rPr lang="en-CA" sz="3600" b="1" dirty="0">
                  <a:solidFill>
                    <a:srgbClr val="336600"/>
                  </a:solidFill>
                  <a:effectLst>
                    <a:outerShdw blurRad="38100" dist="38100" dir="2700000" algn="tl">
                      <a:srgbClr val="C0C0C0"/>
                    </a:outerShdw>
                  </a:effectLst>
                  <a:latin typeface="Comic Sans MS" pitchFamily="66" charset="0"/>
                  <a:cs typeface="Arial" charset="0"/>
                </a:rPr>
                <a:t>The Lipid Hypothesis</a:t>
              </a:r>
            </a:p>
            <a:p>
              <a:pPr algn="ctr" rtl="0">
                <a:defRPr/>
              </a:pPr>
              <a:r>
                <a:rPr lang="en-CA" sz="3600" b="1" dirty="0">
                  <a:solidFill>
                    <a:srgbClr val="336600"/>
                  </a:solidFill>
                  <a:effectLst>
                    <a:outerShdw blurRad="38100" dist="38100" dir="2700000" algn="tl">
                      <a:srgbClr val="C0C0C0"/>
                    </a:outerShdw>
                  </a:effectLst>
                  <a:latin typeface="Comic Sans MS" pitchFamily="66" charset="0"/>
                  <a:cs typeface="Arial" charset="0"/>
                </a:rPr>
                <a:t>and components of the plaque</a:t>
              </a:r>
            </a:p>
          </p:txBody>
        </p:sp>
        <p:sp>
          <p:nvSpPr>
            <p:cNvPr id="99332" name="Text Box 4"/>
            <p:cNvSpPr txBox="1">
              <a:spLocks noChangeArrowheads="1"/>
            </p:cNvSpPr>
            <p:nvPr/>
          </p:nvSpPr>
          <p:spPr bwMode="auto">
            <a:xfrm>
              <a:off x="0" y="3342"/>
              <a:ext cx="5617"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algn="ctr" rtl="0" eaLnBrk="1" hangingPunct="1"/>
              <a:r>
                <a:rPr lang="en-CA" sz="2400" b="1">
                  <a:solidFill>
                    <a:srgbClr val="336600"/>
                  </a:solidFill>
                </a:rPr>
                <a:t>Diagrammatic representation of an atheromatous plaque </a:t>
              </a:r>
            </a:p>
            <a:p>
              <a:pPr algn="ctr" rtl="0" eaLnBrk="1" hangingPunct="1"/>
              <a:r>
                <a:rPr lang="en-CA" sz="2400" b="1">
                  <a:solidFill>
                    <a:srgbClr val="336600"/>
                  </a:solidFill>
                </a:rPr>
                <a:t>showing outer cap containing collagen and smooth muscle </a:t>
              </a:r>
            </a:p>
            <a:p>
              <a:pPr algn="ctr" rtl="0" eaLnBrk="1" hangingPunct="1"/>
              <a:r>
                <a:rPr lang="en-CA" sz="2400" b="1">
                  <a:solidFill>
                    <a:srgbClr val="336600"/>
                  </a:solidFill>
                </a:rPr>
                <a:t>cells, and inner core containing foam cells and extracellular </a:t>
              </a:r>
            </a:p>
            <a:p>
              <a:pPr algn="ctr" rtl="0" eaLnBrk="1" hangingPunct="1"/>
              <a:r>
                <a:rPr lang="en-CA" sz="2400" b="1">
                  <a:solidFill>
                    <a:srgbClr val="336600"/>
                  </a:solidFill>
                </a:rPr>
                <a:t>cholesterol crystals.</a:t>
              </a:r>
            </a:p>
          </p:txBody>
        </p:sp>
        <p:sp>
          <p:nvSpPr>
            <p:cNvPr id="99333" name="Text Box 5"/>
            <p:cNvSpPr txBox="1">
              <a:spLocks noChangeArrowheads="1"/>
            </p:cNvSpPr>
            <p:nvPr/>
          </p:nvSpPr>
          <p:spPr bwMode="auto">
            <a:xfrm>
              <a:off x="431" y="1434"/>
              <a:ext cx="7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rtl="0" eaLnBrk="1" hangingPunct="1"/>
              <a:r>
                <a:rPr lang="en-CA" b="1">
                  <a:solidFill>
                    <a:srgbClr val="336600"/>
                  </a:solidFill>
                </a:rPr>
                <a:t>Collagen</a:t>
              </a:r>
            </a:p>
          </p:txBody>
        </p:sp>
        <p:sp>
          <p:nvSpPr>
            <p:cNvPr id="99334" name="Text Box 6"/>
            <p:cNvSpPr txBox="1">
              <a:spLocks noChangeArrowheads="1"/>
            </p:cNvSpPr>
            <p:nvPr/>
          </p:nvSpPr>
          <p:spPr bwMode="auto">
            <a:xfrm>
              <a:off x="884" y="754"/>
              <a:ext cx="17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rtl="0" eaLnBrk="1" hangingPunct="1"/>
              <a:r>
                <a:rPr lang="en-CA" b="1">
                  <a:solidFill>
                    <a:srgbClr val="336600"/>
                  </a:solidFill>
                </a:rPr>
                <a:t>Smooth muscle cells</a:t>
              </a:r>
            </a:p>
          </p:txBody>
        </p:sp>
        <p:sp>
          <p:nvSpPr>
            <p:cNvPr id="99335" name="Text Box 7"/>
            <p:cNvSpPr txBox="1">
              <a:spLocks noChangeArrowheads="1"/>
            </p:cNvSpPr>
            <p:nvPr/>
          </p:nvSpPr>
          <p:spPr bwMode="auto">
            <a:xfrm>
              <a:off x="3923" y="845"/>
              <a:ext cx="16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rtl="0" eaLnBrk="1" hangingPunct="1"/>
              <a:r>
                <a:rPr lang="en-CA" b="1">
                  <a:solidFill>
                    <a:srgbClr val="336600"/>
                  </a:solidFill>
                </a:rPr>
                <a:t>Cholesterol crystals</a:t>
              </a:r>
            </a:p>
          </p:txBody>
        </p:sp>
        <p:sp>
          <p:nvSpPr>
            <p:cNvPr id="99336" name="Text Box 8"/>
            <p:cNvSpPr txBox="1">
              <a:spLocks noChangeArrowheads="1"/>
            </p:cNvSpPr>
            <p:nvPr/>
          </p:nvSpPr>
          <p:spPr bwMode="auto">
            <a:xfrm>
              <a:off x="4649" y="1389"/>
              <a:ext cx="9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rtl="0" eaLnBrk="1" hangingPunct="1"/>
              <a:r>
                <a:rPr lang="en-CA" b="1">
                  <a:solidFill>
                    <a:srgbClr val="336600"/>
                  </a:solidFill>
                </a:rPr>
                <a:t>Foam cells</a:t>
              </a:r>
            </a:p>
          </p:txBody>
        </p:sp>
        <p:sp>
          <p:nvSpPr>
            <p:cNvPr id="99337" name="Oval 9"/>
            <p:cNvSpPr>
              <a:spLocks noChangeArrowheads="1"/>
            </p:cNvSpPr>
            <p:nvPr/>
          </p:nvSpPr>
          <p:spPr bwMode="auto">
            <a:xfrm>
              <a:off x="340" y="2977"/>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38" name="Oval 10"/>
            <p:cNvSpPr>
              <a:spLocks noChangeArrowheads="1"/>
            </p:cNvSpPr>
            <p:nvPr/>
          </p:nvSpPr>
          <p:spPr bwMode="auto">
            <a:xfrm>
              <a:off x="4922" y="2932"/>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39" name="Oval 11"/>
            <p:cNvSpPr>
              <a:spLocks noChangeArrowheads="1"/>
            </p:cNvSpPr>
            <p:nvPr/>
          </p:nvSpPr>
          <p:spPr bwMode="auto">
            <a:xfrm>
              <a:off x="4287" y="2932"/>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40" name="Oval 12"/>
            <p:cNvSpPr>
              <a:spLocks noChangeArrowheads="1"/>
            </p:cNvSpPr>
            <p:nvPr/>
          </p:nvSpPr>
          <p:spPr bwMode="auto">
            <a:xfrm>
              <a:off x="3652" y="2932"/>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41" name="Oval 13"/>
            <p:cNvSpPr>
              <a:spLocks noChangeArrowheads="1"/>
            </p:cNvSpPr>
            <p:nvPr/>
          </p:nvSpPr>
          <p:spPr bwMode="auto">
            <a:xfrm>
              <a:off x="3017" y="2977"/>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42" name="Oval 14"/>
            <p:cNvSpPr>
              <a:spLocks noChangeArrowheads="1"/>
            </p:cNvSpPr>
            <p:nvPr/>
          </p:nvSpPr>
          <p:spPr bwMode="auto">
            <a:xfrm>
              <a:off x="2336" y="2977"/>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43" name="Oval 15"/>
            <p:cNvSpPr>
              <a:spLocks noChangeArrowheads="1"/>
            </p:cNvSpPr>
            <p:nvPr/>
          </p:nvSpPr>
          <p:spPr bwMode="auto">
            <a:xfrm>
              <a:off x="1656" y="2977"/>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44" name="Oval 16"/>
            <p:cNvSpPr>
              <a:spLocks noChangeArrowheads="1"/>
            </p:cNvSpPr>
            <p:nvPr/>
          </p:nvSpPr>
          <p:spPr bwMode="auto">
            <a:xfrm>
              <a:off x="1021" y="2977"/>
              <a:ext cx="681" cy="182"/>
            </a:xfrm>
            <a:prstGeom prst="ellipse">
              <a:avLst/>
            </a:prstGeom>
            <a:solidFill>
              <a:srgbClr val="FF00FF"/>
            </a:solidFill>
            <a:ln w="9525">
              <a:solidFill>
                <a:schemeClr val="tx1"/>
              </a:solidFill>
              <a:round/>
              <a:headEnd/>
              <a:tailEnd/>
            </a:ln>
          </p:spPr>
          <p:txBody>
            <a:bodyPr wrap="none" anchor="ctr"/>
            <a:lstStyle/>
            <a:p>
              <a:endParaRPr lang="en-US"/>
            </a:p>
          </p:txBody>
        </p:sp>
        <p:grpSp>
          <p:nvGrpSpPr>
            <p:cNvPr id="99345" name="Group 17"/>
            <p:cNvGrpSpPr>
              <a:grpSpLocks/>
            </p:cNvGrpSpPr>
            <p:nvPr/>
          </p:nvGrpSpPr>
          <p:grpSpPr bwMode="auto">
            <a:xfrm>
              <a:off x="340" y="3113"/>
              <a:ext cx="5263" cy="227"/>
              <a:chOff x="657" y="2886"/>
              <a:chExt cx="5263" cy="227"/>
            </a:xfrm>
          </p:grpSpPr>
          <p:sp>
            <p:nvSpPr>
              <p:cNvPr id="99483" name="Oval 18"/>
              <p:cNvSpPr>
                <a:spLocks noChangeArrowheads="1"/>
              </p:cNvSpPr>
              <p:nvPr/>
            </p:nvSpPr>
            <p:spPr bwMode="auto">
              <a:xfrm>
                <a:off x="657" y="2931"/>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484" name="Oval 19"/>
              <p:cNvSpPr>
                <a:spLocks noChangeArrowheads="1"/>
              </p:cNvSpPr>
              <p:nvPr/>
            </p:nvSpPr>
            <p:spPr bwMode="auto">
              <a:xfrm>
                <a:off x="5239" y="2886"/>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485" name="Oval 20"/>
              <p:cNvSpPr>
                <a:spLocks noChangeArrowheads="1"/>
              </p:cNvSpPr>
              <p:nvPr/>
            </p:nvSpPr>
            <p:spPr bwMode="auto">
              <a:xfrm>
                <a:off x="4604" y="2886"/>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486" name="Oval 21"/>
              <p:cNvSpPr>
                <a:spLocks noChangeArrowheads="1"/>
              </p:cNvSpPr>
              <p:nvPr/>
            </p:nvSpPr>
            <p:spPr bwMode="auto">
              <a:xfrm>
                <a:off x="3969" y="2886"/>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487" name="Oval 22"/>
              <p:cNvSpPr>
                <a:spLocks noChangeArrowheads="1"/>
              </p:cNvSpPr>
              <p:nvPr/>
            </p:nvSpPr>
            <p:spPr bwMode="auto">
              <a:xfrm>
                <a:off x="3334" y="2931"/>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488" name="Oval 23"/>
              <p:cNvSpPr>
                <a:spLocks noChangeArrowheads="1"/>
              </p:cNvSpPr>
              <p:nvPr/>
            </p:nvSpPr>
            <p:spPr bwMode="auto">
              <a:xfrm>
                <a:off x="2653" y="2931"/>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489" name="Oval 24"/>
              <p:cNvSpPr>
                <a:spLocks noChangeArrowheads="1"/>
              </p:cNvSpPr>
              <p:nvPr/>
            </p:nvSpPr>
            <p:spPr bwMode="auto">
              <a:xfrm>
                <a:off x="1973" y="2931"/>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490" name="Oval 25"/>
              <p:cNvSpPr>
                <a:spLocks noChangeArrowheads="1"/>
              </p:cNvSpPr>
              <p:nvPr/>
            </p:nvSpPr>
            <p:spPr bwMode="auto">
              <a:xfrm>
                <a:off x="1338" y="2931"/>
                <a:ext cx="681" cy="182"/>
              </a:xfrm>
              <a:prstGeom prst="ellipse">
                <a:avLst/>
              </a:prstGeom>
              <a:solidFill>
                <a:srgbClr val="FF00FF"/>
              </a:solidFill>
              <a:ln w="9525">
                <a:solidFill>
                  <a:schemeClr val="tx1"/>
                </a:solidFill>
                <a:round/>
                <a:headEnd/>
                <a:tailEnd/>
              </a:ln>
            </p:spPr>
            <p:txBody>
              <a:bodyPr wrap="none" anchor="ctr"/>
              <a:lstStyle/>
              <a:p>
                <a:endParaRPr lang="en-US"/>
              </a:p>
            </p:txBody>
          </p:sp>
        </p:grpSp>
        <p:sp>
          <p:nvSpPr>
            <p:cNvPr id="99346" name="Oval 26"/>
            <p:cNvSpPr>
              <a:spLocks noChangeArrowheads="1"/>
            </p:cNvSpPr>
            <p:nvPr/>
          </p:nvSpPr>
          <p:spPr bwMode="auto">
            <a:xfrm>
              <a:off x="318" y="2796"/>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47" name="Oval 27"/>
            <p:cNvSpPr>
              <a:spLocks noChangeArrowheads="1"/>
            </p:cNvSpPr>
            <p:nvPr/>
          </p:nvSpPr>
          <p:spPr bwMode="auto">
            <a:xfrm>
              <a:off x="1634" y="2796"/>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48" name="Oval 28"/>
            <p:cNvSpPr>
              <a:spLocks noChangeArrowheads="1"/>
            </p:cNvSpPr>
            <p:nvPr/>
          </p:nvSpPr>
          <p:spPr bwMode="auto">
            <a:xfrm>
              <a:off x="999" y="2796"/>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49" name="Oval 29"/>
            <p:cNvSpPr>
              <a:spLocks noChangeArrowheads="1"/>
            </p:cNvSpPr>
            <p:nvPr/>
          </p:nvSpPr>
          <p:spPr bwMode="auto">
            <a:xfrm>
              <a:off x="319" y="2569"/>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50" name="Oval 30"/>
            <p:cNvSpPr>
              <a:spLocks noChangeArrowheads="1"/>
            </p:cNvSpPr>
            <p:nvPr/>
          </p:nvSpPr>
          <p:spPr bwMode="auto">
            <a:xfrm>
              <a:off x="1000" y="2569"/>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51" name="Oval 31"/>
            <p:cNvSpPr>
              <a:spLocks noChangeArrowheads="1"/>
            </p:cNvSpPr>
            <p:nvPr/>
          </p:nvSpPr>
          <p:spPr bwMode="auto">
            <a:xfrm>
              <a:off x="3606" y="2750"/>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52" name="Oval 32"/>
            <p:cNvSpPr>
              <a:spLocks noChangeArrowheads="1"/>
            </p:cNvSpPr>
            <p:nvPr/>
          </p:nvSpPr>
          <p:spPr bwMode="auto">
            <a:xfrm>
              <a:off x="4922" y="2750"/>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53" name="Oval 33"/>
            <p:cNvSpPr>
              <a:spLocks noChangeArrowheads="1"/>
            </p:cNvSpPr>
            <p:nvPr/>
          </p:nvSpPr>
          <p:spPr bwMode="auto">
            <a:xfrm>
              <a:off x="4287" y="2750"/>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54" name="Oval 34"/>
            <p:cNvSpPr>
              <a:spLocks noChangeArrowheads="1"/>
            </p:cNvSpPr>
            <p:nvPr/>
          </p:nvSpPr>
          <p:spPr bwMode="auto">
            <a:xfrm>
              <a:off x="4241" y="2524"/>
              <a:ext cx="681" cy="182"/>
            </a:xfrm>
            <a:prstGeom prst="ellipse">
              <a:avLst/>
            </a:prstGeom>
            <a:solidFill>
              <a:srgbClr val="FF00FF"/>
            </a:solidFill>
            <a:ln w="9525">
              <a:solidFill>
                <a:schemeClr val="tx1"/>
              </a:solidFill>
              <a:round/>
              <a:headEnd/>
              <a:tailEnd/>
            </a:ln>
          </p:spPr>
          <p:txBody>
            <a:bodyPr wrap="none" anchor="ctr"/>
            <a:lstStyle/>
            <a:p>
              <a:endParaRPr lang="en-US"/>
            </a:p>
          </p:txBody>
        </p:sp>
        <p:sp>
          <p:nvSpPr>
            <p:cNvPr id="99355" name="Oval 35"/>
            <p:cNvSpPr>
              <a:spLocks noChangeArrowheads="1"/>
            </p:cNvSpPr>
            <p:nvPr/>
          </p:nvSpPr>
          <p:spPr bwMode="auto">
            <a:xfrm>
              <a:off x="4922" y="2524"/>
              <a:ext cx="681" cy="182"/>
            </a:xfrm>
            <a:prstGeom prst="ellipse">
              <a:avLst/>
            </a:prstGeom>
            <a:solidFill>
              <a:srgbClr val="FF00FF"/>
            </a:solidFill>
            <a:ln w="9525">
              <a:solidFill>
                <a:schemeClr val="tx1"/>
              </a:solidFill>
              <a:round/>
              <a:headEnd/>
              <a:tailEnd/>
            </a:ln>
          </p:spPr>
          <p:txBody>
            <a:bodyPr wrap="none" anchor="ctr"/>
            <a:lstStyle/>
            <a:p>
              <a:endParaRPr lang="en-US"/>
            </a:p>
          </p:txBody>
        </p:sp>
        <p:grpSp>
          <p:nvGrpSpPr>
            <p:cNvPr id="99356" name="Group 36"/>
            <p:cNvGrpSpPr>
              <a:grpSpLocks/>
            </p:cNvGrpSpPr>
            <p:nvPr/>
          </p:nvGrpSpPr>
          <p:grpSpPr bwMode="auto">
            <a:xfrm>
              <a:off x="1110" y="1883"/>
              <a:ext cx="409" cy="408"/>
              <a:chOff x="1110" y="1883"/>
              <a:chExt cx="409" cy="408"/>
            </a:xfrm>
          </p:grpSpPr>
          <p:sp>
            <p:nvSpPr>
              <p:cNvPr id="99480" name="Freeform 37"/>
              <p:cNvSpPr>
                <a:spLocks/>
              </p:cNvSpPr>
              <p:nvPr/>
            </p:nvSpPr>
            <p:spPr bwMode="auto">
              <a:xfrm rot="427501">
                <a:off x="1110" y="1883"/>
                <a:ext cx="409" cy="408"/>
              </a:xfrm>
              <a:custGeom>
                <a:avLst/>
                <a:gdLst>
                  <a:gd name="T0" fmla="*/ 1 w 627"/>
                  <a:gd name="T1" fmla="*/ 274 h 417"/>
                  <a:gd name="T2" fmla="*/ 1 w 627"/>
                  <a:gd name="T3" fmla="*/ 215 h 417"/>
                  <a:gd name="T4" fmla="*/ 1 w 627"/>
                  <a:gd name="T5" fmla="*/ 175 h 417"/>
                  <a:gd name="T6" fmla="*/ 1 w 627"/>
                  <a:gd name="T7" fmla="*/ 124 h 417"/>
                  <a:gd name="T8" fmla="*/ 1 w 627"/>
                  <a:gd name="T9" fmla="*/ 100 h 417"/>
                  <a:gd name="T10" fmla="*/ 1 w 627"/>
                  <a:gd name="T11" fmla="*/ 92 h 417"/>
                  <a:gd name="T12" fmla="*/ 1 w 627"/>
                  <a:gd name="T13" fmla="*/ 0 h 417"/>
                  <a:gd name="T14" fmla="*/ 1 w 627"/>
                  <a:gd name="T15" fmla="*/ 31 h 417"/>
                  <a:gd name="T16" fmla="*/ 1 w 627"/>
                  <a:gd name="T17" fmla="*/ 53 h 417"/>
                  <a:gd name="T18" fmla="*/ 1 w 627"/>
                  <a:gd name="T19" fmla="*/ 100 h 417"/>
                  <a:gd name="T20" fmla="*/ 1 w 627"/>
                  <a:gd name="T21" fmla="*/ 115 h 417"/>
                  <a:gd name="T22" fmla="*/ 1 w 627"/>
                  <a:gd name="T23" fmla="*/ 183 h 417"/>
                  <a:gd name="T24" fmla="*/ 1 w 627"/>
                  <a:gd name="T25" fmla="*/ 256 h 417"/>
                  <a:gd name="T26" fmla="*/ 1 w 627"/>
                  <a:gd name="T27" fmla="*/ 274 h 4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7"/>
                  <a:gd name="T43" fmla="*/ 0 h 417"/>
                  <a:gd name="T44" fmla="*/ 627 w 627"/>
                  <a:gd name="T45" fmla="*/ 417 h 4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7" h="417">
                    <a:moveTo>
                      <a:pt x="21" y="396"/>
                    </a:moveTo>
                    <a:cubicBezTo>
                      <a:pt x="143" y="355"/>
                      <a:pt x="272" y="352"/>
                      <a:pt x="393" y="312"/>
                    </a:cubicBezTo>
                    <a:cubicBezTo>
                      <a:pt x="432" y="299"/>
                      <a:pt x="501" y="252"/>
                      <a:pt x="501" y="252"/>
                    </a:cubicBezTo>
                    <a:cubicBezTo>
                      <a:pt x="517" y="228"/>
                      <a:pt x="540" y="207"/>
                      <a:pt x="549" y="180"/>
                    </a:cubicBezTo>
                    <a:cubicBezTo>
                      <a:pt x="553" y="168"/>
                      <a:pt x="552" y="153"/>
                      <a:pt x="561" y="144"/>
                    </a:cubicBezTo>
                    <a:cubicBezTo>
                      <a:pt x="570" y="135"/>
                      <a:pt x="585" y="136"/>
                      <a:pt x="597" y="132"/>
                    </a:cubicBezTo>
                    <a:cubicBezTo>
                      <a:pt x="627" y="41"/>
                      <a:pt x="626" y="85"/>
                      <a:pt x="609" y="0"/>
                    </a:cubicBezTo>
                    <a:cubicBezTo>
                      <a:pt x="536" y="12"/>
                      <a:pt x="464" y="28"/>
                      <a:pt x="393" y="48"/>
                    </a:cubicBezTo>
                    <a:cubicBezTo>
                      <a:pt x="380" y="52"/>
                      <a:pt x="324" y="64"/>
                      <a:pt x="309" y="72"/>
                    </a:cubicBezTo>
                    <a:cubicBezTo>
                      <a:pt x="271" y="93"/>
                      <a:pt x="237" y="120"/>
                      <a:pt x="201" y="144"/>
                    </a:cubicBezTo>
                    <a:cubicBezTo>
                      <a:pt x="189" y="152"/>
                      <a:pt x="165" y="168"/>
                      <a:pt x="165" y="168"/>
                    </a:cubicBezTo>
                    <a:cubicBezTo>
                      <a:pt x="149" y="216"/>
                      <a:pt x="135" y="236"/>
                      <a:pt x="93" y="264"/>
                    </a:cubicBezTo>
                    <a:cubicBezTo>
                      <a:pt x="69" y="300"/>
                      <a:pt x="35" y="331"/>
                      <a:pt x="21" y="372"/>
                    </a:cubicBezTo>
                    <a:cubicBezTo>
                      <a:pt x="7" y="413"/>
                      <a:pt x="0" y="417"/>
                      <a:pt x="21" y="396"/>
                    </a:cubicBez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99481" name="Oval 38"/>
              <p:cNvSpPr>
                <a:spLocks noChangeArrowheads="1"/>
              </p:cNvSpPr>
              <p:nvPr/>
            </p:nvSpPr>
            <p:spPr bwMode="auto">
              <a:xfrm>
                <a:off x="1338" y="1979"/>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82" name="Oval 39"/>
              <p:cNvSpPr>
                <a:spLocks noChangeArrowheads="1"/>
              </p:cNvSpPr>
              <p:nvPr/>
            </p:nvSpPr>
            <p:spPr bwMode="auto">
              <a:xfrm>
                <a:off x="1202" y="2115"/>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9357" name="Group 40"/>
            <p:cNvGrpSpPr>
              <a:grpSpLocks/>
            </p:cNvGrpSpPr>
            <p:nvPr/>
          </p:nvGrpSpPr>
          <p:grpSpPr bwMode="auto">
            <a:xfrm rot="3063044">
              <a:off x="3106" y="1208"/>
              <a:ext cx="409" cy="408"/>
              <a:chOff x="1110" y="1883"/>
              <a:chExt cx="409" cy="408"/>
            </a:xfrm>
          </p:grpSpPr>
          <p:sp>
            <p:nvSpPr>
              <p:cNvPr id="99477" name="Freeform 41"/>
              <p:cNvSpPr>
                <a:spLocks/>
              </p:cNvSpPr>
              <p:nvPr/>
            </p:nvSpPr>
            <p:spPr bwMode="auto">
              <a:xfrm rot="427501">
                <a:off x="1110" y="1883"/>
                <a:ext cx="409" cy="408"/>
              </a:xfrm>
              <a:custGeom>
                <a:avLst/>
                <a:gdLst>
                  <a:gd name="T0" fmla="*/ 1 w 627"/>
                  <a:gd name="T1" fmla="*/ 274 h 417"/>
                  <a:gd name="T2" fmla="*/ 1 w 627"/>
                  <a:gd name="T3" fmla="*/ 215 h 417"/>
                  <a:gd name="T4" fmla="*/ 1 w 627"/>
                  <a:gd name="T5" fmla="*/ 175 h 417"/>
                  <a:gd name="T6" fmla="*/ 1 w 627"/>
                  <a:gd name="T7" fmla="*/ 124 h 417"/>
                  <a:gd name="T8" fmla="*/ 1 w 627"/>
                  <a:gd name="T9" fmla="*/ 100 h 417"/>
                  <a:gd name="T10" fmla="*/ 1 w 627"/>
                  <a:gd name="T11" fmla="*/ 92 h 417"/>
                  <a:gd name="T12" fmla="*/ 1 w 627"/>
                  <a:gd name="T13" fmla="*/ 0 h 417"/>
                  <a:gd name="T14" fmla="*/ 1 w 627"/>
                  <a:gd name="T15" fmla="*/ 31 h 417"/>
                  <a:gd name="T16" fmla="*/ 1 w 627"/>
                  <a:gd name="T17" fmla="*/ 53 h 417"/>
                  <a:gd name="T18" fmla="*/ 1 w 627"/>
                  <a:gd name="T19" fmla="*/ 100 h 417"/>
                  <a:gd name="T20" fmla="*/ 1 w 627"/>
                  <a:gd name="T21" fmla="*/ 115 h 417"/>
                  <a:gd name="T22" fmla="*/ 1 w 627"/>
                  <a:gd name="T23" fmla="*/ 183 h 417"/>
                  <a:gd name="T24" fmla="*/ 1 w 627"/>
                  <a:gd name="T25" fmla="*/ 256 h 417"/>
                  <a:gd name="T26" fmla="*/ 1 w 627"/>
                  <a:gd name="T27" fmla="*/ 274 h 4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7"/>
                  <a:gd name="T43" fmla="*/ 0 h 417"/>
                  <a:gd name="T44" fmla="*/ 627 w 627"/>
                  <a:gd name="T45" fmla="*/ 417 h 4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7" h="417">
                    <a:moveTo>
                      <a:pt x="21" y="396"/>
                    </a:moveTo>
                    <a:cubicBezTo>
                      <a:pt x="143" y="355"/>
                      <a:pt x="272" y="352"/>
                      <a:pt x="393" y="312"/>
                    </a:cubicBezTo>
                    <a:cubicBezTo>
                      <a:pt x="432" y="299"/>
                      <a:pt x="501" y="252"/>
                      <a:pt x="501" y="252"/>
                    </a:cubicBezTo>
                    <a:cubicBezTo>
                      <a:pt x="517" y="228"/>
                      <a:pt x="540" y="207"/>
                      <a:pt x="549" y="180"/>
                    </a:cubicBezTo>
                    <a:cubicBezTo>
                      <a:pt x="553" y="168"/>
                      <a:pt x="552" y="153"/>
                      <a:pt x="561" y="144"/>
                    </a:cubicBezTo>
                    <a:cubicBezTo>
                      <a:pt x="570" y="135"/>
                      <a:pt x="585" y="136"/>
                      <a:pt x="597" y="132"/>
                    </a:cubicBezTo>
                    <a:cubicBezTo>
                      <a:pt x="627" y="41"/>
                      <a:pt x="626" y="85"/>
                      <a:pt x="609" y="0"/>
                    </a:cubicBezTo>
                    <a:cubicBezTo>
                      <a:pt x="536" y="12"/>
                      <a:pt x="464" y="28"/>
                      <a:pt x="393" y="48"/>
                    </a:cubicBezTo>
                    <a:cubicBezTo>
                      <a:pt x="380" y="52"/>
                      <a:pt x="324" y="64"/>
                      <a:pt x="309" y="72"/>
                    </a:cubicBezTo>
                    <a:cubicBezTo>
                      <a:pt x="271" y="93"/>
                      <a:pt x="237" y="120"/>
                      <a:pt x="201" y="144"/>
                    </a:cubicBezTo>
                    <a:cubicBezTo>
                      <a:pt x="189" y="152"/>
                      <a:pt x="165" y="168"/>
                      <a:pt x="165" y="168"/>
                    </a:cubicBezTo>
                    <a:cubicBezTo>
                      <a:pt x="149" y="216"/>
                      <a:pt x="135" y="236"/>
                      <a:pt x="93" y="264"/>
                    </a:cubicBezTo>
                    <a:cubicBezTo>
                      <a:pt x="69" y="300"/>
                      <a:pt x="35" y="331"/>
                      <a:pt x="21" y="372"/>
                    </a:cubicBezTo>
                    <a:cubicBezTo>
                      <a:pt x="7" y="413"/>
                      <a:pt x="0" y="417"/>
                      <a:pt x="21" y="396"/>
                    </a:cubicBez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99478" name="Oval 42"/>
              <p:cNvSpPr>
                <a:spLocks noChangeArrowheads="1"/>
              </p:cNvSpPr>
              <p:nvPr/>
            </p:nvSpPr>
            <p:spPr bwMode="auto">
              <a:xfrm>
                <a:off x="1338" y="1979"/>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79" name="Oval 43"/>
              <p:cNvSpPr>
                <a:spLocks noChangeArrowheads="1"/>
              </p:cNvSpPr>
              <p:nvPr/>
            </p:nvSpPr>
            <p:spPr bwMode="auto">
              <a:xfrm>
                <a:off x="1202" y="2115"/>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9358" name="Group 44"/>
            <p:cNvGrpSpPr>
              <a:grpSpLocks/>
            </p:cNvGrpSpPr>
            <p:nvPr/>
          </p:nvGrpSpPr>
          <p:grpSpPr bwMode="auto">
            <a:xfrm rot="1384417">
              <a:off x="2517" y="1117"/>
              <a:ext cx="409" cy="408"/>
              <a:chOff x="1110" y="1883"/>
              <a:chExt cx="409" cy="408"/>
            </a:xfrm>
          </p:grpSpPr>
          <p:sp>
            <p:nvSpPr>
              <p:cNvPr id="99474" name="Freeform 45"/>
              <p:cNvSpPr>
                <a:spLocks/>
              </p:cNvSpPr>
              <p:nvPr/>
            </p:nvSpPr>
            <p:spPr bwMode="auto">
              <a:xfrm rot="427501">
                <a:off x="1110" y="1883"/>
                <a:ext cx="409" cy="408"/>
              </a:xfrm>
              <a:custGeom>
                <a:avLst/>
                <a:gdLst>
                  <a:gd name="T0" fmla="*/ 1 w 627"/>
                  <a:gd name="T1" fmla="*/ 274 h 417"/>
                  <a:gd name="T2" fmla="*/ 1 w 627"/>
                  <a:gd name="T3" fmla="*/ 215 h 417"/>
                  <a:gd name="T4" fmla="*/ 1 w 627"/>
                  <a:gd name="T5" fmla="*/ 175 h 417"/>
                  <a:gd name="T6" fmla="*/ 1 w 627"/>
                  <a:gd name="T7" fmla="*/ 124 h 417"/>
                  <a:gd name="T8" fmla="*/ 1 w 627"/>
                  <a:gd name="T9" fmla="*/ 100 h 417"/>
                  <a:gd name="T10" fmla="*/ 1 w 627"/>
                  <a:gd name="T11" fmla="*/ 92 h 417"/>
                  <a:gd name="T12" fmla="*/ 1 w 627"/>
                  <a:gd name="T13" fmla="*/ 0 h 417"/>
                  <a:gd name="T14" fmla="*/ 1 w 627"/>
                  <a:gd name="T15" fmla="*/ 31 h 417"/>
                  <a:gd name="T16" fmla="*/ 1 w 627"/>
                  <a:gd name="T17" fmla="*/ 53 h 417"/>
                  <a:gd name="T18" fmla="*/ 1 w 627"/>
                  <a:gd name="T19" fmla="*/ 100 h 417"/>
                  <a:gd name="T20" fmla="*/ 1 w 627"/>
                  <a:gd name="T21" fmla="*/ 115 h 417"/>
                  <a:gd name="T22" fmla="*/ 1 w 627"/>
                  <a:gd name="T23" fmla="*/ 183 h 417"/>
                  <a:gd name="T24" fmla="*/ 1 w 627"/>
                  <a:gd name="T25" fmla="*/ 256 h 417"/>
                  <a:gd name="T26" fmla="*/ 1 w 627"/>
                  <a:gd name="T27" fmla="*/ 274 h 4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7"/>
                  <a:gd name="T43" fmla="*/ 0 h 417"/>
                  <a:gd name="T44" fmla="*/ 627 w 627"/>
                  <a:gd name="T45" fmla="*/ 417 h 4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7" h="417">
                    <a:moveTo>
                      <a:pt x="21" y="396"/>
                    </a:moveTo>
                    <a:cubicBezTo>
                      <a:pt x="143" y="355"/>
                      <a:pt x="272" y="352"/>
                      <a:pt x="393" y="312"/>
                    </a:cubicBezTo>
                    <a:cubicBezTo>
                      <a:pt x="432" y="299"/>
                      <a:pt x="501" y="252"/>
                      <a:pt x="501" y="252"/>
                    </a:cubicBezTo>
                    <a:cubicBezTo>
                      <a:pt x="517" y="228"/>
                      <a:pt x="540" y="207"/>
                      <a:pt x="549" y="180"/>
                    </a:cubicBezTo>
                    <a:cubicBezTo>
                      <a:pt x="553" y="168"/>
                      <a:pt x="552" y="153"/>
                      <a:pt x="561" y="144"/>
                    </a:cubicBezTo>
                    <a:cubicBezTo>
                      <a:pt x="570" y="135"/>
                      <a:pt x="585" y="136"/>
                      <a:pt x="597" y="132"/>
                    </a:cubicBezTo>
                    <a:cubicBezTo>
                      <a:pt x="627" y="41"/>
                      <a:pt x="626" y="85"/>
                      <a:pt x="609" y="0"/>
                    </a:cubicBezTo>
                    <a:cubicBezTo>
                      <a:pt x="536" y="12"/>
                      <a:pt x="464" y="28"/>
                      <a:pt x="393" y="48"/>
                    </a:cubicBezTo>
                    <a:cubicBezTo>
                      <a:pt x="380" y="52"/>
                      <a:pt x="324" y="64"/>
                      <a:pt x="309" y="72"/>
                    </a:cubicBezTo>
                    <a:cubicBezTo>
                      <a:pt x="271" y="93"/>
                      <a:pt x="237" y="120"/>
                      <a:pt x="201" y="144"/>
                    </a:cubicBezTo>
                    <a:cubicBezTo>
                      <a:pt x="189" y="152"/>
                      <a:pt x="165" y="168"/>
                      <a:pt x="165" y="168"/>
                    </a:cubicBezTo>
                    <a:cubicBezTo>
                      <a:pt x="149" y="216"/>
                      <a:pt x="135" y="236"/>
                      <a:pt x="93" y="264"/>
                    </a:cubicBezTo>
                    <a:cubicBezTo>
                      <a:pt x="69" y="300"/>
                      <a:pt x="35" y="331"/>
                      <a:pt x="21" y="372"/>
                    </a:cubicBezTo>
                    <a:cubicBezTo>
                      <a:pt x="7" y="413"/>
                      <a:pt x="0" y="417"/>
                      <a:pt x="21" y="396"/>
                    </a:cubicBez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99475" name="Oval 46"/>
              <p:cNvSpPr>
                <a:spLocks noChangeArrowheads="1"/>
              </p:cNvSpPr>
              <p:nvPr/>
            </p:nvSpPr>
            <p:spPr bwMode="auto">
              <a:xfrm>
                <a:off x="1338" y="1979"/>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76" name="Oval 47"/>
              <p:cNvSpPr>
                <a:spLocks noChangeArrowheads="1"/>
              </p:cNvSpPr>
              <p:nvPr/>
            </p:nvSpPr>
            <p:spPr bwMode="auto">
              <a:xfrm>
                <a:off x="1202" y="2115"/>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9359" name="Group 48"/>
            <p:cNvGrpSpPr>
              <a:grpSpLocks/>
            </p:cNvGrpSpPr>
            <p:nvPr/>
          </p:nvGrpSpPr>
          <p:grpSpPr bwMode="auto">
            <a:xfrm rot="1324936">
              <a:off x="2517" y="1389"/>
              <a:ext cx="409" cy="408"/>
              <a:chOff x="1110" y="1883"/>
              <a:chExt cx="409" cy="408"/>
            </a:xfrm>
          </p:grpSpPr>
          <p:sp>
            <p:nvSpPr>
              <p:cNvPr id="99471" name="Freeform 49"/>
              <p:cNvSpPr>
                <a:spLocks/>
              </p:cNvSpPr>
              <p:nvPr/>
            </p:nvSpPr>
            <p:spPr bwMode="auto">
              <a:xfrm rot="427501">
                <a:off x="1110" y="1883"/>
                <a:ext cx="409" cy="408"/>
              </a:xfrm>
              <a:custGeom>
                <a:avLst/>
                <a:gdLst>
                  <a:gd name="T0" fmla="*/ 1 w 627"/>
                  <a:gd name="T1" fmla="*/ 274 h 417"/>
                  <a:gd name="T2" fmla="*/ 1 w 627"/>
                  <a:gd name="T3" fmla="*/ 215 h 417"/>
                  <a:gd name="T4" fmla="*/ 1 w 627"/>
                  <a:gd name="T5" fmla="*/ 175 h 417"/>
                  <a:gd name="T6" fmla="*/ 1 w 627"/>
                  <a:gd name="T7" fmla="*/ 124 h 417"/>
                  <a:gd name="T8" fmla="*/ 1 w 627"/>
                  <a:gd name="T9" fmla="*/ 100 h 417"/>
                  <a:gd name="T10" fmla="*/ 1 w 627"/>
                  <a:gd name="T11" fmla="*/ 92 h 417"/>
                  <a:gd name="T12" fmla="*/ 1 w 627"/>
                  <a:gd name="T13" fmla="*/ 0 h 417"/>
                  <a:gd name="T14" fmla="*/ 1 w 627"/>
                  <a:gd name="T15" fmla="*/ 31 h 417"/>
                  <a:gd name="T16" fmla="*/ 1 w 627"/>
                  <a:gd name="T17" fmla="*/ 53 h 417"/>
                  <a:gd name="T18" fmla="*/ 1 w 627"/>
                  <a:gd name="T19" fmla="*/ 100 h 417"/>
                  <a:gd name="T20" fmla="*/ 1 w 627"/>
                  <a:gd name="T21" fmla="*/ 115 h 417"/>
                  <a:gd name="T22" fmla="*/ 1 w 627"/>
                  <a:gd name="T23" fmla="*/ 183 h 417"/>
                  <a:gd name="T24" fmla="*/ 1 w 627"/>
                  <a:gd name="T25" fmla="*/ 256 h 417"/>
                  <a:gd name="T26" fmla="*/ 1 w 627"/>
                  <a:gd name="T27" fmla="*/ 274 h 4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7"/>
                  <a:gd name="T43" fmla="*/ 0 h 417"/>
                  <a:gd name="T44" fmla="*/ 627 w 627"/>
                  <a:gd name="T45" fmla="*/ 417 h 4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7" h="417">
                    <a:moveTo>
                      <a:pt x="21" y="396"/>
                    </a:moveTo>
                    <a:cubicBezTo>
                      <a:pt x="143" y="355"/>
                      <a:pt x="272" y="352"/>
                      <a:pt x="393" y="312"/>
                    </a:cubicBezTo>
                    <a:cubicBezTo>
                      <a:pt x="432" y="299"/>
                      <a:pt x="501" y="252"/>
                      <a:pt x="501" y="252"/>
                    </a:cubicBezTo>
                    <a:cubicBezTo>
                      <a:pt x="517" y="228"/>
                      <a:pt x="540" y="207"/>
                      <a:pt x="549" y="180"/>
                    </a:cubicBezTo>
                    <a:cubicBezTo>
                      <a:pt x="553" y="168"/>
                      <a:pt x="552" y="153"/>
                      <a:pt x="561" y="144"/>
                    </a:cubicBezTo>
                    <a:cubicBezTo>
                      <a:pt x="570" y="135"/>
                      <a:pt x="585" y="136"/>
                      <a:pt x="597" y="132"/>
                    </a:cubicBezTo>
                    <a:cubicBezTo>
                      <a:pt x="627" y="41"/>
                      <a:pt x="626" y="85"/>
                      <a:pt x="609" y="0"/>
                    </a:cubicBezTo>
                    <a:cubicBezTo>
                      <a:pt x="536" y="12"/>
                      <a:pt x="464" y="28"/>
                      <a:pt x="393" y="48"/>
                    </a:cubicBezTo>
                    <a:cubicBezTo>
                      <a:pt x="380" y="52"/>
                      <a:pt x="324" y="64"/>
                      <a:pt x="309" y="72"/>
                    </a:cubicBezTo>
                    <a:cubicBezTo>
                      <a:pt x="271" y="93"/>
                      <a:pt x="237" y="120"/>
                      <a:pt x="201" y="144"/>
                    </a:cubicBezTo>
                    <a:cubicBezTo>
                      <a:pt x="189" y="152"/>
                      <a:pt x="165" y="168"/>
                      <a:pt x="165" y="168"/>
                    </a:cubicBezTo>
                    <a:cubicBezTo>
                      <a:pt x="149" y="216"/>
                      <a:pt x="135" y="236"/>
                      <a:pt x="93" y="264"/>
                    </a:cubicBezTo>
                    <a:cubicBezTo>
                      <a:pt x="69" y="300"/>
                      <a:pt x="35" y="331"/>
                      <a:pt x="21" y="372"/>
                    </a:cubicBezTo>
                    <a:cubicBezTo>
                      <a:pt x="7" y="413"/>
                      <a:pt x="0" y="417"/>
                      <a:pt x="21" y="396"/>
                    </a:cubicBez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99472" name="Oval 50"/>
              <p:cNvSpPr>
                <a:spLocks noChangeArrowheads="1"/>
              </p:cNvSpPr>
              <p:nvPr/>
            </p:nvSpPr>
            <p:spPr bwMode="auto">
              <a:xfrm>
                <a:off x="1338" y="1979"/>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73" name="Oval 51"/>
              <p:cNvSpPr>
                <a:spLocks noChangeArrowheads="1"/>
              </p:cNvSpPr>
              <p:nvPr/>
            </p:nvSpPr>
            <p:spPr bwMode="auto">
              <a:xfrm>
                <a:off x="1202" y="2115"/>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9360" name="Group 52"/>
            <p:cNvGrpSpPr>
              <a:grpSpLocks/>
            </p:cNvGrpSpPr>
            <p:nvPr/>
          </p:nvGrpSpPr>
          <p:grpSpPr bwMode="auto">
            <a:xfrm>
              <a:off x="1655" y="1389"/>
              <a:ext cx="409" cy="408"/>
              <a:chOff x="1110" y="1883"/>
              <a:chExt cx="409" cy="408"/>
            </a:xfrm>
          </p:grpSpPr>
          <p:sp>
            <p:nvSpPr>
              <p:cNvPr id="99468" name="Freeform 53"/>
              <p:cNvSpPr>
                <a:spLocks/>
              </p:cNvSpPr>
              <p:nvPr/>
            </p:nvSpPr>
            <p:spPr bwMode="auto">
              <a:xfrm rot="427501">
                <a:off x="1110" y="1883"/>
                <a:ext cx="409" cy="408"/>
              </a:xfrm>
              <a:custGeom>
                <a:avLst/>
                <a:gdLst>
                  <a:gd name="T0" fmla="*/ 1 w 627"/>
                  <a:gd name="T1" fmla="*/ 274 h 417"/>
                  <a:gd name="T2" fmla="*/ 1 w 627"/>
                  <a:gd name="T3" fmla="*/ 215 h 417"/>
                  <a:gd name="T4" fmla="*/ 1 w 627"/>
                  <a:gd name="T5" fmla="*/ 175 h 417"/>
                  <a:gd name="T6" fmla="*/ 1 w 627"/>
                  <a:gd name="T7" fmla="*/ 124 h 417"/>
                  <a:gd name="T8" fmla="*/ 1 w 627"/>
                  <a:gd name="T9" fmla="*/ 100 h 417"/>
                  <a:gd name="T10" fmla="*/ 1 w 627"/>
                  <a:gd name="T11" fmla="*/ 92 h 417"/>
                  <a:gd name="T12" fmla="*/ 1 w 627"/>
                  <a:gd name="T13" fmla="*/ 0 h 417"/>
                  <a:gd name="T14" fmla="*/ 1 w 627"/>
                  <a:gd name="T15" fmla="*/ 31 h 417"/>
                  <a:gd name="T16" fmla="*/ 1 w 627"/>
                  <a:gd name="T17" fmla="*/ 53 h 417"/>
                  <a:gd name="T18" fmla="*/ 1 w 627"/>
                  <a:gd name="T19" fmla="*/ 100 h 417"/>
                  <a:gd name="T20" fmla="*/ 1 w 627"/>
                  <a:gd name="T21" fmla="*/ 115 h 417"/>
                  <a:gd name="T22" fmla="*/ 1 w 627"/>
                  <a:gd name="T23" fmla="*/ 183 h 417"/>
                  <a:gd name="T24" fmla="*/ 1 w 627"/>
                  <a:gd name="T25" fmla="*/ 256 h 417"/>
                  <a:gd name="T26" fmla="*/ 1 w 627"/>
                  <a:gd name="T27" fmla="*/ 274 h 4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7"/>
                  <a:gd name="T43" fmla="*/ 0 h 417"/>
                  <a:gd name="T44" fmla="*/ 627 w 627"/>
                  <a:gd name="T45" fmla="*/ 417 h 4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7" h="417">
                    <a:moveTo>
                      <a:pt x="21" y="396"/>
                    </a:moveTo>
                    <a:cubicBezTo>
                      <a:pt x="143" y="355"/>
                      <a:pt x="272" y="352"/>
                      <a:pt x="393" y="312"/>
                    </a:cubicBezTo>
                    <a:cubicBezTo>
                      <a:pt x="432" y="299"/>
                      <a:pt x="501" y="252"/>
                      <a:pt x="501" y="252"/>
                    </a:cubicBezTo>
                    <a:cubicBezTo>
                      <a:pt x="517" y="228"/>
                      <a:pt x="540" y="207"/>
                      <a:pt x="549" y="180"/>
                    </a:cubicBezTo>
                    <a:cubicBezTo>
                      <a:pt x="553" y="168"/>
                      <a:pt x="552" y="153"/>
                      <a:pt x="561" y="144"/>
                    </a:cubicBezTo>
                    <a:cubicBezTo>
                      <a:pt x="570" y="135"/>
                      <a:pt x="585" y="136"/>
                      <a:pt x="597" y="132"/>
                    </a:cubicBezTo>
                    <a:cubicBezTo>
                      <a:pt x="627" y="41"/>
                      <a:pt x="626" y="85"/>
                      <a:pt x="609" y="0"/>
                    </a:cubicBezTo>
                    <a:cubicBezTo>
                      <a:pt x="536" y="12"/>
                      <a:pt x="464" y="28"/>
                      <a:pt x="393" y="48"/>
                    </a:cubicBezTo>
                    <a:cubicBezTo>
                      <a:pt x="380" y="52"/>
                      <a:pt x="324" y="64"/>
                      <a:pt x="309" y="72"/>
                    </a:cubicBezTo>
                    <a:cubicBezTo>
                      <a:pt x="271" y="93"/>
                      <a:pt x="237" y="120"/>
                      <a:pt x="201" y="144"/>
                    </a:cubicBezTo>
                    <a:cubicBezTo>
                      <a:pt x="189" y="152"/>
                      <a:pt x="165" y="168"/>
                      <a:pt x="165" y="168"/>
                    </a:cubicBezTo>
                    <a:cubicBezTo>
                      <a:pt x="149" y="216"/>
                      <a:pt x="135" y="236"/>
                      <a:pt x="93" y="264"/>
                    </a:cubicBezTo>
                    <a:cubicBezTo>
                      <a:pt x="69" y="300"/>
                      <a:pt x="35" y="331"/>
                      <a:pt x="21" y="372"/>
                    </a:cubicBezTo>
                    <a:cubicBezTo>
                      <a:pt x="7" y="413"/>
                      <a:pt x="0" y="417"/>
                      <a:pt x="21" y="396"/>
                    </a:cubicBez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99469" name="Oval 54"/>
              <p:cNvSpPr>
                <a:spLocks noChangeArrowheads="1"/>
              </p:cNvSpPr>
              <p:nvPr/>
            </p:nvSpPr>
            <p:spPr bwMode="auto">
              <a:xfrm>
                <a:off x="1338" y="1979"/>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70" name="Oval 55"/>
              <p:cNvSpPr>
                <a:spLocks noChangeArrowheads="1"/>
              </p:cNvSpPr>
              <p:nvPr/>
            </p:nvSpPr>
            <p:spPr bwMode="auto">
              <a:xfrm>
                <a:off x="1202" y="2115"/>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9361" name="Group 56"/>
            <p:cNvGrpSpPr>
              <a:grpSpLocks/>
            </p:cNvGrpSpPr>
            <p:nvPr/>
          </p:nvGrpSpPr>
          <p:grpSpPr bwMode="auto">
            <a:xfrm>
              <a:off x="1882" y="1480"/>
              <a:ext cx="409" cy="408"/>
              <a:chOff x="1110" y="1883"/>
              <a:chExt cx="409" cy="408"/>
            </a:xfrm>
          </p:grpSpPr>
          <p:sp>
            <p:nvSpPr>
              <p:cNvPr id="99465" name="Freeform 57"/>
              <p:cNvSpPr>
                <a:spLocks/>
              </p:cNvSpPr>
              <p:nvPr/>
            </p:nvSpPr>
            <p:spPr bwMode="auto">
              <a:xfrm rot="427501">
                <a:off x="1110" y="1883"/>
                <a:ext cx="409" cy="408"/>
              </a:xfrm>
              <a:custGeom>
                <a:avLst/>
                <a:gdLst>
                  <a:gd name="T0" fmla="*/ 1 w 627"/>
                  <a:gd name="T1" fmla="*/ 274 h 417"/>
                  <a:gd name="T2" fmla="*/ 1 w 627"/>
                  <a:gd name="T3" fmla="*/ 215 h 417"/>
                  <a:gd name="T4" fmla="*/ 1 w 627"/>
                  <a:gd name="T5" fmla="*/ 175 h 417"/>
                  <a:gd name="T6" fmla="*/ 1 w 627"/>
                  <a:gd name="T7" fmla="*/ 124 h 417"/>
                  <a:gd name="T8" fmla="*/ 1 w 627"/>
                  <a:gd name="T9" fmla="*/ 100 h 417"/>
                  <a:gd name="T10" fmla="*/ 1 w 627"/>
                  <a:gd name="T11" fmla="*/ 92 h 417"/>
                  <a:gd name="T12" fmla="*/ 1 w 627"/>
                  <a:gd name="T13" fmla="*/ 0 h 417"/>
                  <a:gd name="T14" fmla="*/ 1 w 627"/>
                  <a:gd name="T15" fmla="*/ 31 h 417"/>
                  <a:gd name="T16" fmla="*/ 1 w 627"/>
                  <a:gd name="T17" fmla="*/ 53 h 417"/>
                  <a:gd name="T18" fmla="*/ 1 w 627"/>
                  <a:gd name="T19" fmla="*/ 100 h 417"/>
                  <a:gd name="T20" fmla="*/ 1 w 627"/>
                  <a:gd name="T21" fmla="*/ 115 h 417"/>
                  <a:gd name="T22" fmla="*/ 1 w 627"/>
                  <a:gd name="T23" fmla="*/ 183 h 417"/>
                  <a:gd name="T24" fmla="*/ 1 w 627"/>
                  <a:gd name="T25" fmla="*/ 256 h 417"/>
                  <a:gd name="T26" fmla="*/ 1 w 627"/>
                  <a:gd name="T27" fmla="*/ 274 h 4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7"/>
                  <a:gd name="T43" fmla="*/ 0 h 417"/>
                  <a:gd name="T44" fmla="*/ 627 w 627"/>
                  <a:gd name="T45" fmla="*/ 417 h 4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7" h="417">
                    <a:moveTo>
                      <a:pt x="21" y="396"/>
                    </a:moveTo>
                    <a:cubicBezTo>
                      <a:pt x="143" y="355"/>
                      <a:pt x="272" y="352"/>
                      <a:pt x="393" y="312"/>
                    </a:cubicBezTo>
                    <a:cubicBezTo>
                      <a:pt x="432" y="299"/>
                      <a:pt x="501" y="252"/>
                      <a:pt x="501" y="252"/>
                    </a:cubicBezTo>
                    <a:cubicBezTo>
                      <a:pt x="517" y="228"/>
                      <a:pt x="540" y="207"/>
                      <a:pt x="549" y="180"/>
                    </a:cubicBezTo>
                    <a:cubicBezTo>
                      <a:pt x="553" y="168"/>
                      <a:pt x="552" y="153"/>
                      <a:pt x="561" y="144"/>
                    </a:cubicBezTo>
                    <a:cubicBezTo>
                      <a:pt x="570" y="135"/>
                      <a:pt x="585" y="136"/>
                      <a:pt x="597" y="132"/>
                    </a:cubicBezTo>
                    <a:cubicBezTo>
                      <a:pt x="627" y="41"/>
                      <a:pt x="626" y="85"/>
                      <a:pt x="609" y="0"/>
                    </a:cubicBezTo>
                    <a:cubicBezTo>
                      <a:pt x="536" y="12"/>
                      <a:pt x="464" y="28"/>
                      <a:pt x="393" y="48"/>
                    </a:cubicBezTo>
                    <a:cubicBezTo>
                      <a:pt x="380" y="52"/>
                      <a:pt x="324" y="64"/>
                      <a:pt x="309" y="72"/>
                    </a:cubicBezTo>
                    <a:cubicBezTo>
                      <a:pt x="271" y="93"/>
                      <a:pt x="237" y="120"/>
                      <a:pt x="201" y="144"/>
                    </a:cubicBezTo>
                    <a:cubicBezTo>
                      <a:pt x="189" y="152"/>
                      <a:pt x="165" y="168"/>
                      <a:pt x="165" y="168"/>
                    </a:cubicBezTo>
                    <a:cubicBezTo>
                      <a:pt x="149" y="216"/>
                      <a:pt x="135" y="236"/>
                      <a:pt x="93" y="264"/>
                    </a:cubicBezTo>
                    <a:cubicBezTo>
                      <a:pt x="69" y="300"/>
                      <a:pt x="35" y="331"/>
                      <a:pt x="21" y="372"/>
                    </a:cubicBezTo>
                    <a:cubicBezTo>
                      <a:pt x="7" y="413"/>
                      <a:pt x="0" y="417"/>
                      <a:pt x="21" y="396"/>
                    </a:cubicBez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99466" name="Oval 58"/>
              <p:cNvSpPr>
                <a:spLocks noChangeArrowheads="1"/>
              </p:cNvSpPr>
              <p:nvPr/>
            </p:nvSpPr>
            <p:spPr bwMode="auto">
              <a:xfrm>
                <a:off x="1338" y="1979"/>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67" name="Oval 59"/>
              <p:cNvSpPr>
                <a:spLocks noChangeArrowheads="1"/>
              </p:cNvSpPr>
              <p:nvPr/>
            </p:nvSpPr>
            <p:spPr bwMode="auto">
              <a:xfrm>
                <a:off x="1202" y="2115"/>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9362" name="Group 60"/>
            <p:cNvGrpSpPr>
              <a:grpSpLocks/>
            </p:cNvGrpSpPr>
            <p:nvPr/>
          </p:nvGrpSpPr>
          <p:grpSpPr bwMode="auto">
            <a:xfrm>
              <a:off x="1474" y="1888"/>
              <a:ext cx="409" cy="408"/>
              <a:chOff x="1110" y="1883"/>
              <a:chExt cx="409" cy="408"/>
            </a:xfrm>
          </p:grpSpPr>
          <p:sp>
            <p:nvSpPr>
              <p:cNvPr id="99462" name="Freeform 61"/>
              <p:cNvSpPr>
                <a:spLocks/>
              </p:cNvSpPr>
              <p:nvPr/>
            </p:nvSpPr>
            <p:spPr bwMode="auto">
              <a:xfrm rot="427501">
                <a:off x="1110" y="1883"/>
                <a:ext cx="409" cy="408"/>
              </a:xfrm>
              <a:custGeom>
                <a:avLst/>
                <a:gdLst>
                  <a:gd name="T0" fmla="*/ 1 w 627"/>
                  <a:gd name="T1" fmla="*/ 274 h 417"/>
                  <a:gd name="T2" fmla="*/ 1 w 627"/>
                  <a:gd name="T3" fmla="*/ 215 h 417"/>
                  <a:gd name="T4" fmla="*/ 1 w 627"/>
                  <a:gd name="T5" fmla="*/ 175 h 417"/>
                  <a:gd name="T6" fmla="*/ 1 w 627"/>
                  <a:gd name="T7" fmla="*/ 124 h 417"/>
                  <a:gd name="T8" fmla="*/ 1 w 627"/>
                  <a:gd name="T9" fmla="*/ 100 h 417"/>
                  <a:gd name="T10" fmla="*/ 1 w 627"/>
                  <a:gd name="T11" fmla="*/ 92 h 417"/>
                  <a:gd name="T12" fmla="*/ 1 w 627"/>
                  <a:gd name="T13" fmla="*/ 0 h 417"/>
                  <a:gd name="T14" fmla="*/ 1 w 627"/>
                  <a:gd name="T15" fmla="*/ 31 h 417"/>
                  <a:gd name="T16" fmla="*/ 1 w 627"/>
                  <a:gd name="T17" fmla="*/ 53 h 417"/>
                  <a:gd name="T18" fmla="*/ 1 w 627"/>
                  <a:gd name="T19" fmla="*/ 100 h 417"/>
                  <a:gd name="T20" fmla="*/ 1 w 627"/>
                  <a:gd name="T21" fmla="*/ 115 h 417"/>
                  <a:gd name="T22" fmla="*/ 1 w 627"/>
                  <a:gd name="T23" fmla="*/ 183 h 417"/>
                  <a:gd name="T24" fmla="*/ 1 w 627"/>
                  <a:gd name="T25" fmla="*/ 256 h 417"/>
                  <a:gd name="T26" fmla="*/ 1 w 627"/>
                  <a:gd name="T27" fmla="*/ 274 h 4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7"/>
                  <a:gd name="T43" fmla="*/ 0 h 417"/>
                  <a:gd name="T44" fmla="*/ 627 w 627"/>
                  <a:gd name="T45" fmla="*/ 417 h 4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7" h="417">
                    <a:moveTo>
                      <a:pt x="21" y="396"/>
                    </a:moveTo>
                    <a:cubicBezTo>
                      <a:pt x="143" y="355"/>
                      <a:pt x="272" y="352"/>
                      <a:pt x="393" y="312"/>
                    </a:cubicBezTo>
                    <a:cubicBezTo>
                      <a:pt x="432" y="299"/>
                      <a:pt x="501" y="252"/>
                      <a:pt x="501" y="252"/>
                    </a:cubicBezTo>
                    <a:cubicBezTo>
                      <a:pt x="517" y="228"/>
                      <a:pt x="540" y="207"/>
                      <a:pt x="549" y="180"/>
                    </a:cubicBezTo>
                    <a:cubicBezTo>
                      <a:pt x="553" y="168"/>
                      <a:pt x="552" y="153"/>
                      <a:pt x="561" y="144"/>
                    </a:cubicBezTo>
                    <a:cubicBezTo>
                      <a:pt x="570" y="135"/>
                      <a:pt x="585" y="136"/>
                      <a:pt x="597" y="132"/>
                    </a:cubicBezTo>
                    <a:cubicBezTo>
                      <a:pt x="627" y="41"/>
                      <a:pt x="626" y="85"/>
                      <a:pt x="609" y="0"/>
                    </a:cubicBezTo>
                    <a:cubicBezTo>
                      <a:pt x="536" y="12"/>
                      <a:pt x="464" y="28"/>
                      <a:pt x="393" y="48"/>
                    </a:cubicBezTo>
                    <a:cubicBezTo>
                      <a:pt x="380" y="52"/>
                      <a:pt x="324" y="64"/>
                      <a:pt x="309" y="72"/>
                    </a:cubicBezTo>
                    <a:cubicBezTo>
                      <a:pt x="271" y="93"/>
                      <a:pt x="237" y="120"/>
                      <a:pt x="201" y="144"/>
                    </a:cubicBezTo>
                    <a:cubicBezTo>
                      <a:pt x="189" y="152"/>
                      <a:pt x="165" y="168"/>
                      <a:pt x="165" y="168"/>
                    </a:cubicBezTo>
                    <a:cubicBezTo>
                      <a:pt x="149" y="216"/>
                      <a:pt x="135" y="236"/>
                      <a:pt x="93" y="264"/>
                    </a:cubicBezTo>
                    <a:cubicBezTo>
                      <a:pt x="69" y="300"/>
                      <a:pt x="35" y="331"/>
                      <a:pt x="21" y="372"/>
                    </a:cubicBezTo>
                    <a:cubicBezTo>
                      <a:pt x="7" y="413"/>
                      <a:pt x="0" y="417"/>
                      <a:pt x="21" y="396"/>
                    </a:cubicBez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99463" name="Oval 62"/>
              <p:cNvSpPr>
                <a:spLocks noChangeArrowheads="1"/>
              </p:cNvSpPr>
              <p:nvPr/>
            </p:nvSpPr>
            <p:spPr bwMode="auto">
              <a:xfrm>
                <a:off x="1338" y="1979"/>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64" name="Oval 63"/>
              <p:cNvSpPr>
                <a:spLocks noChangeArrowheads="1"/>
              </p:cNvSpPr>
              <p:nvPr/>
            </p:nvSpPr>
            <p:spPr bwMode="auto">
              <a:xfrm>
                <a:off x="1202" y="2115"/>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9363" name="Group 64"/>
            <p:cNvGrpSpPr>
              <a:grpSpLocks/>
            </p:cNvGrpSpPr>
            <p:nvPr/>
          </p:nvGrpSpPr>
          <p:grpSpPr bwMode="auto">
            <a:xfrm rot="4285924">
              <a:off x="3741" y="1390"/>
              <a:ext cx="409" cy="408"/>
              <a:chOff x="1110" y="1883"/>
              <a:chExt cx="409" cy="408"/>
            </a:xfrm>
          </p:grpSpPr>
          <p:sp>
            <p:nvSpPr>
              <p:cNvPr id="99459" name="Freeform 65"/>
              <p:cNvSpPr>
                <a:spLocks/>
              </p:cNvSpPr>
              <p:nvPr/>
            </p:nvSpPr>
            <p:spPr bwMode="auto">
              <a:xfrm rot="427501">
                <a:off x="1110" y="1883"/>
                <a:ext cx="409" cy="408"/>
              </a:xfrm>
              <a:custGeom>
                <a:avLst/>
                <a:gdLst>
                  <a:gd name="T0" fmla="*/ 1 w 627"/>
                  <a:gd name="T1" fmla="*/ 274 h 417"/>
                  <a:gd name="T2" fmla="*/ 1 w 627"/>
                  <a:gd name="T3" fmla="*/ 215 h 417"/>
                  <a:gd name="T4" fmla="*/ 1 w 627"/>
                  <a:gd name="T5" fmla="*/ 175 h 417"/>
                  <a:gd name="T6" fmla="*/ 1 w 627"/>
                  <a:gd name="T7" fmla="*/ 124 h 417"/>
                  <a:gd name="T8" fmla="*/ 1 w 627"/>
                  <a:gd name="T9" fmla="*/ 100 h 417"/>
                  <a:gd name="T10" fmla="*/ 1 w 627"/>
                  <a:gd name="T11" fmla="*/ 92 h 417"/>
                  <a:gd name="T12" fmla="*/ 1 w 627"/>
                  <a:gd name="T13" fmla="*/ 0 h 417"/>
                  <a:gd name="T14" fmla="*/ 1 w 627"/>
                  <a:gd name="T15" fmla="*/ 31 h 417"/>
                  <a:gd name="T16" fmla="*/ 1 w 627"/>
                  <a:gd name="T17" fmla="*/ 53 h 417"/>
                  <a:gd name="T18" fmla="*/ 1 w 627"/>
                  <a:gd name="T19" fmla="*/ 100 h 417"/>
                  <a:gd name="T20" fmla="*/ 1 w 627"/>
                  <a:gd name="T21" fmla="*/ 115 h 417"/>
                  <a:gd name="T22" fmla="*/ 1 w 627"/>
                  <a:gd name="T23" fmla="*/ 183 h 417"/>
                  <a:gd name="T24" fmla="*/ 1 w 627"/>
                  <a:gd name="T25" fmla="*/ 256 h 417"/>
                  <a:gd name="T26" fmla="*/ 1 w 627"/>
                  <a:gd name="T27" fmla="*/ 274 h 4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7"/>
                  <a:gd name="T43" fmla="*/ 0 h 417"/>
                  <a:gd name="T44" fmla="*/ 627 w 627"/>
                  <a:gd name="T45" fmla="*/ 417 h 4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7" h="417">
                    <a:moveTo>
                      <a:pt x="21" y="396"/>
                    </a:moveTo>
                    <a:cubicBezTo>
                      <a:pt x="143" y="355"/>
                      <a:pt x="272" y="352"/>
                      <a:pt x="393" y="312"/>
                    </a:cubicBezTo>
                    <a:cubicBezTo>
                      <a:pt x="432" y="299"/>
                      <a:pt x="501" y="252"/>
                      <a:pt x="501" y="252"/>
                    </a:cubicBezTo>
                    <a:cubicBezTo>
                      <a:pt x="517" y="228"/>
                      <a:pt x="540" y="207"/>
                      <a:pt x="549" y="180"/>
                    </a:cubicBezTo>
                    <a:cubicBezTo>
                      <a:pt x="553" y="168"/>
                      <a:pt x="552" y="153"/>
                      <a:pt x="561" y="144"/>
                    </a:cubicBezTo>
                    <a:cubicBezTo>
                      <a:pt x="570" y="135"/>
                      <a:pt x="585" y="136"/>
                      <a:pt x="597" y="132"/>
                    </a:cubicBezTo>
                    <a:cubicBezTo>
                      <a:pt x="627" y="41"/>
                      <a:pt x="626" y="85"/>
                      <a:pt x="609" y="0"/>
                    </a:cubicBezTo>
                    <a:cubicBezTo>
                      <a:pt x="536" y="12"/>
                      <a:pt x="464" y="28"/>
                      <a:pt x="393" y="48"/>
                    </a:cubicBezTo>
                    <a:cubicBezTo>
                      <a:pt x="380" y="52"/>
                      <a:pt x="324" y="64"/>
                      <a:pt x="309" y="72"/>
                    </a:cubicBezTo>
                    <a:cubicBezTo>
                      <a:pt x="271" y="93"/>
                      <a:pt x="237" y="120"/>
                      <a:pt x="201" y="144"/>
                    </a:cubicBezTo>
                    <a:cubicBezTo>
                      <a:pt x="189" y="152"/>
                      <a:pt x="165" y="168"/>
                      <a:pt x="165" y="168"/>
                    </a:cubicBezTo>
                    <a:cubicBezTo>
                      <a:pt x="149" y="216"/>
                      <a:pt x="135" y="236"/>
                      <a:pt x="93" y="264"/>
                    </a:cubicBezTo>
                    <a:cubicBezTo>
                      <a:pt x="69" y="300"/>
                      <a:pt x="35" y="331"/>
                      <a:pt x="21" y="372"/>
                    </a:cubicBezTo>
                    <a:cubicBezTo>
                      <a:pt x="7" y="413"/>
                      <a:pt x="0" y="417"/>
                      <a:pt x="21" y="396"/>
                    </a:cubicBez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99460" name="Oval 66"/>
              <p:cNvSpPr>
                <a:spLocks noChangeArrowheads="1"/>
              </p:cNvSpPr>
              <p:nvPr/>
            </p:nvSpPr>
            <p:spPr bwMode="auto">
              <a:xfrm>
                <a:off x="1338" y="1979"/>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61" name="Oval 67"/>
              <p:cNvSpPr>
                <a:spLocks noChangeArrowheads="1"/>
              </p:cNvSpPr>
              <p:nvPr/>
            </p:nvSpPr>
            <p:spPr bwMode="auto">
              <a:xfrm>
                <a:off x="1202" y="2115"/>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9364" name="Group 68"/>
            <p:cNvGrpSpPr>
              <a:grpSpLocks/>
            </p:cNvGrpSpPr>
            <p:nvPr/>
          </p:nvGrpSpPr>
          <p:grpSpPr bwMode="auto">
            <a:xfrm rot="3451722">
              <a:off x="3423" y="1571"/>
              <a:ext cx="409" cy="408"/>
              <a:chOff x="1110" y="1883"/>
              <a:chExt cx="409" cy="408"/>
            </a:xfrm>
          </p:grpSpPr>
          <p:sp>
            <p:nvSpPr>
              <p:cNvPr id="99456" name="Freeform 69"/>
              <p:cNvSpPr>
                <a:spLocks/>
              </p:cNvSpPr>
              <p:nvPr/>
            </p:nvSpPr>
            <p:spPr bwMode="auto">
              <a:xfrm rot="427501">
                <a:off x="1110" y="1883"/>
                <a:ext cx="409" cy="408"/>
              </a:xfrm>
              <a:custGeom>
                <a:avLst/>
                <a:gdLst>
                  <a:gd name="T0" fmla="*/ 1 w 627"/>
                  <a:gd name="T1" fmla="*/ 274 h 417"/>
                  <a:gd name="T2" fmla="*/ 1 w 627"/>
                  <a:gd name="T3" fmla="*/ 215 h 417"/>
                  <a:gd name="T4" fmla="*/ 1 w 627"/>
                  <a:gd name="T5" fmla="*/ 175 h 417"/>
                  <a:gd name="T6" fmla="*/ 1 w 627"/>
                  <a:gd name="T7" fmla="*/ 124 h 417"/>
                  <a:gd name="T8" fmla="*/ 1 w 627"/>
                  <a:gd name="T9" fmla="*/ 100 h 417"/>
                  <a:gd name="T10" fmla="*/ 1 w 627"/>
                  <a:gd name="T11" fmla="*/ 92 h 417"/>
                  <a:gd name="T12" fmla="*/ 1 w 627"/>
                  <a:gd name="T13" fmla="*/ 0 h 417"/>
                  <a:gd name="T14" fmla="*/ 1 w 627"/>
                  <a:gd name="T15" fmla="*/ 31 h 417"/>
                  <a:gd name="T16" fmla="*/ 1 w 627"/>
                  <a:gd name="T17" fmla="*/ 53 h 417"/>
                  <a:gd name="T18" fmla="*/ 1 w 627"/>
                  <a:gd name="T19" fmla="*/ 100 h 417"/>
                  <a:gd name="T20" fmla="*/ 1 w 627"/>
                  <a:gd name="T21" fmla="*/ 115 h 417"/>
                  <a:gd name="T22" fmla="*/ 1 w 627"/>
                  <a:gd name="T23" fmla="*/ 183 h 417"/>
                  <a:gd name="T24" fmla="*/ 1 w 627"/>
                  <a:gd name="T25" fmla="*/ 256 h 417"/>
                  <a:gd name="T26" fmla="*/ 1 w 627"/>
                  <a:gd name="T27" fmla="*/ 274 h 4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7"/>
                  <a:gd name="T43" fmla="*/ 0 h 417"/>
                  <a:gd name="T44" fmla="*/ 627 w 627"/>
                  <a:gd name="T45" fmla="*/ 417 h 4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7" h="417">
                    <a:moveTo>
                      <a:pt x="21" y="396"/>
                    </a:moveTo>
                    <a:cubicBezTo>
                      <a:pt x="143" y="355"/>
                      <a:pt x="272" y="352"/>
                      <a:pt x="393" y="312"/>
                    </a:cubicBezTo>
                    <a:cubicBezTo>
                      <a:pt x="432" y="299"/>
                      <a:pt x="501" y="252"/>
                      <a:pt x="501" y="252"/>
                    </a:cubicBezTo>
                    <a:cubicBezTo>
                      <a:pt x="517" y="228"/>
                      <a:pt x="540" y="207"/>
                      <a:pt x="549" y="180"/>
                    </a:cubicBezTo>
                    <a:cubicBezTo>
                      <a:pt x="553" y="168"/>
                      <a:pt x="552" y="153"/>
                      <a:pt x="561" y="144"/>
                    </a:cubicBezTo>
                    <a:cubicBezTo>
                      <a:pt x="570" y="135"/>
                      <a:pt x="585" y="136"/>
                      <a:pt x="597" y="132"/>
                    </a:cubicBezTo>
                    <a:cubicBezTo>
                      <a:pt x="627" y="41"/>
                      <a:pt x="626" y="85"/>
                      <a:pt x="609" y="0"/>
                    </a:cubicBezTo>
                    <a:cubicBezTo>
                      <a:pt x="536" y="12"/>
                      <a:pt x="464" y="28"/>
                      <a:pt x="393" y="48"/>
                    </a:cubicBezTo>
                    <a:cubicBezTo>
                      <a:pt x="380" y="52"/>
                      <a:pt x="324" y="64"/>
                      <a:pt x="309" y="72"/>
                    </a:cubicBezTo>
                    <a:cubicBezTo>
                      <a:pt x="271" y="93"/>
                      <a:pt x="237" y="120"/>
                      <a:pt x="201" y="144"/>
                    </a:cubicBezTo>
                    <a:cubicBezTo>
                      <a:pt x="189" y="152"/>
                      <a:pt x="165" y="168"/>
                      <a:pt x="165" y="168"/>
                    </a:cubicBezTo>
                    <a:cubicBezTo>
                      <a:pt x="149" y="216"/>
                      <a:pt x="135" y="236"/>
                      <a:pt x="93" y="264"/>
                    </a:cubicBezTo>
                    <a:cubicBezTo>
                      <a:pt x="69" y="300"/>
                      <a:pt x="35" y="331"/>
                      <a:pt x="21" y="372"/>
                    </a:cubicBezTo>
                    <a:cubicBezTo>
                      <a:pt x="7" y="413"/>
                      <a:pt x="0" y="417"/>
                      <a:pt x="21" y="396"/>
                    </a:cubicBez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99457" name="Oval 70"/>
              <p:cNvSpPr>
                <a:spLocks noChangeArrowheads="1"/>
              </p:cNvSpPr>
              <p:nvPr/>
            </p:nvSpPr>
            <p:spPr bwMode="auto">
              <a:xfrm>
                <a:off x="1338" y="1979"/>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58" name="Oval 71"/>
              <p:cNvSpPr>
                <a:spLocks noChangeArrowheads="1"/>
              </p:cNvSpPr>
              <p:nvPr/>
            </p:nvSpPr>
            <p:spPr bwMode="auto">
              <a:xfrm>
                <a:off x="1202" y="2115"/>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9365" name="Group 72"/>
            <p:cNvGrpSpPr>
              <a:grpSpLocks/>
            </p:cNvGrpSpPr>
            <p:nvPr/>
          </p:nvGrpSpPr>
          <p:grpSpPr bwMode="auto">
            <a:xfrm rot="4064856">
              <a:off x="4331" y="1843"/>
              <a:ext cx="409" cy="408"/>
              <a:chOff x="1110" y="1883"/>
              <a:chExt cx="409" cy="408"/>
            </a:xfrm>
          </p:grpSpPr>
          <p:sp>
            <p:nvSpPr>
              <p:cNvPr id="99453" name="Freeform 73"/>
              <p:cNvSpPr>
                <a:spLocks/>
              </p:cNvSpPr>
              <p:nvPr/>
            </p:nvSpPr>
            <p:spPr bwMode="auto">
              <a:xfrm rot="427501">
                <a:off x="1110" y="1883"/>
                <a:ext cx="409" cy="408"/>
              </a:xfrm>
              <a:custGeom>
                <a:avLst/>
                <a:gdLst>
                  <a:gd name="T0" fmla="*/ 1 w 627"/>
                  <a:gd name="T1" fmla="*/ 274 h 417"/>
                  <a:gd name="T2" fmla="*/ 1 w 627"/>
                  <a:gd name="T3" fmla="*/ 215 h 417"/>
                  <a:gd name="T4" fmla="*/ 1 w 627"/>
                  <a:gd name="T5" fmla="*/ 175 h 417"/>
                  <a:gd name="T6" fmla="*/ 1 w 627"/>
                  <a:gd name="T7" fmla="*/ 124 h 417"/>
                  <a:gd name="T8" fmla="*/ 1 w 627"/>
                  <a:gd name="T9" fmla="*/ 100 h 417"/>
                  <a:gd name="T10" fmla="*/ 1 w 627"/>
                  <a:gd name="T11" fmla="*/ 92 h 417"/>
                  <a:gd name="T12" fmla="*/ 1 w 627"/>
                  <a:gd name="T13" fmla="*/ 0 h 417"/>
                  <a:gd name="T14" fmla="*/ 1 w 627"/>
                  <a:gd name="T15" fmla="*/ 31 h 417"/>
                  <a:gd name="T16" fmla="*/ 1 w 627"/>
                  <a:gd name="T17" fmla="*/ 53 h 417"/>
                  <a:gd name="T18" fmla="*/ 1 w 627"/>
                  <a:gd name="T19" fmla="*/ 100 h 417"/>
                  <a:gd name="T20" fmla="*/ 1 w 627"/>
                  <a:gd name="T21" fmla="*/ 115 h 417"/>
                  <a:gd name="T22" fmla="*/ 1 w 627"/>
                  <a:gd name="T23" fmla="*/ 183 h 417"/>
                  <a:gd name="T24" fmla="*/ 1 w 627"/>
                  <a:gd name="T25" fmla="*/ 256 h 417"/>
                  <a:gd name="T26" fmla="*/ 1 w 627"/>
                  <a:gd name="T27" fmla="*/ 274 h 4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7"/>
                  <a:gd name="T43" fmla="*/ 0 h 417"/>
                  <a:gd name="T44" fmla="*/ 627 w 627"/>
                  <a:gd name="T45" fmla="*/ 417 h 4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7" h="417">
                    <a:moveTo>
                      <a:pt x="21" y="396"/>
                    </a:moveTo>
                    <a:cubicBezTo>
                      <a:pt x="143" y="355"/>
                      <a:pt x="272" y="352"/>
                      <a:pt x="393" y="312"/>
                    </a:cubicBezTo>
                    <a:cubicBezTo>
                      <a:pt x="432" y="299"/>
                      <a:pt x="501" y="252"/>
                      <a:pt x="501" y="252"/>
                    </a:cubicBezTo>
                    <a:cubicBezTo>
                      <a:pt x="517" y="228"/>
                      <a:pt x="540" y="207"/>
                      <a:pt x="549" y="180"/>
                    </a:cubicBezTo>
                    <a:cubicBezTo>
                      <a:pt x="553" y="168"/>
                      <a:pt x="552" y="153"/>
                      <a:pt x="561" y="144"/>
                    </a:cubicBezTo>
                    <a:cubicBezTo>
                      <a:pt x="570" y="135"/>
                      <a:pt x="585" y="136"/>
                      <a:pt x="597" y="132"/>
                    </a:cubicBezTo>
                    <a:cubicBezTo>
                      <a:pt x="627" y="41"/>
                      <a:pt x="626" y="85"/>
                      <a:pt x="609" y="0"/>
                    </a:cubicBezTo>
                    <a:cubicBezTo>
                      <a:pt x="536" y="12"/>
                      <a:pt x="464" y="28"/>
                      <a:pt x="393" y="48"/>
                    </a:cubicBezTo>
                    <a:cubicBezTo>
                      <a:pt x="380" y="52"/>
                      <a:pt x="324" y="64"/>
                      <a:pt x="309" y="72"/>
                    </a:cubicBezTo>
                    <a:cubicBezTo>
                      <a:pt x="271" y="93"/>
                      <a:pt x="237" y="120"/>
                      <a:pt x="201" y="144"/>
                    </a:cubicBezTo>
                    <a:cubicBezTo>
                      <a:pt x="189" y="152"/>
                      <a:pt x="165" y="168"/>
                      <a:pt x="165" y="168"/>
                    </a:cubicBezTo>
                    <a:cubicBezTo>
                      <a:pt x="149" y="216"/>
                      <a:pt x="135" y="236"/>
                      <a:pt x="93" y="264"/>
                    </a:cubicBezTo>
                    <a:cubicBezTo>
                      <a:pt x="69" y="300"/>
                      <a:pt x="35" y="331"/>
                      <a:pt x="21" y="372"/>
                    </a:cubicBezTo>
                    <a:cubicBezTo>
                      <a:pt x="7" y="413"/>
                      <a:pt x="0" y="417"/>
                      <a:pt x="21" y="396"/>
                    </a:cubicBez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99454" name="Oval 74"/>
              <p:cNvSpPr>
                <a:spLocks noChangeArrowheads="1"/>
              </p:cNvSpPr>
              <p:nvPr/>
            </p:nvSpPr>
            <p:spPr bwMode="auto">
              <a:xfrm>
                <a:off x="1338" y="1979"/>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55" name="Oval 75"/>
              <p:cNvSpPr>
                <a:spLocks noChangeArrowheads="1"/>
              </p:cNvSpPr>
              <p:nvPr/>
            </p:nvSpPr>
            <p:spPr bwMode="auto">
              <a:xfrm>
                <a:off x="1202" y="2115"/>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9366" name="Group 76"/>
            <p:cNvGrpSpPr>
              <a:grpSpLocks/>
            </p:cNvGrpSpPr>
            <p:nvPr/>
          </p:nvGrpSpPr>
          <p:grpSpPr bwMode="auto">
            <a:xfrm rot="4102499">
              <a:off x="4104" y="1934"/>
              <a:ext cx="409" cy="408"/>
              <a:chOff x="1110" y="1883"/>
              <a:chExt cx="409" cy="408"/>
            </a:xfrm>
          </p:grpSpPr>
          <p:sp>
            <p:nvSpPr>
              <p:cNvPr id="99450" name="Freeform 77"/>
              <p:cNvSpPr>
                <a:spLocks/>
              </p:cNvSpPr>
              <p:nvPr/>
            </p:nvSpPr>
            <p:spPr bwMode="auto">
              <a:xfrm rot="427501">
                <a:off x="1110" y="1883"/>
                <a:ext cx="409" cy="408"/>
              </a:xfrm>
              <a:custGeom>
                <a:avLst/>
                <a:gdLst>
                  <a:gd name="T0" fmla="*/ 1 w 627"/>
                  <a:gd name="T1" fmla="*/ 274 h 417"/>
                  <a:gd name="T2" fmla="*/ 1 w 627"/>
                  <a:gd name="T3" fmla="*/ 215 h 417"/>
                  <a:gd name="T4" fmla="*/ 1 w 627"/>
                  <a:gd name="T5" fmla="*/ 175 h 417"/>
                  <a:gd name="T6" fmla="*/ 1 w 627"/>
                  <a:gd name="T7" fmla="*/ 124 h 417"/>
                  <a:gd name="T8" fmla="*/ 1 w 627"/>
                  <a:gd name="T9" fmla="*/ 100 h 417"/>
                  <a:gd name="T10" fmla="*/ 1 w 627"/>
                  <a:gd name="T11" fmla="*/ 92 h 417"/>
                  <a:gd name="T12" fmla="*/ 1 w 627"/>
                  <a:gd name="T13" fmla="*/ 0 h 417"/>
                  <a:gd name="T14" fmla="*/ 1 w 627"/>
                  <a:gd name="T15" fmla="*/ 31 h 417"/>
                  <a:gd name="T16" fmla="*/ 1 w 627"/>
                  <a:gd name="T17" fmla="*/ 53 h 417"/>
                  <a:gd name="T18" fmla="*/ 1 w 627"/>
                  <a:gd name="T19" fmla="*/ 100 h 417"/>
                  <a:gd name="T20" fmla="*/ 1 w 627"/>
                  <a:gd name="T21" fmla="*/ 115 h 417"/>
                  <a:gd name="T22" fmla="*/ 1 w 627"/>
                  <a:gd name="T23" fmla="*/ 183 h 417"/>
                  <a:gd name="T24" fmla="*/ 1 w 627"/>
                  <a:gd name="T25" fmla="*/ 256 h 417"/>
                  <a:gd name="T26" fmla="*/ 1 w 627"/>
                  <a:gd name="T27" fmla="*/ 274 h 4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7"/>
                  <a:gd name="T43" fmla="*/ 0 h 417"/>
                  <a:gd name="T44" fmla="*/ 627 w 627"/>
                  <a:gd name="T45" fmla="*/ 417 h 4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7" h="417">
                    <a:moveTo>
                      <a:pt x="21" y="396"/>
                    </a:moveTo>
                    <a:cubicBezTo>
                      <a:pt x="143" y="355"/>
                      <a:pt x="272" y="352"/>
                      <a:pt x="393" y="312"/>
                    </a:cubicBezTo>
                    <a:cubicBezTo>
                      <a:pt x="432" y="299"/>
                      <a:pt x="501" y="252"/>
                      <a:pt x="501" y="252"/>
                    </a:cubicBezTo>
                    <a:cubicBezTo>
                      <a:pt x="517" y="228"/>
                      <a:pt x="540" y="207"/>
                      <a:pt x="549" y="180"/>
                    </a:cubicBezTo>
                    <a:cubicBezTo>
                      <a:pt x="553" y="168"/>
                      <a:pt x="552" y="153"/>
                      <a:pt x="561" y="144"/>
                    </a:cubicBezTo>
                    <a:cubicBezTo>
                      <a:pt x="570" y="135"/>
                      <a:pt x="585" y="136"/>
                      <a:pt x="597" y="132"/>
                    </a:cubicBezTo>
                    <a:cubicBezTo>
                      <a:pt x="627" y="41"/>
                      <a:pt x="626" y="85"/>
                      <a:pt x="609" y="0"/>
                    </a:cubicBezTo>
                    <a:cubicBezTo>
                      <a:pt x="536" y="12"/>
                      <a:pt x="464" y="28"/>
                      <a:pt x="393" y="48"/>
                    </a:cubicBezTo>
                    <a:cubicBezTo>
                      <a:pt x="380" y="52"/>
                      <a:pt x="324" y="64"/>
                      <a:pt x="309" y="72"/>
                    </a:cubicBezTo>
                    <a:cubicBezTo>
                      <a:pt x="271" y="93"/>
                      <a:pt x="237" y="120"/>
                      <a:pt x="201" y="144"/>
                    </a:cubicBezTo>
                    <a:cubicBezTo>
                      <a:pt x="189" y="152"/>
                      <a:pt x="165" y="168"/>
                      <a:pt x="165" y="168"/>
                    </a:cubicBezTo>
                    <a:cubicBezTo>
                      <a:pt x="149" y="216"/>
                      <a:pt x="135" y="236"/>
                      <a:pt x="93" y="264"/>
                    </a:cubicBezTo>
                    <a:cubicBezTo>
                      <a:pt x="69" y="300"/>
                      <a:pt x="35" y="331"/>
                      <a:pt x="21" y="372"/>
                    </a:cubicBezTo>
                    <a:cubicBezTo>
                      <a:pt x="7" y="413"/>
                      <a:pt x="0" y="417"/>
                      <a:pt x="21" y="396"/>
                    </a:cubicBez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99451" name="Oval 78"/>
              <p:cNvSpPr>
                <a:spLocks noChangeArrowheads="1"/>
              </p:cNvSpPr>
              <p:nvPr/>
            </p:nvSpPr>
            <p:spPr bwMode="auto">
              <a:xfrm>
                <a:off x="1338" y="1979"/>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52" name="Oval 79"/>
              <p:cNvSpPr>
                <a:spLocks noChangeArrowheads="1"/>
              </p:cNvSpPr>
              <p:nvPr/>
            </p:nvSpPr>
            <p:spPr bwMode="auto">
              <a:xfrm>
                <a:off x="1202" y="2115"/>
                <a:ext cx="46" cy="46"/>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99367" name="Freeform 80"/>
            <p:cNvSpPr>
              <a:spLocks/>
            </p:cNvSpPr>
            <p:nvPr/>
          </p:nvSpPr>
          <p:spPr bwMode="auto">
            <a:xfrm>
              <a:off x="476" y="2311"/>
              <a:ext cx="2041" cy="529"/>
            </a:xfrm>
            <a:custGeom>
              <a:avLst/>
              <a:gdLst>
                <a:gd name="T0" fmla="*/ 0 w 2041"/>
                <a:gd name="T1" fmla="*/ 30 h 529"/>
                <a:gd name="T2" fmla="*/ 635 w 2041"/>
                <a:gd name="T3" fmla="*/ 30 h 529"/>
                <a:gd name="T4" fmla="*/ 1179 w 2041"/>
                <a:gd name="T5" fmla="*/ 212 h 529"/>
                <a:gd name="T6" fmla="*/ 1542 w 2041"/>
                <a:gd name="T7" fmla="*/ 439 h 529"/>
                <a:gd name="T8" fmla="*/ 2041 w 2041"/>
                <a:gd name="T9" fmla="*/ 529 h 529"/>
                <a:gd name="T10" fmla="*/ 0 60000 65536"/>
                <a:gd name="T11" fmla="*/ 0 60000 65536"/>
                <a:gd name="T12" fmla="*/ 0 60000 65536"/>
                <a:gd name="T13" fmla="*/ 0 60000 65536"/>
                <a:gd name="T14" fmla="*/ 0 60000 65536"/>
                <a:gd name="T15" fmla="*/ 0 w 2041"/>
                <a:gd name="T16" fmla="*/ 0 h 529"/>
                <a:gd name="T17" fmla="*/ 2041 w 2041"/>
                <a:gd name="T18" fmla="*/ 529 h 529"/>
              </a:gdLst>
              <a:ahLst/>
              <a:cxnLst>
                <a:cxn ang="T10">
                  <a:pos x="T0" y="T1"/>
                </a:cxn>
                <a:cxn ang="T11">
                  <a:pos x="T2" y="T3"/>
                </a:cxn>
                <a:cxn ang="T12">
                  <a:pos x="T4" y="T5"/>
                </a:cxn>
                <a:cxn ang="T13">
                  <a:pos x="T6" y="T7"/>
                </a:cxn>
                <a:cxn ang="T14">
                  <a:pos x="T8" y="T9"/>
                </a:cxn>
              </a:cxnLst>
              <a:rect l="T15" t="T16" r="T17" b="T18"/>
              <a:pathLst>
                <a:path w="2041" h="529">
                  <a:moveTo>
                    <a:pt x="0" y="30"/>
                  </a:moveTo>
                  <a:cubicBezTo>
                    <a:pt x="219" y="15"/>
                    <a:pt x="439" y="0"/>
                    <a:pt x="635" y="30"/>
                  </a:cubicBezTo>
                  <a:cubicBezTo>
                    <a:pt x="831" y="60"/>
                    <a:pt x="1028" y="144"/>
                    <a:pt x="1179" y="212"/>
                  </a:cubicBezTo>
                  <a:cubicBezTo>
                    <a:pt x="1330" y="280"/>
                    <a:pt x="1398" y="386"/>
                    <a:pt x="1542" y="439"/>
                  </a:cubicBezTo>
                  <a:cubicBezTo>
                    <a:pt x="1686" y="492"/>
                    <a:pt x="1863" y="510"/>
                    <a:pt x="2041" y="529"/>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99368" name="Freeform 81"/>
            <p:cNvSpPr>
              <a:spLocks/>
            </p:cNvSpPr>
            <p:nvPr/>
          </p:nvSpPr>
          <p:spPr bwMode="auto">
            <a:xfrm>
              <a:off x="3515" y="2296"/>
              <a:ext cx="1996" cy="499"/>
            </a:xfrm>
            <a:custGeom>
              <a:avLst/>
              <a:gdLst>
                <a:gd name="T0" fmla="*/ 1996 w 1996"/>
                <a:gd name="T1" fmla="*/ 0 h 499"/>
                <a:gd name="T2" fmla="*/ 1406 w 1996"/>
                <a:gd name="T3" fmla="*/ 45 h 499"/>
                <a:gd name="T4" fmla="*/ 953 w 1996"/>
                <a:gd name="T5" fmla="*/ 182 h 499"/>
                <a:gd name="T6" fmla="*/ 499 w 1996"/>
                <a:gd name="T7" fmla="*/ 363 h 499"/>
                <a:gd name="T8" fmla="*/ 0 w 1996"/>
                <a:gd name="T9" fmla="*/ 499 h 499"/>
                <a:gd name="T10" fmla="*/ 0 60000 65536"/>
                <a:gd name="T11" fmla="*/ 0 60000 65536"/>
                <a:gd name="T12" fmla="*/ 0 60000 65536"/>
                <a:gd name="T13" fmla="*/ 0 60000 65536"/>
                <a:gd name="T14" fmla="*/ 0 60000 65536"/>
                <a:gd name="T15" fmla="*/ 0 w 1996"/>
                <a:gd name="T16" fmla="*/ 0 h 499"/>
                <a:gd name="T17" fmla="*/ 1996 w 1996"/>
                <a:gd name="T18" fmla="*/ 499 h 499"/>
              </a:gdLst>
              <a:ahLst/>
              <a:cxnLst>
                <a:cxn ang="T10">
                  <a:pos x="T0" y="T1"/>
                </a:cxn>
                <a:cxn ang="T11">
                  <a:pos x="T2" y="T3"/>
                </a:cxn>
                <a:cxn ang="T12">
                  <a:pos x="T4" y="T5"/>
                </a:cxn>
                <a:cxn ang="T13">
                  <a:pos x="T6" y="T7"/>
                </a:cxn>
                <a:cxn ang="T14">
                  <a:pos x="T8" y="T9"/>
                </a:cxn>
              </a:cxnLst>
              <a:rect l="T15" t="T16" r="T17" b="T18"/>
              <a:pathLst>
                <a:path w="1996" h="499">
                  <a:moveTo>
                    <a:pt x="1996" y="0"/>
                  </a:moveTo>
                  <a:cubicBezTo>
                    <a:pt x="1788" y="7"/>
                    <a:pt x="1580" y="15"/>
                    <a:pt x="1406" y="45"/>
                  </a:cubicBezTo>
                  <a:cubicBezTo>
                    <a:pt x="1232" y="75"/>
                    <a:pt x="1104" y="129"/>
                    <a:pt x="953" y="182"/>
                  </a:cubicBezTo>
                  <a:cubicBezTo>
                    <a:pt x="802" y="235"/>
                    <a:pt x="658" y="310"/>
                    <a:pt x="499" y="363"/>
                  </a:cubicBezTo>
                  <a:cubicBezTo>
                    <a:pt x="340" y="416"/>
                    <a:pt x="170" y="457"/>
                    <a:pt x="0" y="499"/>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99369" name="Oval 82"/>
            <p:cNvSpPr>
              <a:spLocks noChangeArrowheads="1"/>
            </p:cNvSpPr>
            <p:nvPr/>
          </p:nvSpPr>
          <p:spPr bwMode="auto">
            <a:xfrm>
              <a:off x="3651" y="1570"/>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70" name="Oval 83"/>
            <p:cNvSpPr>
              <a:spLocks noChangeArrowheads="1"/>
            </p:cNvSpPr>
            <p:nvPr/>
          </p:nvSpPr>
          <p:spPr bwMode="auto">
            <a:xfrm>
              <a:off x="3198" y="1525"/>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71" name="Oval 84"/>
            <p:cNvSpPr>
              <a:spLocks noChangeArrowheads="1"/>
            </p:cNvSpPr>
            <p:nvPr/>
          </p:nvSpPr>
          <p:spPr bwMode="auto">
            <a:xfrm>
              <a:off x="3016" y="1616"/>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72" name="Oval 85"/>
            <p:cNvSpPr>
              <a:spLocks noChangeArrowheads="1"/>
            </p:cNvSpPr>
            <p:nvPr/>
          </p:nvSpPr>
          <p:spPr bwMode="auto">
            <a:xfrm>
              <a:off x="2381" y="1434"/>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73" name="Oval 86"/>
            <p:cNvSpPr>
              <a:spLocks noChangeArrowheads="1"/>
            </p:cNvSpPr>
            <p:nvPr/>
          </p:nvSpPr>
          <p:spPr bwMode="auto">
            <a:xfrm>
              <a:off x="2154" y="1344"/>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74" name="Oval 87"/>
            <p:cNvSpPr>
              <a:spLocks noChangeArrowheads="1"/>
            </p:cNvSpPr>
            <p:nvPr/>
          </p:nvSpPr>
          <p:spPr bwMode="auto">
            <a:xfrm>
              <a:off x="1655" y="1752"/>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75" name="Oval 88"/>
            <p:cNvSpPr>
              <a:spLocks noChangeArrowheads="1"/>
            </p:cNvSpPr>
            <p:nvPr/>
          </p:nvSpPr>
          <p:spPr bwMode="auto">
            <a:xfrm>
              <a:off x="3560" y="1344"/>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76" name="Oval 89"/>
            <p:cNvSpPr>
              <a:spLocks noChangeArrowheads="1"/>
            </p:cNvSpPr>
            <p:nvPr/>
          </p:nvSpPr>
          <p:spPr bwMode="auto">
            <a:xfrm>
              <a:off x="4195" y="1797"/>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77" name="Oval 90"/>
            <p:cNvSpPr>
              <a:spLocks noChangeArrowheads="1"/>
            </p:cNvSpPr>
            <p:nvPr/>
          </p:nvSpPr>
          <p:spPr bwMode="auto">
            <a:xfrm>
              <a:off x="3923" y="1842"/>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78" name="Oval 91"/>
            <p:cNvSpPr>
              <a:spLocks noChangeArrowheads="1"/>
            </p:cNvSpPr>
            <p:nvPr/>
          </p:nvSpPr>
          <p:spPr bwMode="auto">
            <a:xfrm>
              <a:off x="4014" y="1933"/>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79" name="Freeform 92"/>
            <p:cNvSpPr>
              <a:spLocks/>
            </p:cNvSpPr>
            <p:nvPr/>
          </p:nvSpPr>
          <p:spPr bwMode="auto">
            <a:xfrm>
              <a:off x="431" y="1344"/>
              <a:ext cx="1542" cy="907"/>
            </a:xfrm>
            <a:custGeom>
              <a:avLst/>
              <a:gdLst>
                <a:gd name="T0" fmla="*/ 0 w 1542"/>
                <a:gd name="T1" fmla="*/ 907 h 907"/>
                <a:gd name="T2" fmla="*/ 544 w 1542"/>
                <a:gd name="T3" fmla="*/ 816 h 907"/>
                <a:gd name="T4" fmla="*/ 861 w 1542"/>
                <a:gd name="T5" fmla="*/ 589 h 907"/>
                <a:gd name="T6" fmla="*/ 1270 w 1542"/>
                <a:gd name="T7" fmla="*/ 181 h 907"/>
                <a:gd name="T8" fmla="*/ 1542 w 1542"/>
                <a:gd name="T9" fmla="*/ 0 h 907"/>
                <a:gd name="T10" fmla="*/ 0 60000 65536"/>
                <a:gd name="T11" fmla="*/ 0 60000 65536"/>
                <a:gd name="T12" fmla="*/ 0 60000 65536"/>
                <a:gd name="T13" fmla="*/ 0 60000 65536"/>
                <a:gd name="T14" fmla="*/ 0 60000 65536"/>
                <a:gd name="T15" fmla="*/ 0 w 1542"/>
                <a:gd name="T16" fmla="*/ 0 h 907"/>
                <a:gd name="T17" fmla="*/ 1542 w 1542"/>
                <a:gd name="T18" fmla="*/ 907 h 907"/>
              </a:gdLst>
              <a:ahLst/>
              <a:cxnLst>
                <a:cxn ang="T10">
                  <a:pos x="T0" y="T1"/>
                </a:cxn>
                <a:cxn ang="T11">
                  <a:pos x="T2" y="T3"/>
                </a:cxn>
                <a:cxn ang="T12">
                  <a:pos x="T4" y="T5"/>
                </a:cxn>
                <a:cxn ang="T13">
                  <a:pos x="T6" y="T7"/>
                </a:cxn>
                <a:cxn ang="T14">
                  <a:pos x="T8" y="T9"/>
                </a:cxn>
              </a:cxnLst>
              <a:rect l="T15" t="T16" r="T17" b="T18"/>
              <a:pathLst>
                <a:path w="1542" h="907">
                  <a:moveTo>
                    <a:pt x="0" y="907"/>
                  </a:moveTo>
                  <a:cubicBezTo>
                    <a:pt x="200" y="888"/>
                    <a:pt x="400" y="869"/>
                    <a:pt x="544" y="816"/>
                  </a:cubicBezTo>
                  <a:cubicBezTo>
                    <a:pt x="688" y="763"/>
                    <a:pt x="740" y="695"/>
                    <a:pt x="861" y="589"/>
                  </a:cubicBezTo>
                  <a:cubicBezTo>
                    <a:pt x="982" y="483"/>
                    <a:pt x="1157" y="279"/>
                    <a:pt x="1270" y="181"/>
                  </a:cubicBezTo>
                  <a:cubicBezTo>
                    <a:pt x="1383" y="83"/>
                    <a:pt x="1462" y="41"/>
                    <a:pt x="1542" y="0"/>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99380" name="Freeform 93"/>
            <p:cNvSpPr>
              <a:spLocks/>
            </p:cNvSpPr>
            <p:nvPr/>
          </p:nvSpPr>
          <p:spPr bwMode="auto">
            <a:xfrm>
              <a:off x="2336" y="1056"/>
              <a:ext cx="1360" cy="197"/>
            </a:xfrm>
            <a:custGeom>
              <a:avLst/>
              <a:gdLst>
                <a:gd name="T0" fmla="*/ 0 w 1360"/>
                <a:gd name="T1" fmla="*/ 151 h 197"/>
                <a:gd name="T2" fmla="*/ 363 w 1360"/>
                <a:gd name="T3" fmla="*/ 15 h 197"/>
                <a:gd name="T4" fmla="*/ 952 w 1360"/>
                <a:gd name="T5" fmla="*/ 61 h 197"/>
                <a:gd name="T6" fmla="*/ 1360 w 1360"/>
                <a:gd name="T7" fmla="*/ 197 h 197"/>
                <a:gd name="T8" fmla="*/ 0 60000 65536"/>
                <a:gd name="T9" fmla="*/ 0 60000 65536"/>
                <a:gd name="T10" fmla="*/ 0 60000 65536"/>
                <a:gd name="T11" fmla="*/ 0 60000 65536"/>
                <a:gd name="T12" fmla="*/ 0 w 1360"/>
                <a:gd name="T13" fmla="*/ 0 h 197"/>
                <a:gd name="T14" fmla="*/ 1360 w 1360"/>
                <a:gd name="T15" fmla="*/ 197 h 197"/>
              </a:gdLst>
              <a:ahLst/>
              <a:cxnLst>
                <a:cxn ang="T8">
                  <a:pos x="T0" y="T1"/>
                </a:cxn>
                <a:cxn ang="T9">
                  <a:pos x="T2" y="T3"/>
                </a:cxn>
                <a:cxn ang="T10">
                  <a:pos x="T4" y="T5"/>
                </a:cxn>
                <a:cxn ang="T11">
                  <a:pos x="T6" y="T7"/>
                </a:cxn>
              </a:cxnLst>
              <a:rect l="T12" t="T13" r="T14" b="T15"/>
              <a:pathLst>
                <a:path w="1360" h="197">
                  <a:moveTo>
                    <a:pt x="0" y="151"/>
                  </a:moveTo>
                  <a:cubicBezTo>
                    <a:pt x="102" y="90"/>
                    <a:pt x="204" y="30"/>
                    <a:pt x="363" y="15"/>
                  </a:cubicBezTo>
                  <a:cubicBezTo>
                    <a:pt x="522" y="0"/>
                    <a:pt x="786" y="31"/>
                    <a:pt x="952" y="61"/>
                  </a:cubicBezTo>
                  <a:cubicBezTo>
                    <a:pt x="1118" y="91"/>
                    <a:pt x="1239" y="144"/>
                    <a:pt x="1360" y="19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99381" name="Freeform 94"/>
            <p:cNvSpPr>
              <a:spLocks/>
            </p:cNvSpPr>
            <p:nvPr/>
          </p:nvSpPr>
          <p:spPr bwMode="auto">
            <a:xfrm>
              <a:off x="3969" y="1389"/>
              <a:ext cx="1587" cy="839"/>
            </a:xfrm>
            <a:custGeom>
              <a:avLst/>
              <a:gdLst>
                <a:gd name="T0" fmla="*/ 0 w 1587"/>
                <a:gd name="T1" fmla="*/ 0 h 839"/>
                <a:gd name="T2" fmla="*/ 544 w 1587"/>
                <a:gd name="T3" fmla="*/ 408 h 839"/>
                <a:gd name="T4" fmla="*/ 952 w 1587"/>
                <a:gd name="T5" fmla="*/ 771 h 839"/>
                <a:gd name="T6" fmla="*/ 1315 w 1587"/>
                <a:gd name="T7" fmla="*/ 816 h 839"/>
                <a:gd name="T8" fmla="*/ 1587 w 1587"/>
                <a:gd name="T9" fmla="*/ 816 h 839"/>
                <a:gd name="T10" fmla="*/ 0 60000 65536"/>
                <a:gd name="T11" fmla="*/ 0 60000 65536"/>
                <a:gd name="T12" fmla="*/ 0 60000 65536"/>
                <a:gd name="T13" fmla="*/ 0 60000 65536"/>
                <a:gd name="T14" fmla="*/ 0 60000 65536"/>
                <a:gd name="T15" fmla="*/ 0 w 1587"/>
                <a:gd name="T16" fmla="*/ 0 h 839"/>
                <a:gd name="T17" fmla="*/ 1587 w 1587"/>
                <a:gd name="T18" fmla="*/ 839 h 839"/>
              </a:gdLst>
              <a:ahLst/>
              <a:cxnLst>
                <a:cxn ang="T10">
                  <a:pos x="T0" y="T1"/>
                </a:cxn>
                <a:cxn ang="T11">
                  <a:pos x="T2" y="T3"/>
                </a:cxn>
                <a:cxn ang="T12">
                  <a:pos x="T4" y="T5"/>
                </a:cxn>
                <a:cxn ang="T13">
                  <a:pos x="T6" y="T7"/>
                </a:cxn>
                <a:cxn ang="T14">
                  <a:pos x="T8" y="T9"/>
                </a:cxn>
              </a:cxnLst>
              <a:rect l="T15" t="T16" r="T17" b="T18"/>
              <a:pathLst>
                <a:path w="1587" h="839">
                  <a:moveTo>
                    <a:pt x="0" y="0"/>
                  </a:moveTo>
                  <a:cubicBezTo>
                    <a:pt x="192" y="140"/>
                    <a:pt x="385" y="280"/>
                    <a:pt x="544" y="408"/>
                  </a:cubicBezTo>
                  <a:cubicBezTo>
                    <a:pt x="703" y="536"/>
                    <a:pt x="823" y="703"/>
                    <a:pt x="952" y="771"/>
                  </a:cubicBezTo>
                  <a:cubicBezTo>
                    <a:pt x="1081" y="839"/>
                    <a:pt x="1209" y="809"/>
                    <a:pt x="1315" y="816"/>
                  </a:cubicBezTo>
                  <a:cubicBezTo>
                    <a:pt x="1421" y="823"/>
                    <a:pt x="1504" y="819"/>
                    <a:pt x="1587" y="816"/>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99382" name="Freeform 95"/>
            <p:cNvSpPr>
              <a:spLocks/>
            </p:cNvSpPr>
            <p:nvPr/>
          </p:nvSpPr>
          <p:spPr bwMode="auto">
            <a:xfrm>
              <a:off x="1558" y="1683"/>
              <a:ext cx="2788" cy="885"/>
            </a:xfrm>
            <a:custGeom>
              <a:avLst/>
              <a:gdLst>
                <a:gd name="T0" fmla="*/ 188 w 2788"/>
                <a:gd name="T1" fmla="*/ 885 h 885"/>
                <a:gd name="T2" fmla="*/ 7 w 2788"/>
                <a:gd name="T3" fmla="*/ 704 h 885"/>
                <a:gd name="T4" fmla="*/ 233 w 2788"/>
                <a:gd name="T5" fmla="*/ 477 h 885"/>
                <a:gd name="T6" fmla="*/ 1186 w 2788"/>
                <a:gd name="T7" fmla="*/ 23 h 885"/>
                <a:gd name="T8" fmla="*/ 2275 w 2788"/>
                <a:gd name="T9" fmla="*/ 341 h 885"/>
                <a:gd name="T10" fmla="*/ 2728 w 2788"/>
                <a:gd name="T11" fmla="*/ 658 h 885"/>
                <a:gd name="T12" fmla="*/ 2637 w 2788"/>
                <a:gd name="T13" fmla="*/ 885 h 885"/>
                <a:gd name="T14" fmla="*/ 0 60000 65536"/>
                <a:gd name="T15" fmla="*/ 0 60000 65536"/>
                <a:gd name="T16" fmla="*/ 0 60000 65536"/>
                <a:gd name="T17" fmla="*/ 0 60000 65536"/>
                <a:gd name="T18" fmla="*/ 0 60000 65536"/>
                <a:gd name="T19" fmla="*/ 0 60000 65536"/>
                <a:gd name="T20" fmla="*/ 0 60000 65536"/>
                <a:gd name="T21" fmla="*/ 0 w 2788"/>
                <a:gd name="T22" fmla="*/ 0 h 885"/>
                <a:gd name="T23" fmla="*/ 2788 w 2788"/>
                <a:gd name="T24" fmla="*/ 885 h 8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88" h="885">
                  <a:moveTo>
                    <a:pt x="188" y="885"/>
                  </a:moveTo>
                  <a:cubicBezTo>
                    <a:pt x="94" y="828"/>
                    <a:pt x="0" y="772"/>
                    <a:pt x="7" y="704"/>
                  </a:cubicBezTo>
                  <a:cubicBezTo>
                    <a:pt x="14" y="636"/>
                    <a:pt x="36" y="591"/>
                    <a:pt x="233" y="477"/>
                  </a:cubicBezTo>
                  <a:cubicBezTo>
                    <a:pt x="430" y="363"/>
                    <a:pt x="846" y="46"/>
                    <a:pt x="1186" y="23"/>
                  </a:cubicBezTo>
                  <a:cubicBezTo>
                    <a:pt x="1526" y="0"/>
                    <a:pt x="2018" y="235"/>
                    <a:pt x="2275" y="341"/>
                  </a:cubicBezTo>
                  <a:cubicBezTo>
                    <a:pt x="2532" y="447"/>
                    <a:pt x="2668" y="567"/>
                    <a:pt x="2728" y="658"/>
                  </a:cubicBezTo>
                  <a:cubicBezTo>
                    <a:pt x="2788" y="749"/>
                    <a:pt x="2712" y="817"/>
                    <a:pt x="2637" y="885"/>
                  </a:cubicBez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99383" name="Oval 96"/>
            <p:cNvSpPr>
              <a:spLocks noChangeArrowheads="1"/>
            </p:cNvSpPr>
            <p:nvPr/>
          </p:nvSpPr>
          <p:spPr bwMode="auto">
            <a:xfrm>
              <a:off x="2426" y="1842"/>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84" name="Oval 97"/>
            <p:cNvSpPr>
              <a:spLocks noChangeArrowheads="1"/>
            </p:cNvSpPr>
            <p:nvPr/>
          </p:nvSpPr>
          <p:spPr bwMode="auto">
            <a:xfrm>
              <a:off x="3152" y="1842"/>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85" name="Oval 98"/>
            <p:cNvSpPr>
              <a:spLocks noChangeArrowheads="1"/>
            </p:cNvSpPr>
            <p:nvPr/>
          </p:nvSpPr>
          <p:spPr bwMode="auto">
            <a:xfrm>
              <a:off x="3016" y="1842"/>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86" name="Oval 99"/>
            <p:cNvSpPr>
              <a:spLocks noChangeArrowheads="1"/>
            </p:cNvSpPr>
            <p:nvPr/>
          </p:nvSpPr>
          <p:spPr bwMode="auto">
            <a:xfrm>
              <a:off x="2971" y="1752"/>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87" name="Oval 100"/>
            <p:cNvSpPr>
              <a:spLocks noChangeArrowheads="1"/>
            </p:cNvSpPr>
            <p:nvPr/>
          </p:nvSpPr>
          <p:spPr bwMode="auto">
            <a:xfrm>
              <a:off x="2925" y="1888"/>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88" name="Oval 101"/>
            <p:cNvSpPr>
              <a:spLocks noChangeArrowheads="1"/>
            </p:cNvSpPr>
            <p:nvPr/>
          </p:nvSpPr>
          <p:spPr bwMode="auto">
            <a:xfrm>
              <a:off x="3742" y="2115"/>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89" name="Oval 102"/>
            <p:cNvSpPr>
              <a:spLocks noChangeArrowheads="1"/>
            </p:cNvSpPr>
            <p:nvPr/>
          </p:nvSpPr>
          <p:spPr bwMode="auto">
            <a:xfrm>
              <a:off x="3833" y="2205"/>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90" name="Oval 103"/>
            <p:cNvSpPr>
              <a:spLocks noChangeArrowheads="1"/>
            </p:cNvSpPr>
            <p:nvPr/>
          </p:nvSpPr>
          <p:spPr bwMode="auto">
            <a:xfrm>
              <a:off x="3878" y="2115"/>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91" name="Oval 104"/>
            <p:cNvSpPr>
              <a:spLocks noChangeArrowheads="1"/>
            </p:cNvSpPr>
            <p:nvPr/>
          </p:nvSpPr>
          <p:spPr bwMode="auto">
            <a:xfrm>
              <a:off x="3696" y="2024"/>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92" name="Oval 105"/>
            <p:cNvSpPr>
              <a:spLocks noChangeArrowheads="1"/>
            </p:cNvSpPr>
            <p:nvPr/>
          </p:nvSpPr>
          <p:spPr bwMode="auto">
            <a:xfrm>
              <a:off x="4105" y="2432"/>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93" name="Oval 106"/>
            <p:cNvSpPr>
              <a:spLocks noChangeArrowheads="1"/>
            </p:cNvSpPr>
            <p:nvPr/>
          </p:nvSpPr>
          <p:spPr bwMode="auto">
            <a:xfrm>
              <a:off x="4059" y="2478"/>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94" name="Oval 107"/>
            <p:cNvSpPr>
              <a:spLocks noChangeArrowheads="1"/>
            </p:cNvSpPr>
            <p:nvPr/>
          </p:nvSpPr>
          <p:spPr bwMode="auto">
            <a:xfrm>
              <a:off x="4105" y="2296"/>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95" name="Oval 108"/>
            <p:cNvSpPr>
              <a:spLocks noChangeArrowheads="1"/>
            </p:cNvSpPr>
            <p:nvPr/>
          </p:nvSpPr>
          <p:spPr bwMode="auto">
            <a:xfrm>
              <a:off x="4014" y="2205"/>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96" name="Oval 109"/>
            <p:cNvSpPr>
              <a:spLocks noChangeArrowheads="1"/>
            </p:cNvSpPr>
            <p:nvPr/>
          </p:nvSpPr>
          <p:spPr bwMode="auto">
            <a:xfrm>
              <a:off x="1837" y="2523"/>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97" name="Oval 110"/>
            <p:cNvSpPr>
              <a:spLocks noChangeArrowheads="1"/>
            </p:cNvSpPr>
            <p:nvPr/>
          </p:nvSpPr>
          <p:spPr bwMode="auto">
            <a:xfrm>
              <a:off x="1655" y="2387"/>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98" name="Oval 111"/>
            <p:cNvSpPr>
              <a:spLocks noChangeArrowheads="1"/>
            </p:cNvSpPr>
            <p:nvPr/>
          </p:nvSpPr>
          <p:spPr bwMode="auto">
            <a:xfrm>
              <a:off x="1746" y="2251"/>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99" name="Oval 112"/>
            <p:cNvSpPr>
              <a:spLocks noChangeArrowheads="1"/>
            </p:cNvSpPr>
            <p:nvPr/>
          </p:nvSpPr>
          <p:spPr bwMode="auto">
            <a:xfrm>
              <a:off x="1610" y="2296"/>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00" name="Oval 113"/>
            <p:cNvSpPr>
              <a:spLocks noChangeArrowheads="1"/>
            </p:cNvSpPr>
            <p:nvPr/>
          </p:nvSpPr>
          <p:spPr bwMode="auto">
            <a:xfrm>
              <a:off x="1927" y="2205"/>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01" name="Oval 114"/>
            <p:cNvSpPr>
              <a:spLocks noChangeArrowheads="1"/>
            </p:cNvSpPr>
            <p:nvPr/>
          </p:nvSpPr>
          <p:spPr bwMode="auto">
            <a:xfrm>
              <a:off x="1927" y="2115"/>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02" name="Oval 115"/>
            <p:cNvSpPr>
              <a:spLocks noChangeArrowheads="1"/>
            </p:cNvSpPr>
            <p:nvPr/>
          </p:nvSpPr>
          <p:spPr bwMode="auto">
            <a:xfrm>
              <a:off x="1882" y="2160"/>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03" name="Oval 116"/>
            <p:cNvSpPr>
              <a:spLocks noChangeArrowheads="1"/>
            </p:cNvSpPr>
            <p:nvPr/>
          </p:nvSpPr>
          <p:spPr bwMode="auto">
            <a:xfrm>
              <a:off x="2653" y="1888"/>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04" name="Oval 117"/>
            <p:cNvSpPr>
              <a:spLocks noChangeArrowheads="1"/>
            </p:cNvSpPr>
            <p:nvPr/>
          </p:nvSpPr>
          <p:spPr bwMode="auto">
            <a:xfrm>
              <a:off x="2608" y="1797"/>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05" name="Oval 118"/>
            <p:cNvSpPr>
              <a:spLocks noChangeArrowheads="1"/>
            </p:cNvSpPr>
            <p:nvPr/>
          </p:nvSpPr>
          <p:spPr bwMode="auto">
            <a:xfrm>
              <a:off x="1927" y="2387"/>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06" name="Oval 119"/>
            <p:cNvSpPr>
              <a:spLocks noChangeArrowheads="1"/>
            </p:cNvSpPr>
            <p:nvPr/>
          </p:nvSpPr>
          <p:spPr bwMode="auto">
            <a:xfrm>
              <a:off x="1927" y="2568"/>
              <a:ext cx="91" cy="91"/>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07" name="Oval 120"/>
            <p:cNvSpPr>
              <a:spLocks noChangeArrowheads="1"/>
            </p:cNvSpPr>
            <p:nvPr/>
          </p:nvSpPr>
          <p:spPr bwMode="auto">
            <a:xfrm>
              <a:off x="2018" y="2523"/>
              <a:ext cx="90" cy="9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08" name="Oval 121"/>
            <p:cNvSpPr>
              <a:spLocks noChangeArrowheads="1"/>
            </p:cNvSpPr>
            <p:nvPr/>
          </p:nvSpPr>
          <p:spPr bwMode="auto">
            <a:xfrm>
              <a:off x="2064" y="2115"/>
              <a:ext cx="90" cy="9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09" name="Oval 122"/>
            <p:cNvSpPr>
              <a:spLocks noChangeArrowheads="1"/>
            </p:cNvSpPr>
            <p:nvPr/>
          </p:nvSpPr>
          <p:spPr bwMode="auto">
            <a:xfrm>
              <a:off x="1746" y="2296"/>
              <a:ext cx="90" cy="9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10" name="Oval 123"/>
            <p:cNvSpPr>
              <a:spLocks noChangeArrowheads="1"/>
            </p:cNvSpPr>
            <p:nvPr/>
          </p:nvSpPr>
          <p:spPr bwMode="auto">
            <a:xfrm>
              <a:off x="2472" y="1933"/>
              <a:ext cx="90" cy="9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11" name="Oval 124"/>
            <p:cNvSpPr>
              <a:spLocks noChangeArrowheads="1"/>
            </p:cNvSpPr>
            <p:nvPr/>
          </p:nvSpPr>
          <p:spPr bwMode="auto">
            <a:xfrm>
              <a:off x="2880" y="1797"/>
              <a:ext cx="90" cy="9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12" name="Oval 125"/>
            <p:cNvSpPr>
              <a:spLocks noChangeArrowheads="1"/>
            </p:cNvSpPr>
            <p:nvPr/>
          </p:nvSpPr>
          <p:spPr bwMode="auto">
            <a:xfrm>
              <a:off x="3606" y="2160"/>
              <a:ext cx="90" cy="9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13" name="Oval 126"/>
            <p:cNvSpPr>
              <a:spLocks noChangeArrowheads="1"/>
            </p:cNvSpPr>
            <p:nvPr/>
          </p:nvSpPr>
          <p:spPr bwMode="auto">
            <a:xfrm>
              <a:off x="3969" y="2341"/>
              <a:ext cx="90" cy="9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414" name="Rectangle 127"/>
            <p:cNvSpPr>
              <a:spLocks noChangeArrowheads="1"/>
            </p:cNvSpPr>
            <p:nvPr/>
          </p:nvSpPr>
          <p:spPr bwMode="auto">
            <a:xfrm>
              <a:off x="2608" y="2387"/>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15" name="Rectangle 128"/>
            <p:cNvSpPr>
              <a:spLocks noChangeArrowheads="1"/>
            </p:cNvSpPr>
            <p:nvPr/>
          </p:nvSpPr>
          <p:spPr bwMode="auto">
            <a:xfrm>
              <a:off x="2789" y="2614"/>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16" name="Rectangle 129"/>
            <p:cNvSpPr>
              <a:spLocks noChangeArrowheads="1"/>
            </p:cNvSpPr>
            <p:nvPr/>
          </p:nvSpPr>
          <p:spPr bwMode="auto">
            <a:xfrm>
              <a:off x="3016" y="2478"/>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17" name="Rectangle 130"/>
            <p:cNvSpPr>
              <a:spLocks noChangeArrowheads="1"/>
            </p:cNvSpPr>
            <p:nvPr/>
          </p:nvSpPr>
          <p:spPr bwMode="auto">
            <a:xfrm>
              <a:off x="3152" y="2341"/>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18" name="Rectangle 131"/>
            <p:cNvSpPr>
              <a:spLocks noChangeArrowheads="1"/>
            </p:cNvSpPr>
            <p:nvPr/>
          </p:nvSpPr>
          <p:spPr bwMode="auto">
            <a:xfrm>
              <a:off x="2653" y="2568"/>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19" name="Rectangle 132"/>
            <p:cNvSpPr>
              <a:spLocks noChangeArrowheads="1"/>
            </p:cNvSpPr>
            <p:nvPr/>
          </p:nvSpPr>
          <p:spPr bwMode="auto">
            <a:xfrm>
              <a:off x="2925" y="2614"/>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20" name="Rectangle 133"/>
            <p:cNvSpPr>
              <a:spLocks noChangeArrowheads="1"/>
            </p:cNvSpPr>
            <p:nvPr/>
          </p:nvSpPr>
          <p:spPr bwMode="auto">
            <a:xfrm>
              <a:off x="2789" y="2205"/>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21" name="Rectangle 134"/>
            <p:cNvSpPr>
              <a:spLocks noChangeArrowheads="1"/>
            </p:cNvSpPr>
            <p:nvPr/>
          </p:nvSpPr>
          <p:spPr bwMode="auto">
            <a:xfrm>
              <a:off x="2835" y="2296"/>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22" name="Rectangle 135"/>
            <p:cNvSpPr>
              <a:spLocks noChangeArrowheads="1"/>
            </p:cNvSpPr>
            <p:nvPr/>
          </p:nvSpPr>
          <p:spPr bwMode="auto">
            <a:xfrm rot="1740913">
              <a:off x="2608" y="2387"/>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23" name="Rectangle 136"/>
            <p:cNvSpPr>
              <a:spLocks noChangeArrowheads="1"/>
            </p:cNvSpPr>
            <p:nvPr/>
          </p:nvSpPr>
          <p:spPr bwMode="auto">
            <a:xfrm rot="1740913">
              <a:off x="2789" y="2614"/>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24" name="Rectangle 137"/>
            <p:cNvSpPr>
              <a:spLocks noChangeArrowheads="1"/>
            </p:cNvSpPr>
            <p:nvPr/>
          </p:nvSpPr>
          <p:spPr bwMode="auto">
            <a:xfrm rot="1740913">
              <a:off x="3016" y="2478"/>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25" name="Rectangle 138"/>
            <p:cNvSpPr>
              <a:spLocks noChangeArrowheads="1"/>
            </p:cNvSpPr>
            <p:nvPr/>
          </p:nvSpPr>
          <p:spPr bwMode="auto">
            <a:xfrm rot="1740913">
              <a:off x="3152" y="2341"/>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26" name="Rectangle 139"/>
            <p:cNvSpPr>
              <a:spLocks noChangeArrowheads="1"/>
            </p:cNvSpPr>
            <p:nvPr/>
          </p:nvSpPr>
          <p:spPr bwMode="auto">
            <a:xfrm rot="1740913">
              <a:off x="2653" y="2568"/>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27" name="Rectangle 140"/>
            <p:cNvSpPr>
              <a:spLocks noChangeArrowheads="1"/>
            </p:cNvSpPr>
            <p:nvPr/>
          </p:nvSpPr>
          <p:spPr bwMode="auto">
            <a:xfrm rot="1740913">
              <a:off x="2925" y="2614"/>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28" name="Rectangle 141"/>
            <p:cNvSpPr>
              <a:spLocks noChangeArrowheads="1"/>
            </p:cNvSpPr>
            <p:nvPr/>
          </p:nvSpPr>
          <p:spPr bwMode="auto">
            <a:xfrm rot="1740913">
              <a:off x="2789" y="2205"/>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29" name="Rectangle 142"/>
            <p:cNvSpPr>
              <a:spLocks noChangeArrowheads="1"/>
            </p:cNvSpPr>
            <p:nvPr/>
          </p:nvSpPr>
          <p:spPr bwMode="auto">
            <a:xfrm rot="1740913">
              <a:off x="2835" y="2296"/>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30" name="Rectangle 143"/>
            <p:cNvSpPr>
              <a:spLocks noChangeArrowheads="1"/>
            </p:cNvSpPr>
            <p:nvPr/>
          </p:nvSpPr>
          <p:spPr bwMode="auto">
            <a:xfrm rot="-2088988">
              <a:off x="2653" y="2614"/>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31" name="Rectangle 144"/>
            <p:cNvSpPr>
              <a:spLocks noChangeArrowheads="1"/>
            </p:cNvSpPr>
            <p:nvPr/>
          </p:nvSpPr>
          <p:spPr bwMode="auto">
            <a:xfrm rot="-2088988">
              <a:off x="2880" y="2478"/>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32" name="Rectangle 145"/>
            <p:cNvSpPr>
              <a:spLocks noChangeArrowheads="1"/>
            </p:cNvSpPr>
            <p:nvPr/>
          </p:nvSpPr>
          <p:spPr bwMode="auto">
            <a:xfrm rot="-2088988">
              <a:off x="2653" y="2205"/>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33" name="Rectangle 146"/>
            <p:cNvSpPr>
              <a:spLocks noChangeArrowheads="1"/>
            </p:cNvSpPr>
            <p:nvPr/>
          </p:nvSpPr>
          <p:spPr bwMode="auto">
            <a:xfrm rot="-348075">
              <a:off x="2472" y="2387"/>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34" name="Rectangle 147"/>
            <p:cNvSpPr>
              <a:spLocks noChangeArrowheads="1"/>
            </p:cNvSpPr>
            <p:nvPr/>
          </p:nvSpPr>
          <p:spPr bwMode="auto">
            <a:xfrm rot="-348075">
              <a:off x="3016" y="2341"/>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35" name="Rectangle 148"/>
            <p:cNvSpPr>
              <a:spLocks noChangeArrowheads="1"/>
            </p:cNvSpPr>
            <p:nvPr/>
          </p:nvSpPr>
          <p:spPr bwMode="auto">
            <a:xfrm rot="-348075">
              <a:off x="2517" y="2568"/>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36" name="Rectangle 149"/>
            <p:cNvSpPr>
              <a:spLocks noChangeArrowheads="1"/>
            </p:cNvSpPr>
            <p:nvPr/>
          </p:nvSpPr>
          <p:spPr bwMode="auto">
            <a:xfrm rot="-348075">
              <a:off x="2789" y="2614"/>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37" name="Rectangle 150"/>
            <p:cNvSpPr>
              <a:spLocks noChangeArrowheads="1"/>
            </p:cNvSpPr>
            <p:nvPr/>
          </p:nvSpPr>
          <p:spPr bwMode="auto">
            <a:xfrm rot="-2088988">
              <a:off x="3107" y="2069"/>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38" name="Rectangle 151"/>
            <p:cNvSpPr>
              <a:spLocks noChangeArrowheads="1"/>
            </p:cNvSpPr>
            <p:nvPr/>
          </p:nvSpPr>
          <p:spPr bwMode="auto">
            <a:xfrm rot="-2088988">
              <a:off x="2472" y="2205"/>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39" name="Rectangle 152"/>
            <p:cNvSpPr>
              <a:spLocks noChangeArrowheads="1"/>
            </p:cNvSpPr>
            <p:nvPr/>
          </p:nvSpPr>
          <p:spPr bwMode="auto">
            <a:xfrm rot="-2088988">
              <a:off x="3288" y="2614"/>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99440" name="Freeform 153"/>
            <p:cNvSpPr>
              <a:spLocks/>
            </p:cNvSpPr>
            <p:nvPr/>
          </p:nvSpPr>
          <p:spPr bwMode="auto">
            <a:xfrm>
              <a:off x="1701" y="2160"/>
              <a:ext cx="226" cy="408"/>
            </a:xfrm>
            <a:custGeom>
              <a:avLst/>
              <a:gdLst>
                <a:gd name="T0" fmla="*/ 45 w 226"/>
                <a:gd name="T1" fmla="*/ 0 h 408"/>
                <a:gd name="T2" fmla="*/ 226 w 226"/>
                <a:gd name="T3" fmla="*/ 227 h 408"/>
                <a:gd name="T4" fmla="*/ 0 w 226"/>
                <a:gd name="T5" fmla="*/ 408 h 408"/>
                <a:gd name="T6" fmla="*/ 0 60000 65536"/>
                <a:gd name="T7" fmla="*/ 0 60000 65536"/>
                <a:gd name="T8" fmla="*/ 0 60000 65536"/>
                <a:gd name="T9" fmla="*/ 0 w 226"/>
                <a:gd name="T10" fmla="*/ 0 h 408"/>
                <a:gd name="T11" fmla="*/ 226 w 226"/>
                <a:gd name="T12" fmla="*/ 408 h 408"/>
              </a:gdLst>
              <a:ahLst/>
              <a:cxnLst>
                <a:cxn ang="T6">
                  <a:pos x="T0" y="T1"/>
                </a:cxn>
                <a:cxn ang="T7">
                  <a:pos x="T2" y="T3"/>
                </a:cxn>
                <a:cxn ang="T8">
                  <a:pos x="T4" y="T5"/>
                </a:cxn>
              </a:cxnLst>
              <a:rect l="T9" t="T10" r="T11" b="T12"/>
              <a:pathLst>
                <a:path w="226" h="408">
                  <a:moveTo>
                    <a:pt x="45" y="0"/>
                  </a:moveTo>
                  <a:lnTo>
                    <a:pt x="226" y="227"/>
                  </a:lnTo>
                  <a:lnTo>
                    <a:pt x="0" y="408"/>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99441" name="Freeform 154"/>
            <p:cNvSpPr>
              <a:spLocks/>
            </p:cNvSpPr>
            <p:nvPr/>
          </p:nvSpPr>
          <p:spPr bwMode="auto">
            <a:xfrm>
              <a:off x="1968" y="1980"/>
              <a:ext cx="208" cy="732"/>
            </a:xfrm>
            <a:custGeom>
              <a:avLst/>
              <a:gdLst>
                <a:gd name="T0" fmla="*/ 120 w 208"/>
                <a:gd name="T1" fmla="*/ 0 h 732"/>
                <a:gd name="T2" fmla="*/ 168 w 208"/>
                <a:gd name="T3" fmla="*/ 12 h 732"/>
                <a:gd name="T4" fmla="*/ 180 w 208"/>
                <a:gd name="T5" fmla="*/ 48 h 732"/>
                <a:gd name="T6" fmla="*/ 132 w 208"/>
                <a:gd name="T7" fmla="*/ 312 h 732"/>
                <a:gd name="T8" fmla="*/ 72 w 208"/>
                <a:gd name="T9" fmla="*/ 372 h 732"/>
                <a:gd name="T10" fmla="*/ 0 w 208"/>
                <a:gd name="T11" fmla="*/ 396 h 732"/>
                <a:gd name="T12" fmla="*/ 84 w 208"/>
                <a:gd name="T13" fmla="*/ 408 h 732"/>
                <a:gd name="T14" fmla="*/ 96 w 208"/>
                <a:gd name="T15" fmla="*/ 444 h 732"/>
                <a:gd name="T16" fmla="*/ 168 w 208"/>
                <a:gd name="T17" fmla="*/ 504 h 732"/>
                <a:gd name="T18" fmla="*/ 168 w 208"/>
                <a:gd name="T19" fmla="*/ 696 h 732"/>
                <a:gd name="T20" fmla="*/ 96 w 208"/>
                <a:gd name="T21" fmla="*/ 720 h 732"/>
                <a:gd name="T22" fmla="*/ 48 w 208"/>
                <a:gd name="T23" fmla="*/ 732 h 7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8"/>
                <a:gd name="T37" fmla="*/ 0 h 732"/>
                <a:gd name="T38" fmla="*/ 208 w 208"/>
                <a:gd name="T39" fmla="*/ 732 h 7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8" h="732">
                  <a:moveTo>
                    <a:pt x="120" y="0"/>
                  </a:moveTo>
                  <a:cubicBezTo>
                    <a:pt x="136" y="4"/>
                    <a:pt x="155" y="2"/>
                    <a:pt x="168" y="12"/>
                  </a:cubicBezTo>
                  <a:cubicBezTo>
                    <a:pt x="178" y="20"/>
                    <a:pt x="180" y="35"/>
                    <a:pt x="180" y="48"/>
                  </a:cubicBezTo>
                  <a:cubicBezTo>
                    <a:pt x="180" y="111"/>
                    <a:pt x="174" y="250"/>
                    <a:pt x="132" y="312"/>
                  </a:cubicBezTo>
                  <a:cubicBezTo>
                    <a:pt x="110" y="345"/>
                    <a:pt x="110" y="355"/>
                    <a:pt x="72" y="372"/>
                  </a:cubicBezTo>
                  <a:cubicBezTo>
                    <a:pt x="49" y="382"/>
                    <a:pt x="0" y="396"/>
                    <a:pt x="0" y="396"/>
                  </a:cubicBezTo>
                  <a:cubicBezTo>
                    <a:pt x="28" y="400"/>
                    <a:pt x="59" y="395"/>
                    <a:pt x="84" y="408"/>
                  </a:cubicBezTo>
                  <a:cubicBezTo>
                    <a:pt x="95" y="414"/>
                    <a:pt x="90" y="433"/>
                    <a:pt x="96" y="444"/>
                  </a:cubicBezTo>
                  <a:cubicBezTo>
                    <a:pt x="119" y="489"/>
                    <a:pt x="121" y="481"/>
                    <a:pt x="168" y="504"/>
                  </a:cubicBezTo>
                  <a:cubicBezTo>
                    <a:pt x="190" y="570"/>
                    <a:pt x="208" y="610"/>
                    <a:pt x="168" y="696"/>
                  </a:cubicBezTo>
                  <a:cubicBezTo>
                    <a:pt x="157" y="719"/>
                    <a:pt x="120" y="712"/>
                    <a:pt x="96" y="720"/>
                  </a:cubicBezTo>
                  <a:cubicBezTo>
                    <a:pt x="80" y="725"/>
                    <a:pt x="48" y="732"/>
                    <a:pt x="48" y="732"/>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99442" name="Freeform 155"/>
            <p:cNvSpPr>
              <a:spLocks/>
            </p:cNvSpPr>
            <p:nvPr/>
          </p:nvSpPr>
          <p:spPr bwMode="auto">
            <a:xfrm>
              <a:off x="2388" y="1800"/>
              <a:ext cx="912" cy="290"/>
            </a:xfrm>
            <a:custGeom>
              <a:avLst/>
              <a:gdLst>
                <a:gd name="T0" fmla="*/ 0 w 912"/>
                <a:gd name="T1" fmla="*/ 0 h 290"/>
                <a:gd name="T2" fmla="*/ 84 w 912"/>
                <a:gd name="T3" fmla="*/ 264 h 290"/>
                <a:gd name="T4" fmla="*/ 120 w 912"/>
                <a:gd name="T5" fmla="*/ 276 h 290"/>
                <a:gd name="T6" fmla="*/ 420 w 912"/>
                <a:gd name="T7" fmla="*/ 228 h 290"/>
                <a:gd name="T8" fmla="*/ 444 w 912"/>
                <a:gd name="T9" fmla="*/ 192 h 290"/>
                <a:gd name="T10" fmla="*/ 516 w 912"/>
                <a:gd name="T11" fmla="*/ 228 h 290"/>
                <a:gd name="T12" fmla="*/ 840 w 912"/>
                <a:gd name="T13" fmla="*/ 216 h 290"/>
                <a:gd name="T14" fmla="*/ 864 w 912"/>
                <a:gd name="T15" fmla="*/ 144 h 290"/>
                <a:gd name="T16" fmla="*/ 912 w 912"/>
                <a:gd name="T17" fmla="*/ 36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2"/>
                <a:gd name="T28" fmla="*/ 0 h 290"/>
                <a:gd name="T29" fmla="*/ 912 w 912"/>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2" h="290">
                  <a:moveTo>
                    <a:pt x="0" y="0"/>
                  </a:moveTo>
                  <a:cubicBezTo>
                    <a:pt x="9" y="46"/>
                    <a:pt x="32" y="222"/>
                    <a:pt x="84" y="264"/>
                  </a:cubicBezTo>
                  <a:cubicBezTo>
                    <a:pt x="94" y="272"/>
                    <a:pt x="108" y="272"/>
                    <a:pt x="120" y="276"/>
                  </a:cubicBezTo>
                  <a:cubicBezTo>
                    <a:pt x="390" y="250"/>
                    <a:pt x="297" y="290"/>
                    <a:pt x="420" y="228"/>
                  </a:cubicBezTo>
                  <a:cubicBezTo>
                    <a:pt x="443" y="89"/>
                    <a:pt x="420" y="161"/>
                    <a:pt x="444" y="192"/>
                  </a:cubicBezTo>
                  <a:cubicBezTo>
                    <a:pt x="461" y="213"/>
                    <a:pt x="492" y="220"/>
                    <a:pt x="516" y="228"/>
                  </a:cubicBezTo>
                  <a:cubicBezTo>
                    <a:pt x="624" y="224"/>
                    <a:pt x="735" y="241"/>
                    <a:pt x="840" y="216"/>
                  </a:cubicBezTo>
                  <a:cubicBezTo>
                    <a:pt x="865" y="210"/>
                    <a:pt x="856" y="168"/>
                    <a:pt x="864" y="144"/>
                  </a:cubicBezTo>
                  <a:cubicBezTo>
                    <a:pt x="879" y="98"/>
                    <a:pt x="877" y="71"/>
                    <a:pt x="912" y="3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99443" name="Freeform 156"/>
            <p:cNvSpPr>
              <a:spLocks/>
            </p:cNvSpPr>
            <p:nvPr/>
          </p:nvSpPr>
          <p:spPr bwMode="auto">
            <a:xfrm>
              <a:off x="3520" y="1944"/>
              <a:ext cx="620" cy="711"/>
            </a:xfrm>
            <a:custGeom>
              <a:avLst/>
              <a:gdLst>
                <a:gd name="T0" fmla="*/ 164 w 620"/>
                <a:gd name="T1" fmla="*/ 0 h 711"/>
                <a:gd name="T2" fmla="*/ 44 w 620"/>
                <a:gd name="T3" fmla="*/ 96 h 711"/>
                <a:gd name="T4" fmla="*/ 80 w 620"/>
                <a:gd name="T5" fmla="*/ 264 h 711"/>
                <a:gd name="T6" fmla="*/ 176 w 620"/>
                <a:gd name="T7" fmla="*/ 348 h 711"/>
                <a:gd name="T8" fmla="*/ 200 w 620"/>
                <a:gd name="T9" fmla="*/ 384 h 711"/>
                <a:gd name="T10" fmla="*/ 236 w 620"/>
                <a:gd name="T11" fmla="*/ 396 h 711"/>
                <a:gd name="T12" fmla="*/ 308 w 620"/>
                <a:gd name="T13" fmla="*/ 432 h 711"/>
                <a:gd name="T14" fmla="*/ 404 w 620"/>
                <a:gd name="T15" fmla="*/ 384 h 711"/>
                <a:gd name="T16" fmla="*/ 416 w 620"/>
                <a:gd name="T17" fmla="*/ 348 h 711"/>
                <a:gd name="T18" fmla="*/ 500 w 620"/>
                <a:gd name="T19" fmla="*/ 300 h 711"/>
                <a:gd name="T20" fmla="*/ 512 w 620"/>
                <a:gd name="T21" fmla="*/ 264 h 711"/>
                <a:gd name="T22" fmla="*/ 560 w 620"/>
                <a:gd name="T23" fmla="*/ 240 h 711"/>
                <a:gd name="T24" fmla="*/ 488 w 620"/>
                <a:gd name="T25" fmla="*/ 264 h 711"/>
                <a:gd name="T26" fmla="*/ 476 w 620"/>
                <a:gd name="T27" fmla="*/ 300 h 711"/>
                <a:gd name="T28" fmla="*/ 440 w 620"/>
                <a:gd name="T29" fmla="*/ 312 h 711"/>
                <a:gd name="T30" fmla="*/ 416 w 620"/>
                <a:gd name="T31" fmla="*/ 384 h 711"/>
                <a:gd name="T32" fmla="*/ 404 w 620"/>
                <a:gd name="T33" fmla="*/ 420 h 711"/>
                <a:gd name="T34" fmla="*/ 464 w 620"/>
                <a:gd name="T35" fmla="*/ 636 h 711"/>
                <a:gd name="T36" fmla="*/ 476 w 620"/>
                <a:gd name="T37" fmla="*/ 684 h 711"/>
                <a:gd name="T38" fmla="*/ 620 w 620"/>
                <a:gd name="T39" fmla="*/ 684 h 7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0"/>
                <a:gd name="T61" fmla="*/ 0 h 711"/>
                <a:gd name="T62" fmla="*/ 620 w 620"/>
                <a:gd name="T63" fmla="*/ 711 h 7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0" h="711">
                  <a:moveTo>
                    <a:pt x="164" y="0"/>
                  </a:moveTo>
                  <a:cubicBezTo>
                    <a:pt x="90" y="25"/>
                    <a:pt x="118" y="71"/>
                    <a:pt x="44" y="96"/>
                  </a:cubicBezTo>
                  <a:cubicBezTo>
                    <a:pt x="17" y="177"/>
                    <a:pt x="0" y="211"/>
                    <a:pt x="80" y="264"/>
                  </a:cubicBezTo>
                  <a:cubicBezTo>
                    <a:pt x="97" y="315"/>
                    <a:pt x="126" y="331"/>
                    <a:pt x="176" y="348"/>
                  </a:cubicBezTo>
                  <a:cubicBezTo>
                    <a:pt x="184" y="360"/>
                    <a:pt x="189" y="375"/>
                    <a:pt x="200" y="384"/>
                  </a:cubicBezTo>
                  <a:cubicBezTo>
                    <a:pt x="210" y="392"/>
                    <a:pt x="225" y="390"/>
                    <a:pt x="236" y="396"/>
                  </a:cubicBezTo>
                  <a:cubicBezTo>
                    <a:pt x="329" y="443"/>
                    <a:pt x="218" y="402"/>
                    <a:pt x="308" y="432"/>
                  </a:cubicBezTo>
                  <a:cubicBezTo>
                    <a:pt x="377" y="421"/>
                    <a:pt x="377" y="439"/>
                    <a:pt x="404" y="384"/>
                  </a:cubicBezTo>
                  <a:cubicBezTo>
                    <a:pt x="410" y="373"/>
                    <a:pt x="407" y="357"/>
                    <a:pt x="416" y="348"/>
                  </a:cubicBezTo>
                  <a:cubicBezTo>
                    <a:pt x="439" y="325"/>
                    <a:pt x="473" y="318"/>
                    <a:pt x="500" y="300"/>
                  </a:cubicBezTo>
                  <a:cubicBezTo>
                    <a:pt x="504" y="288"/>
                    <a:pt x="503" y="273"/>
                    <a:pt x="512" y="264"/>
                  </a:cubicBezTo>
                  <a:cubicBezTo>
                    <a:pt x="525" y="251"/>
                    <a:pt x="578" y="240"/>
                    <a:pt x="560" y="240"/>
                  </a:cubicBezTo>
                  <a:cubicBezTo>
                    <a:pt x="535" y="240"/>
                    <a:pt x="488" y="264"/>
                    <a:pt x="488" y="264"/>
                  </a:cubicBezTo>
                  <a:cubicBezTo>
                    <a:pt x="484" y="276"/>
                    <a:pt x="485" y="291"/>
                    <a:pt x="476" y="300"/>
                  </a:cubicBezTo>
                  <a:cubicBezTo>
                    <a:pt x="467" y="309"/>
                    <a:pt x="447" y="302"/>
                    <a:pt x="440" y="312"/>
                  </a:cubicBezTo>
                  <a:cubicBezTo>
                    <a:pt x="425" y="333"/>
                    <a:pt x="424" y="360"/>
                    <a:pt x="416" y="384"/>
                  </a:cubicBezTo>
                  <a:cubicBezTo>
                    <a:pt x="412" y="396"/>
                    <a:pt x="404" y="420"/>
                    <a:pt x="404" y="420"/>
                  </a:cubicBezTo>
                  <a:cubicBezTo>
                    <a:pt x="414" y="493"/>
                    <a:pt x="423" y="574"/>
                    <a:pt x="464" y="636"/>
                  </a:cubicBezTo>
                  <a:cubicBezTo>
                    <a:pt x="468" y="652"/>
                    <a:pt x="466" y="671"/>
                    <a:pt x="476" y="684"/>
                  </a:cubicBezTo>
                  <a:cubicBezTo>
                    <a:pt x="498" y="711"/>
                    <a:pt x="584" y="684"/>
                    <a:pt x="620" y="684"/>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99444" name="Line 157"/>
            <p:cNvSpPr>
              <a:spLocks noChangeShapeType="1"/>
            </p:cNvSpPr>
            <p:nvPr/>
          </p:nvSpPr>
          <p:spPr bwMode="auto">
            <a:xfrm flipH="1">
              <a:off x="2880" y="1026"/>
              <a:ext cx="1043" cy="127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99445" name="Line 158"/>
            <p:cNvSpPr>
              <a:spLocks noChangeShapeType="1"/>
            </p:cNvSpPr>
            <p:nvPr/>
          </p:nvSpPr>
          <p:spPr bwMode="auto">
            <a:xfrm>
              <a:off x="1247" y="1616"/>
              <a:ext cx="454" cy="22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99446" name="Line 159"/>
            <p:cNvSpPr>
              <a:spLocks noChangeShapeType="1"/>
            </p:cNvSpPr>
            <p:nvPr/>
          </p:nvSpPr>
          <p:spPr bwMode="auto">
            <a:xfrm flipH="1">
              <a:off x="3787" y="1480"/>
              <a:ext cx="862" cy="6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99447" name="Line 160"/>
            <p:cNvSpPr>
              <a:spLocks noChangeShapeType="1"/>
            </p:cNvSpPr>
            <p:nvPr/>
          </p:nvSpPr>
          <p:spPr bwMode="auto">
            <a:xfrm>
              <a:off x="1882" y="981"/>
              <a:ext cx="227" cy="5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99448" name="Line 161"/>
            <p:cNvSpPr>
              <a:spLocks noChangeShapeType="1"/>
            </p:cNvSpPr>
            <p:nvPr/>
          </p:nvSpPr>
          <p:spPr bwMode="auto">
            <a:xfrm>
              <a:off x="1973" y="1207"/>
              <a:ext cx="499" cy="1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99449" name="Line 162"/>
            <p:cNvSpPr>
              <a:spLocks noChangeShapeType="1"/>
            </p:cNvSpPr>
            <p:nvPr/>
          </p:nvSpPr>
          <p:spPr bwMode="auto">
            <a:xfrm flipH="1" flipV="1">
              <a:off x="2789" y="1706"/>
              <a:ext cx="46" cy="2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7575389"/>
      </p:ext>
    </p:extLst>
  </p:cSld>
  <p:clrMapOvr>
    <a:masterClrMapping/>
  </p:clrMapOvr>
  <mc:AlternateContent xmlns:mc="http://schemas.openxmlformats.org/markup-compatibility/2006">
    <mc:Choice xmlns:p14="http://schemas.microsoft.com/office/powerpoint/2010/main" Requires="p14">
      <p:transition spd="slow" p14:dur="2000" advTm="1925"/>
    </mc:Choice>
    <mc:Fallback>
      <p:transition spd="slow" advTm="1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
          <p:cNvGrpSpPr>
            <a:grpSpLocks/>
          </p:cNvGrpSpPr>
          <p:nvPr/>
        </p:nvGrpSpPr>
        <p:grpSpPr bwMode="auto">
          <a:xfrm>
            <a:off x="827088" y="-76200"/>
            <a:ext cx="7632700" cy="6934200"/>
            <a:chOff x="521" y="-48"/>
            <a:chExt cx="4808" cy="4368"/>
          </a:xfrm>
        </p:grpSpPr>
        <p:sp>
          <p:nvSpPr>
            <p:cNvPr id="21507" name="Text Box 3"/>
            <p:cNvSpPr txBox="1">
              <a:spLocks noChangeArrowheads="1"/>
            </p:cNvSpPr>
            <p:nvPr/>
          </p:nvSpPr>
          <p:spPr bwMode="auto">
            <a:xfrm>
              <a:off x="1152" y="-48"/>
              <a:ext cx="3624" cy="826"/>
            </a:xfrm>
            <a:prstGeom prst="rect">
              <a:avLst/>
            </a:prstGeom>
            <a:noFill/>
            <a:ln>
              <a:noFill/>
            </a:ln>
            <a:effectLst/>
            <a:extLst/>
          </p:spPr>
          <p:txBody>
            <a:bodyPr wrap="none">
              <a:spAutoFit/>
            </a:bodyPr>
            <a:lstStyle/>
            <a:p>
              <a:pPr algn="ctr" rtl="0">
                <a:defRPr/>
              </a:pPr>
              <a:r>
                <a:rPr lang="en-CA" sz="4000" b="1">
                  <a:solidFill>
                    <a:srgbClr val="336600"/>
                  </a:solidFill>
                  <a:effectLst>
                    <a:outerShdw blurRad="38100" dist="38100" dir="2700000" algn="tl">
                      <a:srgbClr val="C0C0C0"/>
                    </a:outerShdw>
                  </a:effectLst>
                  <a:latin typeface="Comic Sans MS" pitchFamily="66" charset="0"/>
                  <a:cs typeface="Arial" charset="0"/>
                </a:rPr>
                <a:t>Response – to – Injury</a:t>
              </a:r>
            </a:p>
            <a:p>
              <a:pPr algn="ctr" rtl="0">
                <a:defRPr/>
              </a:pPr>
              <a:r>
                <a:rPr lang="en-CA" sz="4000" b="1">
                  <a:solidFill>
                    <a:srgbClr val="336600"/>
                  </a:solidFill>
                  <a:effectLst>
                    <a:outerShdw blurRad="38100" dist="38100" dir="2700000" algn="tl">
                      <a:srgbClr val="C0C0C0"/>
                    </a:outerShdw>
                  </a:effectLst>
                  <a:latin typeface="Comic Sans MS" pitchFamily="66" charset="0"/>
                  <a:cs typeface="Arial" charset="0"/>
                </a:rPr>
                <a:t>Hypothesis</a:t>
              </a:r>
            </a:p>
          </p:txBody>
        </p:sp>
        <p:sp>
          <p:nvSpPr>
            <p:cNvPr id="100356" name="Oval 4"/>
            <p:cNvSpPr>
              <a:spLocks noChangeArrowheads="1"/>
            </p:cNvSpPr>
            <p:nvPr/>
          </p:nvSpPr>
          <p:spPr bwMode="auto">
            <a:xfrm>
              <a:off x="521"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57" name="Oval 5"/>
            <p:cNvSpPr>
              <a:spLocks noChangeArrowheads="1"/>
            </p:cNvSpPr>
            <p:nvPr/>
          </p:nvSpPr>
          <p:spPr bwMode="auto">
            <a:xfrm>
              <a:off x="2426"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58" name="Oval 6"/>
            <p:cNvSpPr>
              <a:spLocks noChangeArrowheads="1"/>
            </p:cNvSpPr>
            <p:nvPr/>
          </p:nvSpPr>
          <p:spPr bwMode="auto">
            <a:xfrm>
              <a:off x="2109"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59" name="Oval 7"/>
            <p:cNvSpPr>
              <a:spLocks noChangeArrowheads="1"/>
            </p:cNvSpPr>
            <p:nvPr/>
          </p:nvSpPr>
          <p:spPr bwMode="auto">
            <a:xfrm>
              <a:off x="1791"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60" name="Oval 8"/>
            <p:cNvSpPr>
              <a:spLocks noChangeArrowheads="1"/>
            </p:cNvSpPr>
            <p:nvPr/>
          </p:nvSpPr>
          <p:spPr bwMode="auto">
            <a:xfrm>
              <a:off x="1474"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61" name="Oval 9"/>
            <p:cNvSpPr>
              <a:spLocks noChangeArrowheads="1"/>
            </p:cNvSpPr>
            <p:nvPr/>
          </p:nvSpPr>
          <p:spPr bwMode="auto">
            <a:xfrm>
              <a:off x="1156"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62" name="Oval 10"/>
            <p:cNvSpPr>
              <a:spLocks noChangeArrowheads="1"/>
            </p:cNvSpPr>
            <p:nvPr/>
          </p:nvSpPr>
          <p:spPr bwMode="auto">
            <a:xfrm>
              <a:off x="839" y="2115"/>
              <a:ext cx="318" cy="91"/>
            </a:xfrm>
            <a:prstGeom prst="ellipse">
              <a:avLst/>
            </a:prstGeom>
            <a:solidFill>
              <a:srgbClr val="FF00FF"/>
            </a:solidFill>
            <a:ln w="9525">
              <a:solidFill>
                <a:schemeClr val="tx1"/>
              </a:solidFill>
              <a:round/>
              <a:headEnd/>
              <a:tailEnd/>
            </a:ln>
          </p:spPr>
          <p:txBody>
            <a:bodyPr wrap="none" anchor="ctr"/>
            <a:lstStyle/>
            <a:p>
              <a:endParaRPr lang="en-US"/>
            </a:p>
          </p:txBody>
        </p:sp>
        <p:grpSp>
          <p:nvGrpSpPr>
            <p:cNvPr id="100363" name="Group 11"/>
            <p:cNvGrpSpPr>
              <a:grpSpLocks/>
            </p:cNvGrpSpPr>
            <p:nvPr/>
          </p:nvGrpSpPr>
          <p:grpSpPr bwMode="auto">
            <a:xfrm>
              <a:off x="521" y="2296"/>
              <a:ext cx="2223" cy="91"/>
              <a:chOff x="521" y="2205"/>
              <a:chExt cx="2223" cy="91"/>
            </a:xfrm>
          </p:grpSpPr>
          <p:sp>
            <p:nvSpPr>
              <p:cNvPr id="100760" name="Oval 12"/>
              <p:cNvSpPr>
                <a:spLocks noChangeArrowheads="1"/>
              </p:cNvSpPr>
              <p:nvPr/>
            </p:nvSpPr>
            <p:spPr bwMode="auto">
              <a:xfrm>
                <a:off x="521"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61" name="Oval 13"/>
              <p:cNvSpPr>
                <a:spLocks noChangeArrowheads="1"/>
              </p:cNvSpPr>
              <p:nvPr/>
            </p:nvSpPr>
            <p:spPr bwMode="auto">
              <a:xfrm>
                <a:off x="2426"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62" name="Oval 14"/>
              <p:cNvSpPr>
                <a:spLocks noChangeArrowheads="1"/>
              </p:cNvSpPr>
              <p:nvPr/>
            </p:nvSpPr>
            <p:spPr bwMode="auto">
              <a:xfrm>
                <a:off x="2109"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63" name="Oval 15"/>
              <p:cNvSpPr>
                <a:spLocks noChangeArrowheads="1"/>
              </p:cNvSpPr>
              <p:nvPr/>
            </p:nvSpPr>
            <p:spPr bwMode="auto">
              <a:xfrm>
                <a:off x="1791"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64" name="Oval 16"/>
              <p:cNvSpPr>
                <a:spLocks noChangeArrowheads="1"/>
              </p:cNvSpPr>
              <p:nvPr/>
            </p:nvSpPr>
            <p:spPr bwMode="auto">
              <a:xfrm>
                <a:off x="1474"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65" name="Oval 17"/>
              <p:cNvSpPr>
                <a:spLocks noChangeArrowheads="1"/>
              </p:cNvSpPr>
              <p:nvPr/>
            </p:nvSpPr>
            <p:spPr bwMode="auto">
              <a:xfrm>
                <a:off x="1156"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66" name="Oval 18"/>
              <p:cNvSpPr>
                <a:spLocks noChangeArrowheads="1"/>
              </p:cNvSpPr>
              <p:nvPr/>
            </p:nvSpPr>
            <p:spPr bwMode="auto">
              <a:xfrm>
                <a:off x="839" y="2205"/>
                <a:ext cx="318" cy="91"/>
              </a:xfrm>
              <a:prstGeom prst="ellipse">
                <a:avLst/>
              </a:prstGeom>
              <a:solidFill>
                <a:srgbClr val="FF00FF"/>
              </a:solidFill>
              <a:ln w="9525">
                <a:solidFill>
                  <a:schemeClr val="tx1"/>
                </a:solidFill>
                <a:round/>
                <a:headEnd/>
                <a:tailEnd/>
              </a:ln>
            </p:spPr>
            <p:txBody>
              <a:bodyPr wrap="none" anchor="ctr"/>
              <a:lstStyle/>
              <a:p>
                <a:endParaRPr lang="en-US"/>
              </a:p>
            </p:txBody>
          </p:sp>
        </p:grpSp>
        <p:grpSp>
          <p:nvGrpSpPr>
            <p:cNvPr id="100364" name="Group 19"/>
            <p:cNvGrpSpPr>
              <a:grpSpLocks/>
            </p:cNvGrpSpPr>
            <p:nvPr/>
          </p:nvGrpSpPr>
          <p:grpSpPr bwMode="auto">
            <a:xfrm>
              <a:off x="521" y="2206"/>
              <a:ext cx="2223" cy="91"/>
              <a:chOff x="521" y="2115"/>
              <a:chExt cx="2223" cy="91"/>
            </a:xfrm>
          </p:grpSpPr>
          <p:sp>
            <p:nvSpPr>
              <p:cNvPr id="100753" name="Oval 20"/>
              <p:cNvSpPr>
                <a:spLocks noChangeArrowheads="1"/>
              </p:cNvSpPr>
              <p:nvPr/>
            </p:nvSpPr>
            <p:spPr bwMode="auto">
              <a:xfrm>
                <a:off x="521"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54" name="Oval 21"/>
              <p:cNvSpPr>
                <a:spLocks noChangeArrowheads="1"/>
              </p:cNvSpPr>
              <p:nvPr/>
            </p:nvSpPr>
            <p:spPr bwMode="auto">
              <a:xfrm>
                <a:off x="2426"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55" name="Oval 22"/>
              <p:cNvSpPr>
                <a:spLocks noChangeArrowheads="1"/>
              </p:cNvSpPr>
              <p:nvPr/>
            </p:nvSpPr>
            <p:spPr bwMode="auto">
              <a:xfrm>
                <a:off x="2109"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56" name="Oval 23"/>
              <p:cNvSpPr>
                <a:spLocks noChangeArrowheads="1"/>
              </p:cNvSpPr>
              <p:nvPr/>
            </p:nvSpPr>
            <p:spPr bwMode="auto">
              <a:xfrm>
                <a:off x="1791"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57" name="Oval 24"/>
              <p:cNvSpPr>
                <a:spLocks noChangeArrowheads="1"/>
              </p:cNvSpPr>
              <p:nvPr/>
            </p:nvSpPr>
            <p:spPr bwMode="auto">
              <a:xfrm>
                <a:off x="1474"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58" name="Oval 25"/>
              <p:cNvSpPr>
                <a:spLocks noChangeArrowheads="1"/>
              </p:cNvSpPr>
              <p:nvPr/>
            </p:nvSpPr>
            <p:spPr bwMode="auto">
              <a:xfrm>
                <a:off x="1156"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59" name="Oval 26"/>
              <p:cNvSpPr>
                <a:spLocks noChangeArrowheads="1"/>
              </p:cNvSpPr>
              <p:nvPr/>
            </p:nvSpPr>
            <p:spPr bwMode="auto">
              <a:xfrm>
                <a:off x="839" y="2115"/>
                <a:ext cx="318" cy="91"/>
              </a:xfrm>
              <a:prstGeom prst="ellipse">
                <a:avLst/>
              </a:prstGeom>
              <a:solidFill>
                <a:srgbClr val="FF00FF"/>
              </a:solidFill>
              <a:ln w="9525">
                <a:solidFill>
                  <a:schemeClr val="tx1"/>
                </a:solidFill>
                <a:round/>
                <a:headEnd/>
                <a:tailEnd/>
              </a:ln>
            </p:spPr>
            <p:txBody>
              <a:bodyPr wrap="none" anchor="ctr"/>
              <a:lstStyle/>
              <a:p>
                <a:endParaRPr lang="en-US"/>
              </a:p>
            </p:txBody>
          </p:sp>
        </p:grpSp>
        <p:grpSp>
          <p:nvGrpSpPr>
            <p:cNvPr id="100365" name="Group 27"/>
            <p:cNvGrpSpPr>
              <a:grpSpLocks/>
            </p:cNvGrpSpPr>
            <p:nvPr/>
          </p:nvGrpSpPr>
          <p:grpSpPr bwMode="auto">
            <a:xfrm>
              <a:off x="3016" y="2251"/>
              <a:ext cx="2223" cy="181"/>
              <a:chOff x="521" y="2115"/>
              <a:chExt cx="2223" cy="181"/>
            </a:xfrm>
          </p:grpSpPr>
          <p:sp>
            <p:nvSpPr>
              <p:cNvPr id="100738" name="Oval 28"/>
              <p:cNvSpPr>
                <a:spLocks noChangeArrowheads="1"/>
              </p:cNvSpPr>
              <p:nvPr/>
            </p:nvSpPr>
            <p:spPr bwMode="auto">
              <a:xfrm>
                <a:off x="521"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39" name="Oval 29"/>
              <p:cNvSpPr>
                <a:spLocks noChangeArrowheads="1"/>
              </p:cNvSpPr>
              <p:nvPr/>
            </p:nvSpPr>
            <p:spPr bwMode="auto">
              <a:xfrm>
                <a:off x="2426"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40" name="Oval 30"/>
              <p:cNvSpPr>
                <a:spLocks noChangeArrowheads="1"/>
              </p:cNvSpPr>
              <p:nvPr/>
            </p:nvSpPr>
            <p:spPr bwMode="auto">
              <a:xfrm>
                <a:off x="2109"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41" name="Oval 31"/>
              <p:cNvSpPr>
                <a:spLocks noChangeArrowheads="1"/>
              </p:cNvSpPr>
              <p:nvPr/>
            </p:nvSpPr>
            <p:spPr bwMode="auto">
              <a:xfrm>
                <a:off x="1791"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42" name="Oval 32"/>
              <p:cNvSpPr>
                <a:spLocks noChangeArrowheads="1"/>
              </p:cNvSpPr>
              <p:nvPr/>
            </p:nvSpPr>
            <p:spPr bwMode="auto">
              <a:xfrm>
                <a:off x="1474"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43" name="Oval 33"/>
              <p:cNvSpPr>
                <a:spLocks noChangeArrowheads="1"/>
              </p:cNvSpPr>
              <p:nvPr/>
            </p:nvSpPr>
            <p:spPr bwMode="auto">
              <a:xfrm>
                <a:off x="1156"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44" name="Oval 34"/>
              <p:cNvSpPr>
                <a:spLocks noChangeArrowheads="1"/>
              </p:cNvSpPr>
              <p:nvPr/>
            </p:nvSpPr>
            <p:spPr bwMode="auto">
              <a:xfrm>
                <a:off x="839" y="2205"/>
                <a:ext cx="318" cy="91"/>
              </a:xfrm>
              <a:prstGeom prst="ellipse">
                <a:avLst/>
              </a:prstGeom>
              <a:solidFill>
                <a:srgbClr val="FF00FF"/>
              </a:solidFill>
              <a:ln w="9525">
                <a:solidFill>
                  <a:schemeClr val="tx1"/>
                </a:solidFill>
                <a:round/>
                <a:headEnd/>
                <a:tailEnd/>
              </a:ln>
            </p:spPr>
            <p:txBody>
              <a:bodyPr wrap="none" anchor="ctr"/>
              <a:lstStyle/>
              <a:p>
                <a:endParaRPr lang="en-US"/>
              </a:p>
            </p:txBody>
          </p:sp>
          <p:grpSp>
            <p:nvGrpSpPr>
              <p:cNvPr id="100745" name="Group 35"/>
              <p:cNvGrpSpPr>
                <a:grpSpLocks/>
              </p:cNvGrpSpPr>
              <p:nvPr/>
            </p:nvGrpSpPr>
            <p:grpSpPr bwMode="auto">
              <a:xfrm>
                <a:off x="521" y="2115"/>
                <a:ext cx="2223" cy="91"/>
                <a:chOff x="521" y="2115"/>
                <a:chExt cx="2223" cy="91"/>
              </a:xfrm>
            </p:grpSpPr>
            <p:sp>
              <p:nvSpPr>
                <p:cNvPr id="100746" name="Oval 36"/>
                <p:cNvSpPr>
                  <a:spLocks noChangeArrowheads="1"/>
                </p:cNvSpPr>
                <p:nvPr/>
              </p:nvSpPr>
              <p:spPr bwMode="auto">
                <a:xfrm>
                  <a:off x="521"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47" name="Oval 37"/>
                <p:cNvSpPr>
                  <a:spLocks noChangeArrowheads="1"/>
                </p:cNvSpPr>
                <p:nvPr/>
              </p:nvSpPr>
              <p:spPr bwMode="auto">
                <a:xfrm>
                  <a:off x="2426"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48" name="Oval 38"/>
                <p:cNvSpPr>
                  <a:spLocks noChangeArrowheads="1"/>
                </p:cNvSpPr>
                <p:nvPr/>
              </p:nvSpPr>
              <p:spPr bwMode="auto">
                <a:xfrm>
                  <a:off x="2109"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49" name="Oval 39"/>
                <p:cNvSpPr>
                  <a:spLocks noChangeArrowheads="1"/>
                </p:cNvSpPr>
                <p:nvPr/>
              </p:nvSpPr>
              <p:spPr bwMode="auto">
                <a:xfrm>
                  <a:off x="1791"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50" name="Oval 40"/>
                <p:cNvSpPr>
                  <a:spLocks noChangeArrowheads="1"/>
                </p:cNvSpPr>
                <p:nvPr/>
              </p:nvSpPr>
              <p:spPr bwMode="auto">
                <a:xfrm>
                  <a:off x="1474"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51" name="Oval 41"/>
                <p:cNvSpPr>
                  <a:spLocks noChangeArrowheads="1"/>
                </p:cNvSpPr>
                <p:nvPr/>
              </p:nvSpPr>
              <p:spPr bwMode="auto">
                <a:xfrm>
                  <a:off x="1156"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52" name="Oval 42"/>
                <p:cNvSpPr>
                  <a:spLocks noChangeArrowheads="1"/>
                </p:cNvSpPr>
                <p:nvPr/>
              </p:nvSpPr>
              <p:spPr bwMode="auto">
                <a:xfrm>
                  <a:off x="839" y="2115"/>
                  <a:ext cx="318" cy="91"/>
                </a:xfrm>
                <a:prstGeom prst="ellipse">
                  <a:avLst/>
                </a:prstGeom>
                <a:solidFill>
                  <a:srgbClr val="FF00FF"/>
                </a:solidFill>
                <a:ln w="9525">
                  <a:solidFill>
                    <a:schemeClr val="tx1"/>
                  </a:solidFill>
                  <a:round/>
                  <a:headEnd/>
                  <a:tailEnd/>
                </a:ln>
              </p:spPr>
              <p:txBody>
                <a:bodyPr wrap="none" anchor="ctr"/>
                <a:lstStyle/>
                <a:p>
                  <a:endParaRPr lang="en-US"/>
                </a:p>
              </p:txBody>
            </p:sp>
          </p:grpSp>
        </p:grpSp>
        <p:grpSp>
          <p:nvGrpSpPr>
            <p:cNvPr id="100366" name="Group 43"/>
            <p:cNvGrpSpPr>
              <a:grpSpLocks/>
            </p:cNvGrpSpPr>
            <p:nvPr/>
          </p:nvGrpSpPr>
          <p:grpSpPr bwMode="auto">
            <a:xfrm>
              <a:off x="567" y="4065"/>
              <a:ext cx="2223" cy="91"/>
              <a:chOff x="521" y="2024"/>
              <a:chExt cx="2223" cy="91"/>
            </a:xfrm>
          </p:grpSpPr>
          <p:sp>
            <p:nvSpPr>
              <p:cNvPr id="100731" name="Oval 44"/>
              <p:cNvSpPr>
                <a:spLocks noChangeArrowheads="1"/>
              </p:cNvSpPr>
              <p:nvPr/>
            </p:nvSpPr>
            <p:spPr bwMode="auto">
              <a:xfrm>
                <a:off x="521" y="202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32" name="Oval 45"/>
              <p:cNvSpPr>
                <a:spLocks noChangeArrowheads="1"/>
              </p:cNvSpPr>
              <p:nvPr/>
            </p:nvSpPr>
            <p:spPr bwMode="auto">
              <a:xfrm>
                <a:off x="2426" y="202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33" name="Oval 46"/>
              <p:cNvSpPr>
                <a:spLocks noChangeArrowheads="1"/>
              </p:cNvSpPr>
              <p:nvPr/>
            </p:nvSpPr>
            <p:spPr bwMode="auto">
              <a:xfrm>
                <a:off x="2109" y="202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34" name="Oval 47"/>
              <p:cNvSpPr>
                <a:spLocks noChangeArrowheads="1"/>
              </p:cNvSpPr>
              <p:nvPr/>
            </p:nvSpPr>
            <p:spPr bwMode="auto">
              <a:xfrm>
                <a:off x="1791" y="202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35" name="Oval 48"/>
              <p:cNvSpPr>
                <a:spLocks noChangeArrowheads="1"/>
              </p:cNvSpPr>
              <p:nvPr/>
            </p:nvSpPr>
            <p:spPr bwMode="auto">
              <a:xfrm>
                <a:off x="1474" y="202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36" name="Oval 49"/>
              <p:cNvSpPr>
                <a:spLocks noChangeArrowheads="1"/>
              </p:cNvSpPr>
              <p:nvPr/>
            </p:nvSpPr>
            <p:spPr bwMode="auto">
              <a:xfrm>
                <a:off x="1156" y="202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37" name="Oval 50"/>
              <p:cNvSpPr>
                <a:spLocks noChangeArrowheads="1"/>
              </p:cNvSpPr>
              <p:nvPr/>
            </p:nvSpPr>
            <p:spPr bwMode="auto">
              <a:xfrm>
                <a:off x="839" y="2024"/>
                <a:ext cx="318" cy="91"/>
              </a:xfrm>
              <a:prstGeom prst="ellipse">
                <a:avLst/>
              </a:prstGeom>
              <a:solidFill>
                <a:srgbClr val="FF00FF"/>
              </a:solidFill>
              <a:ln w="9525">
                <a:solidFill>
                  <a:schemeClr val="tx1"/>
                </a:solidFill>
                <a:round/>
                <a:headEnd/>
                <a:tailEnd/>
              </a:ln>
            </p:spPr>
            <p:txBody>
              <a:bodyPr wrap="none" anchor="ctr"/>
              <a:lstStyle/>
              <a:p>
                <a:endParaRPr lang="en-US"/>
              </a:p>
            </p:txBody>
          </p:sp>
        </p:grpSp>
        <p:grpSp>
          <p:nvGrpSpPr>
            <p:cNvPr id="100367" name="Group 51"/>
            <p:cNvGrpSpPr>
              <a:grpSpLocks/>
            </p:cNvGrpSpPr>
            <p:nvPr/>
          </p:nvGrpSpPr>
          <p:grpSpPr bwMode="auto">
            <a:xfrm>
              <a:off x="3016" y="4065"/>
              <a:ext cx="2223" cy="91"/>
              <a:chOff x="521" y="2024"/>
              <a:chExt cx="2223" cy="91"/>
            </a:xfrm>
          </p:grpSpPr>
          <p:sp>
            <p:nvSpPr>
              <p:cNvPr id="100724" name="Oval 52"/>
              <p:cNvSpPr>
                <a:spLocks noChangeArrowheads="1"/>
              </p:cNvSpPr>
              <p:nvPr/>
            </p:nvSpPr>
            <p:spPr bwMode="auto">
              <a:xfrm>
                <a:off x="521" y="202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25" name="Oval 53"/>
              <p:cNvSpPr>
                <a:spLocks noChangeArrowheads="1"/>
              </p:cNvSpPr>
              <p:nvPr/>
            </p:nvSpPr>
            <p:spPr bwMode="auto">
              <a:xfrm>
                <a:off x="2426" y="202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26" name="Oval 54"/>
              <p:cNvSpPr>
                <a:spLocks noChangeArrowheads="1"/>
              </p:cNvSpPr>
              <p:nvPr/>
            </p:nvSpPr>
            <p:spPr bwMode="auto">
              <a:xfrm>
                <a:off x="2109" y="202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27" name="Oval 55"/>
              <p:cNvSpPr>
                <a:spLocks noChangeArrowheads="1"/>
              </p:cNvSpPr>
              <p:nvPr/>
            </p:nvSpPr>
            <p:spPr bwMode="auto">
              <a:xfrm>
                <a:off x="1791" y="202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28" name="Oval 56"/>
              <p:cNvSpPr>
                <a:spLocks noChangeArrowheads="1"/>
              </p:cNvSpPr>
              <p:nvPr/>
            </p:nvSpPr>
            <p:spPr bwMode="auto">
              <a:xfrm>
                <a:off x="1474" y="202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29" name="Oval 57"/>
              <p:cNvSpPr>
                <a:spLocks noChangeArrowheads="1"/>
              </p:cNvSpPr>
              <p:nvPr/>
            </p:nvSpPr>
            <p:spPr bwMode="auto">
              <a:xfrm>
                <a:off x="1156" y="202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30" name="Oval 58"/>
              <p:cNvSpPr>
                <a:spLocks noChangeArrowheads="1"/>
              </p:cNvSpPr>
              <p:nvPr/>
            </p:nvSpPr>
            <p:spPr bwMode="auto">
              <a:xfrm>
                <a:off x="839" y="2024"/>
                <a:ext cx="318" cy="91"/>
              </a:xfrm>
              <a:prstGeom prst="ellipse">
                <a:avLst/>
              </a:prstGeom>
              <a:solidFill>
                <a:srgbClr val="FF00FF"/>
              </a:solidFill>
              <a:ln w="9525">
                <a:solidFill>
                  <a:schemeClr val="tx1"/>
                </a:solidFill>
                <a:round/>
                <a:headEnd/>
                <a:tailEnd/>
              </a:ln>
            </p:spPr>
            <p:txBody>
              <a:bodyPr wrap="none" anchor="ctr"/>
              <a:lstStyle/>
              <a:p>
                <a:endParaRPr lang="en-US"/>
              </a:p>
            </p:txBody>
          </p:sp>
        </p:grpSp>
        <p:sp>
          <p:nvSpPr>
            <p:cNvPr id="100368" name="Oval 59"/>
            <p:cNvSpPr>
              <a:spLocks noChangeArrowheads="1"/>
            </p:cNvSpPr>
            <p:nvPr/>
          </p:nvSpPr>
          <p:spPr bwMode="auto">
            <a:xfrm>
              <a:off x="567" y="3929"/>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69" name="Oval 60"/>
            <p:cNvSpPr>
              <a:spLocks noChangeArrowheads="1"/>
            </p:cNvSpPr>
            <p:nvPr/>
          </p:nvSpPr>
          <p:spPr bwMode="auto">
            <a:xfrm>
              <a:off x="4830" y="202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70" name="Oval 61"/>
            <p:cNvSpPr>
              <a:spLocks noChangeArrowheads="1"/>
            </p:cNvSpPr>
            <p:nvPr/>
          </p:nvSpPr>
          <p:spPr bwMode="auto">
            <a:xfrm>
              <a:off x="3198" y="2070"/>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71" name="Oval 62"/>
            <p:cNvSpPr>
              <a:spLocks noChangeArrowheads="1"/>
            </p:cNvSpPr>
            <p:nvPr/>
          </p:nvSpPr>
          <p:spPr bwMode="auto">
            <a:xfrm>
              <a:off x="4921" y="2160"/>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72" name="Oval 63"/>
            <p:cNvSpPr>
              <a:spLocks noChangeArrowheads="1"/>
            </p:cNvSpPr>
            <p:nvPr/>
          </p:nvSpPr>
          <p:spPr bwMode="auto">
            <a:xfrm>
              <a:off x="4604" y="211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73" name="Oval 64"/>
            <p:cNvSpPr>
              <a:spLocks noChangeArrowheads="1"/>
            </p:cNvSpPr>
            <p:nvPr/>
          </p:nvSpPr>
          <p:spPr bwMode="auto">
            <a:xfrm>
              <a:off x="3061" y="2160"/>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74" name="Oval 65"/>
            <p:cNvSpPr>
              <a:spLocks noChangeArrowheads="1"/>
            </p:cNvSpPr>
            <p:nvPr/>
          </p:nvSpPr>
          <p:spPr bwMode="auto">
            <a:xfrm>
              <a:off x="3379" y="2160"/>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75" name="Oval 66"/>
            <p:cNvSpPr>
              <a:spLocks noChangeArrowheads="1"/>
            </p:cNvSpPr>
            <p:nvPr/>
          </p:nvSpPr>
          <p:spPr bwMode="auto">
            <a:xfrm>
              <a:off x="3243" y="397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76" name="Oval 67"/>
            <p:cNvSpPr>
              <a:spLocks noChangeArrowheads="1"/>
            </p:cNvSpPr>
            <p:nvPr/>
          </p:nvSpPr>
          <p:spPr bwMode="auto">
            <a:xfrm>
              <a:off x="839" y="3929"/>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77" name="Oval 68"/>
            <p:cNvSpPr>
              <a:spLocks noChangeArrowheads="1"/>
            </p:cNvSpPr>
            <p:nvPr/>
          </p:nvSpPr>
          <p:spPr bwMode="auto">
            <a:xfrm>
              <a:off x="4967" y="388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78" name="Oval 69"/>
            <p:cNvSpPr>
              <a:spLocks noChangeArrowheads="1"/>
            </p:cNvSpPr>
            <p:nvPr/>
          </p:nvSpPr>
          <p:spPr bwMode="auto">
            <a:xfrm>
              <a:off x="4694" y="397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79" name="Oval 70"/>
            <p:cNvSpPr>
              <a:spLocks noChangeArrowheads="1"/>
            </p:cNvSpPr>
            <p:nvPr/>
          </p:nvSpPr>
          <p:spPr bwMode="auto">
            <a:xfrm>
              <a:off x="3016" y="388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80" name="Oval 71"/>
            <p:cNvSpPr>
              <a:spLocks noChangeArrowheads="1"/>
            </p:cNvSpPr>
            <p:nvPr/>
          </p:nvSpPr>
          <p:spPr bwMode="auto">
            <a:xfrm>
              <a:off x="2200" y="3929"/>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81" name="Oval 72"/>
            <p:cNvSpPr>
              <a:spLocks noChangeArrowheads="1"/>
            </p:cNvSpPr>
            <p:nvPr/>
          </p:nvSpPr>
          <p:spPr bwMode="auto">
            <a:xfrm>
              <a:off x="2517" y="3884"/>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382" name="Oval 73"/>
            <p:cNvSpPr>
              <a:spLocks noChangeArrowheads="1"/>
            </p:cNvSpPr>
            <p:nvPr/>
          </p:nvSpPr>
          <p:spPr bwMode="auto">
            <a:xfrm>
              <a:off x="2426" y="2296"/>
              <a:ext cx="318" cy="91"/>
            </a:xfrm>
            <a:prstGeom prst="ellipse">
              <a:avLst/>
            </a:prstGeom>
            <a:solidFill>
              <a:srgbClr val="FF00FF"/>
            </a:solidFill>
            <a:ln w="9525">
              <a:solidFill>
                <a:schemeClr val="tx1"/>
              </a:solidFill>
              <a:round/>
              <a:headEnd/>
              <a:tailEnd/>
            </a:ln>
          </p:spPr>
          <p:txBody>
            <a:bodyPr wrap="none" anchor="ctr"/>
            <a:lstStyle/>
            <a:p>
              <a:endParaRPr lang="en-US"/>
            </a:p>
          </p:txBody>
        </p:sp>
        <p:grpSp>
          <p:nvGrpSpPr>
            <p:cNvPr id="100383" name="Group 74"/>
            <p:cNvGrpSpPr>
              <a:grpSpLocks/>
            </p:cNvGrpSpPr>
            <p:nvPr/>
          </p:nvGrpSpPr>
          <p:grpSpPr bwMode="auto">
            <a:xfrm>
              <a:off x="612" y="4229"/>
              <a:ext cx="2223" cy="91"/>
              <a:chOff x="521" y="2205"/>
              <a:chExt cx="2223" cy="91"/>
            </a:xfrm>
          </p:grpSpPr>
          <p:sp>
            <p:nvSpPr>
              <p:cNvPr id="100717" name="Oval 75"/>
              <p:cNvSpPr>
                <a:spLocks noChangeArrowheads="1"/>
              </p:cNvSpPr>
              <p:nvPr/>
            </p:nvSpPr>
            <p:spPr bwMode="auto">
              <a:xfrm>
                <a:off x="521"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18" name="Oval 76"/>
              <p:cNvSpPr>
                <a:spLocks noChangeArrowheads="1"/>
              </p:cNvSpPr>
              <p:nvPr/>
            </p:nvSpPr>
            <p:spPr bwMode="auto">
              <a:xfrm>
                <a:off x="2426"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19" name="Oval 77"/>
              <p:cNvSpPr>
                <a:spLocks noChangeArrowheads="1"/>
              </p:cNvSpPr>
              <p:nvPr/>
            </p:nvSpPr>
            <p:spPr bwMode="auto">
              <a:xfrm>
                <a:off x="2109"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20" name="Oval 78"/>
              <p:cNvSpPr>
                <a:spLocks noChangeArrowheads="1"/>
              </p:cNvSpPr>
              <p:nvPr/>
            </p:nvSpPr>
            <p:spPr bwMode="auto">
              <a:xfrm>
                <a:off x="1791"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21" name="Oval 79"/>
              <p:cNvSpPr>
                <a:spLocks noChangeArrowheads="1"/>
              </p:cNvSpPr>
              <p:nvPr/>
            </p:nvSpPr>
            <p:spPr bwMode="auto">
              <a:xfrm>
                <a:off x="1474"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22" name="Oval 80"/>
              <p:cNvSpPr>
                <a:spLocks noChangeArrowheads="1"/>
              </p:cNvSpPr>
              <p:nvPr/>
            </p:nvSpPr>
            <p:spPr bwMode="auto">
              <a:xfrm>
                <a:off x="1156"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23" name="Oval 81"/>
              <p:cNvSpPr>
                <a:spLocks noChangeArrowheads="1"/>
              </p:cNvSpPr>
              <p:nvPr/>
            </p:nvSpPr>
            <p:spPr bwMode="auto">
              <a:xfrm>
                <a:off x="839" y="2205"/>
                <a:ext cx="318" cy="91"/>
              </a:xfrm>
              <a:prstGeom prst="ellipse">
                <a:avLst/>
              </a:prstGeom>
              <a:solidFill>
                <a:srgbClr val="FF00FF"/>
              </a:solidFill>
              <a:ln w="9525">
                <a:solidFill>
                  <a:schemeClr val="tx1"/>
                </a:solidFill>
                <a:round/>
                <a:headEnd/>
                <a:tailEnd/>
              </a:ln>
            </p:spPr>
            <p:txBody>
              <a:bodyPr wrap="none" anchor="ctr"/>
              <a:lstStyle/>
              <a:p>
                <a:endParaRPr lang="en-US"/>
              </a:p>
            </p:txBody>
          </p:sp>
        </p:grpSp>
        <p:grpSp>
          <p:nvGrpSpPr>
            <p:cNvPr id="100384" name="Group 82"/>
            <p:cNvGrpSpPr>
              <a:grpSpLocks/>
            </p:cNvGrpSpPr>
            <p:nvPr/>
          </p:nvGrpSpPr>
          <p:grpSpPr bwMode="auto">
            <a:xfrm>
              <a:off x="3016" y="4229"/>
              <a:ext cx="2223" cy="91"/>
              <a:chOff x="521" y="2205"/>
              <a:chExt cx="2223" cy="91"/>
            </a:xfrm>
          </p:grpSpPr>
          <p:sp>
            <p:nvSpPr>
              <p:cNvPr id="100710" name="Oval 83"/>
              <p:cNvSpPr>
                <a:spLocks noChangeArrowheads="1"/>
              </p:cNvSpPr>
              <p:nvPr/>
            </p:nvSpPr>
            <p:spPr bwMode="auto">
              <a:xfrm>
                <a:off x="521"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11" name="Oval 84"/>
              <p:cNvSpPr>
                <a:spLocks noChangeArrowheads="1"/>
              </p:cNvSpPr>
              <p:nvPr/>
            </p:nvSpPr>
            <p:spPr bwMode="auto">
              <a:xfrm>
                <a:off x="2426"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12" name="Oval 85"/>
              <p:cNvSpPr>
                <a:spLocks noChangeArrowheads="1"/>
              </p:cNvSpPr>
              <p:nvPr/>
            </p:nvSpPr>
            <p:spPr bwMode="auto">
              <a:xfrm>
                <a:off x="2109"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13" name="Oval 86"/>
              <p:cNvSpPr>
                <a:spLocks noChangeArrowheads="1"/>
              </p:cNvSpPr>
              <p:nvPr/>
            </p:nvSpPr>
            <p:spPr bwMode="auto">
              <a:xfrm>
                <a:off x="1791"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14" name="Oval 87"/>
              <p:cNvSpPr>
                <a:spLocks noChangeArrowheads="1"/>
              </p:cNvSpPr>
              <p:nvPr/>
            </p:nvSpPr>
            <p:spPr bwMode="auto">
              <a:xfrm>
                <a:off x="1474"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15" name="Oval 88"/>
              <p:cNvSpPr>
                <a:spLocks noChangeArrowheads="1"/>
              </p:cNvSpPr>
              <p:nvPr/>
            </p:nvSpPr>
            <p:spPr bwMode="auto">
              <a:xfrm>
                <a:off x="1156" y="2205"/>
                <a:ext cx="318" cy="91"/>
              </a:xfrm>
              <a:prstGeom prst="ellipse">
                <a:avLst/>
              </a:prstGeom>
              <a:solidFill>
                <a:srgbClr val="FF00FF"/>
              </a:solidFill>
              <a:ln w="9525">
                <a:solidFill>
                  <a:schemeClr val="tx1"/>
                </a:solidFill>
                <a:round/>
                <a:headEnd/>
                <a:tailEnd/>
              </a:ln>
            </p:spPr>
            <p:txBody>
              <a:bodyPr wrap="none" anchor="ctr"/>
              <a:lstStyle/>
              <a:p>
                <a:endParaRPr lang="en-US"/>
              </a:p>
            </p:txBody>
          </p:sp>
          <p:sp>
            <p:nvSpPr>
              <p:cNvPr id="100716" name="Oval 89"/>
              <p:cNvSpPr>
                <a:spLocks noChangeArrowheads="1"/>
              </p:cNvSpPr>
              <p:nvPr/>
            </p:nvSpPr>
            <p:spPr bwMode="auto">
              <a:xfrm>
                <a:off x="839" y="2205"/>
                <a:ext cx="318" cy="91"/>
              </a:xfrm>
              <a:prstGeom prst="ellipse">
                <a:avLst/>
              </a:prstGeom>
              <a:solidFill>
                <a:srgbClr val="FF00FF"/>
              </a:solidFill>
              <a:ln w="9525">
                <a:solidFill>
                  <a:schemeClr val="tx1"/>
                </a:solidFill>
                <a:round/>
                <a:headEnd/>
                <a:tailEnd/>
              </a:ln>
            </p:spPr>
            <p:txBody>
              <a:bodyPr wrap="none" anchor="ctr"/>
              <a:lstStyle/>
              <a:p>
                <a:endParaRPr lang="en-US"/>
              </a:p>
            </p:txBody>
          </p:sp>
        </p:grpSp>
        <p:sp>
          <p:nvSpPr>
            <p:cNvPr id="100385" name="Text Box 90"/>
            <p:cNvSpPr txBox="1">
              <a:spLocks noChangeArrowheads="1"/>
            </p:cNvSpPr>
            <p:nvPr/>
          </p:nvSpPr>
          <p:spPr bwMode="auto">
            <a:xfrm>
              <a:off x="1292" y="890"/>
              <a:ext cx="77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rtl="0" eaLnBrk="1" hangingPunct="1"/>
              <a:r>
                <a:rPr lang="en-CA" sz="1600" b="1"/>
                <a:t>Monocycle</a:t>
              </a:r>
            </a:p>
          </p:txBody>
        </p:sp>
        <p:sp>
          <p:nvSpPr>
            <p:cNvPr id="100386" name="Text Box 91"/>
            <p:cNvSpPr txBox="1">
              <a:spLocks noChangeArrowheads="1"/>
            </p:cNvSpPr>
            <p:nvPr/>
          </p:nvSpPr>
          <p:spPr bwMode="auto">
            <a:xfrm>
              <a:off x="2336" y="754"/>
              <a:ext cx="81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rtl="0" eaLnBrk="1" hangingPunct="1"/>
              <a:r>
                <a:rPr lang="en-CA" sz="1600" b="1"/>
                <a:t>Cholesteryl</a:t>
              </a:r>
            </a:p>
            <a:p>
              <a:pPr rtl="0" eaLnBrk="1" hangingPunct="1"/>
              <a:r>
                <a:rPr lang="en-CA" sz="1600" b="1"/>
                <a:t>ester</a:t>
              </a:r>
            </a:p>
          </p:txBody>
        </p:sp>
        <p:sp>
          <p:nvSpPr>
            <p:cNvPr id="100387" name="Text Box 92"/>
            <p:cNvSpPr txBox="1">
              <a:spLocks noChangeArrowheads="1"/>
            </p:cNvSpPr>
            <p:nvPr/>
          </p:nvSpPr>
          <p:spPr bwMode="auto">
            <a:xfrm>
              <a:off x="4604" y="890"/>
              <a:ext cx="45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rtl="0" eaLnBrk="1" hangingPunct="1"/>
              <a:r>
                <a:rPr lang="en-CA" sz="1600" b="1"/>
                <a:t>Foam</a:t>
              </a:r>
            </a:p>
            <a:p>
              <a:pPr rtl="0" eaLnBrk="1" hangingPunct="1"/>
              <a:r>
                <a:rPr lang="en-CA" sz="1600" b="1"/>
                <a:t>cells</a:t>
              </a:r>
            </a:p>
          </p:txBody>
        </p:sp>
        <p:sp>
          <p:nvSpPr>
            <p:cNvPr id="100388" name="Text Box 93"/>
            <p:cNvSpPr txBox="1">
              <a:spLocks noChangeArrowheads="1"/>
            </p:cNvSpPr>
            <p:nvPr/>
          </p:nvSpPr>
          <p:spPr bwMode="auto">
            <a:xfrm>
              <a:off x="793" y="2659"/>
              <a:ext cx="6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rtl="0" eaLnBrk="1" hangingPunct="1"/>
              <a:r>
                <a:rPr lang="en-CA" sz="1600" b="1"/>
                <a:t>Platelets</a:t>
              </a:r>
            </a:p>
          </p:txBody>
        </p:sp>
        <p:sp>
          <p:nvSpPr>
            <p:cNvPr id="100389" name="Text Box 94"/>
            <p:cNvSpPr txBox="1">
              <a:spLocks noChangeArrowheads="1"/>
            </p:cNvSpPr>
            <p:nvPr/>
          </p:nvSpPr>
          <p:spPr bwMode="auto">
            <a:xfrm>
              <a:off x="2290" y="1298"/>
              <a:ext cx="3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rtl="0" eaLnBrk="1" hangingPunct="1"/>
              <a:r>
                <a:rPr lang="en-CA" sz="1600" b="1"/>
                <a:t>LDL</a:t>
              </a:r>
            </a:p>
          </p:txBody>
        </p:sp>
        <p:sp>
          <p:nvSpPr>
            <p:cNvPr id="100390" name="Text Box 95"/>
            <p:cNvSpPr txBox="1">
              <a:spLocks noChangeArrowheads="1"/>
            </p:cNvSpPr>
            <p:nvPr/>
          </p:nvSpPr>
          <p:spPr bwMode="auto">
            <a:xfrm>
              <a:off x="2154" y="1571"/>
              <a:ext cx="80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rtl="0" eaLnBrk="1" hangingPunct="1"/>
              <a:r>
                <a:rPr lang="en-CA" sz="1600" b="1"/>
                <a:t>Endothelial</a:t>
              </a:r>
            </a:p>
            <a:p>
              <a:pPr rtl="0" eaLnBrk="1" hangingPunct="1"/>
              <a:r>
                <a:rPr lang="en-CA" sz="1600" b="1"/>
                <a:t>injury</a:t>
              </a:r>
            </a:p>
          </p:txBody>
        </p:sp>
        <p:sp>
          <p:nvSpPr>
            <p:cNvPr id="100391" name="Line 96"/>
            <p:cNvSpPr>
              <a:spLocks noChangeShapeType="1"/>
            </p:cNvSpPr>
            <p:nvPr/>
          </p:nvSpPr>
          <p:spPr bwMode="auto">
            <a:xfrm>
              <a:off x="521" y="2024"/>
              <a:ext cx="90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100392" name="Line 97"/>
            <p:cNvSpPr>
              <a:spLocks noChangeShapeType="1"/>
            </p:cNvSpPr>
            <p:nvPr/>
          </p:nvSpPr>
          <p:spPr bwMode="auto">
            <a:xfrm>
              <a:off x="1973" y="2024"/>
              <a:ext cx="9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100393" name="Freeform 98"/>
            <p:cNvSpPr>
              <a:spLocks/>
            </p:cNvSpPr>
            <p:nvPr/>
          </p:nvSpPr>
          <p:spPr bwMode="auto">
            <a:xfrm>
              <a:off x="2971" y="2024"/>
              <a:ext cx="771" cy="182"/>
            </a:xfrm>
            <a:custGeom>
              <a:avLst/>
              <a:gdLst>
                <a:gd name="T0" fmla="*/ 0 w 771"/>
                <a:gd name="T1" fmla="*/ 0 h 182"/>
                <a:gd name="T2" fmla="*/ 499 w 771"/>
                <a:gd name="T3" fmla="*/ 0 h 182"/>
                <a:gd name="T4" fmla="*/ 771 w 771"/>
                <a:gd name="T5" fmla="*/ 182 h 182"/>
                <a:gd name="T6" fmla="*/ 0 60000 65536"/>
                <a:gd name="T7" fmla="*/ 0 60000 65536"/>
                <a:gd name="T8" fmla="*/ 0 60000 65536"/>
                <a:gd name="T9" fmla="*/ 0 w 771"/>
                <a:gd name="T10" fmla="*/ 0 h 182"/>
                <a:gd name="T11" fmla="*/ 771 w 771"/>
                <a:gd name="T12" fmla="*/ 182 h 182"/>
              </a:gdLst>
              <a:ahLst/>
              <a:cxnLst>
                <a:cxn ang="T6">
                  <a:pos x="T0" y="T1"/>
                </a:cxn>
                <a:cxn ang="T7">
                  <a:pos x="T2" y="T3"/>
                </a:cxn>
                <a:cxn ang="T8">
                  <a:pos x="T4" y="T5"/>
                </a:cxn>
              </a:cxnLst>
              <a:rect l="T9" t="T10" r="T11" b="T12"/>
              <a:pathLst>
                <a:path w="771" h="182">
                  <a:moveTo>
                    <a:pt x="0" y="0"/>
                  </a:moveTo>
                  <a:lnTo>
                    <a:pt x="499" y="0"/>
                  </a:lnTo>
                  <a:lnTo>
                    <a:pt x="771" y="182"/>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394" name="Freeform 99"/>
            <p:cNvSpPr>
              <a:spLocks/>
            </p:cNvSpPr>
            <p:nvPr/>
          </p:nvSpPr>
          <p:spPr bwMode="auto">
            <a:xfrm>
              <a:off x="4694" y="2024"/>
              <a:ext cx="635" cy="91"/>
            </a:xfrm>
            <a:custGeom>
              <a:avLst/>
              <a:gdLst>
                <a:gd name="T0" fmla="*/ 0 w 635"/>
                <a:gd name="T1" fmla="*/ 91 h 91"/>
                <a:gd name="T2" fmla="*/ 136 w 635"/>
                <a:gd name="T3" fmla="*/ 0 h 91"/>
                <a:gd name="T4" fmla="*/ 635 w 635"/>
                <a:gd name="T5" fmla="*/ 0 h 91"/>
                <a:gd name="T6" fmla="*/ 0 60000 65536"/>
                <a:gd name="T7" fmla="*/ 0 60000 65536"/>
                <a:gd name="T8" fmla="*/ 0 60000 65536"/>
                <a:gd name="T9" fmla="*/ 0 w 635"/>
                <a:gd name="T10" fmla="*/ 0 h 91"/>
                <a:gd name="T11" fmla="*/ 635 w 635"/>
                <a:gd name="T12" fmla="*/ 91 h 91"/>
              </a:gdLst>
              <a:ahLst/>
              <a:cxnLst>
                <a:cxn ang="T6">
                  <a:pos x="T0" y="T1"/>
                </a:cxn>
                <a:cxn ang="T7">
                  <a:pos x="T2" y="T3"/>
                </a:cxn>
                <a:cxn ang="T8">
                  <a:pos x="T4" y="T5"/>
                </a:cxn>
              </a:cxnLst>
              <a:rect l="T9" t="T10" r="T11" b="T12"/>
              <a:pathLst>
                <a:path w="635" h="91">
                  <a:moveTo>
                    <a:pt x="0" y="91"/>
                  </a:moveTo>
                  <a:lnTo>
                    <a:pt x="136" y="0"/>
                  </a:lnTo>
                  <a:lnTo>
                    <a:pt x="635" y="0"/>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395" name="Line 100"/>
            <p:cNvSpPr>
              <a:spLocks noChangeShapeType="1"/>
            </p:cNvSpPr>
            <p:nvPr/>
          </p:nvSpPr>
          <p:spPr bwMode="auto">
            <a:xfrm>
              <a:off x="521" y="1933"/>
              <a:ext cx="771" cy="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100396" name="Line 101"/>
            <p:cNvSpPr>
              <a:spLocks noChangeShapeType="1"/>
            </p:cNvSpPr>
            <p:nvPr/>
          </p:nvSpPr>
          <p:spPr bwMode="auto">
            <a:xfrm>
              <a:off x="2109" y="1933"/>
              <a:ext cx="771" cy="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100397" name="Freeform 102"/>
            <p:cNvSpPr>
              <a:spLocks/>
            </p:cNvSpPr>
            <p:nvPr/>
          </p:nvSpPr>
          <p:spPr bwMode="auto">
            <a:xfrm>
              <a:off x="2971" y="1797"/>
              <a:ext cx="725" cy="182"/>
            </a:xfrm>
            <a:custGeom>
              <a:avLst/>
              <a:gdLst>
                <a:gd name="T0" fmla="*/ 0 w 725"/>
                <a:gd name="T1" fmla="*/ 182 h 182"/>
                <a:gd name="T2" fmla="*/ 544 w 725"/>
                <a:gd name="T3" fmla="*/ 182 h 182"/>
                <a:gd name="T4" fmla="*/ 725 w 725"/>
                <a:gd name="T5" fmla="*/ 0 h 182"/>
                <a:gd name="T6" fmla="*/ 0 60000 65536"/>
                <a:gd name="T7" fmla="*/ 0 60000 65536"/>
                <a:gd name="T8" fmla="*/ 0 60000 65536"/>
                <a:gd name="T9" fmla="*/ 0 w 725"/>
                <a:gd name="T10" fmla="*/ 0 h 182"/>
                <a:gd name="T11" fmla="*/ 725 w 725"/>
                <a:gd name="T12" fmla="*/ 182 h 182"/>
              </a:gdLst>
              <a:ahLst/>
              <a:cxnLst>
                <a:cxn ang="T6">
                  <a:pos x="T0" y="T1"/>
                </a:cxn>
                <a:cxn ang="T7">
                  <a:pos x="T2" y="T3"/>
                </a:cxn>
                <a:cxn ang="T8">
                  <a:pos x="T4" y="T5"/>
                </a:cxn>
              </a:cxnLst>
              <a:rect l="T9" t="T10" r="T11" b="T12"/>
              <a:pathLst>
                <a:path w="725" h="182">
                  <a:moveTo>
                    <a:pt x="0" y="182"/>
                  </a:moveTo>
                  <a:lnTo>
                    <a:pt x="544" y="182"/>
                  </a:lnTo>
                  <a:lnTo>
                    <a:pt x="725" y="0"/>
                  </a:ln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398" name="Freeform 103"/>
            <p:cNvSpPr>
              <a:spLocks/>
            </p:cNvSpPr>
            <p:nvPr/>
          </p:nvSpPr>
          <p:spPr bwMode="auto">
            <a:xfrm rot="708146">
              <a:off x="4649" y="1843"/>
              <a:ext cx="680" cy="136"/>
            </a:xfrm>
            <a:custGeom>
              <a:avLst/>
              <a:gdLst>
                <a:gd name="T0" fmla="*/ 680 w 680"/>
                <a:gd name="T1" fmla="*/ 90 h 136"/>
                <a:gd name="T2" fmla="*/ 181 w 680"/>
                <a:gd name="T3" fmla="*/ 136 h 136"/>
                <a:gd name="T4" fmla="*/ 0 w 680"/>
                <a:gd name="T5" fmla="*/ 0 h 136"/>
                <a:gd name="T6" fmla="*/ 0 60000 65536"/>
                <a:gd name="T7" fmla="*/ 0 60000 65536"/>
                <a:gd name="T8" fmla="*/ 0 60000 65536"/>
                <a:gd name="T9" fmla="*/ 0 w 680"/>
                <a:gd name="T10" fmla="*/ 0 h 136"/>
                <a:gd name="T11" fmla="*/ 680 w 680"/>
                <a:gd name="T12" fmla="*/ 136 h 136"/>
              </a:gdLst>
              <a:ahLst/>
              <a:cxnLst>
                <a:cxn ang="T6">
                  <a:pos x="T0" y="T1"/>
                </a:cxn>
                <a:cxn ang="T7">
                  <a:pos x="T2" y="T3"/>
                </a:cxn>
                <a:cxn ang="T8">
                  <a:pos x="T4" y="T5"/>
                </a:cxn>
              </a:cxnLst>
              <a:rect l="T9" t="T10" r="T11" b="T12"/>
              <a:pathLst>
                <a:path w="680" h="136">
                  <a:moveTo>
                    <a:pt x="680" y="90"/>
                  </a:moveTo>
                  <a:lnTo>
                    <a:pt x="181" y="136"/>
                  </a:lnTo>
                  <a:lnTo>
                    <a:pt x="0" y="0"/>
                  </a:ln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399" name="Rectangle 104"/>
            <p:cNvSpPr>
              <a:spLocks noChangeArrowheads="1"/>
            </p:cNvSpPr>
            <p:nvPr/>
          </p:nvSpPr>
          <p:spPr bwMode="auto">
            <a:xfrm>
              <a:off x="3923" y="3702"/>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100400" name="Rectangle 105"/>
            <p:cNvSpPr>
              <a:spLocks noChangeArrowheads="1"/>
            </p:cNvSpPr>
            <p:nvPr/>
          </p:nvSpPr>
          <p:spPr bwMode="auto">
            <a:xfrm rot="1740913">
              <a:off x="3923" y="3747"/>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100401" name="Rectangle 106"/>
            <p:cNvSpPr>
              <a:spLocks noChangeArrowheads="1"/>
            </p:cNvSpPr>
            <p:nvPr/>
          </p:nvSpPr>
          <p:spPr bwMode="auto">
            <a:xfrm rot="1740913">
              <a:off x="4150" y="3793"/>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100402" name="Rectangle 107"/>
            <p:cNvSpPr>
              <a:spLocks noChangeArrowheads="1"/>
            </p:cNvSpPr>
            <p:nvPr/>
          </p:nvSpPr>
          <p:spPr bwMode="auto">
            <a:xfrm rot="-348075">
              <a:off x="3969" y="3793"/>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100403" name="Rectangle 108"/>
            <p:cNvSpPr>
              <a:spLocks noChangeArrowheads="1"/>
            </p:cNvSpPr>
            <p:nvPr/>
          </p:nvSpPr>
          <p:spPr bwMode="auto">
            <a:xfrm rot="-2088988">
              <a:off x="4195" y="3793"/>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100404" name="Rectangle 109"/>
            <p:cNvSpPr>
              <a:spLocks noChangeArrowheads="1"/>
            </p:cNvSpPr>
            <p:nvPr/>
          </p:nvSpPr>
          <p:spPr bwMode="auto">
            <a:xfrm rot="-2088988">
              <a:off x="4060" y="3702"/>
              <a:ext cx="45" cy="272"/>
            </a:xfrm>
            <a:prstGeom prst="rect">
              <a:avLst/>
            </a:prstGeom>
            <a:solidFill>
              <a:srgbClr val="FFCC00"/>
            </a:solidFill>
            <a:ln w="9525">
              <a:solidFill>
                <a:schemeClr val="tx1"/>
              </a:solidFill>
              <a:miter lim="800000"/>
              <a:headEnd/>
              <a:tailEnd/>
            </a:ln>
          </p:spPr>
          <p:txBody>
            <a:bodyPr wrap="none" anchor="ctr"/>
            <a:lstStyle/>
            <a:p>
              <a:endParaRPr lang="en-US"/>
            </a:p>
          </p:txBody>
        </p:sp>
        <p:grpSp>
          <p:nvGrpSpPr>
            <p:cNvPr id="100405" name="Group 110"/>
            <p:cNvGrpSpPr>
              <a:grpSpLocks/>
            </p:cNvGrpSpPr>
            <p:nvPr/>
          </p:nvGrpSpPr>
          <p:grpSpPr bwMode="auto">
            <a:xfrm>
              <a:off x="793" y="890"/>
              <a:ext cx="273" cy="272"/>
              <a:chOff x="793" y="799"/>
              <a:chExt cx="273" cy="272"/>
            </a:xfrm>
          </p:grpSpPr>
          <p:sp>
            <p:nvSpPr>
              <p:cNvPr id="100708" name="Oval 111"/>
              <p:cNvSpPr>
                <a:spLocks noChangeArrowheads="1"/>
              </p:cNvSpPr>
              <p:nvPr/>
            </p:nvSpPr>
            <p:spPr bwMode="auto">
              <a:xfrm>
                <a:off x="793" y="799"/>
                <a:ext cx="273" cy="272"/>
              </a:xfrm>
              <a:prstGeom prst="ellipse">
                <a:avLst/>
              </a:prstGeom>
              <a:solidFill>
                <a:srgbClr val="FFCC00"/>
              </a:solidFill>
              <a:ln w="9525">
                <a:solidFill>
                  <a:schemeClr val="tx1"/>
                </a:solidFill>
                <a:round/>
                <a:headEnd/>
                <a:tailEnd/>
              </a:ln>
            </p:spPr>
            <p:txBody>
              <a:bodyPr wrap="none" anchor="ctr"/>
              <a:lstStyle/>
              <a:p>
                <a:endParaRPr lang="en-US"/>
              </a:p>
            </p:txBody>
          </p:sp>
          <p:sp>
            <p:nvSpPr>
              <p:cNvPr id="100709" name="Oval 112"/>
              <p:cNvSpPr>
                <a:spLocks noChangeArrowheads="1"/>
              </p:cNvSpPr>
              <p:nvPr/>
            </p:nvSpPr>
            <p:spPr bwMode="auto">
              <a:xfrm>
                <a:off x="884" y="890"/>
                <a:ext cx="91"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06" name="Group 113"/>
            <p:cNvGrpSpPr>
              <a:grpSpLocks/>
            </p:cNvGrpSpPr>
            <p:nvPr/>
          </p:nvGrpSpPr>
          <p:grpSpPr bwMode="auto">
            <a:xfrm>
              <a:off x="1746" y="1797"/>
              <a:ext cx="273" cy="272"/>
              <a:chOff x="793" y="799"/>
              <a:chExt cx="273" cy="272"/>
            </a:xfrm>
          </p:grpSpPr>
          <p:sp>
            <p:nvSpPr>
              <p:cNvPr id="100706" name="Oval 114"/>
              <p:cNvSpPr>
                <a:spLocks noChangeArrowheads="1"/>
              </p:cNvSpPr>
              <p:nvPr/>
            </p:nvSpPr>
            <p:spPr bwMode="auto">
              <a:xfrm>
                <a:off x="793" y="799"/>
                <a:ext cx="273" cy="272"/>
              </a:xfrm>
              <a:prstGeom prst="ellipse">
                <a:avLst/>
              </a:prstGeom>
              <a:solidFill>
                <a:srgbClr val="FFCC00"/>
              </a:solidFill>
              <a:ln w="9525">
                <a:solidFill>
                  <a:schemeClr val="tx1"/>
                </a:solidFill>
                <a:round/>
                <a:headEnd/>
                <a:tailEnd/>
              </a:ln>
            </p:spPr>
            <p:txBody>
              <a:bodyPr wrap="none" anchor="ctr"/>
              <a:lstStyle/>
              <a:p>
                <a:endParaRPr lang="en-US"/>
              </a:p>
            </p:txBody>
          </p:sp>
          <p:sp>
            <p:nvSpPr>
              <p:cNvPr id="100707" name="Oval 115"/>
              <p:cNvSpPr>
                <a:spLocks noChangeArrowheads="1"/>
              </p:cNvSpPr>
              <p:nvPr/>
            </p:nvSpPr>
            <p:spPr bwMode="auto">
              <a:xfrm>
                <a:off x="884" y="890"/>
                <a:ext cx="91"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07" name="Group 116"/>
            <p:cNvGrpSpPr>
              <a:grpSpLocks/>
            </p:cNvGrpSpPr>
            <p:nvPr/>
          </p:nvGrpSpPr>
          <p:grpSpPr bwMode="auto">
            <a:xfrm>
              <a:off x="1247" y="1661"/>
              <a:ext cx="273" cy="272"/>
              <a:chOff x="793" y="799"/>
              <a:chExt cx="273" cy="272"/>
            </a:xfrm>
          </p:grpSpPr>
          <p:sp>
            <p:nvSpPr>
              <p:cNvPr id="100704" name="Oval 117"/>
              <p:cNvSpPr>
                <a:spLocks noChangeArrowheads="1"/>
              </p:cNvSpPr>
              <p:nvPr/>
            </p:nvSpPr>
            <p:spPr bwMode="auto">
              <a:xfrm>
                <a:off x="793" y="799"/>
                <a:ext cx="273" cy="272"/>
              </a:xfrm>
              <a:prstGeom prst="ellipse">
                <a:avLst/>
              </a:prstGeom>
              <a:solidFill>
                <a:srgbClr val="FFCC00"/>
              </a:solidFill>
              <a:ln w="9525">
                <a:solidFill>
                  <a:schemeClr val="tx1"/>
                </a:solidFill>
                <a:round/>
                <a:headEnd/>
                <a:tailEnd/>
              </a:ln>
            </p:spPr>
            <p:txBody>
              <a:bodyPr wrap="none" anchor="ctr"/>
              <a:lstStyle/>
              <a:p>
                <a:endParaRPr lang="en-US"/>
              </a:p>
            </p:txBody>
          </p:sp>
          <p:sp>
            <p:nvSpPr>
              <p:cNvPr id="100705" name="Oval 118"/>
              <p:cNvSpPr>
                <a:spLocks noChangeArrowheads="1"/>
              </p:cNvSpPr>
              <p:nvPr/>
            </p:nvSpPr>
            <p:spPr bwMode="auto">
              <a:xfrm>
                <a:off x="884" y="890"/>
                <a:ext cx="91"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08" name="Group 119"/>
            <p:cNvGrpSpPr>
              <a:grpSpLocks/>
            </p:cNvGrpSpPr>
            <p:nvPr/>
          </p:nvGrpSpPr>
          <p:grpSpPr bwMode="auto">
            <a:xfrm>
              <a:off x="1746" y="1117"/>
              <a:ext cx="273" cy="272"/>
              <a:chOff x="793" y="799"/>
              <a:chExt cx="273" cy="272"/>
            </a:xfrm>
          </p:grpSpPr>
          <p:sp>
            <p:nvSpPr>
              <p:cNvPr id="100702" name="Oval 120"/>
              <p:cNvSpPr>
                <a:spLocks noChangeArrowheads="1"/>
              </p:cNvSpPr>
              <p:nvPr/>
            </p:nvSpPr>
            <p:spPr bwMode="auto">
              <a:xfrm>
                <a:off x="793" y="799"/>
                <a:ext cx="273" cy="272"/>
              </a:xfrm>
              <a:prstGeom prst="ellipse">
                <a:avLst/>
              </a:prstGeom>
              <a:solidFill>
                <a:srgbClr val="FFCC00"/>
              </a:solidFill>
              <a:ln w="9525">
                <a:solidFill>
                  <a:schemeClr val="tx1"/>
                </a:solidFill>
                <a:round/>
                <a:headEnd/>
                <a:tailEnd/>
              </a:ln>
            </p:spPr>
            <p:txBody>
              <a:bodyPr wrap="none" anchor="ctr"/>
              <a:lstStyle/>
              <a:p>
                <a:endParaRPr lang="en-US"/>
              </a:p>
            </p:txBody>
          </p:sp>
          <p:sp>
            <p:nvSpPr>
              <p:cNvPr id="100703" name="Oval 121"/>
              <p:cNvSpPr>
                <a:spLocks noChangeArrowheads="1"/>
              </p:cNvSpPr>
              <p:nvPr/>
            </p:nvSpPr>
            <p:spPr bwMode="auto">
              <a:xfrm>
                <a:off x="884" y="890"/>
                <a:ext cx="91"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09" name="Group 122"/>
            <p:cNvGrpSpPr>
              <a:grpSpLocks/>
            </p:cNvGrpSpPr>
            <p:nvPr/>
          </p:nvGrpSpPr>
          <p:grpSpPr bwMode="auto">
            <a:xfrm>
              <a:off x="930" y="1253"/>
              <a:ext cx="136" cy="136"/>
              <a:chOff x="930" y="1162"/>
              <a:chExt cx="136" cy="136"/>
            </a:xfrm>
          </p:grpSpPr>
          <p:sp>
            <p:nvSpPr>
              <p:cNvPr id="100700" name="Oval 123"/>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701" name="Oval 124"/>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10" name="Group 125"/>
            <p:cNvGrpSpPr>
              <a:grpSpLocks/>
            </p:cNvGrpSpPr>
            <p:nvPr/>
          </p:nvGrpSpPr>
          <p:grpSpPr bwMode="auto">
            <a:xfrm>
              <a:off x="4014" y="1344"/>
              <a:ext cx="136" cy="136"/>
              <a:chOff x="930" y="1162"/>
              <a:chExt cx="136" cy="136"/>
            </a:xfrm>
          </p:grpSpPr>
          <p:sp>
            <p:nvSpPr>
              <p:cNvPr id="100698" name="Oval 126"/>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99" name="Oval 127"/>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11" name="Group 128"/>
            <p:cNvGrpSpPr>
              <a:grpSpLocks/>
            </p:cNvGrpSpPr>
            <p:nvPr/>
          </p:nvGrpSpPr>
          <p:grpSpPr bwMode="auto">
            <a:xfrm>
              <a:off x="4150" y="1162"/>
              <a:ext cx="136" cy="136"/>
              <a:chOff x="930" y="1162"/>
              <a:chExt cx="136" cy="136"/>
            </a:xfrm>
          </p:grpSpPr>
          <p:sp>
            <p:nvSpPr>
              <p:cNvPr id="100696" name="Oval 129"/>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97" name="Oval 130"/>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12" name="Group 131"/>
            <p:cNvGrpSpPr>
              <a:grpSpLocks/>
            </p:cNvGrpSpPr>
            <p:nvPr/>
          </p:nvGrpSpPr>
          <p:grpSpPr bwMode="auto">
            <a:xfrm>
              <a:off x="3742" y="1253"/>
              <a:ext cx="136" cy="136"/>
              <a:chOff x="930" y="1162"/>
              <a:chExt cx="136" cy="136"/>
            </a:xfrm>
          </p:grpSpPr>
          <p:sp>
            <p:nvSpPr>
              <p:cNvPr id="100694" name="Oval 132"/>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95" name="Oval 133"/>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13" name="Group 134"/>
            <p:cNvGrpSpPr>
              <a:grpSpLocks/>
            </p:cNvGrpSpPr>
            <p:nvPr/>
          </p:nvGrpSpPr>
          <p:grpSpPr bwMode="auto">
            <a:xfrm>
              <a:off x="3651" y="1480"/>
              <a:ext cx="136" cy="136"/>
              <a:chOff x="930" y="1162"/>
              <a:chExt cx="136" cy="136"/>
            </a:xfrm>
          </p:grpSpPr>
          <p:sp>
            <p:nvSpPr>
              <p:cNvPr id="100692" name="Oval 135"/>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93" name="Oval 136"/>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14" name="Group 137"/>
            <p:cNvGrpSpPr>
              <a:grpSpLocks/>
            </p:cNvGrpSpPr>
            <p:nvPr/>
          </p:nvGrpSpPr>
          <p:grpSpPr bwMode="auto">
            <a:xfrm>
              <a:off x="3243" y="936"/>
              <a:ext cx="136" cy="136"/>
              <a:chOff x="930" y="1162"/>
              <a:chExt cx="136" cy="136"/>
            </a:xfrm>
          </p:grpSpPr>
          <p:sp>
            <p:nvSpPr>
              <p:cNvPr id="100690" name="Oval 138"/>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91" name="Oval 139"/>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15" name="Group 140"/>
            <p:cNvGrpSpPr>
              <a:grpSpLocks/>
            </p:cNvGrpSpPr>
            <p:nvPr/>
          </p:nvGrpSpPr>
          <p:grpSpPr bwMode="auto">
            <a:xfrm>
              <a:off x="4604" y="1480"/>
              <a:ext cx="136" cy="136"/>
              <a:chOff x="930" y="1162"/>
              <a:chExt cx="136" cy="136"/>
            </a:xfrm>
          </p:grpSpPr>
          <p:sp>
            <p:nvSpPr>
              <p:cNvPr id="100688" name="Oval 141"/>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89" name="Oval 142"/>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16" name="Group 143"/>
            <p:cNvGrpSpPr>
              <a:grpSpLocks/>
            </p:cNvGrpSpPr>
            <p:nvPr/>
          </p:nvGrpSpPr>
          <p:grpSpPr bwMode="auto">
            <a:xfrm>
              <a:off x="4422" y="1752"/>
              <a:ext cx="136" cy="136"/>
              <a:chOff x="930" y="1162"/>
              <a:chExt cx="136" cy="136"/>
            </a:xfrm>
          </p:grpSpPr>
          <p:sp>
            <p:nvSpPr>
              <p:cNvPr id="100686" name="Oval 144"/>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87" name="Oval 145"/>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17" name="Group 146"/>
            <p:cNvGrpSpPr>
              <a:grpSpLocks/>
            </p:cNvGrpSpPr>
            <p:nvPr/>
          </p:nvGrpSpPr>
          <p:grpSpPr bwMode="auto">
            <a:xfrm>
              <a:off x="4332" y="1571"/>
              <a:ext cx="136" cy="136"/>
              <a:chOff x="930" y="1162"/>
              <a:chExt cx="136" cy="136"/>
            </a:xfrm>
          </p:grpSpPr>
          <p:sp>
            <p:nvSpPr>
              <p:cNvPr id="100684" name="Oval 147"/>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85" name="Oval 148"/>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18" name="Group 149"/>
            <p:cNvGrpSpPr>
              <a:grpSpLocks/>
            </p:cNvGrpSpPr>
            <p:nvPr/>
          </p:nvGrpSpPr>
          <p:grpSpPr bwMode="auto">
            <a:xfrm>
              <a:off x="4059" y="1480"/>
              <a:ext cx="136" cy="136"/>
              <a:chOff x="930" y="1162"/>
              <a:chExt cx="136" cy="136"/>
            </a:xfrm>
          </p:grpSpPr>
          <p:sp>
            <p:nvSpPr>
              <p:cNvPr id="100682" name="Oval 150"/>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83" name="Oval 151"/>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19" name="Group 152"/>
            <p:cNvGrpSpPr>
              <a:grpSpLocks/>
            </p:cNvGrpSpPr>
            <p:nvPr/>
          </p:nvGrpSpPr>
          <p:grpSpPr bwMode="auto">
            <a:xfrm>
              <a:off x="3969" y="1661"/>
              <a:ext cx="136" cy="136"/>
              <a:chOff x="930" y="1162"/>
              <a:chExt cx="136" cy="136"/>
            </a:xfrm>
          </p:grpSpPr>
          <p:sp>
            <p:nvSpPr>
              <p:cNvPr id="100680" name="Oval 153"/>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81" name="Oval 154"/>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20" name="Group 155"/>
            <p:cNvGrpSpPr>
              <a:grpSpLocks/>
            </p:cNvGrpSpPr>
            <p:nvPr/>
          </p:nvGrpSpPr>
          <p:grpSpPr bwMode="auto">
            <a:xfrm>
              <a:off x="1429" y="1979"/>
              <a:ext cx="136" cy="136"/>
              <a:chOff x="930" y="1162"/>
              <a:chExt cx="136" cy="136"/>
            </a:xfrm>
          </p:grpSpPr>
          <p:sp>
            <p:nvSpPr>
              <p:cNvPr id="100678" name="Oval 156"/>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79" name="Oval 157"/>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21" name="Group 158"/>
            <p:cNvGrpSpPr>
              <a:grpSpLocks/>
            </p:cNvGrpSpPr>
            <p:nvPr/>
          </p:nvGrpSpPr>
          <p:grpSpPr bwMode="auto">
            <a:xfrm>
              <a:off x="1565" y="3294"/>
              <a:ext cx="136" cy="136"/>
              <a:chOff x="930" y="1162"/>
              <a:chExt cx="136" cy="136"/>
            </a:xfrm>
          </p:grpSpPr>
          <p:sp>
            <p:nvSpPr>
              <p:cNvPr id="100676" name="Oval 159"/>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77" name="Oval 160"/>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22" name="Group 161"/>
            <p:cNvGrpSpPr>
              <a:grpSpLocks/>
            </p:cNvGrpSpPr>
            <p:nvPr/>
          </p:nvGrpSpPr>
          <p:grpSpPr bwMode="auto">
            <a:xfrm>
              <a:off x="2517" y="3113"/>
              <a:ext cx="136" cy="136"/>
              <a:chOff x="930" y="1162"/>
              <a:chExt cx="136" cy="136"/>
            </a:xfrm>
          </p:grpSpPr>
          <p:sp>
            <p:nvSpPr>
              <p:cNvPr id="100674" name="Oval 162"/>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75" name="Oval 163"/>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23" name="Group 164"/>
            <p:cNvGrpSpPr>
              <a:grpSpLocks/>
            </p:cNvGrpSpPr>
            <p:nvPr/>
          </p:nvGrpSpPr>
          <p:grpSpPr bwMode="auto">
            <a:xfrm>
              <a:off x="2290" y="2795"/>
              <a:ext cx="136" cy="136"/>
              <a:chOff x="930" y="1162"/>
              <a:chExt cx="136" cy="136"/>
            </a:xfrm>
          </p:grpSpPr>
          <p:sp>
            <p:nvSpPr>
              <p:cNvPr id="100672" name="Oval 165"/>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73" name="Oval 166"/>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24" name="Group 167"/>
            <p:cNvGrpSpPr>
              <a:grpSpLocks/>
            </p:cNvGrpSpPr>
            <p:nvPr/>
          </p:nvGrpSpPr>
          <p:grpSpPr bwMode="auto">
            <a:xfrm>
              <a:off x="930" y="3022"/>
              <a:ext cx="136" cy="136"/>
              <a:chOff x="930" y="1162"/>
              <a:chExt cx="136" cy="136"/>
            </a:xfrm>
          </p:grpSpPr>
          <p:sp>
            <p:nvSpPr>
              <p:cNvPr id="100670" name="Oval 168"/>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71" name="Oval 169"/>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25" name="Group 170"/>
            <p:cNvGrpSpPr>
              <a:grpSpLocks/>
            </p:cNvGrpSpPr>
            <p:nvPr/>
          </p:nvGrpSpPr>
          <p:grpSpPr bwMode="auto">
            <a:xfrm>
              <a:off x="1429" y="1435"/>
              <a:ext cx="136" cy="136"/>
              <a:chOff x="930" y="1162"/>
              <a:chExt cx="136" cy="136"/>
            </a:xfrm>
          </p:grpSpPr>
          <p:sp>
            <p:nvSpPr>
              <p:cNvPr id="100668" name="Oval 171"/>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69" name="Oval 172"/>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26" name="Group 173"/>
            <p:cNvGrpSpPr>
              <a:grpSpLocks/>
            </p:cNvGrpSpPr>
            <p:nvPr/>
          </p:nvGrpSpPr>
          <p:grpSpPr bwMode="auto">
            <a:xfrm>
              <a:off x="1746" y="1480"/>
              <a:ext cx="136" cy="136"/>
              <a:chOff x="930" y="1162"/>
              <a:chExt cx="136" cy="136"/>
            </a:xfrm>
          </p:grpSpPr>
          <p:sp>
            <p:nvSpPr>
              <p:cNvPr id="100666" name="Oval 174"/>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67" name="Oval 175"/>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27" name="Group 176"/>
            <p:cNvGrpSpPr>
              <a:grpSpLocks/>
            </p:cNvGrpSpPr>
            <p:nvPr/>
          </p:nvGrpSpPr>
          <p:grpSpPr bwMode="auto">
            <a:xfrm>
              <a:off x="1927" y="1571"/>
              <a:ext cx="136" cy="136"/>
              <a:chOff x="930" y="1162"/>
              <a:chExt cx="136" cy="136"/>
            </a:xfrm>
          </p:grpSpPr>
          <p:sp>
            <p:nvSpPr>
              <p:cNvPr id="100664" name="Oval 177"/>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65" name="Oval 178"/>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28" name="Group 179"/>
            <p:cNvGrpSpPr>
              <a:grpSpLocks/>
            </p:cNvGrpSpPr>
            <p:nvPr/>
          </p:nvGrpSpPr>
          <p:grpSpPr bwMode="auto">
            <a:xfrm>
              <a:off x="2064" y="1298"/>
              <a:ext cx="136" cy="136"/>
              <a:chOff x="930" y="1162"/>
              <a:chExt cx="136" cy="136"/>
            </a:xfrm>
          </p:grpSpPr>
          <p:sp>
            <p:nvSpPr>
              <p:cNvPr id="100662" name="Oval 180"/>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63" name="Oval 181"/>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29" name="Group 182"/>
            <p:cNvGrpSpPr>
              <a:grpSpLocks/>
            </p:cNvGrpSpPr>
            <p:nvPr/>
          </p:nvGrpSpPr>
          <p:grpSpPr bwMode="auto">
            <a:xfrm>
              <a:off x="2200" y="1072"/>
              <a:ext cx="136" cy="136"/>
              <a:chOff x="930" y="1162"/>
              <a:chExt cx="136" cy="136"/>
            </a:xfrm>
          </p:grpSpPr>
          <p:sp>
            <p:nvSpPr>
              <p:cNvPr id="100660" name="Oval 183"/>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61" name="Oval 184"/>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30" name="Group 185"/>
            <p:cNvGrpSpPr>
              <a:grpSpLocks/>
            </p:cNvGrpSpPr>
            <p:nvPr/>
          </p:nvGrpSpPr>
          <p:grpSpPr bwMode="auto">
            <a:xfrm>
              <a:off x="1565" y="1707"/>
              <a:ext cx="136" cy="136"/>
              <a:chOff x="930" y="1162"/>
              <a:chExt cx="136" cy="136"/>
            </a:xfrm>
          </p:grpSpPr>
          <p:sp>
            <p:nvSpPr>
              <p:cNvPr id="100658" name="Oval 186"/>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59" name="Oval 187"/>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31" name="Group 188"/>
            <p:cNvGrpSpPr>
              <a:grpSpLocks/>
            </p:cNvGrpSpPr>
            <p:nvPr/>
          </p:nvGrpSpPr>
          <p:grpSpPr bwMode="auto">
            <a:xfrm>
              <a:off x="1701" y="1707"/>
              <a:ext cx="136" cy="136"/>
              <a:chOff x="930" y="1162"/>
              <a:chExt cx="136" cy="136"/>
            </a:xfrm>
          </p:grpSpPr>
          <p:sp>
            <p:nvSpPr>
              <p:cNvPr id="100656" name="Oval 189"/>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57" name="Oval 190"/>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32" name="Group 191"/>
            <p:cNvGrpSpPr>
              <a:grpSpLocks/>
            </p:cNvGrpSpPr>
            <p:nvPr/>
          </p:nvGrpSpPr>
          <p:grpSpPr bwMode="auto">
            <a:xfrm>
              <a:off x="1565" y="1888"/>
              <a:ext cx="136" cy="136"/>
              <a:chOff x="930" y="1162"/>
              <a:chExt cx="136" cy="136"/>
            </a:xfrm>
          </p:grpSpPr>
          <p:sp>
            <p:nvSpPr>
              <p:cNvPr id="100654" name="Oval 192"/>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55" name="Oval 193"/>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33" name="Group 194"/>
            <p:cNvGrpSpPr>
              <a:grpSpLocks/>
            </p:cNvGrpSpPr>
            <p:nvPr/>
          </p:nvGrpSpPr>
          <p:grpSpPr bwMode="auto">
            <a:xfrm>
              <a:off x="1066" y="1525"/>
              <a:ext cx="136" cy="136"/>
              <a:chOff x="930" y="1162"/>
              <a:chExt cx="136" cy="136"/>
            </a:xfrm>
          </p:grpSpPr>
          <p:sp>
            <p:nvSpPr>
              <p:cNvPr id="100652" name="Oval 195"/>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53" name="Oval 196"/>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34" name="Group 197"/>
            <p:cNvGrpSpPr>
              <a:grpSpLocks/>
            </p:cNvGrpSpPr>
            <p:nvPr/>
          </p:nvGrpSpPr>
          <p:grpSpPr bwMode="auto">
            <a:xfrm>
              <a:off x="1519" y="1571"/>
              <a:ext cx="136" cy="136"/>
              <a:chOff x="930" y="1162"/>
              <a:chExt cx="136" cy="136"/>
            </a:xfrm>
          </p:grpSpPr>
          <p:sp>
            <p:nvSpPr>
              <p:cNvPr id="100650" name="Oval 198"/>
              <p:cNvSpPr>
                <a:spLocks noChangeArrowheads="1"/>
              </p:cNvSpPr>
              <p:nvPr/>
            </p:nvSpPr>
            <p:spPr bwMode="auto">
              <a:xfrm>
                <a:off x="930" y="1162"/>
                <a:ext cx="136" cy="136"/>
              </a:xfrm>
              <a:prstGeom prst="ellipse">
                <a:avLst/>
              </a:prstGeom>
              <a:solidFill>
                <a:srgbClr val="99CC00"/>
              </a:solidFill>
              <a:ln w="9525">
                <a:solidFill>
                  <a:schemeClr val="tx1"/>
                </a:solidFill>
                <a:round/>
                <a:headEnd/>
                <a:tailEnd/>
              </a:ln>
            </p:spPr>
            <p:txBody>
              <a:bodyPr wrap="none" anchor="ctr"/>
              <a:lstStyle/>
              <a:p>
                <a:endParaRPr lang="en-US"/>
              </a:p>
            </p:txBody>
          </p:sp>
          <p:sp>
            <p:nvSpPr>
              <p:cNvPr id="100651" name="Oval 199"/>
              <p:cNvSpPr>
                <a:spLocks noChangeArrowheads="1"/>
              </p:cNvSpPr>
              <p:nvPr/>
            </p:nvSpPr>
            <p:spPr bwMode="auto">
              <a:xfrm>
                <a:off x="975" y="1207"/>
                <a:ext cx="45" cy="4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35" name="Group 200"/>
            <p:cNvGrpSpPr>
              <a:grpSpLocks/>
            </p:cNvGrpSpPr>
            <p:nvPr/>
          </p:nvGrpSpPr>
          <p:grpSpPr bwMode="auto">
            <a:xfrm>
              <a:off x="3878" y="1979"/>
              <a:ext cx="492" cy="293"/>
              <a:chOff x="3864" y="1870"/>
              <a:chExt cx="492" cy="293"/>
            </a:xfrm>
          </p:grpSpPr>
          <p:sp>
            <p:nvSpPr>
              <p:cNvPr id="100640" name="Freeform 201"/>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641" name="Oval 202"/>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42" name="Oval 203"/>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43" name="Oval 204"/>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44" name="Oval 205"/>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45" name="Oval 206"/>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46" name="Oval 207"/>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47" name="Oval 208"/>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48" name="Oval 209"/>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49" name="Oval 210"/>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36" name="Group 211"/>
            <p:cNvGrpSpPr>
              <a:grpSpLocks/>
            </p:cNvGrpSpPr>
            <p:nvPr/>
          </p:nvGrpSpPr>
          <p:grpSpPr bwMode="auto">
            <a:xfrm>
              <a:off x="3969" y="1707"/>
              <a:ext cx="492" cy="293"/>
              <a:chOff x="3864" y="1870"/>
              <a:chExt cx="492" cy="293"/>
            </a:xfrm>
          </p:grpSpPr>
          <p:sp>
            <p:nvSpPr>
              <p:cNvPr id="100630" name="Freeform 212"/>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631" name="Oval 213"/>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32" name="Oval 214"/>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33" name="Oval 215"/>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34" name="Oval 216"/>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35" name="Oval 217"/>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36" name="Oval 218"/>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37" name="Oval 219"/>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38" name="Oval 220"/>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39" name="Oval 221"/>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37" name="Group 222"/>
            <p:cNvGrpSpPr>
              <a:grpSpLocks/>
            </p:cNvGrpSpPr>
            <p:nvPr/>
          </p:nvGrpSpPr>
          <p:grpSpPr bwMode="auto">
            <a:xfrm>
              <a:off x="3515" y="1843"/>
              <a:ext cx="492" cy="293"/>
              <a:chOff x="3864" y="1870"/>
              <a:chExt cx="492" cy="293"/>
            </a:xfrm>
          </p:grpSpPr>
          <p:sp>
            <p:nvSpPr>
              <p:cNvPr id="100620" name="Freeform 223"/>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621" name="Oval 224"/>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22" name="Oval 225"/>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23" name="Oval 226"/>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24" name="Oval 227"/>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25" name="Oval 228"/>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26" name="Oval 229"/>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27" name="Oval 230"/>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28" name="Oval 231"/>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29" name="Oval 232"/>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38" name="Group 233"/>
            <p:cNvGrpSpPr>
              <a:grpSpLocks/>
            </p:cNvGrpSpPr>
            <p:nvPr/>
          </p:nvGrpSpPr>
          <p:grpSpPr bwMode="auto">
            <a:xfrm rot="-995240">
              <a:off x="4332" y="1843"/>
              <a:ext cx="492" cy="293"/>
              <a:chOff x="3864" y="1870"/>
              <a:chExt cx="492" cy="293"/>
            </a:xfrm>
          </p:grpSpPr>
          <p:sp>
            <p:nvSpPr>
              <p:cNvPr id="100610" name="Freeform 234"/>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611" name="Oval 235"/>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12" name="Oval 236"/>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13" name="Oval 237"/>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14" name="Oval 238"/>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15" name="Oval 239"/>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16" name="Oval 240"/>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17" name="Oval 241"/>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18" name="Oval 242"/>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19" name="Oval 243"/>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39" name="Group 244"/>
            <p:cNvGrpSpPr>
              <a:grpSpLocks/>
            </p:cNvGrpSpPr>
            <p:nvPr/>
          </p:nvGrpSpPr>
          <p:grpSpPr bwMode="auto">
            <a:xfrm>
              <a:off x="1519" y="3793"/>
              <a:ext cx="408" cy="248"/>
              <a:chOff x="3864" y="1870"/>
              <a:chExt cx="492" cy="293"/>
            </a:xfrm>
          </p:grpSpPr>
          <p:sp>
            <p:nvSpPr>
              <p:cNvPr id="100600" name="Freeform 245"/>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601" name="Oval 246"/>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02" name="Oval 247"/>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03" name="Oval 248"/>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04" name="Oval 249"/>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05" name="Oval 250"/>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06" name="Oval 251"/>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07" name="Oval 252"/>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08" name="Oval 253"/>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609" name="Oval 254"/>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40" name="Group 255"/>
            <p:cNvGrpSpPr>
              <a:grpSpLocks/>
            </p:cNvGrpSpPr>
            <p:nvPr/>
          </p:nvGrpSpPr>
          <p:grpSpPr bwMode="auto">
            <a:xfrm rot="-1036305">
              <a:off x="1973" y="3702"/>
              <a:ext cx="408" cy="248"/>
              <a:chOff x="3864" y="1870"/>
              <a:chExt cx="492" cy="293"/>
            </a:xfrm>
          </p:grpSpPr>
          <p:sp>
            <p:nvSpPr>
              <p:cNvPr id="100590" name="Freeform 256"/>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591" name="Oval 257"/>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92" name="Oval 258"/>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93" name="Oval 259"/>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94" name="Oval 260"/>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95" name="Oval 261"/>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96" name="Oval 262"/>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97" name="Oval 263"/>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98" name="Oval 264"/>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99" name="Oval 265"/>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41" name="Group 266"/>
            <p:cNvGrpSpPr>
              <a:grpSpLocks/>
            </p:cNvGrpSpPr>
            <p:nvPr/>
          </p:nvGrpSpPr>
          <p:grpSpPr bwMode="auto">
            <a:xfrm>
              <a:off x="1111" y="3566"/>
              <a:ext cx="408" cy="248"/>
              <a:chOff x="3864" y="1870"/>
              <a:chExt cx="492" cy="293"/>
            </a:xfrm>
          </p:grpSpPr>
          <p:sp>
            <p:nvSpPr>
              <p:cNvPr id="100580" name="Freeform 267"/>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581" name="Oval 268"/>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82" name="Oval 269"/>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83" name="Oval 270"/>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84" name="Oval 271"/>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85" name="Oval 272"/>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86" name="Oval 273"/>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87" name="Oval 274"/>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88" name="Oval 275"/>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89" name="Oval 276"/>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42" name="Group 277"/>
            <p:cNvGrpSpPr>
              <a:grpSpLocks/>
            </p:cNvGrpSpPr>
            <p:nvPr/>
          </p:nvGrpSpPr>
          <p:grpSpPr bwMode="auto">
            <a:xfrm>
              <a:off x="1746" y="3566"/>
              <a:ext cx="408" cy="248"/>
              <a:chOff x="3864" y="1870"/>
              <a:chExt cx="492" cy="293"/>
            </a:xfrm>
          </p:grpSpPr>
          <p:sp>
            <p:nvSpPr>
              <p:cNvPr id="100570" name="Freeform 278"/>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571" name="Oval 279"/>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72" name="Oval 280"/>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73" name="Oval 281"/>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74" name="Oval 282"/>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75" name="Oval 283"/>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76" name="Oval 284"/>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77" name="Oval 285"/>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78" name="Oval 286"/>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79" name="Oval 287"/>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43" name="Group 288"/>
            <p:cNvGrpSpPr>
              <a:grpSpLocks/>
            </p:cNvGrpSpPr>
            <p:nvPr/>
          </p:nvGrpSpPr>
          <p:grpSpPr bwMode="auto">
            <a:xfrm rot="-748744">
              <a:off x="1202" y="3748"/>
              <a:ext cx="408" cy="248"/>
              <a:chOff x="3864" y="1870"/>
              <a:chExt cx="492" cy="293"/>
            </a:xfrm>
          </p:grpSpPr>
          <p:sp>
            <p:nvSpPr>
              <p:cNvPr id="100560" name="Freeform 289"/>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561" name="Oval 290"/>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62" name="Oval 291"/>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63" name="Oval 292"/>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64" name="Oval 293"/>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65" name="Oval 294"/>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66" name="Oval 295"/>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67" name="Oval 296"/>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68" name="Oval 297"/>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69" name="Oval 298"/>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44" name="Group 299"/>
            <p:cNvGrpSpPr>
              <a:grpSpLocks/>
            </p:cNvGrpSpPr>
            <p:nvPr/>
          </p:nvGrpSpPr>
          <p:grpSpPr bwMode="auto">
            <a:xfrm>
              <a:off x="3833" y="3521"/>
              <a:ext cx="272" cy="181"/>
              <a:chOff x="3864" y="1870"/>
              <a:chExt cx="492" cy="293"/>
            </a:xfrm>
          </p:grpSpPr>
          <p:sp>
            <p:nvSpPr>
              <p:cNvPr id="100550" name="Freeform 300"/>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551" name="Oval 301"/>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52" name="Oval 302"/>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53" name="Oval 303"/>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54" name="Oval 304"/>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55" name="Oval 305"/>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56" name="Oval 306"/>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57" name="Oval 307"/>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58" name="Oval 308"/>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59" name="Oval 309"/>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45" name="Group 310"/>
            <p:cNvGrpSpPr>
              <a:grpSpLocks/>
            </p:cNvGrpSpPr>
            <p:nvPr/>
          </p:nvGrpSpPr>
          <p:grpSpPr bwMode="auto">
            <a:xfrm>
              <a:off x="3560" y="3657"/>
              <a:ext cx="272" cy="181"/>
              <a:chOff x="3864" y="1870"/>
              <a:chExt cx="492" cy="293"/>
            </a:xfrm>
          </p:grpSpPr>
          <p:sp>
            <p:nvSpPr>
              <p:cNvPr id="100540" name="Freeform 311"/>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541" name="Oval 312"/>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42" name="Oval 313"/>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43" name="Oval 314"/>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44" name="Oval 315"/>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45" name="Oval 316"/>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46" name="Oval 317"/>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47" name="Oval 318"/>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48" name="Oval 319"/>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49" name="Oval 320"/>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46" name="Group 321"/>
            <p:cNvGrpSpPr>
              <a:grpSpLocks/>
            </p:cNvGrpSpPr>
            <p:nvPr/>
          </p:nvGrpSpPr>
          <p:grpSpPr bwMode="auto">
            <a:xfrm>
              <a:off x="4332" y="3657"/>
              <a:ext cx="272" cy="181"/>
              <a:chOff x="3864" y="1870"/>
              <a:chExt cx="492" cy="293"/>
            </a:xfrm>
          </p:grpSpPr>
          <p:sp>
            <p:nvSpPr>
              <p:cNvPr id="100530" name="Freeform 322"/>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531" name="Oval 323"/>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32" name="Oval 324"/>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33" name="Oval 325"/>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34" name="Oval 326"/>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35" name="Oval 327"/>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36" name="Oval 328"/>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37" name="Oval 329"/>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38" name="Oval 330"/>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39" name="Oval 331"/>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47" name="Group 332"/>
            <p:cNvGrpSpPr>
              <a:grpSpLocks/>
            </p:cNvGrpSpPr>
            <p:nvPr/>
          </p:nvGrpSpPr>
          <p:grpSpPr bwMode="auto">
            <a:xfrm>
              <a:off x="4513" y="3793"/>
              <a:ext cx="272" cy="181"/>
              <a:chOff x="3864" y="1870"/>
              <a:chExt cx="492" cy="293"/>
            </a:xfrm>
          </p:grpSpPr>
          <p:sp>
            <p:nvSpPr>
              <p:cNvPr id="100520" name="Freeform 333"/>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521" name="Oval 334"/>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22" name="Oval 335"/>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23" name="Oval 336"/>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24" name="Oval 337"/>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25" name="Oval 338"/>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26" name="Oval 339"/>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27" name="Oval 340"/>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28" name="Oval 341"/>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29" name="Oval 342"/>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48" name="Group 343"/>
            <p:cNvGrpSpPr>
              <a:grpSpLocks/>
            </p:cNvGrpSpPr>
            <p:nvPr/>
          </p:nvGrpSpPr>
          <p:grpSpPr bwMode="auto">
            <a:xfrm>
              <a:off x="3424" y="3748"/>
              <a:ext cx="272" cy="181"/>
              <a:chOff x="3864" y="1870"/>
              <a:chExt cx="492" cy="293"/>
            </a:xfrm>
          </p:grpSpPr>
          <p:sp>
            <p:nvSpPr>
              <p:cNvPr id="100510" name="Freeform 344"/>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511" name="Oval 345"/>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12" name="Oval 346"/>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13" name="Oval 347"/>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14" name="Oval 348"/>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15" name="Oval 349"/>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16" name="Oval 350"/>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17" name="Oval 351"/>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18" name="Oval 352"/>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19" name="Oval 353"/>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49" name="Group 354"/>
            <p:cNvGrpSpPr>
              <a:grpSpLocks/>
            </p:cNvGrpSpPr>
            <p:nvPr/>
          </p:nvGrpSpPr>
          <p:grpSpPr bwMode="auto">
            <a:xfrm>
              <a:off x="4014" y="3521"/>
              <a:ext cx="272" cy="181"/>
              <a:chOff x="3864" y="1870"/>
              <a:chExt cx="492" cy="293"/>
            </a:xfrm>
          </p:grpSpPr>
          <p:sp>
            <p:nvSpPr>
              <p:cNvPr id="100500" name="Freeform 355"/>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501" name="Oval 356"/>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02" name="Oval 357"/>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03" name="Oval 358"/>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04" name="Oval 359"/>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05" name="Oval 360"/>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06" name="Oval 361"/>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07" name="Oval 362"/>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08" name="Oval 363"/>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509" name="Oval 364"/>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0450" name="Group 365"/>
            <p:cNvGrpSpPr>
              <a:grpSpLocks/>
            </p:cNvGrpSpPr>
            <p:nvPr/>
          </p:nvGrpSpPr>
          <p:grpSpPr bwMode="auto">
            <a:xfrm>
              <a:off x="3560" y="3838"/>
              <a:ext cx="272" cy="181"/>
              <a:chOff x="3864" y="1870"/>
              <a:chExt cx="492" cy="293"/>
            </a:xfrm>
          </p:grpSpPr>
          <p:sp>
            <p:nvSpPr>
              <p:cNvPr id="100490" name="Freeform 366"/>
              <p:cNvSpPr>
                <a:spLocks/>
              </p:cNvSpPr>
              <p:nvPr/>
            </p:nvSpPr>
            <p:spPr bwMode="auto">
              <a:xfrm>
                <a:off x="3864" y="1870"/>
                <a:ext cx="492" cy="293"/>
              </a:xfrm>
              <a:custGeom>
                <a:avLst/>
                <a:gdLst>
                  <a:gd name="T0" fmla="*/ 60 w 492"/>
                  <a:gd name="T1" fmla="*/ 38 h 293"/>
                  <a:gd name="T2" fmla="*/ 286 w 492"/>
                  <a:gd name="T3" fmla="*/ 18 h 293"/>
                  <a:gd name="T4" fmla="*/ 324 w 492"/>
                  <a:gd name="T5" fmla="*/ 2 h 293"/>
                  <a:gd name="T6" fmla="*/ 444 w 492"/>
                  <a:gd name="T7" fmla="*/ 50 h 293"/>
                  <a:gd name="T8" fmla="*/ 492 w 492"/>
                  <a:gd name="T9" fmla="*/ 170 h 293"/>
                  <a:gd name="T10" fmla="*/ 456 w 492"/>
                  <a:gd name="T11" fmla="*/ 254 h 293"/>
                  <a:gd name="T12" fmla="*/ 384 w 492"/>
                  <a:gd name="T13" fmla="*/ 278 h 293"/>
                  <a:gd name="T14" fmla="*/ 348 w 492"/>
                  <a:gd name="T15" fmla="*/ 290 h 293"/>
                  <a:gd name="T16" fmla="*/ 48 w 492"/>
                  <a:gd name="T17" fmla="*/ 278 h 293"/>
                  <a:gd name="T18" fmla="*/ 0 w 492"/>
                  <a:gd name="T19" fmla="*/ 170 h 293"/>
                  <a:gd name="T20" fmla="*/ 36 w 492"/>
                  <a:gd name="T21" fmla="*/ 98 h 293"/>
                  <a:gd name="T22" fmla="*/ 84 w 492"/>
                  <a:gd name="T23" fmla="*/ 86 h 293"/>
                  <a:gd name="T24" fmla="*/ 60 w 492"/>
                  <a:gd name="T25" fmla="*/ 38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93"/>
                  <a:gd name="T41" fmla="*/ 492 w 49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93">
                    <a:moveTo>
                      <a:pt x="60" y="38"/>
                    </a:moveTo>
                    <a:cubicBezTo>
                      <a:pt x="135" y="31"/>
                      <a:pt x="211" y="28"/>
                      <a:pt x="286" y="18"/>
                    </a:cubicBezTo>
                    <a:cubicBezTo>
                      <a:pt x="300" y="16"/>
                      <a:pt x="310" y="3"/>
                      <a:pt x="324" y="2"/>
                    </a:cubicBezTo>
                    <a:cubicBezTo>
                      <a:pt x="361" y="0"/>
                      <a:pt x="409" y="38"/>
                      <a:pt x="444" y="50"/>
                    </a:cubicBezTo>
                    <a:cubicBezTo>
                      <a:pt x="458" y="91"/>
                      <a:pt x="478" y="129"/>
                      <a:pt x="492" y="170"/>
                    </a:cubicBezTo>
                    <a:cubicBezTo>
                      <a:pt x="486" y="193"/>
                      <a:pt x="481" y="239"/>
                      <a:pt x="456" y="254"/>
                    </a:cubicBezTo>
                    <a:cubicBezTo>
                      <a:pt x="435" y="267"/>
                      <a:pt x="408" y="270"/>
                      <a:pt x="384" y="278"/>
                    </a:cubicBezTo>
                    <a:cubicBezTo>
                      <a:pt x="372" y="282"/>
                      <a:pt x="348" y="290"/>
                      <a:pt x="348" y="290"/>
                    </a:cubicBezTo>
                    <a:cubicBezTo>
                      <a:pt x="248" y="286"/>
                      <a:pt x="147" y="293"/>
                      <a:pt x="48" y="278"/>
                    </a:cubicBezTo>
                    <a:cubicBezTo>
                      <a:pt x="9" y="272"/>
                      <a:pt x="0" y="170"/>
                      <a:pt x="0" y="170"/>
                    </a:cubicBezTo>
                    <a:cubicBezTo>
                      <a:pt x="7" y="149"/>
                      <a:pt x="16" y="111"/>
                      <a:pt x="36" y="98"/>
                    </a:cubicBezTo>
                    <a:cubicBezTo>
                      <a:pt x="50" y="89"/>
                      <a:pt x="78" y="101"/>
                      <a:pt x="84" y="86"/>
                    </a:cubicBezTo>
                    <a:cubicBezTo>
                      <a:pt x="91" y="69"/>
                      <a:pt x="68" y="54"/>
                      <a:pt x="60" y="38"/>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491" name="Oval 367"/>
              <p:cNvSpPr>
                <a:spLocks noChangeArrowheads="1"/>
              </p:cNvSpPr>
              <p:nvPr/>
            </p:nvSpPr>
            <p:spPr bwMode="auto">
              <a:xfrm>
                <a:off x="4105"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492" name="Oval 368"/>
              <p:cNvSpPr>
                <a:spLocks noChangeArrowheads="1"/>
              </p:cNvSpPr>
              <p:nvPr/>
            </p:nvSpPr>
            <p:spPr bwMode="auto">
              <a:xfrm>
                <a:off x="3923"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493" name="Oval 369"/>
              <p:cNvSpPr>
                <a:spLocks noChangeArrowheads="1"/>
              </p:cNvSpPr>
              <p:nvPr/>
            </p:nvSpPr>
            <p:spPr bwMode="auto">
              <a:xfrm>
                <a:off x="3878"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494" name="Oval 370"/>
              <p:cNvSpPr>
                <a:spLocks noChangeArrowheads="1"/>
              </p:cNvSpPr>
              <p:nvPr/>
            </p:nvSpPr>
            <p:spPr bwMode="auto">
              <a:xfrm>
                <a:off x="4014" y="206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495" name="Oval 371"/>
              <p:cNvSpPr>
                <a:spLocks noChangeArrowheads="1"/>
              </p:cNvSpPr>
              <p:nvPr/>
            </p:nvSpPr>
            <p:spPr bwMode="auto">
              <a:xfrm>
                <a:off x="4014" y="1933"/>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496" name="Oval 372"/>
              <p:cNvSpPr>
                <a:spLocks noChangeArrowheads="1"/>
              </p:cNvSpPr>
              <p:nvPr/>
            </p:nvSpPr>
            <p:spPr bwMode="auto">
              <a:xfrm>
                <a:off x="405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497" name="Oval 373"/>
              <p:cNvSpPr>
                <a:spLocks noChangeArrowheads="1"/>
              </p:cNvSpPr>
              <p:nvPr/>
            </p:nvSpPr>
            <p:spPr bwMode="auto">
              <a:xfrm>
                <a:off x="3969" y="2024"/>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498" name="Oval 374"/>
              <p:cNvSpPr>
                <a:spLocks noChangeArrowheads="1"/>
              </p:cNvSpPr>
              <p:nvPr/>
            </p:nvSpPr>
            <p:spPr bwMode="auto">
              <a:xfrm>
                <a:off x="4059" y="1979"/>
                <a:ext cx="45" cy="45"/>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499" name="Oval 375"/>
              <p:cNvSpPr>
                <a:spLocks noChangeArrowheads="1"/>
              </p:cNvSpPr>
              <p:nvPr/>
            </p:nvSpPr>
            <p:spPr bwMode="auto">
              <a:xfrm>
                <a:off x="4195" y="2024"/>
                <a:ext cx="137" cy="9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0451" name="Freeform 376"/>
            <p:cNvSpPr>
              <a:spLocks/>
            </p:cNvSpPr>
            <p:nvPr/>
          </p:nvSpPr>
          <p:spPr bwMode="auto">
            <a:xfrm>
              <a:off x="567" y="3566"/>
              <a:ext cx="635" cy="182"/>
            </a:xfrm>
            <a:custGeom>
              <a:avLst/>
              <a:gdLst>
                <a:gd name="T0" fmla="*/ 0 w 635"/>
                <a:gd name="T1" fmla="*/ 182 h 182"/>
                <a:gd name="T2" fmla="*/ 499 w 635"/>
                <a:gd name="T3" fmla="*/ 182 h 182"/>
                <a:gd name="T4" fmla="*/ 635 w 635"/>
                <a:gd name="T5" fmla="*/ 0 h 182"/>
                <a:gd name="T6" fmla="*/ 0 60000 65536"/>
                <a:gd name="T7" fmla="*/ 0 60000 65536"/>
                <a:gd name="T8" fmla="*/ 0 60000 65536"/>
                <a:gd name="T9" fmla="*/ 0 w 635"/>
                <a:gd name="T10" fmla="*/ 0 h 182"/>
                <a:gd name="T11" fmla="*/ 635 w 635"/>
                <a:gd name="T12" fmla="*/ 182 h 182"/>
              </a:gdLst>
              <a:ahLst/>
              <a:cxnLst>
                <a:cxn ang="T6">
                  <a:pos x="T0" y="T1"/>
                </a:cxn>
                <a:cxn ang="T7">
                  <a:pos x="T2" y="T3"/>
                </a:cxn>
                <a:cxn ang="T8">
                  <a:pos x="T4" y="T5"/>
                </a:cxn>
              </a:cxnLst>
              <a:rect l="T9" t="T10" r="T11" b="T12"/>
              <a:pathLst>
                <a:path w="635" h="182">
                  <a:moveTo>
                    <a:pt x="0" y="182"/>
                  </a:moveTo>
                  <a:lnTo>
                    <a:pt x="499" y="182"/>
                  </a:lnTo>
                  <a:lnTo>
                    <a:pt x="635" y="0"/>
                  </a:ln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452" name="Freeform 377"/>
            <p:cNvSpPr>
              <a:spLocks/>
            </p:cNvSpPr>
            <p:nvPr/>
          </p:nvSpPr>
          <p:spPr bwMode="auto">
            <a:xfrm>
              <a:off x="2200" y="3657"/>
              <a:ext cx="680" cy="91"/>
            </a:xfrm>
            <a:custGeom>
              <a:avLst/>
              <a:gdLst>
                <a:gd name="T0" fmla="*/ 680 w 680"/>
                <a:gd name="T1" fmla="*/ 91 h 91"/>
                <a:gd name="T2" fmla="*/ 272 w 680"/>
                <a:gd name="T3" fmla="*/ 91 h 91"/>
                <a:gd name="T4" fmla="*/ 0 w 680"/>
                <a:gd name="T5" fmla="*/ 0 h 91"/>
                <a:gd name="T6" fmla="*/ 0 60000 65536"/>
                <a:gd name="T7" fmla="*/ 0 60000 65536"/>
                <a:gd name="T8" fmla="*/ 0 60000 65536"/>
                <a:gd name="T9" fmla="*/ 0 w 680"/>
                <a:gd name="T10" fmla="*/ 0 h 91"/>
                <a:gd name="T11" fmla="*/ 680 w 680"/>
                <a:gd name="T12" fmla="*/ 91 h 91"/>
              </a:gdLst>
              <a:ahLst/>
              <a:cxnLst>
                <a:cxn ang="T6">
                  <a:pos x="T0" y="T1"/>
                </a:cxn>
                <a:cxn ang="T7">
                  <a:pos x="T2" y="T3"/>
                </a:cxn>
                <a:cxn ang="T8">
                  <a:pos x="T4" y="T5"/>
                </a:cxn>
              </a:cxnLst>
              <a:rect l="T9" t="T10" r="T11" b="T12"/>
              <a:pathLst>
                <a:path w="680" h="91">
                  <a:moveTo>
                    <a:pt x="680" y="91"/>
                  </a:moveTo>
                  <a:lnTo>
                    <a:pt x="272" y="91"/>
                  </a:lnTo>
                  <a:lnTo>
                    <a:pt x="0" y="0"/>
                  </a:ln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453" name="Freeform 378"/>
            <p:cNvSpPr>
              <a:spLocks/>
            </p:cNvSpPr>
            <p:nvPr/>
          </p:nvSpPr>
          <p:spPr bwMode="auto">
            <a:xfrm>
              <a:off x="2971" y="3339"/>
              <a:ext cx="680" cy="409"/>
            </a:xfrm>
            <a:custGeom>
              <a:avLst/>
              <a:gdLst>
                <a:gd name="T0" fmla="*/ 0 w 680"/>
                <a:gd name="T1" fmla="*/ 409 h 409"/>
                <a:gd name="T2" fmla="*/ 227 w 680"/>
                <a:gd name="T3" fmla="*/ 409 h 409"/>
                <a:gd name="T4" fmla="*/ 680 w 680"/>
                <a:gd name="T5" fmla="*/ 0 h 409"/>
                <a:gd name="T6" fmla="*/ 0 60000 65536"/>
                <a:gd name="T7" fmla="*/ 0 60000 65536"/>
                <a:gd name="T8" fmla="*/ 0 60000 65536"/>
                <a:gd name="T9" fmla="*/ 0 w 680"/>
                <a:gd name="T10" fmla="*/ 0 h 409"/>
                <a:gd name="T11" fmla="*/ 680 w 680"/>
                <a:gd name="T12" fmla="*/ 409 h 409"/>
              </a:gdLst>
              <a:ahLst/>
              <a:cxnLst>
                <a:cxn ang="T6">
                  <a:pos x="T0" y="T1"/>
                </a:cxn>
                <a:cxn ang="T7">
                  <a:pos x="T2" y="T3"/>
                </a:cxn>
                <a:cxn ang="T8">
                  <a:pos x="T4" y="T5"/>
                </a:cxn>
              </a:cxnLst>
              <a:rect l="T9" t="T10" r="T11" b="T12"/>
              <a:pathLst>
                <a:path w="680" h="409">
                  <a:moveTo>
                    <a:pt x="0" y="409"/>
                  </a:moveTo>
                  <a:lnTo>
                    <a:pt x="227" y="409"/>
                  </a:lnTo>
                  <a:lnTo>
                    <a:pt x="680" y="0"/>
                  </a:ln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454" name="Freeform 379"/>
            <p:cNvSpPr>
              <a:spLocks/>
            </p:cNvSpPr>
            <p:nvPr/>
          </p:nvSpPr>
          <p:spPr bwMode="auto">
            <a:xfrm>
              <a:off x="4649" y="3385"/>
              <a:ext cx="635" cy="408"/>
            </a:xfrm>
            <a:custGeom>
              <a:avLst/>
              <a:gdLst>
                <a:gd name="T0" fmla="*/ 635 w 635"/>
                <a:gd name="T1" fmla="*/ 408 h 408"/>
                <a:gd name="T2" fmla="*/ 408 w 635"/>
                <a:gd name="T3" fmla="*/ 363 h 408"/>
                <a:gd name="T4" fmla="*/ 0 w 635"/>
                <a:gd name="T5" fmla="*/ 0 h 408"/>
                <a:gd name="T6" fmla="*/ 0 60000 65536"/>
                <a:gd name="T7" fmla="*/ 0 60000 65536"/>
                <a:gd name="T8" fmla="*/ 0 60000 65536"/>
                <a:gd name="T9" fmla="*/ 0 w 635"/>
                <a:gd name="T10" fmla="*/ 0 h 408"/>
                <a:gd name="T11" fmla="*/ 635 w 635"/>
                <a:gd name="T12" fmla="*/ 408 h 408"/>
              </a:gdLst>
              <a:ahLst/>
              <a:cxnLst>
                <a:cxn ang="T6">
                  <a:pos x="T0" y="T1"/>
                </a:cxn>
                <a:cxn ang="T7">
                  <a:pos x="T2" y="T3"/>
                </a:cxn>
                <a:cxn ang="T8">
                  <a:pos x="T4" y="T5"/>
                </a:cxn>
              </a:cxnLst>
              <a:rect l="T9" t="T10" r="T11" b="T12"/>
              <a:pathLst>
                <a:path w="635" h="408">
                  <a:moveTo>
                    <a:pt x="635" y="408"/>
                  </a:moveTo>
                  <a:lnTo>
                    <a:pt x="408" y="363"/>
                  </a:lnTo>
                  <a:lnTo>
                    <a:pt x="0" y="0"/>
                  </a:ln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455" name="Freeform 380"/>
            <p:cNvSpPr>
              <a:spLocks/>
            </p:cNvSpPr>
            <p:nvPr/>
          </p:nvSpPr>
          <p:spPr bwMode="auto">
            <a:xfrm>
              <a:off x="3804" y="3216"/>
              <a:ext cx="636" cy="96"/>
            </a:xfrm>
            <a:custGeom>
              <a:avLst/>
              <a:gdLst>
                <a:gd name="T0" fmla="*/ 0 w 636"/>
                <a:gd name="T1" fmla="*/ 60 h 96"/>
                <a:gd name="T2" fmla="*/ 168 w 636"/>
                <a:gd name="T3" fmla="*/ 12 h 96"/>
                <a:gd name="T4" fmla="*/ 288 w 636"/>
                <a:gd name="T5" fmla="*/ 0 h 96"/>
                <a:gd name="T6" fmla="*/ 492 w 636"/>
                <a:gd name="T7" fmla="*/ 24 h 96"/>
                <a:gd name="T8" fmla="*/ 540 w 636"/>
                <a:gd name="T9" fmla="*/ 36 h 96"/>
                <a:gd name="T10" fmla="*/ 612 w 636"/>
                <a:gd name="T11" fmla="*/ 60 h 96"/>
                <a:gd name="T12" fmla="*/ 636 w 636"/>
                <a:gd name="T13" fmla="*/ 96 h 96"/>
                <a:gd name="T14" fmla="*/ 573 w 636"/>
                <a:gd name="T15" fmla="*/ 33 h 96"/>
                <a:gd name="T16" fmla="*/ 0 60000 65536"/>
                <a:gd name="T17" fmla="*/ 0 60000 65536"/>
                <a:gd name="T18" fmla="*/ 0 60000 65536"/>
                <a:gd name="T19" fmla="*/ 0 60000 65536"/>
                <a:gd name="T20" fmla="*/ 0 60000 65536"/>
                <a:gd name="T21" fmla="*/ 0 60000 65536"/>
                <a:gd name="T22" fmla="*/ 0 60000 65536"/>
                <a:gd name="T23" fmla="*/ 0 60000 65536"/>
                <a:gd name="T24" fmla="*/ 0 w 636"/>
                <a:gd name="T25" fmla="*/ 0 h 96"/>
                <a:gd name="T26" fmla="*/ 636 w 636"/>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6" h="96">
                  <a:moveTo>
                    <a:pt x="0" y="60"/>
                  </a:moveTo>
                  <a:cubicBezTo>
                    <a:pt x="55" y="49"/>
                    <a:pt x="113" y="17"/>
                    <a:pt x="168" y="12"/>
                  </a:cubicBezTo>
                  <a:cubicBezTo>
                    <a:pt x="208" y="8"/>
                    <a:pt x="248" y="4"/>
                    <a:pt x="288" y="0"/>
                  </a:cubicBezTo>
                  <a:cubicBezTo>
                    <a:pt x="352" y="6"/>
                    <a:pt x="427" y="12"/>
                    <a:pt x="492" y="24"/>
                  </a:cubicBezTo>
                  <a:cubicBezTo>
                    <a:pt x="508" y="27"/>
                    <a:pt x="524" y="31"/>
                    <a:pt x="540" y="36"/>
                  </a:cubicBezTo>
                  <a:cubicBezTo>
                    <a:pt x="564" y="43"/>
                    <a:pt x="612" y="60"/>
                    <a:pt x="612" y="60"/>
                  </a:cubicBezTo>
                  <a:cubicBezTo>
                    <a:pt x="620" y="72"/>
                    <a:pt x="636" y="96"/>
                    <a:pt x="636" y="96"/>
                  </a:cubicBezTo>
                  <a:lnTo>
                    <a:pt x="573" y="33"/>
                  </a:ln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100456" name="Freeform 381"/>
            <p:cNvSpPr>
              <a:spLocks/>
            </p:cNvSpPr>
            <p:nvPr/>
          </p:nvSpPr>
          <p:spPr bwMode="auto">
            <a:xfrm>
              <a:off x="1927" y="3385"/>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57" name="Freeform 382"/>
            <p:cNvSpPr>
              <a:spLocks/>
            </p:cNvSpPr>
            <p:nvPr/>
          </p:nvSpPr>
          <p:spPr bwMode="auto">
            <a:xfrm>
              <a:off x="1701" y="3385"/>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58" name="Freeform 383"/>
            <p:cNvSpPr>
              <a:spLocks/>
            </p:cNvSpPr>
            <p:nvPr/>
          </p:nvSpPr>
          <p:spPr bwMode="auto">
            <a:xfrm>
              <a:off x="2064" y="3022"/>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59" name="Freeform 384"/>
            <p:cNvSpPr>
              <a:spLocks/>
            </p:cNvSpPr>
            <p:nvPr/>
          </p:nvSpPr>
          <p:spPr bwMode="auto">
            <a:xfrm>
              <a:off x="2245" y="3339"/>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60" name="Freeform 385"/>
            <p:cNvSpPr>
              <a:spLocks/>
            </p:cNvSpPr>
            <p:nvPr/>
          </p:nvSpPr>
          <p:spPr bwMode="auto">
            <a:xfrm>
              <a:off x="1383" y="3294"/>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61" name="Freeform 386"/>
            <p:cNvSpPr>
              <a:spLocks/>
            </p:cNvSpPr>
            <p:nvPr/>
          </p:nvSpPr>
          <p:spPr bwMode="auto">
            <a:xfrm>
              <a:off x="1610" y="3203"/>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62" name="Freeform 387"/>
            <p:cNvSpPr>
              <a:spLocks/>
            </p:cNvSpPr>
            <p:nvPr/>
          </p:nvSpPr>
          <p:spPr bwMode="auto">
            <a:xfrm>
              <a:off x="1474" y="2976"/>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63" name="Freeform 388"/>
            <p:cNvSpPr>
              <a:spLocks/>
            </p:cNvSpPr>
            <p:nvPr/>
          </p:nvSpPr>
          <p:spPr bwMode="auto">
            <a:xfrm>
              <a:off x="1156" y="3022"/>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64" name="Freeform 389"/>
            <p:cNvSpPr>
              <a:spLocks/>
            </p:cNvSpPr>
            <p:nvPr/>
          </p:nvSpPr>
          <p:spPr bwMode="auto">
            <a:xfrm>
              <a:off x="1111" y="3203"/>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65" name="Freeform 390"/>
            <p:cNvSpPr>
              <a:spLocks/>
            </p:cNvSpPr>
            <p:nvPr/>
          </p:nvSpPr>
          <p:spPr bwMode="auto">
            <a:xfrm>
              <a:off x="703" y="3294"/>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66" name="Freeform 391"/>
            <p:cNvSpPr>
              <a:spLocks/>
            </p:cNvSpPr>
            <p:nvPr/>
          </p:nvSpPr>
          <p:spPr bwMode="auto">
            <a:xfrm>
              <a:off x="1645" y="2592"/>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67" name="Freeform 392"/>
            <p:cNvSpPr>
              <a:spLocks/>
            </p:cNvSpPr>
            <p:nvPr/>
          </p:nvSpPr>
          <p:spPr bwMode="auto">
            <a:xfrm>
              <a:off x="1610" y="3475"/>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68" name="Freeform 393"/>
            <p:cNvSpPr>
              <a:spLocks/>
            </p:cNvSpPr>
            <p:nvPr/>
          </p:nvSpPr>
          <p:spPr bwMode="auto">
            <a:xfrm>
              <a:off x="1247" y="3475"/>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69" name="Freeform 394"/>
            <p:cNvSpPr>
              <a:spLocks/>
            </p:cNvSpPr>
            <p:nvPr/>
          </p:nvSpPr>
          <p:spPr bwMode="auto">
            <a:xfrm>
              <a:off x="1474" y="3566"/>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70" name="Freeform 395"/>
            <p:cNvSpPr>
              <a:spLocks/>
            </p:cNvSpPr>
            <p:nvPr/>
          </p:nvSpPr>
          <p:spPr bwMode="auto">
            <a:xfrm>
              <a:off x="1791" y="3475"/>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71" name="Freeform 396"/>
            <p:cNvSpPr>
              <a:spLocks/>
            </p:cNvSpPr>
            <p:nvPr/>
          </p:nvSpPr>
          <p:spPr bwMode="auto">
            <a:xfrm>
              <a:off x="1973" y="3521"/>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72" name="Freeform 397"/>
            <p:cNvSpPr>
              <a:spLocks/>
            </p:cNvSpPr>
            <p:nvPr/>
          </p:nvSpPr>
          <p:spPr bwMode="auto">
            <a:xfrm>
              <a:off x="1429" y="3475"/>
              <a:ext cx="264" cy="108"/>
            </a:xfrm>
            <a:custGeom>
              <a:avLst/>
              <a:gdLst>
                <a:gd name="T0" fmla="*/ 131 w 264"/>
                <a:gd name="T1" fmla="*/ 0 h 108"/>
                <a:gd name="T2" fmla="*/ 10 w 264"/>
                <a:gd name="T3" fmla="*/ 67 h 108"/>
                <a:gd name="T4" fmla="*/ 47 w 264"/>
                <a:gd name="T5" fmla="*/ 84 h 108"/>
                <a:gd name="T6" fmla="*/ 143 w 264"/>
                <a:gd name="T7" fmla="*/ 108 h 108"/>
                <a:gd name="T8" fmla="*/ 191 w 264"/>
                <a:gd name="T9" fmla="*/ 96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73" name="Freeform 398"/>
            <p:cNvSpPr>
              <a:spLocks/>
            </p:cNvSpPr>
            <p:nvPr/>
          </p:nvSpPr>
          <p:spPr bwMode="auto">
            <a:xfrm>
              <a:off x="2472" y="2840"/>
              <a:ext cx="264" cy="113"/>
            </a:xfrm>
            <a:custGeom>
              <a:avLst/>
              <a:gdLst>
                <a:gd name="T0" fmla="*/ 131 w 264"/>
                <a:gd name="T1" fmla="*/ 0 h 108"/>
                <a:gd name="T2" fmla="*/ 10 w 264"/>
                <a:gd name="T3" fmla="*/ 144 h 108"/>
                <a:gd name="T4" fmla="*/ 47 w 264"/>
                <a:gd name="T5" fmla="*/ 181 h 108"/>
                <a:gd name="T6" fmla="*/ 143 w 264"/>
                <a:gd name="T7" fmla="*/ 233 h 108"/>
                <a:gd name="T8" fmla="*/ 191 w 264"/>
                <a:gd name="T9" fmla="*/ 207 h 108"/>
                <a:gd name="T10" fmla="*/ 131 w 264"/>
                <a:gd name="T11" fmla="*/ 0 h 108"/>
                <a:gd name="T12" fmla="*/ 0 60000 65536"/>
                <a:gd name="T13" fmla="*/ 0 60000 65536"/>
                <a:gd name="T14" fmla="*/ 0 60000 65536"/>
                <a:gd name="T15" fmla="*/ 0 60000 65536"/>
                <a:gd name="T16" fmla="*/ 0 60000 65536"/>
                <a:gd name="T17" fmla="*/ 0 60000 65536"/>
                <a:gd name="T18" fmla="*/ 0 w 264"/>
                <a:gd name="T19" fmla="*/ 0 h 108"/>
                <a:gd name="T20" fmla="*/ 264 w 26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264" h="108">
                  <a:moveTo>
                    <a:pt x="131" y="0"/>
                  </a:moveTo>
                  <a:cubicBezTo>
                    <a:pt x="91" y="22"/>
                    <a:pt x="43" y="34"/>
                    <a:pt x="10" y="67"/>
                  </a:cubicBezTo>
                  <a:cubicBezTo>
                    <a:pt x="0" y="77"/>
                    <a:pt x="34" y="79"/>
                    <a:pt x="47" y="84"/>
                  </a:cubicBezTo>
                  <a:cubicBezTo>
                    <a:pt x="84" y="99"/>
                    <a:pt x="100" y="99"/>
                    <a:pt x="143" y="108"/>
                  </a:cubicBezTo>
                  <a:cubicBezTo>
                    <a:pt x="159" y="104"/>
                    <a:pt x="177" y="105"/>
                    <a:pt x="191" y="96"/>
                  </a:cubicBezTo>
                  <a:cubicBezTo>
                    <a:pt x="264" y="47"/>
                    <a:pt x="160" y="12"/>
                    <a:pt x="131" y="0"/>
                  </a:cubicBezTo>
                  <a:close/>
                </a:path>
              </a:pathLst>
            </a:custGeom>
            <a:solidFill>
              <a:srgbClr val="FF9900"/>
            </a:solidFill>
            <a:ln w="9525">
              <a:solidFill>
                <a:schemeClr val="tx1"/>
              </a:solidFill>
              <a:round/>
              <a:headEnd/>
              <a:tailEnd/>
            </a:ln>
          </p:spPr>
          <p:txBody>
            <a:bodyPr/>
            <a:lstStyle/>
            <a:p>
              <a:endParaRPr lang="ar-EG"/>
            </a:p>
          </p:txBody>
        </p:sp>
        <p:sp>
          <p:nvSpPr>
            <p:cNvPr id="100474" name="Line 399"/>
            <p:cNvSpPr>
              <a:spLocks noChangeShapeType="1"/>
            </p:cNvSpPr>
            <p:nvPr/>
          </p:nvSpPr>
          <p:spPr bwMode="auto">
            <a:xfrm flipH="1" flipV="1">
              <a:off x="1066" y="1026"/>
              <a:ext cx="22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100475" name="Line 400"/>
            <p:cNvSpPr>
              <a:spLocks noChangeShapeType="1"/>
            </p:cNvSpPr>
            <p:nvPr/>
          </p:nvSpPr>
          <p:spPr bwMode="auto">
            <a:xfrm rot="1779199">
              <a:off x="2347" y="893"/>
              <a:ext cx="0" cy="18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100476" name="Line 401"/>
            <p:cNvSpPr>
              <a:spLocks noChangeShapeType="1"/>
            </p:cNvSpPr>
            <p:nvPr/>
          </p:nvSpPr>
          <p:spPr bwMode="auto">
            <a:xfrm>
              <a:off x="2336" y="1162"/>
              <a:ext cx="136" cy="18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100477" name="Line 402"/>
            <p:cNvSpPr>
              <a:spLocks noChangeShapeType="1"/>
            </p:cNvSpPr>
            <p:nvPr/>
          </p:nvSpPr>
          <p:spPr bwMode="auto">
            <a:xfrm flipH="1">
              <a:off x="1973" y="1752"/>
              <a:ext cx="227" cy="22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100478" name="Line 403"/>
            <p:cNvSpPr>
              <a:spLocks noChangeShapeType="1"/>
            </p:cNvSpPr>
            <p:nvPr/>
          </p:nvSpPr>
          <p:spPr bwMode="auto">
            <a:xfrm flipH="1">
              <a:off x="4105" y="1072"/>
              <a:ext cx="544" cy="7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100479" name="Line 404"/>
            <p:cNvSpPr>
              <a:spLocks noChangeShapeType="1"/>
            </p:cNvSpPr>
            <p:nvPr/>
          </p:nvSpPr>
          <p:spPr bwMode="auto">
            <a:xfrm flipH="1">
              <a:off x="4195" y="1480"/>
              <a:ext cx="137" cy="59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100480" name="Freeform 405"/>
            <p:cNvSpPr>
              <a:spLocks/>
            </p:cNvSpPr>
            <p:nvPr/>
          </p:nvSpPr>
          <p:spPr bwMode="auto">
            <a:xfrm>
              <a:off x="3515" y="3294"/>
              <a:ext cx="286" cy="267"/>
            </a:xfrm>
            <a:custGeom>
              <a:avLst/>
              <a:gdLst>
                <a:gd name="T0" fmla="*/ 15349 w 223"/>
                <a:gd name="T1" fmla="*/ 0 h 192"/>
                <a:gd name="T2" fmla="*/ 11975 w 223"/>
                <a:gd name="T3" fmla="*/ 35996 h 192"/>
                <a:gd name="T4" fmla="*/ 9510 w 223"/>
                <a:gd name="T5" fmla="*/ 39125 h 192"/>
                <a:gd name="T6" fmla="*/ 4594 w 223"/>
                <a:gd name="T7" fmla="*/ 52193 h 192"/>
                <a:gd name="T8" fmla="*/ 471 w 223"/>
                <a:gd name="T9" fmla="*/ 45754 h 192"/>
                <a:gd name="T10" fmla="*/ 2957 w 223"/>
                <a:gd name="T11" fmla="*/ 42457 h 192"/>
                <a:gd name="T12" fmla="*/ 7876 w 223"/>
                <a:gd name="T13" fmla="*/ 29437 h 192"/>
                <a:gd name="T14" fmla="*/ 11975 w 223"/>
                <a:gd name="T15" fmla="*/ 16192 h 192"/>
                <a:gd name="T16" fmla="*/ 15349 w 223"/>
                <a:gd name="T17" fmla="*/ 0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3"/>
                <a:gd name="T28" fmla="*/ 0 h 192"/>
                <a:gd name="T29" fmla="*/ 223 w 223"/>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 h="192">
                  <a:moveTo>
                    <a:pt x="223" y="0"/>
                  </a:moveTo>
                  <a:cubicBezTo>
                    <a:pt x="215" y="38"/>
                    <a:pt x="210" y="104"/>
                    <a:pt x="175" y="132"/>
                  </a:cubicBezTo>
                  <a:cubicBezTo>
                    <a:pt x="165" y="140"/>
                    <a:pt x="150" y="138"/>
                    <a:pt x="139" y="144"/>
                  </a:cubicBezTo>
                  <a:cubicBezTo>
                    <a:pt x="114" y="158"/>
                    <a:pt x="67" y="192"/>
                    <a:pt x="67" y="192"/>
                  </a:cubicBezTo>
                  <a:cubicBezTo>
                    <a:pt x="47" y="184"/>
                    <a:pt x="19" y="186"/>
                    <a:pt x="7" y="168"/>
                  </a:cubicBezTo>
                  <a:cubicBezTo>
                    <a:pt x="0" y="157"/>
                    <a:pt x="32" y="162"/>
                    <a:pt x="43" y="156"/>
                  </a:cubicBezTo>
                  <a:cubicBezTo>
                    <a:pt x="68" y="142"/>
                    <a:pt x="115" y="108"/>
                    <a:pt x="115" y="108"/>
                  </a:cubicBezTo>
                  <a:cubicBezTo>
                    <a:pt x="140" y="32"/>
                    <a:pt x="104" y="107"/>
                    <a:pt x="175" y="60"/>
                  </a:cubicBezTo>
                  <a:cubicBezTo>
                    <a:pt x="196" y="46"/>
                    <a:pt x="205" y="18"/>
                    <a:pt x="223" y="0"/>
                  </a:cubicBezTo>
                  <a:close/>
                </a:path>
              </a:pathLst>
            </a:custGeom>
            <a:solidFill>
              <a:srgbClr val="FFCC00"/>
            </a:solidFill>
            <a:ln w="9525">
              <a:solidFill>
                <a:schemeClr val="tx1"/>
              </a:solidFill>
              <a:round/>
              <a:headEnd/>
              <a:tailEnd/>
            </a:ln>
          </p:spPr>
          <p:txBody>
            <a:bodyPr/>
            <a:lstStyle/>
            <a:p>
              <a:endParaRPr lang="ar-EG"/>
            </a:p>
          </p:txBody>
        </p:sp>
        <p:sp>
          <p:nvSpPr>
            <p:cNvPr id="100481" name="Freeform 406"/>
            <p:cNvSpPr>
              <a:spLocks/>
            </p:cNvSpPr>
            <p:nvPr/>
          </p:nvSpPr>
          <p:spPr bwMode="auto">
            <a:xfrm rot="2187968">
              <a:off x="3878" y="3158"/>
              <a:ext cx="286" cy="267"/>
            </a:xfrm>
            <a:custGeom>
              <a:avLst/>
              <a:gdLst>
                <a:gd name="T0" fmla="*/ 15349 w 223"/>
                <a:gd name="T1" fmla="*/ 0 h 192"/>
                <a:gd name="T2" fmla="*/ 11975 w 223"/>
                <a:gd name="T3" fmla="*/ 35996 h 192"/>
                <a:gd name="T4" fmla="*/ 9510 w 223"/>
                <a:gd name="T5" fmla="*/ 39125 h 192"/>
                <a:gd name="T6" fmla="*/ 4594 w 223"/>
                <a:gd name="T7" fmla="*/ 52193 h 192"/>
                <a:gd name="T8" fmla="*/ 471 w 223"/>
                <a:gd name="T9" fmla="*/ 45754 h 192"/>
                <a:gd name="T10" fmla="*/ 2957 w 223"/>
                <a:gd name="T11" fmla="*/ 42457 h 192"/>
                <a:gd name="T12" fmla="*/ 7876 w 223"/>
                <a:gd name="T13" fmla="*/ 29437 h 192"/>
                <a:gd name="T14" fmla="*/ 11975 w 223"/>
                <a:gd name="T15" fmla="*/ 16192 h 192"/>
                <a:gd name="T16" fmla="*/ 15349 w 223"/>
                <a:gd name="T17" fmla="*/ 0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3"/>
                <a:gd name="T28" fmla="*/ 0 h 192"/>
                <a:gd name="T29" fmla="*/ 223 w 223"/>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 h="192">
                  <a:moveTo>
                    <a:pt x="223" y="0"/>
                  </a:moveTo>
                  <a:cubicBezTo>
                    <a:pt x="215" y="38"/>
                    <a:pt x="210" y="104"/>
                    <a:pt x="175" y="132"/>
                  </a:cubicBezTo>
                  <a:cubicBezTo>
                    <a:pt x="165" y="140"/>
                    <a:pt x="150" y="138"/>
                    <a:pt x="139" y="144"/>
                  </a:cubicBezTo>
                  <a:cubicBezTo>
                    <a:pt x="114" y="158"/>
                    <a:pt x="67" y="192"/>
                    <a:pt x="67" y="192"/>
                  </a:cubicBezTo>
                  <a:cubicBezTo>
                    <a:pt x="47" y="184"/>
                    <a:pt x="19" y="186"/>
                    <a:pt x="7" y="168"/>
                  </a:cubicBezTo>
                  <a:cubicBezTo>
                    <a:pt x="0" y="157"/>
                    <a:pt x="32" y="162"/>
                    <a:pt x="43" y="156"/>
                  </a:cubicBezTo>
                  <a:cubicBezTo>
                    <a:pt x="68" y="142"/>
                    <a:pt x="115" y="108"/>
                    <a:pt x="115" y="108"/>
                  </a:cubicBezTo>
                  <a:cubicBezTo>
                    <a:pt x="140" y="32"/>
                    <a:pt x="104" y="107"/>
                    <a:pt x="175" y="60"/>
                  </a:cubicBezTo>
                  <a:cubicBezTo>
                    <a:pt x="196" y="46"/>
                    <a:pt x="205" y="18"/>
                    <a:pt x="223" y="0"/>
                  </a:cubicBezTo>
                  <a:close/>
                </a:path>
              </a:pathLst>
            </a:custGeom>
            <a:solidFill>
              <a:srgbClr val="FFCC00"/>
            </a:solidFill>
            <a:ln w="9525">
              <a:solidFill>
                <a:schemeClr val="tx1"/>
              </a:solidFill>
              <a:round/>
              <a:headEnd/>
              <a:tailEnd/>
            </a:ln>
          </p:spPr>
          <p:txBody>
            <a:bodyPr/>
            <a:lstStyle/>
            <a:p>
              <a:endParaRPr lang="ar-EG"/>
            </a:p>
          </p:txBody>
        </p:sp>
        <p:sp>
          <p:nvSpPr>
            <p:cNvPr id="100482" name="Freeform 407"/>
            <p:cNvSpPr>
              <a:spLocks/>
            </p:cNvSpPr>
            <p:nvPr/>
          </p:nvSpPr>
          <p:spPr bwMode="auto">
            <a:xfrm rot="2772363">
              <a:off x="3960" y="3303"/>
              <a:ext cx="286" cy="267"/>
            </a:xfrm>
            <a:custGeom>
              <a:avLst/>
              <a:gdLst>
                <a:gd name="T0" fmla="*/ 15349 w 223"/>
                <a:gd name="T1" fmla="*/ 0 h 192"/>
                <a:gd name="T2" fmla="*/ 11975 w 223"/>
                <a:gd name="T3" fmla="*/ 35996 h 192"/>
                <a:gd name="T4" fmla="*/ 9510 w 223"/>
                <a:gd name="T5" fmla="*/ 39125 h 192"/>
                <a:gd name="T6" fmla="*/ 4594 w 223"/>
                <a:gd name="T7" fmla="*/ 52193 h 192"/>
                <a:gd name="T8" fmla="*/ 471 w 223"/>
                <a:gd name="T9" fmla="*/ 45754 h 192"/>
                <a:gd name="T10" fmla="*/ 2957 w 223"/>
                <a:gd name="T11" fmla="*/ 42457 h 192"/>
                <a:gd name="T12" fmla="*/ 7876 w 223"/>
                <a:gd name="T13" fmla="*/ 29437 h 192"/>
                <a:gd name="T14" fmla="*/ 11975 w 223"/>
                <a:gd name="T15" fmla="*/ 16192 h 192"/>
                <a:gd name="T16" fmla="*/ 15349 w 223"/>
                <a:gd name="T17" fmla="*/ 0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3"/>
                <a:gd name="T28" fmla="*/ 0 h 192"/>
                <a:gd name="T29" fmla="*/ 223 w 223"/>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 h="192">
                  <a:moveTo>
                    <a:pt x="223" y="0"/>
                  </a:moveTo>
                  <a:cubicBezTo>
                    <a:pt x="215" y="38"/>
                    <a:pt x="210" y="104"/>
                    <a:pt x="175" y="132"/>
                  </a:cubicBezTo>
                  <a:cubicBezTo>
                    <a:pt x="165" y="140"/>
                    <a:pt x="150" y="138"/>
                    <a:pt x="139" y="144"/>
                  </a:cubicBezTo>
                  <a:cubicBezTo>
                    <a:pt x="114" y="158"/>
                    <a:pt x="67" y="192"/>
                    <a:pt x="67" y="192"/>
                  </a:cubicBezTo>
                  <a:cubicBezTo>
                    <a:pt x="47" y="184"/>
                    <a:pt x="19" y="186"/>
                    <a:pt x="7" y="168"/>
                  </a:cubicBezTo>
                  <a:cubicBezTo>
                    <a:pt x="0" y="157"/>
                    <a:pt x="32" y="162"/>
                    <a:pt x="43" y="156"/>
                  </a:cubicBezTo>
                  <a:cubicBezTo>
                    <a:pt x="68" y="142"/>
                    <a:pt x="115" y="108"/>
                    <a:pt x="115" y="108"/>
                  </a:cubicBezTo>
                  <a:cubicBezTo>
                    <a:pt x="140" y="32"/>
                    <a:pt x="104" y="107"/>
                    <a:pt x="175" y="60"/>
                  </a:cubicBezTo>
                  <a:cubicBezTo>
                    <a:pt x="196" y="46"/>
                    <a:pt x="205" y="18"/>
                    <a:pt x="223" y="0"/>
                  </a:cubicBezTo>
                  <a:close/>
                </a:path>
              </a:pathLst>
            </a:custGeom>
            <a:solidFill>
              <a:srgbClr val="FFCC00"/>
            </a:solidFill>
            <a:ln w="9525">
              <a:solidFill>
                <a:schemeClr val="tx1"/>
              </a:solidFill>
              <a:round/>
              <a:headEnd/>
              <a:tailEnd/>
            </a:ln>
          </p:spPr>
          <p:txBody>
            <a:bodyPr/>
            <a:lstStyle/>
            <a:p>
              <a:endParaRPr lang="ar-EG"/>
            </a:p>
          </p:txBody>
        </p:sp>
        <p:sp>
          <p:nvSpPr>
            <p:cNvPr id="100483" name="Freeform 408"/>
            <p:cNvSpPr>
              <a:spLocks/>
            </p:cNvSpPr>
            <p:nvPr/>
          </p:nvSpPr>
          <p:spPr bwMode="auto">
            <a:xfrm rot="4908549">
              <a:off x="4504" y="3394"/>
              <a:ext cx="286" cy="267"/>
            </a:xfrm>
            <a:custGeom>
              <a:avLst/>
              <a:gdLst>
                <a:gd name="T0" fmla="*/ 15349 w 223"/>
                <a:gd name="T1" fmla="*/ 0 h 192"/>
                <a:gd name="T2" fmla="*/ 11975 w 223"/>
                <a:gd name="T3" fmla="*/ 35996 h 192"/>
                <a:gd name="T4" fmla="*/ 9510 w 223"/>
                <a:gd name="T5" fmla="*/ 39125 h 192"/>
                <a:gd name="T6" fmla="*/ 4594 w 223"/>
                <a:gd name="T7" fmla="*/ 52193 h 192"/>
                <a:gd name="T8" fmla="*/ 471 w 223"/>
                <a:gd name="T9" fmla="*/ 45754 h 192"/>
                <a:gd name="T10" fmla="*/ 2957 w 223"/>
                <a:gd name="T11" fmla="*/ 42457 h 192"/>
                <a:gd name="T12" fmla="*/ 7876 w 223"/>
                <a:gd name="T13" fmla="*/ 29437 h 192"/>
                <a:gd name="T14" fmla="*/ 11975 w 223"/>
                <a:gd name="T15" fmla="*/ 16192 h 192"/>
                <a:gd name="T16" fmla="*/ 15349 w 223"/>
                <a:gd name="T17" fmla="*/ 0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3"/>
                <a:gd name="T28" fmla="*/ 0 h 192"/>
                <a:gd name="T29" fmla="*/ 223 w 223"/>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 h="192">
                  <a:moveTo>
                    <a:pt x="223" y="0"/>
                  </a:moveTo>
                  <a:cubicBezTo>
                    <a:pt x="215" y="38"/>
                    <a:pt x="210" y="104"/>
                    <a:pt x="175" y="132"/>
                  </a:cubicBezTo>
                  <a:cubicBezTo>
                    <a:pt x="165" y="140"/>
                    <a:pt x="150" y="138"/>
                    <a:pt x="139" y="144"/>
                  </a:cubicBezTo>
                  <a:cubicBezTo>
                    <a:pt x="114" y="158"/>
                    <a:pt x="67" y="192"/>
                    <a:pt x="67" y="192"/>
                  </a:cubicBezTo>
                  <a:cubicBezTo>
                    <a:pt x="47" y="184"/>
                    <a:pt x="19" y="186"/>
                    <a:pt x="7" y="168"/>
                  </a:cubicBezTo>
                  <a:cubicBezTo>
                    <a:pt x="0" y="157"/>
                    <a:pt x="32" y="162"/>
                    <a:pt x="43" y="156"/>
                  </a:cubicBezTo>
                  <a:cubicBezTo>
                    <a:pt x="68" y="142"/>
                    <a:pt x="115" y="108"/>
                    <a:pt x="115" y="108"/>
                  </a:cubicBezTo>
                  <a:cubicBezTo>
                    <a:pt x="140" y="32"/>
                    <a:pt x="104" y="107"/>
                    <a:pt x="175" y="60"/>
                  </a:cubicBezTo>
                  <a:cubicBezTo>
                    <a:pt x="196" y="46"/>
                    <a:pt x="205" y="18"/>
                    <a:pt x="223" y="0"/>
                  </a:cubicBezTo>
                  <a:close/>
                </a:path>
              </a:pathLst>
            </a:custGeom>
            <a:solidFill>
              <a:srgbClr val="FFCC00"/>
            </a:solidFill>
            <a:ln w="9525">
              <a:solidFill>
                <a:schemeClr val="tx1"/>
              </a:solidFill>
              <a:round/>
              <a:headEnd/>
              <a:tailEnd/>
            </a:ln>
          </p:spPr>
          <p:txBody>
            <a:bodyPr/>
            <a:lstStyle/>
            <a:p>
              <a:endParaRPr lang="ar-EG"/>
            </a:p>
          </p:txBody>
        </p:sp>
        <p:sp>
          <p:nvSpPr>
            <p:cNvPr id="100484" name="Freeform 409"/>
            <p:cNvSpPr>
              <a:spLocks/>
            </p:cNvSpPr>
            <p:nvPr/>
          </p:nvSpPr>
          <p:spPr bwMode="auto">
            <a:xfrm rot="4024986">
              <a:off x="4277" y="3394"/>
              <a:ext cx="286" cy="267"/>
            </a:xfrm>
            <a:custGeom>
              <a:avLst/>
              <a:gdLst>
                <a:gd name="T0" fmla="*/ 15349 w 223"/>
                <a:gd name="T1" fmla="*/ 0 h 192"/>
                <a:gd name="T2" fmla="*/ 11975 w 223"/>
                <a:gd name="T3" fmla="*/ 35996 h 192"/>
                <a:gd name="T4" fmla="*/ 9510 w 223"/>
                <a:gd name="T5" fmla="*/ 39125 h 192"/>
                <a:gd name="T6" fmla="*/ 4594 w 223"/>
                <a:gd name="T7" fmla="*/ 52193 h 192"/>
                <a:gd name="T8" fmla="*/ 471 w 223"/>
                <a:gd name="T9" fmla="*/ 45754 h 192"/>
                <a:gd name="T10" fmla="*/ 2957 w 223"/>
                <a:gd name="T11" fmla="*/ 42457 h 192"/>
                <a:gd name="T12" fmla="*/ 7876 w 223"/>
                <a:gd name="T13" fmla="*/ 29437 h 192"/>
                <a:gd name="T14" fmla="*/ 11975 w 223"/>
                <a:gd name="T15" fmla="*/ 16192 h 192"/>
                <a:gd name="T16" fmla="*/ 15349 w 223"/>
                <a:gd name="T17" fmla="*/ 0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3"/>
                <a:gd name="T28" fmla="*/ 0 h 192"/>
                <a:gd name="T29" fmla="*/ 223 w 223"/>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 h="192">
                  <a:moveTo>
                    <a:pt x="223" y="0"/>
                  </a:moveTo>
                  <a:cubicBezTo>
                    <a:pt x="215" y="38"/>
                    <a:pt x="210" y="104"/>
                    <a:pt x="175" y="132"/>
                  </a:cubicBezTo>
                  <a:cubicBezTo>
                    <a:pt x="165" y="140"/>
                    <a:pt x="150" y="138"/>
                    <a:pt x="139" y="144"/>
                  </a:cubicBezTo>
                  <a:cubicBezTo>
                    <a:pt x="114" y="158"/>
                    <a:pt x="67" y="192"/>
                    <a:pt x="67" y="192"/>
                  </a:cubicBezTo>
                  <a:cubicBezTo>
                    <a:pt x="47" y="184"/>
                    <a:pt x="19" y="186"/>
                    <a:pt x="7" y="168"/>
                  </a:cubicBezTo>
                  <a:cubicBezTo>
                    <a:pt x="0" y="157"/>
                    <a:pt x="32" y="162"/>
                    <a:pt x="43" y="156"/>
                  </a:cubicBezTo>
                  <a:cubicBezTo>
                    <a:pt x="68" y="142"/>
                    <a:pt x="115" y="108"/>
                    <a:pt x="115" y="108"/>
                  </a:cubicBezTo>
                  <a:cubicBezTo>
                    <a:pt x="140" y="32"/>
                    <a:pt x="104" y="107"/>
                    <a:pt x="175" y="60"/>
                  </a:cubicBezTo>
                  <a:cubicBezTo>
                    <a:pt x="196" y="46"/>
                    <a:pt x="205" y="18"/>
                    <a:pt x="223" y="0"/>
                  </a:cubicBezTo>
                  <a:close/>
                </a:path>
              </a:pathLst>
            </a:custGeom>
            <a:solidFill>
              <a:srgbClr val="FFCC00"/>
            </a:solidFill>
            <a:ln w="9525">
              <a:solidFill>
                <a:schemeClr val="tx1"/>
              </a:solidFill>
              <a:round/>
              <a:headEnd/>
              <a:tailEnd/>
            </a:ln>
          </p:spPr>
          <p:txBody>
            <a:bodyPr/>
            <a:lstStyle/>
            <a:p>
              <a:endParaRPr lang="ar-EG"/>
            </a:p>
          </p:txBody>
        </p:sp>
        <p:sp>
          <p:nvSpPr>
            <p:cNvPr id="100485" name="Freeform 410"/>
            <p:cNvSpPr>
              <a:spLocks/>
            </p:cNvSpPr>
            <p:nvPr/>
          </p:nvSpPr>
          <p:spPr bwMode="auto">
            <a:xfrm>
              <a:off x="3198" y="3521"/>
              <a:ext cx="286" cy="267"/>
            </a:xfrm>
            <a:custGeom>
              <a:avLst/>
              <a:gdLst>
                <a:gd name="T0" fmla="*/ 15349 w 223"/>
                <a:gd name="T1" fmla="*/ 0 h 192"/>
                <a:gd name="T2" fmla="*/ 11975 w 223"/>
                <a:gd name="T3" fmla="*/ 35996 h 192"/>
                <a:gd name="T4" fmla="*/ 9510 w 223"/>
                <a:gd name="T5" fmla="*/ 39125 h 192"/>
                <a:gd name="T6" fmla="*/ 4594 w 223"/>
                <a:gd name="T7" fmla="*/ 52193 h 192"/>
                <a:gd name="T8" fmla="*/ 471 w 223"/>
                <a:gd name="T9" fmla="*/ 45754 h 192"/>
                <a:gd name="T10" fmla="*/ 2957 w 223"/>
                <a:gd name="T11" fmla="*/ 42457 h 192"/>
                <a:gd name="T12" fmla="*/ 7876 w 223"/>
                <a:gd name="T13" fmla="*/ 29437 h 192"/>
                <a:gd name="T14" fmla="*/ 11975 w 223"/>
                <a:gd name="T15" fmla="*/ 16192 h 192"/>
                <a:gd name="T16" fmla="*/ 15349 w 223"/>
                <a:gd name="T17" fmla="*/ 0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3"/>
                <a:gd name="T28" fmla="*/ 0 h 192"/>
                <a:gd name="T29" fmla="*/ 223 w 223"/>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 h="192">
                  <a:moveTo>
                    <a:pt x="223" y="0"/>
                  </a:moveTo>
                  <a:cubicBezTo>
                    <a:pt x="215" y="38"/>
                    <a:pt x="210" y="104"/>
                    <a:pt x="175" y="132"/>
                  </a:cubicBezTo>
                  <a:cubicBezTo>
                    <a:pt x="165" y="140"/>
                    <a:pt x="150" y="138"/>
                    <a:pt x="139" y="144"/>
                  </a:cubicBezTo>
                  <a:cubicBezTo>
                    <a:pt x="114" y="158"/>
                    <a:pt x="67" y="192"/>
                    <a:pt x="67" y="192"/>
                  </a:cubicBezTo>
                  <a:cubicBezTo>
                    <a:pt x="47" y="184"/>
                    <a:pt x="19" y="186"/>
                    <a:pt x="7" y="168"/>
                  </a:cubicBezTo>
                  <a:cubicBezTo>
                    <a:pt x="0" y="157"/>
                    <a:pt x="32" y="162"/>
                    <a:pt x="43" y="156"/>
                  </a:cubicBezTo>
                  <a:cubicBezTo>
                    <a:pt x="68" y="142"/>
                    <a:pt x="115" y="108"/>
                    <a:pt x="115" y="108"/>
                  </a:cubicBezTo>
                  <a:cubicBezTo>
                    <a:pt x="140" y="32"/>
                    <a:pt x="104" y="107"/>
                    <a:pt x="175" y="60"/>
                  </a:cubicBezTo>
                  <a:cubicBezTo>
                    <a:pt x="196" y="46"/>
                    <a:pt x="205" y="18"/>
                    <a:pt x="223" y="0"/>
                  </a:cubicBezTo>
                  <a:close/>
                </a:path>
              </a:pathLst>
            </a:custGeom>
            <a:solidFill>
              <a:srgbClr val="FFCC00"/>
            </a:solidFill>
            <a:ln w="9525">
              <a:solidFill>
                <a:schemeClr val="tx1"/>
              </a:solidFill>
              <a:round/>
              <a:headEnd/>
              <a:tailEnd/>
            </a:ln>
          </p:spPr>
          <p:txBody>
            <a:bodyPr/>
            <a:lstStyle/>
            <a:p>
              <a:endParaRPr lang="ar-EG"/>
            </a:p>
          </p:txBody>
        </p:sp>
        <p:sp>
          <p:nvSpPr>
            <p:cNvPr id="100486" name="Freeform 411"/>
            <p:cNvSpPr>
              <a:spLocks/>
            </p:cNvSpPr>
            <p:nvPr/>
          </p:nvSpPr>
          <p:spPr bwMode="auto">
            <a:xfrm rot="4051029">
              <a:off x="4232" y="3258"/>
              <a:ext cx="286" cy="267"/>
            </a:xfrm>
            <a:custGeom>
              <a:avLst/>
              <a:gdLst>
                <a:gd name="T0" fmla="*/ 15349 w 223"/>
                <a:gd name="T1" fmla="*/ 0 h 192"/>
                <a:gd name="T2" fmla="*/ 11975 w 223"/>
                <a:gd name="T3" fmla="*/ 35996 h 192"/>
                <a:gd name="T4" fmla="*/ 9510 w 223"/>
                <a:gd name="T5" fmla="*/ 39125 h 192"/>
                <a:gd name="T6" fmla="*/ 4594 w 223"/>
                <a:gd name="T7" fmla="*/ 52193 h 192"/>
                <a:gd name="T8" fmla="*/ 471 w 223"/>
                <a:gd name="T9" fmla="*/ 45754 h 192"/>
                <a:gd name="T10" fmla="*/ 2957 w 223"/>
                <a:gd name="T11" fmla="*/ 42457 h 192"/>
                <a:gd name="T12" fmla="*/ 7876 w 223"/>
                <a:gd name="T13" fmla="*/ 29437 h 192"/>
                <a:gd name="T14" fmla="*/ 11975 w 223"/>
                <a:gd name="T15" fmla="*/ 16192 h 192"/>
                <a:gd name="T16" fmla="*/ 15349 w 223"/>
                <a:gd name="T17" fmla="*/ 0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3"/>
                <a:gd name="T28" fmla="*/ 0 h 192"/>
                <a:gd name="T29" fmla="*/ 223 w 223"/>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 h="192">
                  <a:moveTo>
                    <a:pt x="223" y="0"/>
                  </a:moveTo>
                  <a:cubicBezTo>
                    <a:pt x="215" y="38"/>
                    <a:pt x="210" y="104"/>
                    <a:pt x="175" y="132"/>
                  </a:cubicBezTo>
                  <a:cubicBezTo>
                    <a:pt x="165" y="140"/>
                    <a:pt x="150" y="138"/>
                    <a:pt x="139" y="144"/>
                  </a:cubicBezTo>
                  <a:cubicBezTo>
                    <a:pt x="114" y="158"/>
                    <a:pt x="67" y="192"/>
                    <a:pt x="67" y="192"/>
                  </a:cubicBezTo>
                  <a:cubicBezTo>
                    <a:pt x="47" y="184"/>
                    <a:pt x="19" y="186"/>
                    <a:pt x="7" y="168"/>
                  </a:cubicBezTo>
                  <a:cubicBezTo>
                    <a:pt x="0" y="157"/>
                    <a:pt x="32" y="162"/>
                    <a:pt x="43" y="156"/>
                  </a:cubicBezTo>
                  <a:cubicBezTo>
                    <a:pt x="68" y="142"/>
                    <a:pt x="115" y="108"/>
                    <a:pt x="115" y="108"/>
                  </a:cubicBezTo>
                  <a:cubicBezTo>
                    <a:pt x="140" y="32"/>
                    <a:pt x="104" y="107"/>
                    <a:pt x="175" y="60"/>
                  </a:cubicBezTo>
                  <a:cubicBezTo>
                    <a:pt x="196" y="46"/>
                    <a:pt x="205" y="18"/>
                    <a:pt x="223" y="0"/>
                  </a:cubicBezTo>
                  <a:close/>
                </a:path>
              </a:pathLst>
            </a:custGeom>
            <a:solidFill>
              <a:srgbClr val="FFCC00"/>
            </a:solidFill>
            <a:ln w="9525">
              <a:solidFill>
                <a:schemeClr val="tx1"/>
              </a:solidFill>
              <a:round/>
              <a:headEnd/>
              <a:tailEnd/>
            </a:ln>
          </p:spPr>
          <p:txBody>
            <a:bodyPr/>
            <a:lstStyle/>
            <a:p>
              <a:endParaRPr lang="ar-EG"/>
            </a:p>
          </p:txBody>
        </p:sp>
        <p:sp>
          <p:nvSpPr>
            <p:cNvPr id="100487" name="Freeform 412"/>
            <p:cNvSpPr>
              <a:spLocks/>
            </p:cNvSpPr>
            <p:nvPr/>
          </p:nvSpPr>
          <p:spPr bwMode="auto">
            <a:xfrm rot="4103103">
              <a:off x="4776" y="3575"/>
              <a:ext cx="286" cy="267"/>
            </a:xfrm>
            <a:custGeom>
              <a:avLst/>
              <a:gdLst>
                <a:gd name="T0" fmla="*/ 15349 w 223"/>
                <a:gd name="T1" fmla="*/ 0 h 192"/>
                <a:gd name="T2" fmla="*/ 11975 w 223"/>
                <a:gd name="T3" fmla="*/ 35996 h 192"/>
                <a:gd name="T4" fmla="*/ 9510 w 223"/>
                <a:gd name="T5" fmla="*/ 39125 h 192"/>
                <a:gd name="T6" fmla="*/ 4594 w 223"/>
                <a:gd name="T7" fmla="*/ 52193 h 192"/>
                <a:gd name="T8" fmla="*/ 471 w 223"/>
                <a:gd name="T9" fmla="*/ 45754 h 192"/>
                <a:gd name="T10" fmla="*/ 2957 w 223"/>
                <a:gd name="T11" fmla="*/ 42457 h 192"/>
                <a:gd name="T12" fmla="*/ 7876 w 223"/>
                <a:gd name="T13" fmla="*/ 29437 h 192"/>
                <a:gd name="T14" fmla="*/ 11975 w 223"/>
                <a:gd name="T15" fmla="*/ 16192 h 192"/>
                <a:gd name="T16" fmla="*/ 15349 w 223"/>
                <a:gd name="T17" fmla="*/ 0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3"/>
                <a:gd name="T28" fmla="*/ 0 h 192"/>
                <a:gd name="T29" fmla="*/ 223 w 223"/>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 h="192">
                  <a:moveTo>
                    <a:pt x="223" y="0"/>
                  </a:moveTo>
                  <a:cubicBezTo>
                    <a:pt x="215" y="38"/>
                    <a:pt x="210" y="104"/>
                    <a:pt x="175" y="132"/>
                  </a:cubicBezTo>
                  <a:cubicBezTo>
                    <a:pt x="165" y="140"/>
                    <a:pt x="150" y="138"/>
                    <a:pt x="139" y="144"/>
                  </a:cubicBezTo>
                  <a:cubicBezTo>
                    <a:pt x="114" y="158"/>
                    <a:pt x="67" y="192"/>
                    <a:pt x="67" y="192"/>
                  </a:cubicBezTo>
                  <a:cubicBezTo>
                    <a:pt x="47" y="184"/>
                    <a:pt x="19" y="186"/>
                    <a:pt x="7" y="168"/>
                  </a:cubicBezTo>
                  <a:cubicBezTo>
                    <a:pt x="0" y="157"/>
                    <a:pt x="32" y="162"/>
                    <a:pt x="43" y="156"/>
                  </a:cubicBezTo>
                  <a:cubicBezTo>
                    <a:pt x="68" y="142"/>
                    <a:pt x="115" y="108"/>
                    <a:pt x="115" y="108"/>
                  </a:cubicBezTo>
                  <a:cubicBezTo>
                    <a:pt x="140" y="32"/>
                    <a:pt x="104" y="107"/>
                    <a:pt x="175" y="60"/>
                  </a:cubicBezTo>
                  <a:cubicBezTo>
                    <a:pt x="196" y="46"/>
                    <a:pt x="205" y="18"/>
                    <a:pt x="223" y="0"/>
                  </a:cubicBezTo>
                  <a:close/>
                </a:path>
              </a:pathLst>
            </a:custGeom>
            <a:solidFill>
              <a:srgbClr val="FFCC00"/>
            </a:solidFill>
            <a:ln w="9525">
              <a:solidFill>
                <a:schemeClr val="tx1"/>
              </a:solidFill>
              <a:round/>
              <a:headEnd/>
              <a:tailEnd/>
            </a:ln>
          </p:spPr>
          <p:txBody>
            <a:bodyPr/>
            <a:lstStyle/>
            <a:p>
              <a:endParaRPr lang="ar-EG"/>
            </a:p>
          </p:txBody>
        </p:sp>
        <p:sp>
          <p:nvSpPr>
            <p:cNvPr id="100488" name="Freeform 413"/>
            <p:cNvSpPr>
              <a:spLocks/>
            </p:cNvSpPr>
            <p:nvPr/>
          </p:nvSpPr>
          <p:spPr bwMode="auto">
            <a:xfrm rot="4024986">
              <a:off x="4640" y="3575"/>
              <a:ext cx="286" cy="267"/>
            </a:xfrm>
            <a:custGeom>
              <a:avLst/>
              <a:gdLst>
                <a:gd name="T0" fmla="*/ 15349 w 223"/>
                <a:gd name="T1" fmla="*/ 0 h 192"/>
                <a:gd name="T2" fmla="*/ 11975 w 223"/>
                <a:gd name="T3" fmla="*/ 35996 h 192"/>
                <a:gd name="T4" fmla="*/ 9510 w 223"/>
                <a:gd name="T5" fmla="*/ 39125 h 192"/>
                <a:gd name="T6" fmla="*/ 4594 w 223"/>
                <a:gd name="T7" fmla="*/ 52193 h 192"/>
                <a:gd name="T8" fmla="*/ 471 w 223"/>
                <a:gd name="T9" fmla="*/ 45754 h 192"/>
                <a:gd name="T10" fmla="*/ 2957 w 223"/>
                <a:gd name="T11" fmla="*/ 42457 h 192"/>
                <a:gd name="T12" fmla="*/ 7876 w 223"/>
                <a:gd name="T13" fmla="*/ 29437 h 192"/>
                <a:gd name="T14" fmla="*/ 11975 w 223"/>
                <a:gd name="T15" fmla="*/ 16192 h 192"/>
                <a:gd name="T16" fmla="*/ 15349 w 223"/>
                <a:gd name="T17" fmla="*/ 0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3"/>
                <a:gd name="T28" fmla="*/ 0 h 192"/>
                <a:gd name="T29" fmla="*/ 223 w 223"/>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 h="192">
                  <a:moveTo>
                    <a:pt x="223" y="0"/>
                  </a:moveTo>
                  <a:cubicBezTo>
                    <a:pt x="215" y="38"/>
                    <a:pt x="210" y="104"/>
                    <a:pt x="175" y="132"/>
                  </a:cubicBezTo>
                  <a:cubicBezTo>
                    <a:pt x="165" y="140"/>
                    <a:pt x="150" y="138"/>
                    <a:pt x="139" y="144"/>
                  </a:cubicBezTo>
                  <a:cubicBezTo>
                    <a:pt x="114" y="158"/>
                    <a:pt x="67" y="192"/>
                    <a:pt x="67" y="192"/>
                  </a:cubicBezTo>
                  <a:cubicBezTo>
                    <a:pt x="47" y="184"/>
                    <a:pt x="19" y="186"/>
                    <a:pt x="7" y="168"/>
                  </a:cubicBezTo>
                  <a:cubicBezTo>
                    <a:pt x="0" y="157"/>
                    <a:pt x="32" y="162"/>
                    <a:pt x="43" y="156"/>
                  </a:cubicBezTo>
                  <a:cubicBezTo>
                    <a:pt x="68" y="142"/>
                    <a:pt x="115" y="108"/>
                    <a:pt x="115" y="108"/>
                  </a:cubicBezTo>
                  <a:cubicBezTo>
                    <a:pt x="140" y="32"/>
                    <a:pt x="104" y="107"/>
                    <a:pt x="175" y="60"/>
                  </a:cubicBezTo>
                  <a:cubicBezTo>
                    <a:pt x="196" y="46"/>
                    <a:pt x="205" y="18"/>
                    <a:pt x="223" y="0"/>
                  </a:cubicBezTo>
                  <a:close/>
                </a:path>
              </a:pathLst>
            </a:custGeom>
            <a:solidFill>
              <a:srgbClr val="FFCC00"/>
            </a:solidFill>
            <a:ln w="9525">
              <a:solidFill>
                <a:schemeClr val="tx1"/>
              </a:solidFill>
              <a:round/>
              <a:headEnd/>
              <a:tailEnd/>
            </a:ln>
          </p:spPr>
          <p:txBody>
            <a:bodyPr/>
            <a:lstStyle/>
            <a:p>
              <a:endParaRPr lang="ar-EG"/>
            </a:p>
          </p:txBody>
        </p:sp>
        <p:sp>
          <p:nvSpPr>
            <p:cNvPr id="100489" name="Freeform 414"/>
            <p:cNvSpPr>
              <a:spLocks/>
            </p:cNvSpPr>
            <p:nvPr/>
          </p:nvSpPr>
          <p:spPr bwMode="auto">
            <a:xfrm>
              <a:off x="3312" y="3516"/>
              <a:ext cx="1536" cy="540"/>
            </a:xfrm>
            <a:custGeom>
              <a:avLst/>
              <a:gdLst>
                <a:gd name="T0" fmla="*/ 0 w 1536"/>
                <a:gd name="T1" fmla="*/ 324 h 540"/>
                <a:gd name="T2" fmla="*/ 36 w 1536"/>
                <a:gd name="T3" fmla="*/ 300 h 540"/>
                <a:gd name="T4" fmla="*/ 48 w 1536"/>
                <a:gd name="T5" fmla="*/ 264 h 540"/>
                <a:gd name="T6" fmla="*/ 228 w 1536"/>
                <a:gd name="T7" fmla="*/ 144 h 540"/>
                <a:gd name="T8" fmla="*/ 300 w 1536"/>
                <a:gd name="T9" fmla="*/ 120 h 540"/>
                <a:gd name="T10" fmla="*/ 384 w 1536"/>
                <a:gd name="T11" fmla="*/ 72 h 540"/>
                <a:gd name="T12" fmla="*/ 612 w 1536"/>
                <a:gd name="T13" fmla="*/ 0 h 540"/>
                <a:gd name="T14" fmla="*/ 1116 w 1536"/>
                <a:gd name="T15" fmla="*/ 60 h 540"/>
                <a:gd name="T16" fmla="*/ 1128 w 1536"/>
                <a:gd name="T17" fmla="*/ 96 h 540"/>
                <a:gd name="T18" fmla="*/ 1176 w 1536"/>
                <a:gd name="T19" fmla="*/ 108 h 540"/>
                <a:gd name="T20" fmla="*/ 1248 w 1536"/>
                <a:gd name="T21" fmla="*/ 132 h 540"/>
                <a:gd name="T22" fmla="*/ 1284 w 1536"/>
                <a:gd name="T23" fmla="*/ 144 h 540"/>
                <a:gd name="T24" fmla="*/ 1320 w 1536"/>
                <a:gd name="T25" fmla="*/ 156 h 540"/>
                <a:gd name="T26" fmla="*/ 1404 w 1536"/>
                <a:gd name="T27" fmla="*/ 216 h 540"/>
                <a:gd name="T28" fmla="*/ 1476 w 1536"/>
                <a:gd name="T29" fmla="*/ 264 h 540"/>
                <a:gd name="T30" fmla="*/ 1488 w 1536"/>
                <a:gd name="T31" fmla="*/ 300 h 540"/>
                <a:gd name="T32" fmla="*/ 1536 w 1536"/>
                <a:gd name="T33" fmla="*/ 372 h 540"/>
                <a:gd name="T34" fmla="*/ 1344 w 1536"/>
                <a:gd name="T35" fmla="*/ 468 h 540"/>
                <a:gd name="T36" fmla="*/ 792 w 1536"/>
                <a:gd name="T37" fmla="*/ 540 h 540"/>
                <a:gd name="T38" fmla="*/ 456 w 1536"/>
                <a:gd name="T39" fmla="*/ 528 h 540"/>
                <a:gd name="T40" fmla="*/ 312 w 1536"/>
                <a:gd name="T41" fmla="*/ 468 h 540"/>
                <a:gd name="T42" fmla="*/ 108 w 1536"/>
                <a:gd name="T43" fmla="*/ 396 h 540"/>
                <a:gd name="T44" fmla="*/ 0 w 1536"/>
                <a:gd name="T45" fmla="*/ 324 h 5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6"/>
                <a:gd name="T70" fmla="*/ 0 h 540"/>
                <a:gd name="T71" fmla="*/ 1536 w 1536"/>
                <a:gd name="T72" fmla="*/ 540 h 5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6" h="540">
                  <a:moveTo>
                    <a:pt x="0" y="324"/>
                  </a:moveTo>
                  <a:cubicBezTo>
                    <a:pt x="12" y="316"/>
                    <a:pt x="27" y="311"/>
                    <a:pt x="36" y="300"/>
                  </a:cubicBezTo>
                  <a:cubicBezTo>
                    <a:pt x="44" y="290"/>
                    <a:pt x="39" y="273"/>
                    <a:pt x="48" y="264"/>
                  </a:cubicBezTo>
                  <a:cubicBezTo>
                    <a:pt x="94" y="218"/>
                    <a:pt x="173" y="181"/>
                    <a:pt x="228" y="144"/>
                  </a:cubicBezTo>
                  <a:cubicBezTo>
                    <a:pt x="249" y="130"/>
                    <a:pt x="276" y="128"/>
                    <a:pt x="300" y="120"/>
                  </a:cubicBezTo>
                  <a:cubicBezTo>
                    <a:pt x="331" y="110"/>
                    <a:pt x="354" y="84"/>
                    <a:pt x="384" y="72"/>
                  </a:cubicBezTo>
                  <a:cubicBezTo>
                    <a:pt x="458" y="42"/>
                    <a:pt x="536" y="25"/>
                    <a:pt x="612" y="0"/>
                  </a:cubicBezTo>
                  <a:cubicBezTo>
                    <a:pt x="813" y="7"/>
                    <a:pt x="942" y="2"/>
                    <a:pt x="1116" y="60"/>
                  </a:cubicBezTo>
                  <a:cubicBezTo>
                    <a:pt x="1120" y="72"/>
                    <a:pt x="1118" y="88"/>
                    <a:pt x="1128" y="96"/>
                  </a:cubicBezTo>
                  <a:cubicBezTo>
                    <a:pt x="1141" y="106"/>
                    <a:pt x="1160" y="103"/>
                    <a:pt x="1176" y="108"/>
                  </a:cubicBezTo>
                  <a:cubicBezTo>
                    <a:pt x="1200" y="115"/>
                    <a:pt x="1224" y="124"/>
                    <a:pt x="1248" y="132"/>
                  </a:cubicBezTo>
                  <a:cubicBezTo>
                    <a:pt x="1260" y="136"/>
                    <a:pt x="1272" y="140"/>
                    <a:pt x="1284" y="144"/>
                  </a:cubicBezTo>
                  <a:cubicBezTo>
                    <a:pt x="1296" y="148"/>
                    <a:pt x="1320" y="156"/>
                    <a:pt x="1320" y="156"/>
                  </a:cubicBezTo>
                  <a:cubicBezTo>
                    <a:pt x="1340" y="216"/>
                    <a:pt x="1320" y="188"/>
                    <a:pt x="1404" y="216"/>
                  </a:cubicBezTo>
                  <a:cubicBezTo>
                    <a:pt x="1431" y="225"/>
                    <a:pt x="1476" y="264"/>
                    <a:pt x="1476" y="264"/>
                  </a:cubicBezTo>
                  <a:cubicBezTo>
                    <a:pt x="1480" y="276"/>
                    <a:pt x="1482" y="289"/>
                    <a:pt x="1488" y="300"/>
                  </a:cubicBezTo>
                  <a:cubicBezTo>
                    <a:pt x="1502" y="325"/>
                    <a:pt x="1536" y="372"/>
                    <a:pt x="1536" y="372"/>
                  </a:cubicBezTo>
                  <a:cubicBezTo>
                    <a:pt x="1509" y="481"/>
                    <a:pt x="1436" y="443"/>
                    <a:pt x="1344" y="468"/>
                  </a:cubicBezTo>
                  <a:cubicBezTo>
                    <a:pt x="1160" y="518"/>
                    <a:pt x="984" y="530"/>
                    <a:pt x="792" y="540"/>
                  </a:cubicBezTo>
                  <a:cubicBezTo>
                    <a:pt x="680" y="536"/>
                    <a:pt x="568" y="538"/>
                    <a:pt x="456" y="528"/>
                  </a:cubicBezTo>
                  <a:cubicBezTo>
                    <a:pt x="393" y="522"/>
                    <a:pt x="364" y="487"/>
                    <a:pt x="312" y="468"/>
                  </a:cubicBezTo>
                  <a:cubicBezTo>
                    <a:pt x="242" y="442"/>
                    <a:pt x="171" y="438"/>
                    <a:pt x="108" y="396"/>
                  </a:cubicBezTo>
                  <a:cubicBezTo>
                    <a:pt x="74" y="346"/>
                    <a:pt x="54" y="351"/>
                    <a:pt x="0" y="324"/>
                  </a:cubicBez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7080726"/>
      </p:ext>
    </p:extLst>
  </p:cSld>
  <p:clrMapOvr>
    <a:masterClrMapping/>
  </p:clrMapOvr>
  <mc:AlternateContent xmlns:mc="http://schemas.openxmlformats.org/markup-compatibility/2006">
    <mc:Choice xmlns:p14="http://schemas.microsoft.com/office/powerpoint/2010/main" Requires="p14">
      <p:transition spd="slow" p14:dur="2000" advTm="1282"/>
    </mc:Choice>
    <mc:Fallback>
      <p:transition spd="slow" advTm="1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304800" y="533400"/>
            <a:ext cx="60198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0000"/>
                </a:solidFill>
              </a:rPr>
              <a:t>Antianginal drugs</a:t>
            </a:r>
          </a:p>
          <a:p>
            <a:r>
              <a:rPr lang="en-US" b="1"/>
              <a:t>Three classes of drugs are effective, either alone or in combination, in treating patients with stable angina: nitrates, </a:t>
            </a:r>
            <a:r>
              <a:rPr lang="en-US" b="1">
                <a:sym typeface="Symbol" pitchFamily="18" charset="2"/>
              </a:rPr>
              <a:t></a:t>
            </a:r>
            <a:r>
              <a:rPr lang="en-US" b="1"/>
              <a:t> -blockers, and calcium channel- blockers.</a:t>
            </a:r>
            <a:r>
              <a:rPr lang="en-US"/>
              <a:t> </a:t>
            </a:r>
          </a:p>
          <a:p>
            <a:endParaRPr lang="en-US"/>
          </a:p>
          <a:p>
            <a:endParaRPr lang="en-US"/>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1371600"/>
            <a:ext cx="29765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568006"/>
      </p:ext>
    </p:extLst>
  </p:cSld>
  <p:clrMapOvr>
    <a:masterClrMapping/>
  </p:clrMapOvr>
  <mc:AlternateContent xmlns:mc="http://schemas.openxmlformats.org/markup-compatibility/2006">
    <mc:Choice xmlns:p14="http://schemas.microsoft.com/office/powerpoint/2010/main" Requires="p14">
      <p:transition spd="slow" p14:dur="2000" advTm="19900"/>
    </mc:Choice>
    <mc:Fallback>
      <p:transition spd="slow" advTm="1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additive="base">
                                        <p:cTn id="11" dur="500" fill="hold"/>
                                        <p:tgtEl>
                                          <p:spTgt spid="5124"/>
                                        </p:tgtEl>
                                        <p:attrNameLst>
                                          <p:attrName>ppt_x</p:attrName>
                                        </p:attrNameLst>
                                      </p:cBhvr>
                                      <p:tavLst>
                                        <p:tav tm="0">
                                          <p:val>
                                            <p:strVal val="#ppt_x"/>
                                          </p:val>
                                        </p:tav>
                                        <p:tav tm="100000">
                                          <p:val>
                                            <p:strVal val="#ppt_x"/>
                                          </p:val>
                                        </p:tav>
                                      </p:tavLst>
                                    </p:anim>
                                    <p:anim calcmode="lin" valueType="num">
                                      <p:cBhvr additive="base">
                                        <p:cTn id="12"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 calcmode="lin" valueType="num">
                                      <p:cBhvr additive="base">
                                        <p:cTn id="17" dur="500" fill="hold"/>
                                        <p:tgtEl>
                                          <p:spTgt spid="5125"/>
                                        </p:tgtEl>
                                        <p:attrNameLst>
                                          <p:attrName>ppt_x</p:attrName>
                                        </p:attrNameLst>
                                      </p:cBhvr>
                                      <p:tavLst>
                                        <p:tav tm="0">
                                          <p:val>
                                            <p:strVal val="#ppt_x"/>
                                          </p:val>
                                        </p:tav>
                                        <p:tav tm="100000">
                                          <p:val>
                                            <p:strVal val="#ppt_x"/>
                                          </p:val>
                                        </p:tav>
                                      </p:tavLst>
                                    </p:anim>
                                    <p:anim calcmode="lin" valueType="num">
                                      <p:cBhvr additive="base">
                                        <p:cTn id="18"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512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5.8"/>
</p:tagLst>
</file>

<file path=ppt/tags/tag10.xml><?xml version="1.0" encoding="utf-8"?>
<p:tagLst xmlns:a="http://schemas.openxmlformats.org/drawingml/2006/main" xmlns:r="http://schemas.openxmlformats.org/officeDocument/2006/relationships" xmlns:p="http://schemas.openxmlformats.org/presentationml/2006/main">
  <p:tag name="TIMING" val="|4.3|7.9"/>
</p:tagLst>
</file>

<file path=ppt/tags/tag11.xml><?xml version="1.0" encoding="utf-8"?>
<p:tagLst xmlns:a="http://schemas.openxmlformats.org/drawingml/2006/main" xmlns:r="http://schemas.openxmlformats.org/officeDocument/2006/relationships" xmlns:p="http://schemas.openxmlformats.org/presentationml/2006/main">
  <p:tag name="TIMING" val="|1.7|34.9"/>
</p:tagLst>
</file>

<file path=ppt/tags/tag12.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0.5|33.2"/>
</p:tagLst>
</file>

<file path=ppt/tags/tag3.xml><?xml version="1.0" encoding="utf-8"?>
<p:tagLst xmlns:a="http://schemas.openxmlformats.org/drawingml/2006/main" xmlns:r="http://schemas.openxmlformats.org/officeDocument/2006/relationships" xmlns:p="http://schemas.openxmlformats.org/presentationml/2006/main">
  <p:tag name="TIMING" val="|0.8|27.3|1.5|9"/>
</p:tagLst>
</file>

<file path=ppt/tags/tag4.xml><?xml version="1.0" encoding="utf-8"?>
<p:tagLst xmlns:a="http://schemas.openxmlformats.org/drawingml/2006/main" xmlns:r="http://schemas.openxmlformats.org/officeDocument/2006/relationships" xmlns:p="http://schemas.openxmlformats.org/presentationml/2006/main">
  <p:tag name="TIMING" val="|15.1|5.6"/>
</p:tagLst>
</file>

<file path=ppt/tags/tag5.xml><?xml version="1.0" encoding="utf-8"?>
<p:tagLst xmlns:a="http://schemas.openxmlformats.org/drawingml/2006/main" xmlns:r="http://schemas.openxmlformats.org/officeDocument/2006/relationships" xmlns:p="http://schemas.openxmlformats.org/presentationml/2006/main">
  <p:tag name="TIMING" val="|1.8|3.3"/>
</p:tagLst>
</file>

<file path=ppt/tags/tag6.xml><?xml version="1.0" encoding="utf-8"?>
<p:tagLst xmlns:a="http://schemas.openxmlformats.org/drawingml/2006/main" xmlns:r="http://schemas.openxmlformats.org/officeDocument/2006/relationships" xmlns:p="http://schemas.openxmlformats.org/presentationml/2006/main">
  <p:tag name="TIMING" val="|0.8|23.8"/>
</p:tagLst>
</file>

<file path=ppt/tags/tag7.xml><?xml version="1.0" encoding="utf-8"?>
<p:tagLst xmlns:a="http://schemas.openxmlformats.org/drawingml/2006/main" xmlns:r="http://schemas.openxmlformats.org/officeDocument/2006/relationships" xmlns:p="http://schemas.openxmlformats.org/presentationml/2006/main">
  <p:tag name="TIMING" val="|0.5|1.3"/>
</p:tagLst>
</file>

<file path=ppt/tags/tag8.xml><?xml version="1.0" encoding="utf-8"?>
<p:tagLst xmlns:a="http://schemas.openxmlformats.org/drawingml/2006/main" xmlns:r="http://schemas.openxmlformats.org/officeDocument/2006/relationships" xmlns:p="http://schemas.openxmlformats.org/presentationml/2006/main">
  <p:tag name="TIMING" val="|0.4|25.6"/>
</p:tagLst>
</file>

<file path=ppt/tags/tag9.xml><?xml version="1.0" encoding="utf-8"?>
<p:tagLst xmlns:a="http://schemas.openxmlformats.org/drawingml/2006/main" xmlns:r="http://schemas.openxmlformats.org/officeDocument/2006/relationships" xmlns:p="http://schemas.openxmlformats.org/presentationml/2006/main">
  <p:tag name="TIMING" val="|1.4|2.2|19.4|1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2745</Words>
  <Application>Microsoft Office PowerPoint</Application>
  <PresentationFormat>On-screen Show (4:3)</PresentationFormat>
  <Paragraphs>177</Paragraphs>
  <Slides>25</Slides>
  <Notes>1</Notes>
  <HiddenSlides>0</HiddenSlides>
  <MMClips>19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Electrophysiology of the heart different  waveforms for each of the specialized cells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COMPUMAGIC</dc:creator>
  <cp:lastModifiedBy>COMPUMAGIC</cp:lastModifiedBy>
  <cp:revision>3</cp:revision>
  <dcterms:created xsi:type="dcterms:W3CDTF">2006-08-16T00:00:00Z</dcterms:created>
  <dcterms:modified xsi:type="dcterms:W3CDTF">2020-03-17T22:07:47Z</dcterms:modified>
</cp:coreProperties>
</file>