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143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399E7C6-E50A-4415-880B-1CDC8D3DF207}" type="datetimeFigureOut">
              <a:rPr lang="ar-EG" smtClean="0"/>
              <a:t>23/07/1441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DFEA8BB-921B-4DB2-962E-874E78175720}" type="slidenum">
              <a:rPr lang="ar-EG" smtClean="0"/>
              <a:t>‹#›</a:t>
            </a:fld>
            <a:endParaRPr lang="ar-EG"/>
          </a:p>
        </p:txBody>
      </p:sp>
    </p:spTree>
    <p:extLst>
      <p:ext uri="{BB962C8B-B14F-4D97-AF65-F5344CB8AC3E}">
        <p14:creationId xmlns:p14="http://schemas.microsoft.com/office/powerpoint/2010/main" val="71603031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86FEF2B-B590-4A3F-8161-E10ACFDE2047}" type="slidenum">
              <a:rPr lang="ar-SA" smtClean="0"/>
              <a:pPr eaLnBrk="1" hangingPunct="1"/>
              <a:t>8</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1.png"/><Relationship Id="rId2" Type="http://schemas.microsoft.com/office/2007/relationships/media" Target="../media/media8.wav"/><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1"/>
          <p:cNvSpPr txBox="1">
            <a:spLocks noChangeArrowheads="1"/>
          </p:cNvSpPr>
          <p:nvPr/>
        </p:nvSpPr>
        <p:spPr bwMode="auto">
          <a:xfrm>
            <a:off x="1066800" y="2209800"/>
            <a:ext cx="6353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5400" b="1">
                <a:solidFill>
                  <a:srgbClr val="FF0000"/>
                </a:solidFill>
              </a:rPr>
              <a:t>CNS Acting Drugs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7750866"/>
      </p:ext>
    </p:extLst>
  </p:cSld>
  <p:clrMapOvr>
    <a:masterClrMapping/>
  </p:clrMapOvr>
  <mc:AlternateContent xmlns:mc="http://schemas.openxmlformats.org/markup-compatibility/2006" xmlns:p14="http://schemas.microsoft.com/office/powerpoint/2010/main">
    <mc:Choice Requires="p14">
      <p:transition spd="slow" p14:dur="2000" advTm="31738"/>
    </mc:Choice>
    <mc:Fallback xmlns="">
      <p:transition spd="slow" advTm="3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304800" y="304800"/>
            <a:ext cx="8534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3300"/>
                </a:solidFill>
              </a:rPr>
              <a:t>7-Serotonin</a:t>
            </a:r>
          </a:p>
          <a:p>
            <a:r>
              <a:rPr lang="en-US"/>
              <a:t>-Serotonin (5-hydroxytryptamine, or 5HT) is present in the brain as well as in the periphery. </a:t>
            </a:r>
          </a:p>
          <a:p>
            <a:r>
              <a:rPr lang="en-US"/>
              <a:t>-In humans, </a:t>
            </a:r>
            <a:r>
              <a:rPr lang="en-US">
                <a:solidFill>
                  <a:schemeClr val="accent2"/>
                </a:solidFill>
              </a:rPr>
              <a:t>about 90% of the total serotonin in the body is in enterochromaffin cells in the gastrointestinal tract</a:t>
            </a:r>
            <a:r>
              <a:rPr lang="en-US"/>
              <a:t>; the remain in </a:t>
            </a:r>
            <a:r>
              <a:rPr lang="en-US">
                <a:solidFill>
                  <a:schemeClr val="accent2"/>
                </a:solidFill>
              </a:rPr>
              <a:t>10% occurs primarily in the platelets and brain</a:t>
            </a:r>
            <a:r>
              <a:rPr lang="en-US"/>
              <a:t>. </a:t>
            </a:r>
          </a:p>
        </p:txBody>
      </p:sp>
      <p:sp>
        <p:nvSpPr>
          <p:cNvPr id="41988" name="Rectangle 4"/>
          <p:cNvSpPr>
            <a:spLocks noChangeArrowheads="1"/>
          </p:cNvSpPr>
          <p:nvPr/>
        </p:nvSpPr>
        <p:spPr bwMode="auto">
          <a:xfrm>
            <a:off x="152400" y="2057400"/>
            <a:ext cx="8534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Synthesis and Fate</a:t>
            </a:r>
          </a:p>
          <a:p>
            <a:r>
              <a:rPr lang="en-US"/>
              <a:t>Dietary </a:t>
            </a:r>
            <a:r>
              <a:rPr lang="en-US" u="sng"/>
              <a:t>tryptophan </a:t>
            </a:r>
            <a:r>
              <a:rPr lang="en-US"/>
              <a:t>is the source of the formation of </a:t>
            </a:r>
            <a:r>
              <a:rPr lang="en-US" u="sng"/>
              <a:t>serotonin</a:t>
            </a:r>
            <a:r>
              <a:rPr lang="en-US"/>
              <a:t>. Enzymes and cofactors necessary for serotonin synthesis are present in both the enterochromaffin cells of the gastrointestinal tract and neurons in the brain. Tryptophan is initially hydroxylated to form 5- hydroxytryptophan. </a:t>
            </a:r>
          </a:p>
        </p:txBody>
      </p:sp>
      <p:sp>
        <p:nvSpPr>
          <p:cNvPr id="41989" name="Rectangle 5"/>
          <p:cNvSpPr>
            <a:spLocks noChangeArrowheads="1"/>
          </p:cNvSpPr>
          <p:nvPr/>
        </p:nvSpPr>
        <p:spPr bwMode="auto">
          <a:xfrm>
            <a:off x="0" y="3581400"/>
            <a:ext cx="86868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Actions and Site of Actions</a:t>
            </a:r>
            <a:endParaRPr lang="en-US" sz="1600" b="1">
              <a:solidFill>
                <a:srgbClr val="FF3300"/>
              </a:solidFill>
            </a:endParaRPr>
          </a:p>
          <a:p>
            <a:r>
              <a:rPr lang="en-US" sz="1600" b="1"/>
              <a:t>. Current evidence indicates that serotonin is involved in</a:t>
            </a:r>
          </a:p>
          <a:p>
            <a:r>
              <a:rPr lang="en-US" sz="1600" b="1">
                <a:solidFill>
                  <a:schemeClr val="accent2"/>
                </a:solidFill>
              </a:rPr>
              <a:t>the regulation of several aspects of behavior, including </a:t>
            </a:r>
            <a:r>
              <a:rPr lang="en-US" sz="1600" b="1" u="sng">
                <a:solidFill>
                  <a:schemeClr val="accent2"/>
                </a:solidFill>
              </a:rPr>
              <a:t>sleep</a:t>
            </a:r>
            <a:r>
              <a:rPr lang="en-US" sz="1600" b="1">
                <a:solidFill>
                  <a:schemeClr val="accent2"/>
                </a:solidFill>
              </a:rPr>
              <a:t>, </a:t>
            </a:r>
            <a:r>
              <a:rPr lang="en-US" sz="1600" b="1" u="sng">
                <a:solidFill>
                  <a:schemeClr val="accent2"/>
                </a:solidFill>
              </a:rPr>
              <a:t>pain perception depression, sexual activity, and aggressiveness.</a:t>
            </a:r>
          </a:p>
          <a:p>
            <a:r>
              <a:rPr lang="en-US" sz="1600" b="1"/>
              <a:t>Some of the most important antidepressant agents are believed to prevent the reuptake of serotonin. </a:t>
            </a:r>
          </a:p>
          <a:p>
            <a:endParaRPr lang="en-US" sz="1600" b="1"/>
          </a:p>
          <a:p>
            <a:r>
              <a:rPr lang="en-US" sz="1600" b="1"/>
              <a:t>Serotonin also may be involved in </a:t>
            </a:r>
            <a:r>
              <a:rPr lang="en-US" sz="1600" b="1" u="sng">
                <a:solidFill>
                  <a:schemeClr val="accent2"/>
                </a:solidFill>
              </a:rPr>
              <a:t>temperature regulation and in the hypothalamic control of the release of pituitary hormones</a:t>
            </a:r>
            <a:r>
              <a:rPr lang="en-US" sz="1600" b="1">
                <a:solidFill>
                  <a:schemeClr val="accent2"/>
                </a:solidFill>
              </a:rPr>
              <a:t>.</a:t>
            </a:r>
            <a:r>
              <a:rPr lang="en-US" sz="1600" b="1"/>
              <a:t> </a:t>
            </a:r>
          </a:p>
          <a:p>
            <a:endParaRPr lang="en-US" sz="1600" b="1"/>
          </a:p>
          <a:p>
            <a:r>
              <a:rPr lang="en-US" sz="1600" b="1"/>
              <a:t>In addition, it is a precursor for the </a:t>
            </a:r>
            <a:r>
              <a:rPr lang="en-US" sz="1600" b="1">
                <a:solidFill>
                  <a:schemeClr val="accent2"/>
                </a:solidFill>
              </a:rPr>
              <a:t>synthesis of  melatonin</a:t>
            </a:r>
            <a:r>
              <a:rPr lang="en-US" sz="1600" b="1"/>
              <a:t>, a hormone that influences endocrine activity presumably by an action within the hypothalamus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38349011"/>
      </p:ext>
    </p:extLst>
  </p:cSld>
  <p:clrMapOvr>
    <a:masterClrMapping/>
  </p:clrMapOvr>
  <mc:AlternateContent xmlns:mc="http://schemas.openxmlformats.org/markup-compatibility/2006" xmlns:p14="http://schemas.microsoft.com/office/powerpoint/2010/main">
    <mc:Choice Requires="p14">
      <p:transition spd="slow" p14:dur="2000" advTm="90353"/>
    </mc:Choice>
    <mc:Fallback xmlns="">
      <p:transition spd="slow" advTm="90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1987"/>
                                        </p:tgtEl>
                                        <p:attrNameLst>
                                          <p:attrName>style.visibility</p:attrName>
                                        </p:attrNameLst>
                                      </p:cBhvr>
                                      <p:to>
                                        <p:strVal val="visible"/>
                                      </p:to>
                                    </p:set>
                                    <p:anim calcmode="lin" valueType="num">
                                      <p:cBhvr additive="base">
                                        <p:cTn id="11" dur="500" fill="hold"/>
                                        <p:tgtEl>
                                          <p:spTgt spid="41987"/>
                                        </p:tgtEl>
                                        <p:attrNameLst>
                                          <p:attrName>ppt_x</p:attrName>
                                        </p:attrNameLst>
                                      </p:cBhvr>
                                      <p:tavLst>
                                        <p:tav tm="0">
                                          <p:val>
                                            <p:strVal val="#ppt_x"/>
                                          </p:val>
                                        </p:tav>
                                        <p:tav tm="100000">
                                          <p:val>
                                            <p:strVal val="#ppt_x"/>
                                          </p:val>
                                        </p:tav>
                                      </p:tavLst>
                                    </p:anim>
                                    <p:anim calcmode="lin" valueType="num">
                                      <p:cBhvr additive="base">
                                        <p:cTn id="12"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988"/>
                                        </p:tgtEl>
                                        <p:attrNameLst>
                                          <p:attrName>style.visibility</p:attrName>
                                        </p:attrNameLst>
                                      </p:cBhvr>
                                      <p:to>
                                        <p:strVal val="visible"/>
                                      </p:to>
                                    </p:set>
                                    <p:anim calcmode="lin" valueType="num">
                                      <p:cBhvr additive="base">
                                        <p:cTn id="17" dur="500" fill="hold"/>
                                        <p:tgtEl>
                                          <p:spTgt spid="41988"/>
                                        </p:tgtEl>
                                        <p:attrNameLst>
                                          <p:attrName>ppt_x</p:attrName>
                                        </p:attrNameLst>
                                      </p:cBhvr>
                                      <p:tavLst>
                                        <p:tav tm="0">
                                          <p:val>
                                            <p:strVal val="#ppt_x"/>
                                          </p:val>
                                        </p:tav>
                                        <p:tav tm="100000">
                                          <p:val>
                                            <p:strVal val="#ppt_x"/>
                                          </p:val>
                                        </p:tav>
                                      </p:tavLst>
                                    </p:anim>
                                    <p:anim calcmode="lin" valueType="num">
                                      <p:cBhvr additive="base">
                                        <p:cTn id="18"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989"/>
                                        </p:tgtEl>
                                        <p:attrNameLst>
                                          <p:attrName>style.visibility</p:attrName>
                                        </p:attrNameLst>
                                      </p:cBhvr>
                                      <p:to>
                                        <p:strVal val="visible"/>
                                      </p:to>
                                    </p:set>
                                    <p:anim calcmode="lin" valueType="num">
                                      <p:cBhvr additive="base">
                                        <p:cTn id="23" dur="500" fill="hold"/>
                                        <p:tgtEl>
                                          <p:spTgt spid="41989"/>
                                        </p:tgtEl>
                                        <p:attrNameLst>
                                          <p:attrName>ppt_x</p:attrName>
                                        </p:attrNameLst>
                                      </p:cBhvr>
                                      <p:tavLst>
                                        <p:tav tm="0">
                                          <p:val>
                                            <p:strVal val="#ppt_x"/>
                                          </p:val>
                                        </p:tav>
                                        <p:tav tm="100000">
                                          <p:val>
                                            <p:strVal val="#ppt_x"/>
                                          </p:val>
                                        </p:tav>
                                      </p:tavLst>
                                    </p:anim>
                                    <p:anim calcmode="lin" valueType="num">
                                      <p:cBhvr additive="base">
                                        <p:cTn id="24"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41987" grpId="0"/>
      <p:bldP spid="41988" grpId="0"/>
      <p:bldP spid="4198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1770063" y="355600"/>
            <a:ext cx="3951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FF3300"/>
                </a:solidFill>
              </a:rPr>
              <a:t>Anxiolytic and Hypnotic Drugs </a:t>
            </a:r>
          </a:p>
        </p:txBody>
      </p:sp>
      <p:sp>
        <p:nvSpPr>
          <p:cNvPr id="148483" name="Rectangle 3"/>
          <p:cNvSpPr>
            <a:spLocks noChangeArrowheads="1"/>
          </p:cNvSpPr>
          <p:nvPr/>
        </p:nvSpPr>
        <p:spPr bwMode="auto">
          <a:xfrm>
            <a:off x="304800" y="838200"/>
            <a:ext cx="86106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 Anxiety is an unpleasant state of tension, apprehension, or fear</a:t>
            </a:r>
            <a:r>
              <a:rPr lang="en-US" b="1"/>
              <a:t> that seems to arise from an unknown source. Disorders involving </a:t>
            </a:r>
            <a:r>
              <a:rPr lang="en-US" b="1">
                <a:solidFill>
                  <a:schemeClr val="tx2"/>
                </a:solidFill>
              </a:rPr>
              <a:t>anxiety</a:t>
            </a:r>
            <a:r>
              <a:rPr lang="en-US" b="1"/>
              <a:t> are the most common mental disturbances. </a:t>
            </a:r>
            <a:r>
              <a:rPr lang="en-US" b="1">
                <a:solidFill>
                  <a:srgbClr val="FF3300"/>
                </a:solidFill>
              </a:rPr>
              <a:t>The symptoms</a:t>
            </a:r>
            <a:r>
              <a:rPr lang="en-US" b="1"/>
              <a:t> of severe anxiety are similar to those of </a:t>
            </a:r>
            <a:r>
              <a:rPr lang="en-US" b="1">
                <a:solidFill>
                  <a:schemeClr val="accent2"/>
                </a:solidFill>
              </a:rPr>
              <a:t>fear </a:t>
            </a:r>
            <a:r>
              <a:rPr lang="en-US" b="1"/>
              <a:t>(such as, </a:t>
            </a:r>
            <a:r>
              <a:rPr lang="en-US" b="1">
                <a:solidFill>
                  <a:schemeClr val="accent2"/>
                </a:solidFill>
              </a:rPr>
              <a:t>tachycadia, sweating, palpitations)</a:t>
            </a:r>
            <a:r>
              <a:rPr lang="en-US" b="1"/>
              <a:t> and involve </a:t>
            </a:r>
            <a:r>
              <a:rPr lang="en-US" b="1">
                <a:solidFill>
                  <a:schemeClr val="accent2"/>
                </a:solidFill>
              </a:rPr>
              <a:t>sympathetic</a:t>
            </a:r>
            <a:r>
              <a:rPr lang="en-US" b="1"/>
              <a:t> </a:t>
            </a:r>
            <a:r>
              <a:rPr lang="en-US" b="1">
                <a:solidFill>
                  <a:schemeClr val="accent2"/>
                </a:solidFill>
              </a:rPr>
              <a:t>activation</a:t>
            </a:r>
            <a:r>
              <a:rPr lang="en-US" b="1"/>
              <a:t>. </a:t>
            </a:r>
          </a:p>
          <a:p>
            <a:endParaRPr lang="en-US" b="1"/>
          </a:p>
          <a:p>
            <a:r>
              <a:rPr lang="en-US" b="1"/>
              <a:t>- Episodes of </a:t>
            </a:r>
            <a:r>
              <a:rPr lang="en-US" b="1" u="sng"/>
              <a:t>mild anxiety</a:t>
            </a:r>
            <a:r>
              <a:rPr lang="en-US" b="1"/>
              <a:t> are common life experiences and do not </a:t>
            </a:r>
            <a:r>
              <a:rPr lang="en-US" b="1" u="sng"/>
              <a:t>warrant treatment</a:t>
            </a:r>
            <a:r>
              <a:rPr lang="en-US" b="1"/>
              <a:t>. </a:t>
            </a:r>
          </a:p>
          <a:p>
            <a:r>
              <a:rPr lang="en-US" b="1"/>
              <a:t>- However, </a:t>
            </a:r>
            <a:r>
              <a:rPr lang="en-US" b="1" u="sng"/>
              <a:t>the symptoms of severe, chronic anxiety</a:t>
            </a:r>
            <a:r>
              <a:rPr lang="en-US" b="1"/>
              <a:t> may be treated with antianxiety drugs (sometimes called anxiolytic or minor tranquilizers), and/or some form of psycho- or behavioral therapy. </a:t>
            </a:r>
          </a:p>
          <a:p>
            <a:endParaRPr lang="en-US" b="1"/>
          </a:p>
          <a:p>
            <a:r>
              <a:rPr lang="en-US" b="1"/>
              <a:t>- Since all of the antianxiety drugs also cause some </a:t>
            </a:r>
            <a:r>
              <a:rPr lang="en-US" b="1" u="sng"/>
              <a:t>sedation</a:t>
            </a:r>
            <a:r>
              <a:rPr lang="en-US" b="1"/>
              <a:t>, the same drugs often function clinically as both </a:t>
            </a:r>
            <a:r>
              <a:rPr lang="en-US" b="1">
                <a:solidFill>
                  <a:srgbClr val="FF3300"/>
                </a:solidFill>
              </a:rPr>
              <a:t>anxiolytic and hypnotic</a:t>
            </a:r>
            <a:r>
              <a:rPr lang="en-US" b="1"/>
              <a:t> (</a:t>
            </a:r>
            <a:r>
              <a:rPr lang="en-US" b="1">
                <a:solidFill>
                  <a:schemeClr val="accent2"/>
                </a:solidFill>
              </a:rPr>
              <a:t>sleep-inducing</a:t>
            </a:r>
            <a:r>
              <a:rPr lang="en-US" b="1"/>
              <a:t>) agents. Figure 9.1 summarizes the anxiolytic and hypnotic agents.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7586407"/>
      </p:ext>
    </p:extLst>
  </p:cSld>
  <p:clrMapOvr>
    <a:masterClrMapping/>
  </p:clrMapOvr>
  <mc:AlternateContent xmlns:mc="http://schemas.openxmlformats.org/markup-compatibility/2006" xmlns:p14="http://schemas.microsoft.com/office/powerpoint/2010/main">
    <mc:Choice Requires="p14">
      <p:transition spd="slow" p14:dur="2000" advTm="90542"/>
    </mc:Choice>
    <mc:Fallback xmlns="">
      <p:transition spd="slow" advTm="90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04800"/>
            <a:ext cx="28892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04800"/>
            <a:ext cx="32956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4595049"/>
      </p:ext>
    </p:extLst>
  </p:cSld>
  <p:clrMapOvr>
    <a:masterClrMapping/>
  </p:clrMapOvr>
  <mc:AlternateContent xmlns:mc="http://schemas.openxmlformats.org/markup-compatibility/2006" xmlns:p14="http://schemas.microsoft.com/office/powerpoint/2010/main">
    <mc:Choice Requires="p14">
      <p:transition spd="slow" p14:dur="2000" advTm="32324"/>
    </mc:Choice>
    <mc:Fallback xmlns="">
      <p:transition spd="slow" advTm="3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177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50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419600"/>
            <a:ext cx="29718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p:cNvSpPr>
            <a:spLocks noChangeArrowheads="1"/>
          </p:cNvSpPr>
          <p:nvPr/>
        </p:nvSpPr>
        <p:spPr bwMode="auto">
          <a:xfrm>
            <a:off x="0" y="6308725"/>
            <a:ext cx="49561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rtl="0"/>
            <a:r>
              <a:rPr lang="en-US" sz="1200">
                <a:solidFill>
                  <a:schemeClr val="accent2"/>
                </a:solidFill>
                <a:cs typeface="Times New Roman" pitchFamily="18" charset="0"/>
              </a:rPr>
              <a:t>Fig 22-1Dose-response curves for two hypothetical sedative-hypnotics.</a:t>
            </a:r>
            <a:endParaRPr lang="en-US" sz="1100">
              <a:solidFill>
                <a:schemeClr val="accent2"/>
              </a:solidFill>
            </a:endParaRPr>
          </a:p>
          <a:p>
            <a:pPr rtl="0" eaLnBrk="0" hangingPunct="0"/>
            <a:endParaRPr lang="en-US"/>
          </a:p>
        </p:txBody>
      </p:sp>
      <p:sp>
        <p:nvSpPr>
          <p:cNvPr id="150533" name="Rectangle 5"/>
          <p:cNvSpPr>
            <a:spLocks noChangeArrowheads="1"/>
          </p:cNvSpPr>
          <p:nvPr/>
        </p:nvSpPr>
        <p:spPr bwMode="auto">
          <a:xfrm>
            <a:off x="0" y="0"/>
            <a:ext cx="91440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b="1">
                <a:solidFill>
                  <a:srgbClr val="FF3300"/>
                </a:solidFill>
              </a:rPr>
              <a:t>Requirments for good Sedative -hypnotic</a:t>
            </a:r>
          </a:p>
          <a:p>
            <a:r>
              <a:rPr lang="en-US" sz="1600" b="1"/>
              <a:t>An effective sedative (anxiolytic) agent should reduce anxiety and exert a calming effect. The</a:t>
            </a:r>
          </a:p>
          <a:p>
            <a:r>
              <a:rPr lang="en-US" sz="1600" b="1">
                <a:solidFill>
                  <a:schemeClr val="accent2"/>
                </a:solidFill>
              </a:rPr>
              <a:t>degree of central nervous system depression caused by a sedative should be the minimum consistent with therapeutic efficacy</a:t>
            </a:r>
            <a:r>
              <a:rPr lang="en-US" sz="1600" b="1"/>
              <a:t>. A hypnotic drug should produce drowsiness and encourage the onset and maintenance of a state of sleep. Hypnotic effects involve more pronounced depression of the central nervous system than sedation, and this can be achieved with most drugs in this class simply by increasing the dose. Graded dose-dependent depression of central nervous system function is a characteristic of sedative-hypnotics. However, individual drugs differ in the relationship between the dose and the degree of central nervous system depression. Two examples of such dose-response relationships are shown in Figure 22–1. The linear slope for drug A is typical of many of the older sedative-hypnotics, including the barbiturates and alcohols. With such drugs, an increase in dose above that needed for hypnosis may lead to a state of general anesthesia. </a:t>
            </a:r>
            <a:r>
              <a:rPr lang="en-US" sz="1600" b="1" u="sng">
                <a:solidFill>
                  <a:schemeClr val="accent2"/>
                </a:solidFill>
              </a:rPr>
              <a:t>At still higher doses, sedative-hypnotics may depress respiratory and vasomotor centers in the medulla</a:t>
            </a:r>
            <a:r>
              <a:rPr lang="en-US" sz="1600" b="1"/>
              <a:t>, </a:t>
            </a:r>
            <a:r>
              <a:rPr lang="en-US" sz="1600" b="1">
                <a:solidFill>
                  <a:schemeClr val="accent2"/>
                </a:solidFill>
              </a:rPr>
              <a:t>leading</a:t>
            </a:r>
            <a:r>
              <a:rPr lang="en-US" sz="1600" b="1"/>
              <a:t> to coma and death. Deviations from a linear dose-response relationship, as shown for drug B, will require proportionately greater dosage increments in order to achieve central nervous system depression</a:t>
            </a:r>
          </a:p>
          <a:p>
            <a:r>
              <a:rPr lang="en-US" sz="1600" b="1"/>
              <a:t>more profound than hypnosis.</a:t>
            </a:r>
            <a:r>
              <a:rPr lang="en-US" b="1"/>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976350"/>
      </p:ext>
    </p:extLst>
  </p:cSld>
  <p:clrMapOvr>
    <a:masterClrMapping/>
  </p:clrMapOvr>
  <mc:AlternateContent xmlns:mc="http://schemas.openxmlformats.org/markup-compatibility/2006" xmlns:p14="http://schemas.microsoft.com/office/powerpoint/2010/main">
    <mc:Choice Requires="p14">
      <p:transition spd="slow" p14:dur="2000" advTm="83620"/>
    </mc:Choice>
    <mc:Fallback xmlns="">
      <p:transition spd="slow" advTm="8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0" y="0"/>
            <a:ext cx="5791200" cy="5476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2400" b="1">
                <a:solidFill>
                  <a:srgbClr val="FF3300"/>
                </a:solidFill>
              </a:rPr>
              <a:t>BENZODIAZEPINES</a:t>
            </a:r>
          </a:p>
          <a:p>
            <a:r>
              <a:rPr lang="en-US" b="1"/>
              <a:t> </a:t>
            </a:r>
            <a:endParaRPr lang="en-US" sz="1600" b="1"/>
          </a:p>
          <a:p>
            <a:r>
              <a:rPr lang="en-US" sz="1600" b="1"/>
              <a:t>Benzodiazepines are the most widely used anxiolytic drugs. They have largely replaced barbiturates and meprobamate in the treatment of anxiety </a:t>
            </a:r>
          </a:p>
          <a:p>
            <a:r>
              <a:rPr lang="en-US" sz="1600" b="1">
                <a:solidFill>
                  <a:srgbClr val="FF3300"/>
                </a:solidFill>
              </a:rPr>
              <a:t>Mode of action</a:t>
            </a:r>
          </a:p>
          <a:p>
            <a:r>
              <a:rPr lang="en-US" sz="1600" b="1"/>
              <a:t> Binding of 7-aminobutyric acid (GABA) to its receptor on the cell membrane </a:t>
            </a:r>
            <a:r>
              <a:rPr lang="en-US" sz="1600" b="1" u="sng"/>
              <a:t>triggers an opening</a:t>
            </a:r>
            <a:r>
              <a:rPr lang="en-US" sz="1600" b="1"/>
              <a:t> of a chloride channel, which leads to an increase in chloride conductance (Figure 9.3). </a:t>
            </a:r>
          </a:p>
          <a:p>
            <a:r>
              <a:rPr lang="en-US" sz="1600" b="1"/>
              <a:t>The influx of chloride ions </a:t>
            </a:r>
            <a:r>
              <a:rPr lang="en-US" b="1"/>
              <a:t>results in enhanced hyperpolarization and further inhibition of neuronal firing and </a:t>
            </a:r>
            <a:r>
              <a:rPr lang="en-US" sz="1600" b="1"/>
              <a:t>inhibits the formation of action potentials.  </a:t>
            </a:r>
          </a:p>
          <a:p>
            <a:endParaRPr lang="en-US" sz="1600" b="1"/>
          </a:p>
          <a:p>
            <a:r>
              <a:rPr lang="en-US" sz="1600" b="1"/>
              <a:t>Benzodiazepines bind to specific, high affinity sites on the cell membrane, which are separate from but adjacent to the receptor for GABA. </a:t>
            </a:r>
          </a:p>
          <a:p>
            <a:endParaRPr lang="en-US" sz="1600" b="1"/>
          </a:p>
          <a:p>
            <a:r>
              <a:rPr lang="en-US" sz="1600" b="1"/>
              <a:t>The benzodiazepine receptors are found only in the central nervous system (CNS), and their location parallels that of the GABA neurons. </a:t>
            </a:r>
          </a:p>
        </p:txBody>
      </p:sp>
      <p:pic>
        <p:nvPicPr>
          <p:cNvPr id="151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822700"/>
            <a:ext cx="31242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0413008"/>
      </p:ext>
    </p:extLst>
  </p:cSld>
  <p:clrMapOvr>
    <a:masterClrMapping/>
  </p:clrMapOvr>
  <mc:AlternateContent xmlns:mc="http://schemas.openxmlformats.org/markup-compatibility/2006" xmlns:p14="http://schemas.microsoft.com/office/powerpoint/2010/main">
    <mc:Choice Requires="p14">
      <p:transition spd="slow" p14:dur="2000" advTm="36513"/>
    </mc:Choice>
    <mc:Fallback xmlns="">
      <p:transition spd="slow" advTm="36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1000"/>
            <a:ext cx="77724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5854390"/>
      </p:ext>
    </p:extLst>
  </p:cSld>
  <p:clrMapOvr>
    <a:masterClrMapping/>
  </p:clrMapOvr>
  <mc:AlternateContent xmlns:mc="http://schemas.openxmlformats.org/markup-compatibility/2006" xmlns:p14="http://schemas.microsoft.com/office/powerpoint/2010/main">
    <mc:Choice Requires="p14">
      <p:transition spd="slow" p14:dur="2000" advTm="16235"/>
    </mc:Choice>
    <mc:Fallback xmlns="">
      <p:transition spd="slow" advTm="1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495800"/>
            <a:ext cx="6667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p:cNvSpPr>
            <a:spLocks noChangeArrowheads="1"/>
          </p:cNvSpPr>
          <p:nvPr/>
        </p:nvSpPr>
        <p:spPr bwMode="auto">
          <a:xfrm>
            <a:off x="5037138" y="2379663"/>
            <a:ext cx="635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153604" name="Rectangle 4"/>
          <p:cNvSpPr>
            <a:spLocks noChangeArrowheads="1"/>
          </p:cNvSpPr>
          <p:nvPr/>
        </p:nvSpPr>
        <p:spPr bwMode="auto">
          <a:xfrm>
            <a:off x="5859463" y="1830388"/>
            <a:ext cx="635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153605" name="Rectangle 5"/>
          <p:cNvSpPr>
            <a:spLocks noChangeArrowheads="1"/>
          </p:cNvSpPr>
          <p:nvPr/>
        </p:nvSpPr>
        <p:spPr bwMode="auto">
          <a:xfrm>
            <a:off x="5780088" y="3135313"/>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153606" name="Rectangle 6"/>
          <p:cNvSpPr>
            <a:spLocks noChangeArrowheads="1"/>
          </p:cNvSpPr>
          <p:nvPr/>
        </p:nvSpPr>
        <p:spPr bwMode="auto">
          <a:xfrm>
            <a:off x="304800" y="611188"/>
            <a:ext cx="8231188"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lgn="ctr"/>
            <a:r>
              <a:rPr lang="en-US" b="1">
                <a:solidFill>
                  <a:srgbClr val="FF3300"/>
                </a:solidFill>
              </a:rPr>
              <a:t>Benzodiazepine Receptor Ligands</a:t>
            </a:r>
          </a:p>
          <a:p>
            <a:pPr marL="342900" indent="-342900" algn="ctr"/>
            <a:endParaRPr lang="en-US"/>
          </a:p>
          <a:p>
            <a:pPr marL="342900" indent="-342900" algn="ctr"/>
            <a:endParaRPr lang="en-US"/>
          </a:p>
          <a:p>
            <a:pPr marL="342900" indent="-342900"/>
            <a:r>
              <a:rPr lang="en-US"/>
              <a:t>types of ligand-</a:t>
            </a:r>
          </a:p>
          <a:p>
            <a:pPr marL="342900" indent="-342900"/>
            <a:r>
              <a:rPr lang="en-US" sz="1600">
                <a:cs typeface="Times New Roman" pitchFamily="18" charset="0"/>
              </a:rPr>
              <a:t>benzodiazepine receptor interactions have been reported: </a:t>
            </a:r>
          </a:p>
          <a:p>
            <a:pPr marL="342900" indent="-342900"/>
            <a:r>
              <a:rPr lang="en-US" sz="1600" b="1">
                <a:solidFill>
                  <a:srgbClr val="FF3300"/>
                </a:solidFill>
                <a:cs typeface="Times New Roman" pitchFamily="18" charset="0"/>
              </a:rPr>
              <a:t>Agonists</a:t>
            </a:r>
            <a:r>
              <a:rPr lang="en-US" sz="1600" b="1">
                <a:cs typeface="Times New Roman" pitchFamily="18" charset="0"/>
              </a:rPr>
              <a:t> </a:t>
            </a:r>
            <a:r>
              <a:rPr lang="en-US" sz="1600" u="sng">
                <a:solidFill>
                  <a:schemeClr val="accent2"/>
                </a:solidFill>
                <a:cs typeface="Times New Roman" pitchFamily="18" charset="0"/>
              </a:rPr>
              <a:t>facilitate GABA actions, and this occurs at multiple BZ receptor sites in the case of the benzodiazepines</a:t>
            </a:r>
            <a:r>
              <a:rPr lang="en-US" sz="1600">
                <a:cs typeface="Times New Roman" pitchFamily="18" charset="0"/>
              </a:rPr>
              <a:t>. The </a:t>
            </a:r>
            <a:r>
              <a:rPr lang="en-US" sz="1600"/>
              <a:t>nonbenzodiazepines zolpidem and zaleplon are selective agonists at the BZ1 receptor subtype. Endogenous agonist ligands for the BZ receptors have been proposed, since benzodiazepine-like chemicals have been isolated from brain tissue of animals never exposed to these drugs. </a:t>
            </a:r>
          </a:p>
          <a:p>
            <a:pPr marL="342900" indent="-342900">
              <a:buFontTx/>
              <a:buAutoNum type="arabicParenBoth"/>
            </a:pPr>
            <a:endParaRPr lang="en-US" sz="1600" b="1">
              <a:solidFill>
                <a:srgbClr val="FF3300"/>
              </a:solidFill>
            </a:endParaRPr>
          </a:p>
          <a:p>
            <a:pPr marL="342900" indent="-342900"/>
            <a:r>
              <a:rPr lang="en-US" sz="1600" b="1">
                <a:solidFill>
                  <a:srgbClr val="FF3300"/>
                </a:solidFill>
              </a:rPr>
              <a:t>(2) Antagonists</a:t>
            </a:r>
            <a:r>
              <a:rPr lang="en-US" sz="1600" b="1"/>
              <a:t> </a:t>
            </a:r>
            <a:r>
              <a:rPr lang="en-US" sz="1600" u="sng">
                <a:solidFill>
                  <a:schemeClr val="accent2"/>
                </a:solidFill>
              </a:rPr>
              <a:t>are typified by the synthetic benzodiazepine derivative flumazenil, which blocks the actions of benzodiazepines and zolpidem but does not antagonize the actions of barbiturates</a:t>
            </a:r>
            <a:r>
              <a:rPr lang="en-US" sz="1600"/>
              <a:t>, meprobamate, or ethanol. </a:t>
            </a:r>
          </a:p>
          <a:p>
            <a:pPr marL="342900" indent="-342900">
              <a:buFontTx/>
              <a:buAutoNum type="arabicParenBoth"/>
            </a:pPr>
            <a:endParaRPr lang="en-US" sz="1600"/>
          </a:p>
          <a:p>
            <a:pPr marL="342900" indent="-342900"/>
            <a:endParaRPr lang="en-US"/>
          </a:p>
          <a:p>
            <a:pPr marL="342900" indent="-342900" algn="justLow" rtl="0" eaLnBrk="0" hangingPunct="0"/>
            <a:endParaRPr lang="en-US" sz="1100"/>
          </a:p>
          <a:p>
            <a:pPr marL="342900" indent="-342900" algn="ctr" rtl="0" eaLnBrk="0" hangingPunct="0"/>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3172005"/>
      </p:ext>
    </p:extLst>
  </p:cSld>
  <p:clrMapOvr>
    <a:masterClrMapping/>
  </p:clrMapOvr>
  <mc:AlternateContent xmlns:mc="http://schemas.openxmlformats.org/markup-compatibility/2006" xmlns:p14="http://schemas.microsoft.com/office/powerpoint/2010/main">
    <mc:Choice Requires="p14">
      <p:transition spd="slow" p14:dur="2000" advTm="29466"/>
    </mc:Choice>
    <mc:Fallback xmlns="">
      <p:transition spd="slow" advTm="2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228600" y="228600"/>
            <a:ext cx="855345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Pharmacological actions</a:t>
            </a:r>
          </a:p>
          <a:p>
            <a:r>
              <a:rPr lang="en-US" b="1"/>
              <a:t> </a:t>
            </a:r>
          </a:p>
          <a:p>
            <a:r>
              <a:rPr lang="en-US" b="1">
                <a:solidFill>
                  <a:schemeClr val="accent2"/>
                </a:solidFill>
              </a:rPr>
              <a:t>1- Reduction of anxiety</a:t>
            </a:r>
            <a:r>
              <a:rPr lang="en-US" b="1"/>
              <a:t>: At low doses, the benzodiazepines are anxiolytic. They are thought to reduce anxiety by selectively inhibiting neuronal circuits in the limbic system of the brain.</a:t>
            </a:r>
          </a:p>
          <a:p>
            <a:r>
              <a:rPr lang="en-US" b="1">
                <a:solidFill>
                  <a:schemeClr val="accent2"/>
                </a:solidFill>
              </a:rPr>
              <a:t>2- Sedative and hypnotic actions</a:t>
            </a:r>
            <a:r>
              <a:rPr lang="en-US" b="1"/>
              <a:t>: All of the benzodiazepines used to treat anxiety have some sedative properties. At higher doses, certain benzodiazepines produce hypnosis (artificially-produced sleep).</a:t>
            </a:r>
          </a:p>
          <a:p>
            <a:r>
              <a:rPr lang="en-US" b="1">
                <a:solidFill>
                  <a:schemeClr val="accent2"/>
                </a:solidFill>
              </a:rPr>
              <a:t> 3. Anticonvulsant</a:t>
            </a:r>
            <a:r>
              <a:rPr lang="en-US" b="1"/>
              <a:t>: Several of the benzodiazepines have anticonvulsant activity and are used to treat epilepsy and other seizure disorders. Muscle relaxant: The benzodiazepines relax the spasticity of skeletal muscle, probably by increasing presynaptic inhibition in the spinal cord. </a:t>
            </a:r>
          </a:p>
          <a:p>
            <a:endParaRPr lang="en-US" b="1"/>
          </a:p>
          <a:p>
            <a:r>
              <a:rPr lang="en-US" b="1">
                <a:solidFill>
                  <a:schemeClr val="accent2"/>
                </a:solidFill>
              </a:rPr>
              <a:t>4-Effects on Respiration and Cardiovascular Function</a:t>
            </a:r>
          </a:p>
          <a:p>
            <a:r>
              <a:rPr lang="en-US" b="1"/>
              <a:t>normal doses of sedative-hypnotics may cause cardiovascular depression, probably as a result of actions on </a:t>
            </a:r>
            <a:r>
              <a:rPr lang="en-US" b="1">
                <a:solidFill>
                  <a:schemeClr val="hlink"/>
                </a:solidFill>
              </a:rPr>
              <a:t>the medullary vasomotor centers</a:t>
            </a:r>
            <a:r>
              <a:rPr lang="en-US" b="1"/>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5970746"/>
      </p:ext>
    </p:extLst>
  </p:cSld>
  <p:clrMapOvr>
    <a:masterClrMapping/>
  </p:clrMapOvr>
  <mc:AlternateContent xmlns:mc="http://schemas.openxmlformats.org/markup-compatibility/2006" xmlns:p14="http://schemas.microsoft.com/office/powerpoint/2010/main">
    <mc:Choice Requires="p14">
      <p:transition spd="slow" p14:dur="2000" advTm="70581"/>
    </mc:Choice>
    <mc:Fallback xmlns="">
      <p:transition spd="slow" advTm="7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685800" y="457200"/>
            <a:ext cx="81978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C. Therapeutic uses</a:t>
            </a:r>
            <a:r>
              <a:rPr lang="en-US" b="1"/>
              <a:t> </a:t>
            </a:r>
          </a:p>
          <a:p>
            <a:r>
              <a:rPr lang="en-US" b="1"/>
              <a:t>The individual benzodiazepines show small differences in their </a:t>
            </a:r>
            <a:r>
              <a:rPr lang="en-US" b="1">
                <a:solidFill>
                  <a:schemeClr val="accent2"/>
                </a:solidFill>
              </a:rPr>
              <a:t>relative anxiolytic, anticonvulsant, and sedative properties</a:t>
            </a:r>
            <a:r>
              <a:rPr lang="en-US" b="1"/>
              <a:t>. However, the duration of action varies widely among this group, and pharmacokinetic considerations are often important in choice of drug. </a:t>
            </a:r>
          </a:p>
        </p:txBody>
      </p:sp>
      <p:sp>
        <p:nvSpPr>
          <p:cNvPr id="62467" name="Rectangle 3"/>
          <p:cNvSpPr>
            <a:spLocks noChangeArrowheads="1"/>
          </p:cNvSpPr>
          <p:nvPr/>
        </p:nvSpPr>
        <p:spPr bwMode="auto">
          <a:xfrm>
            <a:off x="304800" y="2097088"/>
            <a:ext cx="86106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rtl="0">
              <a:buFontTx/>
              <a:buChar char="•"/>
            </a:pPr>
            <a:r>
              <a:rPr lang="en-US" b="1">
                <a:solidFill>
                  <a:srgbClr val="FF3300"/>
                </a:solidFill>
              </a:rPr>
              <a:t>1-Anxiety disorders:</a:t>
            </a:r>
            <a:r>
              <a:rPr lang="en-US" b="1"/>
              <a:t> </a:t>
            </a:r>
          </a:p>
          <a:p>
            <a:pPr marL="342900" indent="-342900" rtl="0">
              <a:buFontTx/>
              <a:buChar char="•"/>
            </a:pPr>
            <a:r>
              <a:rPr lang="en-US" b="1"/>
              <a:t>The benzodiazepines are useful in treating the anxiety that accompanies some forms of depression and schizophrenia. </a:t>
            </a:r>
          </a:p>
          <a:p>
            <a:pPr marL="342900" indent="-342900" rtl="0">
              <a:buFontTx/>
              <a:buChar char="•"/>
            </a:pPr>
            <a:r>
              <a:rPr lang="en-US" b="1"/>
              <a:t>The longer acting agents such as diazepam are often preferred in those patients with anxiety that may require treatment for prolonged periods of time. </a:t>
            </a:r>
          </a:p>
          <a:p>
            <a:pPr marL="342900" indent="-342900" rtl="0">
              <a:buFontTx/>
              <a:buChar char="•"/>
            </a:pPr>
            <a:r>
              <a:rPr lang="en-US" b="1"/>
              <a:t>The antianxiety effects of the benzodiazepines are less subject to tolerance than the sedative and hypnotic effects. </a:t>
            </a:r>
          </a:p>
          <a:p>
            <a:pPr marL="342900" indent="-342900" rtl="0">
              <a:buFontTx/>
              <a:buChar char="•"/>
            </a:pPr>
            <a:endParaRPr lang="en-US" b="1"/>
          </a:p>
          <a:p>
            <a:pPr marL="342900" indent="-342900" rtl="0">
              <a:buFontTx/>
              <a:buChar char="•"/>
            </a:pPr>
            <a:r>
              <a:rPr lang="en-US" b="1">
                <a:solidFill>
                  <a:srgbClr val="FF3300"/>
                </a:solidFill>
              </a:rPr>
              <a:t>2- Muscular disorders:</a:t>
            </a:r>
            <a:r>
              <a:rPr lang="en-US" b="1"/>
              <a:t> Diazepam is useful in </a:t>
            </a:r>
            <a:r>
              <a:rPr lang="en-US" b="1">
                <a:solidFill>
                  <a:schemeClr val="accent2"/>
                </a:solidFill>
              </a:rPr>
              <a:t>the treatment of skeletal muscle spasms</a:t>
            </a:r>
            <a:r>
              <a:rPr lang="en-US" b="1"/>
              <a:t> such as occur in muscle strain, and in treating </a:t>
            </a:r>
            <a:r>
              <a:rPr lang="en-US" b="1">
                <a:solidFill>
                  <a:schemeClr val="accent2"/>
                </a:solidFill>
              </a:rPr>
              <a:t>spasticity</a:t>
            </a:r>
            <a:r>
              <a:rPr lang="en-US" b="1"/>
              <a:t> from degenerative disorders, such as multiple sclerosis and cerebral palsy.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8230850"/>
      </p:ext>
    </p:extLst>
  </p:cSld>
  <p:clrMapOvr>
    <a:masterClrMapping/>
  </p:clrMapOvr>
  <mc:AlternateContent xmlns:mc="http://schemas.openxmlformats.org/markup-compatibility/2006" xmlns:p14="http://schemas.microsoft.com/office/powerpoint/2010/main">
    <mc:Choice Requires="p14">
      <p:transition spd="slow" p14:dur="2000" advTm="21866"/>
    </mc:Choice>
    <mc:Fallback xmlns="">
      <p:transition spd="slow" advTm="2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2467"/>
                                        </p:tgtEl>
                                        <p:attrNameLst>
                                          <p:attrName>style.visibility</p:attrName>
                                        </p:attrNameLst>
                                      </p:cBhvr>
                                      <p:to>
                                        <p:strVal val="visible"/>
                                      </p:to>
                                    </p:set>
                                    <p:anim calcmode="lin" valueType="num">
                                      <p:cBhvr additive="base">
                                        <p:cTn id="11" dur="500" fill="hold"/>
                                        <p:tgtEl>
                                          <p:spTgt spid="62467"/>
                                        </p:tgtEl>
                                        <p:attrNameLst>
                                          <p:attrName>ppt_x</p:attrName>
                                        </p:attrNameLst>
                                      </p:cBhvr>
                                      <p:tavLst>
                                        <p:tav tm="0">
                                          <p:val>
                                            <p:strVal val="#ppt_x"/>
                                          </p:val>
                                        </p:tav>
                                        <p:tav tm="100000">
                                          <p:val>
                                            <p:strVal val="#ppt_x"/>
                                          </p:val>
                                        </p:tav>
                                      </p:tavLst>
                                    </p:anim>
                                    <p:anim calcmode="lin" valueType="num">
                                      <p:cBhvr additive="base">
                                        <p:cTn id="12"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24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533400" y="0"/>
            <a:ext cx="772795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3-Seizures</a:t>
            </a:r>
            <a:r>
              <a:rPr lang="en-US" b="1"/>
              <a:t>:</a:t>
            </a:r>
          </a:p>
          <a:p>
            <a:r>
              <a:rPr lang="en-US" b="1"/>
              <a:t> Clonazepam is useful in the chronic treatment of epilepsy, whereas diazepam is the drug of choice in terminating grand mal epileptic seizures and status epilepticus. </a:t>
            </a:r>
          </a:p>
          <a:p>
            <a:r>
              <a:rPr lang="en-US" b="1"/>
              <a:t>Chlordiazepoxide clorazepate diazepam, and oxazepam [ox A ze pam] are use- ful in the acute treatment of alcohol withdrawal. </a:t>
            </a:r>
          </a:p>
          <a:p>
            <a:r>
              <a:rPr lang="en-US" b="1">
                <a:solidFill>
                  <a:srgbClr val="FF3300"/>
                </a:solidFill>
              </a:rPr>
              <a:t>4-Sleep disorders</a:t>
            </a:r>
            <a:r>
              <a:rPr lang="en-US" b="1"/>
              <a:t>: </a:t>
            </a:r>
          </a:p>
          <a:p>
            <a:r>
              <a:rPr lang="en-US" b="1"/>
              <a:t>Not all of the benzodiazepines are useful as hypnotic agents, although all have sedative or calming effects. </a:t>
            </a:r>
          </a:p>
        </p:txBody>
      </p:sp>
      <p:sp>
        <p:nvSpPr>
          <p:cNvPr id="156675" name="Rectangle 3"/>
          <p:cNvSpPr>
            <a:spLocks noChangeArrowheads="1"/>
          </p:cNvSpPr>
          <p:nvPr/>
        </p:nvSpPr>
        <p:spPr bwMode="auto">
          <a:xfrm>
            <a:off x="457200" y="3657600"/>
            <a:ext cx="835025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Temazepam:</a:t>
            </a:r>
          </a:p>
          <a:p>
            <a:endParaRPr lang="en-US" sz="1600" b="1"/>
          </a:p>
          <a:p>
            <a:r>
              <a:rPr lang="en-US" sz="1600" b="1"/>
              <a:t>Triazolam: This benzodiazepine has a relatively short duration of action and is therefore used to induce sleep in patients with recurring insomnia.</a:t>
            </a:r>
            <a:r>
              <a:rPr lang="en-US" b="1"/>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2903812"/>
      </p:ext>
    </p:extLst>
  </p:cSld>
  <p:clrMapOvr>
    <a:masterClrMapping/>
  </p:clrMapOvr>
  <mc:AlternateContent xmlns:mc="http://schemas.openxmlformats.org/markup-compatibility/2006" xmlns:p14="http://schemas.microsoft.com/office/powerpoint/2010/main">
    <mc:Choice Requires="p14">
      <p:transition spd="slow" p14:dur="2000" advTm="40873"/>
    </mc:Choice>
    <mc:Fallback xmlns="">
      <p:transition spd="slow" advTm="4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457200" y="998538"/>
            <a:ext cx="8686800"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b="1">
                <a:solidFill>
                  <a:srgbClr val="FF3300"/>
                </a:solidFill>
              </a:rPr>
              <a:t>REVIEW OF BASIC NEUROSCIENCE</a:t>
            </a:r>
          </a:p>
          <a:p>
            <a:pPr marL="342900" indent="-342900" rtl="0">
              <a:buFontTx/>
              <a:buChar char="•"/>
            </a:pPr>
            <a:r>
              <a:rPr lang="en-US"/>
              <a:t> The functional unit of the central nervous system (CNS) is the neuron, and most neuropharmacological agents have the neuron as their primary site of action. </a:t>
            </a:r>
          </a:p>
          <a:p>
            <a:pPr marL="342900" indent="-342900" rtl="0"/>
            <a:r>
              <a:rPr lang="en-US"/>
              <a:t>CNS</a:t>
            </a:r>
          </a:p>
          <a:p>
            <a:pPr marL="342900" indent="-342900" rtl="0">
              <a:buFontTx/>
              <a:buChar char="•"/>
            </a:pPr>
            <a:r>
              <a:rPr lang="en-US"/>
              <a:t> neurons are capable of </a:t>
            </a:r>
            <a:r>
              <a:rPr lang="en-US" u="sng">
                <a:solidFill>
                  <a:schemeClr val="accent2"/>
                </a:solidFill>
              </a:rPr>
              <a:t>transmitting information</a:t>
            </a:r>
            <a:r>
              <a:rPr lang="en-US">
                <a:solidFill>
                  <a:schemeClr val="accent2"/>
                </a:solidFill>
              </a:rPr>
              <a:t> to and </a:t>
            </a:r>
            <a:r>
              <a:rPr lang="en-US" u="sng">
                <a:solidFill>
                  <a:schemeClr val="accent2"/>
                </a:solidFill>
              </a:rPr>
              <a:t>receiving information</a:t>
            </a:r>
            <a:r>
              <a:rPr lang="en-US"/>
              <a:t> from other neurons and peripheral end organs, such as muscle cells, glandular cells, and specialized receptors, for example, those involved with, temperature sensing, and so on. </a:t>
            </a:r>
          </a:p>
          <a:p>
            <a:pPr marL="342900" indent="-342900" rtl="0">
              <a:buFontTx/>
              <a:buChar char="•"/>
            </a:pPr>
            <a:r>
              <a:rPr lang="en-US">
                <a:solidFill>
                  <a:schemeClr val="hlink"/>
                </a:solidFill>
              </a:rPr>
              <a:t>The depolarization associated</a:t>
            </a:r>
            <a:r>
              <a:rPr lang="en-US"/>
              <a:t> with an action potential results in the calcium-facilitated release of a </a:t>
            </a:r>
            <a:r>
              <a:rPr lang="en-US" b="1" u="sng">
                <a:solidFill>
                  <a:schemeClr val="hlink"/>
                </a:solidFill>
              </a:rPr>
              <a:t>specific chemical substance</a:t>
            </a:r>
            <a:r>
              <a:rPr lang="en-US"/>
              <a:t> at the synapse between two neurons. </a:t>
            </a:r>
          </a:p>
          <a:p>
            <a:pPr marL="342900" indent="-342900" rtl="0">
              <a:buFontTx/>
              <a:buChar char="•"/>
            </a:pPr>
            <a:r>
              <a:rPr lang="en-US"/>
              <a:t>This chemical substance or </a:t>
            </a:r>
            <a:r>
              <a:rPr lang="en-US" i="1" u="sng">
                <a:solidFill>
                  <a:schemeClr val="hlink"/>
                </a:solidFill>
              </a:rPr>
              <a:t>neurotransmitter</a:t>
            </a:r>
            <a:r>
              <a:rPr lang="en-US" i="1" u="sng"/>
              <a:t> </a:t>
            </a:r>
            <a:r>
              <a:rPr lang="en-US"/>
              <a:t>is released, diffuses across the synaptic cleft, and interacts with the membrane of </a:t>
            </a:r>
            <a:r>
              <a:rPr lang="en-US">
                <a:solidFill>
                  <a:schemeClr val="hlink"/>
                </a:solidFill>
              </a:rPr>
              <a:t>the second neuron</a:t>
            </a:r>
            <a:r>
              <a:rPr lang="en-US"/>
              <a:t> to initiate </a:t>
            </a:r>
          </a:p>
          <a:p>
            <a:pPr marL="342900" indent="-342900" rtl="0"/>
            <a:r>
              <a:rPr lang="en-US" b="1">
                <a:solidFill>
                  <a:schemeClr val="tx2"/>
                </a:solidFill>
              </a:rPr>
              <a:t>a local change in the ionic composition and a local</a:t>
            </a:r>
            <a:r>
              <a:rPr lang="en-US" b="1">
                <a:solidFill>
                  <a:schemeClr val="hlink"/>
                </a:solidFill>
              </a:rPr>
              <a:t> altered potential difference</a:t>
            </a:r>
            <a:r>
              <a:rPr lang="en-US">
                <a:solidFill>
                  <a:schemeClr val="hlink"/>
                </a:solidFill>
              </a:rPr>
              <a:t> </a:t>
            </a:r>
            <a:r>
              <a:rPr lang="en-US" b="1">
                <a:solidFill>
                  <a:schemeClr val="hlink"/>
                </a:solidFill>
              </a:rPr>
              <a:t>in the second neuron.</a:t>
            </a:r>
          </a:p>
          <a:p>
            <a:pPr marL="342900" indent="-342900" rtl="0"/>
            <a:r>
              <a:rPr lang="en-US"/>
              <a:t> </a:t>
            </a:r>
          </a:p>
          <a:p>
            <a:pPr marL="342900" indent="-342900"/>
            <a:endParaRPr lang="en-US" i="1"/>
          </a:p>
        </p:txBody>
      </p:sp>
      <p:sp>
        <p:nvSpPr>
          <p:cNvPr id="139267" name="Rectangle 3"/>
          <p:cNvSpPr>
            <a:spLocks noChangeArrowheads="1"/>
          </p:cNvSpPr>
          <p:nvPr/>
        </p:nvSpPr>
        <p:spPr bwMode="auto">
          <a:xfrm>
            <a:off x="1371600" y="519113"/>
            <a:ext cx="596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rtl="0"/>
            <a:r>
              <a:rPr lang="en-US" sz="2000" b="1">
                <a:solidFill>
                  <a:srgbClr val="FF3300"/>
                </a:solidFill>
              </a:rPr>
              <a:t>Introduction to the Pharmacology of CNS Drugs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1008415"/>
      </p:ext>
    </p:extLst>
  </p:cSld>
  <p:clrMapOvr>
    <a:masterClrMapping/>
  </p:clrMapOvr>
  <mc:AlternateContent xmlns:mc="http://schemas.openxmlformats.org/markup-compatibility/2006" xmlns:p14="http://schemas.microsoft.com/office/powerpoint/2010/main">
    <mc:Choice Requires="p14">
      <p:transition spd="slow" p14:dur="2000" advTm="39761"/>
    </mc:Choice>
    <mc:Fallback xmlns="">
      <p:transition spd="slow" advTm="3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457200" y="533400"/>
            <a:ext cx="83883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p>
          <a:p>
            <a:r>
              <a:rPr lang="en-US" b="1">
                <a:solidFill>
                  <a:srgbClr val="FF3300"/>
                </a:solidFill>
              </a:rPr>
              <a:t>E. Adverse effects.</a:t>
            </a:r>
            <a:r>
              <a:rPr lang="en-US" b="1"/>
              <a:t> </a:t>
            </a:r>
          </a:p>
          <a:p>
            <a:r>
              <a:rPr lang="en-US" b="1" u="sng">
                <a:solidFill>
                  <a:schemeClr val="accent2"/>
                </a:solidFill>
              </a:rPr>
              <a:t>Drowsiness and confusion</a:t>
            </a:r>
            <a:r>
              <a:rPr lang="en-US" b="1" u="sng"/>
              <a:t>:</a:t>
            </a:r>
            <a:r>
              <a:rPr lang="en-US" b="1"/>
              <a:t> These effects are the two most common side effects of the benzodiazepines. </a:t>
            </a:r>
            <a:r>
              <a:rPr lang="en-US" b="1" u="sng"/>
              <a:t>Ataxia</a:t>
            </a:r>
            <a:r>
              <a:rPr lang="en-US" b="1"/>
              <a:t> occurs at high doses and precludes activities that require fine motor coordination, such as driving an automobile.</a:t>
            </a:r>
          </a:p>
          <a:p>
            <a:r>
              <a:rPr lang="en-US" b="1" u="sng">
                <a:solidFill>
                  <a:schemeClr val="accent2"/>
                </a:solidFill>
              </a:rPr>
              <a:t>Cognitive impairment</a:t>
            </a:r>
            <a:r>
              <a:rPr lang="en-US" b="1"/>
              <a:t> (decreased Io0g-term recall and acquisition of new knowledge) can occur with use of benzodiazepines. Triazolam, the benzodiazepine with the most rapid elimination, often shows a rapid </a:t>
            </a:r>
            <a:r>
              <a:rPr lang="en-US" b="1" u="sng">
                <a:solidFill>
                  <a:schemeClr val="accent2"/>
                </a:solidFill>
              </a:rPr>
              <a:t>development of tolerance, early morning insomnia and daytime anxiety, along with amnesia and confusion</a:t>
            </a:r>
            <a:r>
              <a:rPr lang="en-US" b="1" u="sng"/>
              <a:t>.</a:t>
            </a:r>
          </a:p>
          <a:p>
            <a:endParaRPr lang="en-US" b="1" u="sng"/>
          </a:p>
          <a:p>
            <a:r>
              <a:rPr lang="en-US" b="1">
                <a:solidFill>
                  <a:srgbClr val="FF3300"/>
                </a:solidFill>
              </a:rPr>
              <a:t>F- Dependence</a:t>
            </a:r>
            <a:r>
              <a:rPr lang="en-US" b="1"/>
              <a:t> </a:t>
            </a:r>
          </a:p>
          <a:p>
            <a:r>
              <a:rPr lang="en-US" b="1">
                <a:solidFill>
                  <a:schemeClr val="accent2"/>
                </a:solidFill>
              </a:rPr>
              <a:t>Psychological and physical dependence</a:t>
            </a:r>
            <a:r>
              <a:rPr lang="en-US" b="1"/>
              <a:t> on benzodiazepines can develop if high doses of the drug are given over a prolonged period. </a:t>
            </a:r>
            <a:r>
              <a:rPr lang="en-US" b="1">
                <a:solidFill>
                  <a:schemeClr val="accent2"/>
                </a:solidFill>
              </a:rPr>
              <a:t>Abrupt discontinuation of the benzodiazepines results in withdrawal symptoms, including confusion, anxiety, agitation, restlessness, insomnia, and tension</a:t>
            </a:r>
            <a:r>
              <a:rPr lang="en-US" b="1"/>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9137533"/>
      </p:ext>
    </p:extLst>
  </p:cSld>
  <p:clrMapOvr>
    <a:masterClrMapping/>
  </p:clrMapOvr>
  <mc:AlternateContent xmlns:mc="http://schemas.openxmlformats.org/markup-compatibility/2006" xmlns:p14="http://schemas.microsoft.com/office/powerpoint/2010/main">
    <mc:Choice Requires="p14">
      <p:transition spd="slow" p14:dur="2000" advTm="68110"/>
    </mc:Choice>
    <mc:Fallback xmlns="">
      <p:transition spd="slow" advTm="6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457200" y="228600"/>
            <a:ext cx="84772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r>
              <a:rPr lang="en-US" b="1">
                <a:solidFill>
                  <a:schemeClr val="accent2"/>
                </a:solidFill>
              </a:rPr>
              <a:t>Precautions</a:t>
            </a:r>
            <a:r>
              <a:rPr lang="en-US" b="1"/>
              <a:t>:</a:t>
            </a:r>
            <a:r>
              <a:rPr lang="en-US"/>
              <a:t> Use benzodiazepines cautiously in treating patients with liver disease. They potentiate alcohol and other CNS depressants. As a result, a drug overdose is seldom lethal, unless other central depressants, such as alcohol, are taken concurrently.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2525320"/>
      </p:ext>
    </p:extLst>
  </p:cSld>
  <p:clrMapOvr>
    <a:masterClrMapping/>
  </p:clrMapOvr>
  <mc:AlternateContent xmlns:mc="http://schemas.openxmlformats.org/markup-compatibility/2006" xmlns:p14="http://schemas.microsoft.com/office/powerpoint/2010/main">
    <mc:Choice Requires="p14">
      <p:transition spd="slow" p14:dur="2000" advTm="16540"/>
    </mc:Choice>
    <mc:Fallback xmlns="">
      <p:transition spd="slow" advTm="1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349250" y="838200"/>
            <a:ext cx="879475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b="1"/>
              <a:t> </a:t>
            </a:r>
            <a:r>
              <a:rPr lang="en-US" b="1">
                <a:solidFill>
                  <a:srgbClr val="FF3300"/>
                </a:solidFill>
              </a:rPr>
              <a:t>A- Buspirone</a:t>
            </a:r>
          </a:p>
          <a:p>
            <a:pPr marL="342900" indent="-342900"/>
            <a:r>
              <a:rPr lang="en-US" b="1"/>
              <a:t> - Buspirone is useful in the treatment of generalized </a:t>
            </a:r>
            <a:r>
              <a:rPr lang="en-US" b="1" u="sng">
                <a:solidFill>
                  <a:schemeClr val="accent2"/>
                </a:solidFill>
              </a:rPr>
              <a:t>anxiety</a:t>
            </a:r>
            <a:r>
              <a:rPr lang="en-US" b="1"/>
              <a:t> disorders and has an efficacy comparable to the benzodiazepines. </a:t>
            </a:r>
          </a:p>
          <a:p>
            <a:pPr marL="342900" indent="-342900"/>
            <a:endParaRPr lang="en-US" b="1"/>
          </a:p>
          <a:p>
            <a:pPr marL="342900" indent="-342900"/>
            <a:r>
              <a:rPr lang="en-US" b="1"/>
              <a:t>-The actions of buspirone appear to be mediated by </a:t>
            </a:r>
            <a:r>
              <a:rPr lang="en-US" b="1" u="sng">
                <a:solidFill>
                  <a:schemeClr val="accent2"/>
                </a:solidFill>
              </a:rPr>
              <a:t>serotonin</a:t>
            </a:r>
            <a:r>
              <a:rPr lang="en-US" b="1" u="sng"/>
              <a:t> </a:t>
            </a:r>
            <a:r>
              <a:rPr lang="en-US" b="1" u="sng">
                <a:solidFill>
                  <a:schemeClr val="accent2"/>
                </a:solidFill>
              </a:rPr>
              <a:t>(5-HT1A) receptors as partial agonist</a:t>
            </a:r>
            <a:r>
              <a:rPr lang="en-US" b="1"/>
              <a:t>, although other receptors could be involved, since buspirone displays </a:t>
            </a:r>
            <a:r>
              <a:rPr lang="en-US" b="1" u="sng">
                <a:solidFill>
                  <a:schemeClr val="accent2"/>
                </a:solidFill>
              </a:rPr>
              <a:t>some affinity for DA2 dopamine receptors</a:t>
            </a:r>
            <a:r>
              <a:rPr lang="en-US" b="1"/>
              <a:t> and </a:t>
            </a:r>
            <a:r>
              <a:rPr lang="en-US" b="1" u="sng">
                <a:solidFill>
                  <a:schemeClr val="accent2"/>
                </a:solidFill>
              </a:rPr>
              <a:t>5-HT2 serotonin receptors</a:t>
            </a:r>
            <a:r>
              <a:rPr lang="en-US" b="1"/>
              <a:t>. The mode of action thus differs from that of the benzodiazepines. </a:t>
            </a:r>
          </a:p>
          <a:p>
            <a:pPr marL="342900" indent="-342900"/>
            <a:endParaRPr lang="en-US" b="1" u="sng">
              <a:solidFill>
                <a:schemeClr val="accent2"/>
              </a:solidFill>
            </a:endParaRPr>
          </a:p>
          <a:p>
            <a:pPr marL="342900" indent="-342900">
              <a:buFontTx/>
              <a:buChar char="-"/>
            </a:pPr>
            <a:r>
              <a:rPr lang="en-US" b="1" u="sng">
                <a:solidFill>
                  <a:schemeClr val="accent2"/>
                </a:solidFill>
              </a:rPr>
              <a:t>Buspirone lacks anticonvulsant</a:t>
            </a:r>
            <a:r>
              <a:rPr lang="en-US" b="1"/>
              <a:t> </a:t>
            </a:r>
            <a:r>
              <a:rPr lang="en-US" b="1" u="sng">
                <a:solidFill>
                  <a:schemeClr val="accent2"/>
                </a:solidFill>
              </a:rPr>
              <a:t>and muscle-relaxant properties</a:t>
            </a:r>
            <a:r>
              <a:rPr lang="en-US" b="1"/>
              <a:t> of the benzodiazepines and causes only </a:t>
            </a:r>
            <a:r>
              <a:rPr lang="en-US" b="1" u="sng">
                <a:solidFill>
                  <a:schemeClr val="accent2"/>
                </a:solidFill>
              </a:rPr>
              <a:t>minimal sedation</a:t>
            </a:r>
            <a:r>
              <a:rPr lang="en-US" b="1"/>
              <a:t>. </a:t>
            </a:r>
          </a:p>
          <a:p>
            <a:pPr marL="342900" indent="-342900">
              <a:buFontTx/>
              <a:buChar char="-"/>
            </a:pPr>
            <a:endParaRPr lang="en-US" b="1"/>
          </a:p>
          <a:p>
            <a:pPr marL="342900" indent="-342900"/>
            <a:r>
              <a:rPr lang="en-US" b="1">
                <a:solidFill>
                  <a:srgbClr val="FF3300"/>
                </a:solidFill>
              </a:rPr>
              <a:t>adverse effects</a:t>
            </a:r>
          </a:p>
          <a:p>
            <a:pPr marL="342900" indent="-342900"/>
            <a:r>
              <a:rPr lang="en-US" b="1" u="sng">
                <a:solidFill>
                  <a:schemeClr val="accent2"/>
                </a:solidFill>
              </a:rPr>
              <a:t>headaches, dizziness, nervousness, and lightheadness. Sedation and psychomotor and cognitive dysfunction are minimal</a:t>
            </a:r>
            <a:r>
              <a:rPr lang="en-US" b="1"/>
              <a:t>, and </a:t>
            </a:r>
            <a:r>
              <a:rPr lang="en-US" b="1" u="sng">
                <a:solidFill>
                  <a:schemeClr val="accent2"/>
                </a:solidFill>
              </a:rPr>
              <a:t>dependence is unlikely</a:t>
            </a:r>
            <a:r>
              <a:rPr lang="en-US" b="1"/>
              <a:t>. </a:t>
            </a:r>
          </a:p>
          <a:p>
            <a:pPr marL="342900" indent="-342900"/>
            <a:endParaRPr lang="en-US" b="1"/>
          </a:p>
          <a:p>
            <a:pPr marL="342900" indent="-342900"/>
            <a:r>
              <a:rPr lang="en-US" b="1"/>
              <a:t>Buspirone has the </a:t>
            </a:r>
            <a:r>
              <a:rPr lang="en-US" b="1">
                <a:solidFill>
                  <a:schemeClr val="accent2"/>
                </a:solidFill>
              </a:rPr>
              <a:t>disadvantage</a:t>
            </a:r>
            <a:r>
              <a:rPr lang="en-US" b="1"/>
              <a:t> of a </a:t>
            </a:r>
            <a:r>
              <a:rPr lang="en-US" b="1" u="sng"/>
              <a:t>slow onset of action</a:t>
            </a:r>
            <a:r>
              <a:rPr lang="en-US" b="1"/>
              <a:t>. Figure 9.6 compares some of the common adverse effects of buspirone and the benzodiazepine, alprazolam. </a:t>
            </a:r>
          </a:p>
        </p:txBody>
      </p:sp>
      <p:sp>
        <p:nvSpPr>
          <p:cNvPr id="159747" name="Rectangle 3"/>
          <p:cNvSpPr>
            <a:spLocks noChangeArrowheads="1"/>
          </p:cNvSpPr>
          <p:nvPr/>
        </p:nvSpPr>
        <p:spPr bwMode="auto">
          <a:xfrm>
            <a:off x="2019300" y="228600"/>
            <a:ext cx="531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3300"/>
                </a:solidFill>
              </a:rPr>
              <a:t>OTHER ANXIOLYTIC AND HYPNOTIC AGENTS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4542827"/>
      </p:ext>
    </p:extLst>
  </p:cSld>
  <p:clrMapOvr>
    <a:masterClrMapping/>
  </p:clrMapOvr>
  <mc:AlternateContent xmlns:mc="http://schemas.openxmlformats.org/markup-compatibility/2006" xmlns:p14="http://schemas.microsoft.com/office/powerpoint/2010/main">
    <mc:Choice Requires="p14">
      <p:transition spd="slow" p14:dur="2000" advTm="142084"/>
    </mc:Choice>
    <mc:Fallback xmlns="">
      <p:transition spd="slow" advTm="14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4495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6799165"/>
      </p:ext>
    </p:extLst>
  </p:cSld>
  <p:clrMapOvr>
    <a:masterClrMapping/>
  </p:clrMapOvr>
  <mc:AlternateContent xmlns:mc="http://schemas.openxmlformats.org/markup-compatibility/2006" xmlns:p14="http://schemas.microsoft.com/office/powerpoint/2010/main">
    <mc:Choice Requires="p14">
      <p:transition spd="slow" p14:dur="2000" advTm="48955"/>
    </mc:Choice>
    <mc:Fallback xmlns="">
      <p:transition spd="slow" advTm="4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0" y="152400"/>
            <a:ext cx="8915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b="1">
                <a:solidFill>
                  <a:srgbClr val="FF3300"/>
                </a:solidFill>
              </a:rPr>
              <a:t>B- Zolpidem</a:t>
            </a:r>
            <a:r>
              <a:rPr lang="en-US" b="1"/>
              <a:t> </a:t>
            </a:r>
          </a:p>
          <a:p>
            <a:pPr marL="342900" indent="-342900"/>
            <a:r>
              <a:rPr lang="en-US" b="1"/>
              <a:t>Although the hypnotic zolpidem is not a benzodiazepine, it acts on a subset of the benzodiazepine receptor family. Zolpidem has </a:t>
            </a:r>
            <a:r>
              <a:rPr lang="en-US" b="1">
                <a:solidFill>
                  <a:schemeClr val="accent2"/>
                </a:solidFill>
              </a:rPr>
              <a:t>no anticonvulsant</a:t>
            </a:r>
            <a:r>
              <a:rPr lang="en-US" b="1"/>
              <a:t> or </a:t>
            </a:r>
            <a:r>
              <a:rPr lang="en-US" b="1">
                <a:solidFill>
                  <a:schemeClr val="accent2"/>
                </a:solidFill>
              </a:rPr>
              <a:t>muscle relaxing properties</a:t>
            </a:r>
            <a:r>
              <a:rPr lang="en-US" b="1"/>
              <a:t>. </a:t>
            </a:r>
            <a:r>
              <a:rPr lang="en-US" b="1">
                <a:solidFill>
                  <a:schemeClr val="accent2"/>
                </a:solidFill>
              </a:rPr>
              <a:t>It shows no withdrawal effects</a:t>
            </a:r>
            <a:r>
              <a:rPr lang="en-US" b="1"/>
              <a:t>, </a:t>
            </a:r>
            <a:r>
              <a:rPr lang="en-US" b="1">
                <a:solidFill>
                  <a:schemeClr val="accent2"/>
                </a:solidFill>
              </a:rPr>
              <a:t>exhibits minimal rebound insomnia and little or no tolerance occurs with prolonged use</a:t>
            </a:r>
            <a:r>
              <a:rPr lang="en-US" b="1"/>
              <a:t>. </a:t>
            </a:r>
          </a:p>
          <a:p>
            <a:pPr marL="342900" indent="-342900"/>
            <a:r>
              <a:rPr lang="en-US" b="1">
                <a:solidFill>
                  <a:schemeClr val="accent2"/>
                </a:solidFill>
              </a:rPr>
              <a:t>Adverse effects</a:t>
            </a:r>
            <a:r>
              <a:rPr lang="en-US" b="1"/>
              <a:t> </a:t>
            </a:r>
            <a:r>
              <a:rPr lang="en-US" b="1">
                <a:solidFill>
                  <a:schemeClr val="accent2"/>
                </a:solidFill>
              </a:rPr>
              <a:t>of zolpidem</a:t>
            </a:r>
            <a:r>
              <a:rPr lang="en-US" b="1"/>
              <a:t> include- </a:t>
            </a:r>
          </a:p>
          <a:p>
            <a:pPr marL="342900" indent="-342900"/>
            <a:r>
              <a:rPr lang="en-US" b="1">
                <a:solidFill>
                  <a:schemeClr val="accent2"/>
                </a:solidFill>
              </a:rPr>
              <a:t>nightmares, agitation, headache, gastrointestinal upset, dizziness, and drowsiness.</a:t>
            </a:r>
            <a:r>
              <a:rPr lang="en-US" b="1"/>
              <a:t> </a:t>
            </a:r>
          </a:p>
        </p:txBody>
      </p:sp>
      <p:sp>
        <p:nvSpPr>
          <p:cNvPr id="68611" name="Rectangle 3"/>
          <p:cNvSpPr>
            <a:spLocks noChangeArrowheads="1"/>
          </p:cNvSpPr>
          <p:nvPr/>
        </p:nvSpPr>
        <p:spPr bwMode="auto">
          <a:xfrm>
            <a:off x="228600" y="2514600"/>
            <a:ext cx="8915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BENZODIAZEPINE ANTAGONIST</a:t>
            </a:r>
          </a:p>
          <a:p>
            <a:endParaRPr lang="en-US" b="1">
              <a:solidFill>
                <a:srgbClr val="FF3300"/>
              </a:solidFill>
            </a:endParaRPr>
          </a:p>
          <a:p>
            <a:r>
              <a:rPr lang="en-US" b="1"/>
              <a:t>-</a:t>
            </a:r>
            <a:r>
              <a:rPr lang="en-US" b="1">
                <a:solidFill>
                  <a:srgbClr val="FF3300"/>
                </a:solidFill>
              </a:rPr>
              <a:t>Flumazenil</a:t>
            </a:r>
            <a:r>
              <a:rPr lang="en-US" b="1"/>
              <a:t> is a GABA receptor antagonist that can rapidly reverse the effects of benzodiazepines. </a:t>
            </a:r>
          </a:p>
          <a:p>
            <a:r>
              <a:rPr lang="en-US" b="1"/>
              <a:t>-The drug is available by IV administration only. </a:t>
            </a:r>
          </a:p>
          <a:p>
            <a:r>
              <a:rPr lang="en-US" b="1"/>
              <a:t>-Onset is rapid but duration is short, with a half-life of about one hour. </a:t>
            </a:r>
          </a:p>
          <a:p>
            <a:r>
              <a:rPr lang="en-US" b="1"/>
              <a:t>-Frequent administration may be necessary to maintain reversal of a long-acting benzodiazepine. </a:t>
            </a:r>
          </a:p>
          <a:p>
            <a:r>
              <a:rPr lang="en-US" b="1"/>
              <a:t>-</a:t>
            </a:r>
            <a:r>
              <a:rPr lang="en-US" b="1">
                <a:solidFill>
                  <a:srgbClr val="FF3300"/>
                </a:solidFill>
              </a:rPr>
              <a:t>Adverse effects</a:t>
            </a:r>
          </a:p>
          <a:p>
            <a:r>
              <a:rPr lang="en-US" b="1"/>
              <a:t>Administration of flumazenil may precipitate </a:t>
            </a:r>
            <a:r>
              <a:rPr lang="en-US" b="1">
                <a:solidFill>
                  <a:schemeClr val="accent2"/>
                </a:solidFill>
              </a:rPr>
              <a:t>withdrawal</a:t>
            </a:r>
            <a:r>
              <a:rPr lang="en-US" b="1"/>
              <a:t> in dependent patients or may cause </a:t>
            </a:r>
            <a:r>
              <a:rPr lang="en-US" b="1">
                <a:solidFill>
                  <a:schemeClr val="accent2"/>
                </a:solidFill>
              </a:rPr>
              <a:t>seizures</a:t>
            </a:r>
            <a:r>
              <a:rPr lang="en-US" b="1"/>
              <a:t> if a benzodiazepine is used to control seizure activity. </a:t>
            </a:r>
            <a:r>
              <a:rPr lang="en-US" b="1">
                <a:solidFill>
                  <a:schemeClr val="accent2"/>
                </a:solidFill>
              </a:rPr>
              <a:t>Dizziness</a:t>
            </a:r>
            <a:r>
              <a:rPr lang="en-US" b="1"/>
              <a:t>, </a:t>
            </a:r>
            <a:r>
              <a:rPr lang="en-US" b="1">
                <a:solidFill>
                  <a:schemeClr val="accent2"/>
                </a:solidFill>
              </a:rPr>
              <a:t>nausea, vomiting, and agitation</a:t>
            </a:r>
            <a:r>
              <a:rPr lang="en-US" b="1"/>
              <a:t> are the most common side effects.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79892213"/>
      </p:ext>
    </p:extLst>
  </p:cSld>
  <p:clrMapOvr>
    <a:masterClrMapping/>
  </p:clrMapOvr>
  <mc:AlternateContent xmlns:mc="http://schemas.openxmlformats.org/markup-compatibility/2006" xmlns:p14="http://schemas.microsoft.com/office/powerpoint/2010/main">
    <mc:Choice Requires="p14">
      <p:transition spd="slow" p14:dur="2000" advTm="65723"/>
    </mc:Choice>
    <mc:Fallback xmlns="">
      <p:transition spd="slow" advTm="6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8611"/>
                                        </p:tgtEl>
                                        <p:attrNameLst>
                                          <p:attrName>style.visibility</p:attrName>
                                        </p:attrNameLst>
                                      </p:cBhvr>
                                      <p:to>
                                        <p:strVal val="visible"/>
                                      </p:to>
                                    </p:set>
                                    <p:anim calcmode="lin" valueType="num">
                                      <p:cBhvr additive="base">
                                        <p:cTn id="11" dur="500" fill="hold"/>
                                        <p:tgtEl>
                                          <p:spTgt spid="68611"/>
                                        </p:tgtEl>
                                        <p:attrNameLst>
                                          <p:attrName>ppt_x</p:attrName>
                                        </p:attrNameLst>
                                      </p:cBhvr>
                                      <p:tavLst>
                                        <p:tav tm="0">
                                          <p:val>
                                            <p:strVal val="#ppt_x"/>
                                          </p:val>
                                        </p:tav>
                                        <p:tav tm="100000">
                                          <p:val>
                                            <p:strVal val="#ppt_x"/>
                                          </p:val>
                                        </p:tav>
                                      </p:tavLst>
                                    </p:anim>
                                    <p:anim calcmode="lin" valueType="num">
                                      <p:cBhvr additive="base">
                                        <p:cTn id="12" dur="500" fill="hold"/>
                                        <p:tgtEl>
                                          <p:spTgt spid="68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86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381000" y="381000"/>
            <a:ext cx="85344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FF3300"/>
                </a:solidFill>
              </a:rPr>
              <a:t>Barbiturates</a:t>
            </a:r>
          </a:p>
          <a:p>
            <a:r>
              <a:rPr lang="en-US" b="1"/>
              <a:t>The barbiturates were formerly the mainstay of treatment used to sedate the patient or to induce and maintain sleep. </a:t>
            </a:r>
            <a:r>
              <a:rPr lang="en-US" b="1">
                <a:solidFill>
                  <a:schemeClr val="accent2"/>
                </a:solidFill>
              </a:rPr>
              <a:t>Today, they have been largely replaced by the benzodiazepines, mainly because barbiturates induce </a:t>
            </a:r>
            <a:r>
              <a:rPr lang="en-US" b="1" u="sng">
                <a:solidFill>
                  <a:schemeClr val="accent2"/>
                </a:solidFill>
              </a:rPr>
              <a:t>tolerance</a:t>
            </a:r>
            <a:r>
              <a:rPr lang="en-US" b="1">
                <a:solidFill>
                  <a:schemeClr val="accent2"/>
                </a:solidFill>
              </a:rPr>
              <a:t>, </a:t>
            </a:r>
            <a:r>
              <a:rPr lang="en-US" b="1" u="sng">
                <a:solidFill>
                  <a:schemeClr val="accent2"/>
                </a:solidFill>
              </a:rPr>
              <a:t>drug-metabolizing enzymes, physical dependence, and very severe withdrawal symptoms</a:t>
            </a:r>
            <a:r>
              <a:rPr lang="en-US" b="1">
                <a:solidFill>
                  <a:schemeClr val="accent2"/>
                </a:solidFill>
              </a:rPr>
              <a:t>.</a:t>
            </a:r>
          </a:p>
        </p:txBody>
      </p:sp>
      <p:sp>
        <p:nvSpPr>
          <p:cNvPr id="162819" name="Text Box 3"/>
          <p:cNvSpPr txBox="1">
            <a:spLocks noChangeArrowheads="1"/>
          </p:cNvSpPr>
          <p:nvPr/>
        </p:nvSpPr>
        <p:spPr bwMode="auto">
          <a:xfrm>
            <a:off x="381000" y="2209800"/>
            <a:ext cx="7543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chemeClr val="accent2"/>
                </a:solidFill>
              </a:rPr>
              <a:t>Advantages of Benzodiazepines over Barbiturates</a:t>
            </a:r>
          </a:p>
          <a:p>
            <a:pPr eaLnBrk="1" hangingPunct="1"/>
            <a:r>
              <a:rPr lang="en-US" b="1">
                <a:solidFill>
                  <a:schemeClr val="accent2"/>
                </a:solidFill>
              </a:rPr>
              <a:t> 1- Better therapeutic index</a:t>
            </a:r>
          </a:p>
          <a:p>
            <a:pPr eaLnBrk="1" hangingPunct="1"/>
            <a:r>
              <a:rPr lang="en-US" b="1">
                <a:solidFill>
                  <a:schemeClr val="accent2"/>
                </a:solidFill>
              </a:rPr>
              <a:t>2- wide margin of safety</a:t>
            </a:r>
          </a:p>
          <a:p>
            <a:pPr eaLnBrk="1" hangingPunct="1"/>
            <a:r>
              <a:rPr lang="en-US" b="1">
                <a:solidFill>
                  <a:schemeClr val="accent2"/>
                </a:solidFill>
              </a:rPr>
              <a:t>3- Less liability of dependence or addiction.</a:t>
            </a:r>
          </a:p>
          <a:p>
            <a:pPr eaLnBrk="1" hangingPunct="1"/>
            <a:r>
              <a:rPr lang="en-US" b="1">
                <a:solidFill>
                  <a:schemeClr val="accent2"/>
                </a:solidFill>
              </a:rPr>
              <a:t>4- less depressant effect on respiratory sys.</a:t>
            </a:r>
          </a:p>
          <a:p>
            <a:pPr eaLnBrk="1" hangingPunct="1"/>
            <a:r>
              <a:rPr lang="en-US" b="1">
                <a:solidFill>
                  <a:schemeClr val="accent2"/>
                </a:solidFill>
              </a:rPr>
              <a:t>5- have no enzyme inducers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4044442"/>
      </p:ext>
    </p:extLst>
  </p:cSld>
  <p:clrMapOvr>
    <a:masterClrMapping/>
  </p:clrMapOvr>
  <mc:AlternateContent xmlns:mc="http://schemas.openxmlformats.org/markup-compatibility/2006" xmlns:p14="http://schemas.microsoft.com/office/powerpoint/2010/main">
    <mc:Choice Requires="p14">
      <p:transition spd="slow" p14:dur="2000" advTm="78681"/>
    </mc:Choice>
    <mc:Fallback xmlns="">
      <p:transition spd="slow" advTm="7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4114800"/>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endParaRPr lang="en-US"/>
          </a:p>
          <a:p>
            <a:pPr marL="342900" indent="-342900"/>
            <a:endParaRPr lang="en-US"/>
          </a:p>
          <a:p>
            <a:pPr marL="342900" indent="-342900">
              <a:buFontTx/>
              <a:buAutoNum type="alphaUcPeriod"/>
            </a:pPr>
            <a:endParaRPr lang="en-US"/>
          </a:p>
          <a:p>
            <a:pPr marL="342900" indent="-342900">
              <a:buFontTx/>
              <a:buAutoNum type="alphaUcPeriod"/>
            </a:pPr>
            <a:endParaRPr lang="en-US"/>
          </a:p>
        </p:txBody>
      </p:sp>
      <p:sp>
        <p:nvSpPr>
          <p:cNvPr id="163843" name="Rectangle 3"/>
          <p:cNvSpPr>
            <a:spLocks noChangeArrowheads="1"/>
          </p:cNvSpPr>
          <p:nvPr/>
        </p:nvSpPr>
        <p:spPr bwMode="auto">
          <a:xfrm>
            <a:off x="0" y="0"/>
            <a:ext cx="92202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b="1">
                <a:solidFill>
                  <a:srgbClr val="FF3300"/>
                </a:solidFill>
              </a:rPr>
              <a:t>Mode of action</a:t>
            </a:r>
            <a:r>
              <a:rPr lang="en-US" b="1"/>
              <a:t> </a:t>
            </a:r>
          </a:p>
          <a:p>
            <a:pPr marL="342900" indent="-342900"/>
            <a:r>
              <a:rPr lang="en-US" b="1"/>
              <a:t>Barbiturates are thought to interfere with sodium and potassium transport across cell membranes.. </a:t>
            </a:r>
          </a:p>
          <a:p>
            <a:pPr marL="342900" indent="-342900"/>
            <a:r>
              <a:rPr lang="en-US" b="1">
                <a:solidFill>
                  <a:srgbClr val="FF3300"/>
                </a:solidFill>
              </a:rPr>
              <a:t>1</a:t>
            </a:r>
            <a:r>
              <a:rPr lang="en-US" b="1"/>
              <a:t>-</a:t>
            </a:r>
            <a:r>
              <a:rPr lang="en-US" b="1">
                <a:solidFill>
                  <a:schemeClr val="accent2"/>
                </a:solidFill>
              </a:rPr>
              <a:t>Barbiturates also potentiate GABA action on chloride entry into the neuron, although they do not bind at the benzodiazepine receptor</a:t>
            </a:r>
            <a:r>
              <a:rPr lang="en-US" b="1"/>
              <a:t>.Barbiturates also facilitate the actions of GABA at multiple sites in the central nervous system, but—</a:t>
            </a:r>
          </a:p>
          <a:p>
            <a:pPr marL="342900" indent="-342900"/>
            <a:r>
              <a:rPr lang="en-US" b="1">
                <a:solidFill>
                  <a:srgbClr val="FF3300"/>
                </a:solidFill>
              </a:rPr>
              <a:t>2</a:t>
            </a:r>
            <a:r>
              <a:rPr lang="en-US" b="1">
                <a:solidFill>
                  <a:schemeClr val="accent2"/>
                </a:solidFill>
              </a:rPr>
              <a:t>-in contrast to benzodiazepines—they appear to increase the </a:t>
            </a:r>
            <a:r>
              <a:rPr lang="en-US" b="1" i="1">
                <a:solidFill>
                  <a:schemeClr val="accent2"/>
                </a:solidFill>
              </a:rPr>
              <a:t>duration </a:t>
            </a:r>
            <a:r>
              <a:rPr lang="en-US" b="1">
                <a:solidFill>
                  <a:schemeClr val="accent2"/>
                </a:solidFill>
              </a:rPr>
              <a:t>of the GABA-gated chloride channel openings</a:t>
            </a:r>
            <a:r>
              <a:rPr lang="en-US" b="1"/>
              <a:t>. </a:t>
            </a:r>
          </a:p>
          <a:p>
            <a:pPr marL="342900" indent="-342900"/>
            <a:r>
              <a:rPr lang="en-US" b="1">
                <a:solidFill>
                  <a:srgbClr val="FF3300"/>
                </a:solidFill>
              </a:rPr>
              <a:t>3-</a:t>
            </a:r>
            <a:r>
              <a:rPr lang="en-US" b="1">
                <a:solidFill>
                  <a:schemeClr val="accent2"/>
                </a:solidFill>
              </a:rPr>
              <a:t>At high concentrations, the barbiturates may also be GABA-mimetic, directly activating chloride channels</a:t>
            </a:r>
            <a:r>
              <a:rPr lang="en-US" b="1"/>
              <a:t>. </a:t>
            </a:r>
            <a:r>
              <a:rPr lang="en-US" b="1">
                <a:solidFill>
                  <a:schemeClr val="accent2"/>
                </a:solidFill>
              </a:rPr>
              <a:t>These effects involve a binding site or sites distinct from the benzodiazepine binding sites</a:t>
            </a:r>
            <a:r>
              <a:rPr lang="en-US" b="1"/>
              <a:t>.</a:t>
            </a:r>
          </a:p>
          <a:p>
            <a:pPr marL="342900" indent="-342900"/>
            <a:r>
              <a:rPr lang="en-US" b="1">
                <a:solidFill>
                  <a:srgbClr val="FF3300"/>
                </a:solidFill>
              </a:rPr>
              <a:t>4-</a:t>
            </a:r>
            <a:r>
              <a:rPr lang="en-US" b="1">
                <a:solidFill>
                  <a:schemeClr val="accent2"/>
                </a:solidFill>
              </a:rPr>
              <a:t> Barbiturates are less selective in their actions than benzodiazepines, since they also depress the actions of excitatory neurotransmitters (eg, glutamic acid) and exert nonsynaptic membrane effects in parallel with their effects on GABA neurotransmission. This multiplicity of sites of action of barbiturates may be the basis for their ability to induce full surgical anesthesia</a:t>
            </a:r>
            <a:r>
              <a:rPr lang="en-US" b="1"/>
              <a:t> and for their more pronounced central depressant effects (which result in their low margin of safety) compared to benzodiazepines</a:t>
            </a:r>
            <a:endParaRPr lang="en-US" b="1">
              <a:solidFill>
                <a:srgbClr val="FF3300"/>
              </a:solidFill>
            </a:endParaRPr>
          </a:p>
          <a:p>
            <a:pPr marL="342900" indent="-342900"/>
            <a:r>
              <a:rPr lang="en-US" b="1"/>
              <a:t> </a:t>
            </a:r>
          </a:p>
          <a:p>
            <a:pPr marL="342900" indent="-342900"/>
            <a:endParaRPr lang="en-US"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5571756"/>
      </p:ext>
    </p:extLst>
  </p:cSld>
  <p:clrMapOvr>
    <a:masterClrMapping/>
  </p:clrMapOvr>
  <mc:AlternateContent xmlns:mc="http://schemas.openxmlformats.org/markup-compatibility/2006" xmlns:p14="http://schemas.microsoft.com/office/powerpoint/2010/main">
    <mc:Choice Requires="p14">
      <p:transition spd="slow" p14:dur="2000" advTm="69546"/>
    </mc:Choice>
    <mc:Fallback xmlns="">
      <p:transition spd="slow" advTm="6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533400" y="228600"/>
            <a:ext cx="74866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Actions Barbiturates</a:t>
            </a:r>
            <a:r>
              <a:rPr lang="en-US" b="1"/>
              <a:t> are classified according to their duration of action (Figure 9.7). For example, thiopental which acts within seconds and has a duration of action of about 30 minutes, is used in the intravenous induction of anesthesia. By contrast, phenobarbital which has a duration of action greater than a day, is useful in the treatment of seizures. Pentobarbital secobarbital and amobarbital are short-acting barbiturates, which are effective as sedative and hypnotic.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7159704"/>
      </p:ext>
    </p:extLst>
  </p:cSld>
  <p:clrMapOvr>
    <a:masterClrMapping/>
  </p:clrMapOvr>
  <mc:AlternateContent xmlns:mc="http://schemas.openxmlformats.org/markup-compatibility/2006">
    <mc:Choice xmlns:p14="http://schemas.microsoft.com/office/powerpoint/2010/main" Requires="p14">
      <p:transition spd="slow" p14:dur="2000" advTm="37862"/>
    </mc:Choice>
    <mc:Fallback>
      <p:transition spd="slow" advTm="3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3"/>
          <p:cNvSpPr>
            <a:spLocks noChangeArrowheads="1"/>
          </p:cNvSpPr>
          <p:nvPr/>
        </p:nvSpPr>
        <p:spPr bwMode="auto">
          <a:xfrm>
            <a:off x="304800" y="457200"/>
            <a:ext cx="51117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Depression of CNS:</a:t>
            </a:r>
            <a:r>
              <a:rPr lang="en-US" b="1"/>
              <a:t> </a:t>
            </a:r>
          </a:p>
          <a:p>
            <a:r>
              <a:rPr lang="en-US" b="1"/>
              <a:t>At low doses, the barbiturates produce seda- tion (calming effect, reducing excitement). At higher doses, the drugs cause hypnosis, followed by anesthesia (loss of feeling or sensation), and finally coma and death.. </a:t>
            </a:r>
          </a:p>
          <a:p>
            <a:endParaRPr lang="en-US" b="1"/>
          </a:p>
          <a:p>
            <a:r>
              <a:rPr lang="en-US" b="1">
                <a:solidFill>
                  <a:schemeClr val="accent2"/>
                </a:solidFill>
              </a:rPr>
              <a:t>Respiratory depression:</a:t>
            </a:r>
          </a:p>
          <a:p>
            <a:r>
              <a:rPr lang="en-US" b="1"/>
              <a:t> Barbiturates suppress the hypoxic and chemoreceptor response to CO2, and overdosage is followed by respiratory depression and death. </a:t>
            </a:r>
          </a:p>
        </p:txBody>
      </p:sp>
      <p:sp>
        <p:nvSpPr>
          <p:cNvPr id="165892" name="Rectangle 4"/>
          <p:cNvSpPr>
            <a:spLocks noChangeArrowheads="1"/>
          </p:cNvSpPr>
          <p:nvPr/>
        </p:nvSpPr>
        <p:spPr bwMode="auto">
          <a:xfrm>
            <a:off x="304800" y="3962400"/>
            <a:ext cx="4597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A" b="1"/>
              <a:t>. </a:t>
            </a:r>
            <a:r>
              <a:rPr lang="en-US" b="1">
                <a:solidFill>
                  <a:schemeClr val="accent2"/>
                </a:solidFill>
              </a:rPr>
              <a:t>Enzyme induction:</a:t>
            </a:r>
          </a:p>
          <a:p>
            <a:r>
              <a:rPr lang="en-US" b="1"/>
              <a:t> Barbiturates </a:t>
            </a:r>
            <a:r>
              <a:rPr lang="en-US" b="1">
                <a:solidFill>
                  <a:schemeClr val="accent2"/>
                </a:solidFill>
              </a:rPr>
              <a:t>induce</a:t>
            </a:r>
            <a:r>
              <a:rPr lang="en-US" b="1"/>
              <a:t> P-450 microsomal enzymes in the liver Therefore, chronic barbiturate administration diminishes the action of many drugs that are dependent on P-450 metabolism to reduce their concentration.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2473489"/>
      </p:ext>
    </p:extLst>
  </p:cSld>
  <p:clrMapOvr>
    <a:masterClrMapping/>
  </p:clrMapOvr>
  <mc:AlternateContent xmlns:mc="http://schemas.openxmlformats.org/markup-compatibility/2006">
    <mc:Choice xmlns:p14="http://schemas.microsoft.com/office/powerpoint/2010/main" Requires="p14">
      <p:transition spd="slow" p14:dur="2000" advTm="18909"/>
    </mc:Choice>
    <mc:Fallback>
      <p:transition spd="slow" advTm="18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228600" y="609600"/>
            <a:ext cx="89154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Therapeutic uses</a:t>
            </a:r>
            <a:r>
              <a:rPr lang="en-US"/>
              <a:t> </a:t>
            </a:r>
          </a:p>
          <a:p>
            <a:r>
              <a:rPr lang="en-US" b="1" u="sng">
                <a:solidFill>
                  <a:schemeClr val="accent2"/>
                </a:solidFill>
              </a:rPr>
              <a:t>Anesthesia:</a:t>
            </a:r>
            <a:r>
              <a:rPr lang="en-US"/>
              <a:t> Selection of a barbiturate is strongly influenced by the desired duration of</a:t>
            </a:r>
            <a:r>
              <a:rPr lang="ar-SA"/>
              <a:t>-</a:t>
            </a:r>
            <a:r>
              <a:rPr lang="en-US"/>
              <a:t> action. The ultra-short-acting barbiturates, such as thiopental, are used intravenously to induce anesthesia. </a:t>
            </a:r>
          </a:p>
          <a:p>
            <a:endParaRPr lang="en-US" u="sng">
              <a:solidFill>
                <a:schemeClr val="accent2"/>
              </a:solidFill>
            </a:endParaRPr>
          </a:p>
          <a:p>
            <a:r>
              <a:rPr lang="en-US" b="1" u="sng">
                <a:solidFill>
                  <a:schemeClr val="accent2"/>
                </a:solidFill>
              </a:rPr>
              <a:t>-Anticonvulsant</a:t>
            </a:r>
            <a:r>
              <a:rPr lang="en-US"/>
              <a:t>: Phenobarbital is used in long-term management of tonic-clonic seizures, status epilepticus, and eclampsia. Phenobarbital has been regarded as the drug of choice for treatment of young children with recurrent febrile seizures.. </a:t>
            </a:r>
          </a:p>
          <a:p>
            <a:endParaRPr lang="en-US"/>
          </a:p>
          <a:p>
            <a:r>
              <a:rPr lang="en-US">
                <a:solidFill>
                  <a:schemeClr val="accent2"/>
                </a:solidFill>
              </a:rPr>
              <a:t> -</a:t>
            </a:r>
            <a:r>
              <a:rPr lang="en-US" b="1" u="sng">
                <a:solidFill>
                  <a:schemeClr val="accent2"/>
                </a:solidFill>
              </a:rPr>
              <a:t>Anxiety</a:t>
            </a:r>
            <a:r>
              <a:rPr lang="en-US">
                <a:solidFill>
                  <a:schemeClr val="accent2"/>
                </a:solidFill>
              </a:rPr>
              <a:t>:</a:t>
            </a:r>
            <a:r>
              <a:rPr lang="en-US"/>
              <a:t> Barbiturates have been used as mild sedatives to relieve anxiety, nervous tension, and insomnia. Most have been replaced by the benzodiazepines. </a:t>
            </a:r>
          </a:p>
        </p:txBody>
      </p:sp>
      <p:sp>
        <p:nvSpPr>
          <p:cNvPr id="166915" name="Rectangle 3"/>
          <p:cNvSpPr>
            <a:spLocks noChangeArrowheads="1"/>
          </p:cNvSpPr>
          <p:nvPr/>
        </p:nvSpPr>
        <p:spPr bwMode="auto">
          <a:xfrm>
            <a:off x="228600" y="4114800"/>
            <a:ext cx="83502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rPr>
              <a:t>Pharmacokinetics Barbiturates</a:t>
            </a:r>
          </a:p>
          <a:p>
            <a:r>
              <a:rPr lang="en-US"/>
              <a:t> are absorbed orally and distributed widely throughout the body. All barbiturates redistribute in the body from the brain areas, to skeletal muscle, and finally to adipose tissue. This movement is important in causing the short duration of action of thiopental and similar short-acting derivatives.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020790"/>
      </p:ext>
    </p:extLst>
  </p:cSld>
  <p:clrMapOvr>
    <a:masterClrMapping/>
  </p:clrMapOvr>
  <mc:AlternateContent xmlns:mc="http://schemas.openxmlformats.org/markup-compatibility/2006">
    <mc:Choice xmlns:p14="http://schemas.microsoft.com/office/powerpoint/2010/main" Requires="p14">
      <p:transition spd="slow" p14:dur="2000" advTm="14753"/>
    </mc:Choice>
    <mc:Fallback>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8600"/>
            <a:ext cx="34385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p:cNvSpPr>
            <a:spLocks noChangeArrowheads="1"/>
          </p:cNvSpPr>
          <p:nvPr/>
        </p:nvSpPr>
        <p:spPr bwMode="auto">
          <a:xfrm>
            <a:off x="-839788" y="155575"/>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40292" name="Rectangle 4"/>
          <p:cNvSpPr>
            <a:spLocks noChangeArrowheads="1"/>
          </p:cNvSpPr>
          <p:nvPr/>
        </p:nvSpPr>
        <p:spPr bwMode="auto">
          <a:xfrm>
            <a:off x="573088" y="155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40293" name="Rectangle 5"/>
          <p:cNvSpPr>
            <a:spLocks noChangeArrowheads="1"/>
          </p:cNvSpPr>
          <p:nvPr/>
        </p:nvSpPr>
        <p:spPr bwMode="auto">
          <a:xfrm>
            <a:off x="762000" y="4859338"/>
            <a:ext cx="8001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rtl="0"/>
            <a:r>
              <a:rPr lang="en-US" sz="1600">
                <a:solidFill>
                  <a:schemeClr val="accent2"/>
                </a:solidFill>
                <a:cs typeface="Times New Roman" pitchFamily="18" charset="0"/>
              </a:rPr>
              <a:t>Fig 1  Sites of drug action. Schematic drawing of steps at which drugs can alter synaptic transmission.</a:t>
            </a:r>
            <a:r>
              <a:rPr lang="en-US" sz="1600">
                <a:solidFill>
                  <a:schemeClr val="accent2"/>
                </a:solidFill>
              </a:rPr>
              <a:t> </a:t>
            </a:r>
            <a:r>
              <a:rPr lang="en-US" sz="1600" i="1">
                <a:solidFill>
                  <a:schemeClr val="accent2"/>
                </a:solidFill>
                <a:cs typeface="Times New Roman" pitchFamily="18" charset="0"/>
              </a:rPr>
              <a:t>1</a:t>
            </a:r>
            <a:r>
              <a:rPr lang="en-US" sz="1600">
                <a:solidFill>
                  <a:schemeClr val="accent2"/>
                </a:solidFill>
                <a:cs typeface="Times New Roman" pitchFamily="18" charset="0"/>
              </a:rPr>
              <a:t>) Action potential in presynaptic fiber; (</a:t>
            </a:r>
            <a:r>
              <a:rPr lang="en-US" sz="1600" i="1">
                <a:solidFill>
                  <a:schemeClr val="accent2"/>
                </a:solidFill>
                <a:cs typeface="Times New Roman" pitchFamily="18" charset="0"/>
              </a:rPr>
              <a:t>2</a:t>
            </a:r>
            <a:r>
              <a:rPr lang="en-US" sz="1600">
                <a:solidFill>
                  <a:schemeClr val="accent2"/>
                </a:solidFill>
                <a:cs typeface="Times New Roman" pitchFamily="18" charset="0"/>
              </a:rPr>
              <a:t>) synthesis of transmitter; (</a:t>
            </a:r>
            <a:r>
              <a:rPr lang="en-US" sz="1600" i="1">
                <a:solidFill>
                  <a:schemeClr val="accent2"/>
                </a:solidFill>
                <a:cs typeface="Times New Roman" pitchFamily="18" charset="0"/>
              </a:rPr>
              <a:t>3</a:t>
            </a:r>
            <a:r>
              <a:rPr lang="en-US" sz="1600">
                <a:solidFill>
                  <a:schemeClr val="accent2"/>
                </a:solidFill>
                <a:cs typeface="Times New Roman" pitchFamily="18" charset="0"/>
              </a:rPr>
              <a:t>) storage; (</a:t>
            </a:r>
            <a:r>
              <a:rPr lang="en-US" sz="1600" i="1">
                <a:solidFill>
                  <a:schemeClr val="accent2"/>
                </a:solidFill>
                <a:cs typeface="Times New Roman" pitchFamily="18" charset="0"/>
              </a:rPr>
              <a:t>4</a:t>
            </a:r>
            <a:r>
              <a:rPr lang="en-US" sz="1600">
                <a:solidFill>
                  <a:schemeClr val="accent2"/>
                </a:solidFill>
                <a:cs typeface="Times New Roman" pitchFamily="18" charset="0"/>
              </a:rPr>
              <a:t>) metabolism;</a:t>
            </a:r>
            <a:r>
              <a:rPr lang="en-US" sz="1600">
                <a:solidFill>
                  <a:schemeClr val="accent2"/>
                </a:solidFill>
              </a:rPr>
              <a:t> </a:t>
            </a:r>
            <a:r>
              <a:rPr lang="en-US" sz="1600">
                <a:solidFill>
                  <a:schemeClr val="accent2"/>
                </a:solidFill>
                <a:cs typeface="Times New Roman" pitchFamily="18" charset="0"/>
              </a:rPr>
              <a:t>(</a:t>
            </a:r>
            <a:r>
              <a:rPr lang="en-US" sz="1600" i="1">
                <a:solidFill>
                  <a:schemeClr val="accent2"/>
                </a:solidFill>
                <a:cs typeface="Times New Roman" pitchFamily="18" charset="0"/>
              </a:rPr>
              <a:t>5</a:t>
            </a:r>
            <a:r>
              <a:rPr lang="en-US" sz="1600">
                <a:solidFill>
                  <a:schemeClr val="accent2"/>
                </a:solidFill>
                <a:cs typeface="Times New Roman" pitchFamily="18" charset="0"/>
              </a:rPr>
              <a:t>) release; (</a:t>
            </a:r>
            <a:r>
              <a:rPr lang="en-US" sz="1600" i="1">
                <a:solidFill>
                  <a:schemeClr val="accent2"/>
                </a:solidFill>
                <a:cs typeface="Times New Roman" pitchFamily="18" charset="0"/>
              </a:rPr>
              <a:t>6</a:t>
            </a:r>
            <a:r>
              <a:rPr lang="en-US" sz="1600">
                <a:solidFill>
                  <a:schemeClr val="accent2"/>
                </a:solidFill>
                <a:cs typeface="Times New Roman" pitchFamily="18" charset="0"/>
              </a:rPr>
              <a:t>) reuptake; (</a:t>
            </a:r>
            <a:r>
              <a:rPr lang="en-US" sz="1600" i="1">
                <a:solidFill>
                  <a:schemeClr val="accent2"/>
                </a:solidFill>
                <a:cs typeface="Times New Roman" pitchFamily="18" charset="0"/>
              </a:rPr>
              <a:t>7</a:t>
            </a:r>
            <a:r>
              <a:rPr lang="en-US" sz="1600">
                <a:solidFill>
                  <a:schemeClr val="accent2"/>
                </a:solidFill>
                <a:cs typeface="Times New Roman" pitchFamily="18" charset="0"/>
              </a:rPr>
              <a:t>) degradation; (</a:t>
            </a:r>
            <a:r>
              <a:rPr lang="en-US" sz="1600" i="1">
                <a:solidFill>
                  <a:schemeClr val="accent2"/>
                </a:solidFill>
                <a:cs typeface="Times New Roman" pitchFamily="18" charset="0"/>
              </a:rPr>
              <a:t>8</a:t>
            </a:r>
            <a:r>
              <a:rPr lang="en-US" sz="1600">
                <a:solidFill>
                  <a:schemeClr val="accent2"/>
                </a:solidFill>
                <a:cs typeface="Times New Roman" pitchFamily="18" charset="0"/>
              </a:rPr>
              <a:t>) receptor for the transmitter; (</a:t>
            </a:r>
            <a:r>
              <a:rPr lang="en-US" sz="1600" i="1">
                <a:solidFill>
                  <a:schemeClr val="accent2"/>
                </a:solidFill>
                <a:cs typeface="Times New Roman" pitchFamily="18" charset="0"/>
              </a:rPr>
              <a:t>9</a:t>
            </a:r>
            <a:r>
              <a:rPr lang="en-US" sz="1600">
                <a:solidFill>
                  <a:schemeClr val="accent2"/>
                </a:solidFill>
                <a:cs typeface="Times New Roman" pitchFamily="18" charset="0"/>
              </a:rPr>
              <a:t>) receptor-induced increase or decrease in ionic conductance.</a:t>
            </a:r>
            <a:endParaRPr lang="en-US" sz="1600">
              <a:solidFill>
                <a:schemeClr val="accent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2206594"/>
      </p:ext>
    </p:extLst>
  </p:cSld>
  <p:clrMapOvr>
    <a:masterClrMapping/>
  </p:clrMapOvr>
  <mc:AlternateContent xmlns:mc="http://schemas.openxmlformats.org/markup-compatibility/2006" xmlns:p14="http://schemas.microsoft.com/office/powerpoint/2010/main">
    <mc:Choice Requires="p14">
      <p:transition spd="slow" p14:dur="2000" advTm="35318"/>
    </mc:Choice>
    <mc:Fallback xmlns="">
      <p:transition spd="slow" advTm="3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304800"/>
            <a:ext cx="836295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E. Adverse effects</a:t>
            </a:r>
          </a:p>
          <a:p>
            <a:r>
              <a:rPr lang="en-US" b="1" u="sng">
                <a:solidFill>
                  <a:schemeClr val="accent2"/>
                </a:solidFill>
              </a:rPr>
              <a:t>1-CNS:</a:t>
            </a:r>
            <a:r>
              <a:rPr lang="en-US"/>
              <a:t> </a:t>
            </a:r>
          </a:p>
          <a:p>
            <a:r>
              <a:rPr lang="en-US"/>
              <a:t>Barbiturates </a:t>
            </a:r>
            <a:r>
              <a:rPr lang="en-US" b="1">
                <a:solidFill>
                  <a:schemeClr val="accent2"/>
                </a:solidFill>
              </a:rPr>
              <a:t>cause drowsiness, impaired concentration, and mental and physical sluggishness</a:t>
            </a:r>
            <a:r>
              <a:rPr lang="en-US"/>
              <a:t>.</a:t>
            </a:r>
          </a:p>
          <a:p>
            <a:r>
              <a:rPr lang="en-US" b="1">
                <a:solidFill>
                  <a:schemeClr val="accent2"/>
                </a:solidFill>
              </a:rPr>
              <a:t>2</a:t>
            </a:r>
            <a:r>
              <a:rPr lang="en-US"/>
              <a:t>-</a:t>
            </a:r>
            <a:r>
              <a:rPr lang="en-US" b="1" u="sng">
                <a:solidFill>
                  <a:schemeClr val="accent2"/>
                </a:solidFill>
              </a:rPr>
              <a:t>Drug hangover:</a:t>
            </a:r>
            <a:r>
              <a:rPr lang="en-US"/>
              <a:t> </a:t>
            </a:r>
          </a:p>
          <a:p>
            <a:r>
              <a:rPr lang="en-US"/>
              <a:t>Hypnotic doses of barbiturates produce a feeling of tiredness well after the patient awakes. This drug hangover leads to impaired ability to function normally for many hours after waking. Occasionally, nausea and dizziness occur. </a:t>
            </a:r>
          </a:p>
          <a:p>
            <a:endParaRPr lang="en-US"/>
          </a:p>
          <a:p>
            <a:r>
              <a:rPr lang="en-US" b="1" u="sng">
                <a:solidFill>
                  <a:schemeClr val="accent2"/>
                </a:solidFill>
              </a:rPr>
              <a:t>3-Precautions:</a:t>
            </a:r>
          </a:p>
          <a:p>
            <a:r>
              <a:rPr lang="en-US"/>
              <a:t> As noted previously, barbiturates induce the P-450 system and therefore may decrease the effect of drugs that are metabolized by these hepatic enzymes. Barbiturates increase porphyrin synthesis, and are contraindicated in patients with acute intermittent porphyria. </a:t>
            </a:r>
          </a:p>
          <a:p>
            <a:r>
              <a:rPr lang="en-US" b="1" u="sng">
                <a:solidFill>
                  <a:schemeClr val="accent2"/>
                </a:solidFill>
              </a:rPr>
              <a:t>4-Addiction:</a:t>
            </a:r>
            <a:r>
              <a:rPr lang="en-US"/>
              <a:t> </a:t>
            </a:r>
          </a:p>
          <a:p>
            <a:r>
              <a:rPr lang="en-US"/>
              <a:t>Abrupt withdrawal from barbiturates may cause </a:t>
            </a:r>
            <a:r>
              <a:rPr lang="en-US" b="1"/>
              <a:t>tremors, anxiety, weakness, restlessness, nausea and vomiting, seizures, delirium, and cardiac arrest.</a:t>
            </a:r>
            <a:r>
              <a:rPr lang="en-US"/>
              <a:t> Withdrawal is much more severe than that associated with opiates and can result in death. </a:t>
            </a:r>
          </a:p>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3557367"/>
      </p:ext>
    </p:extLst>
  </p:cSld>
  <p:clrMapOvr>
    <a:masterClrMapping/>
  </p:clrMapOvr>
  <mc:AlternateContent xmlns:mc="http://schemas.openxmlformats.org/markup-compatibility/2006">
    <mc:Choice xmlns:p14="http://schemas.microsoft.com/office/powerpoint/2010/main" Requires="p14">
      <p:transition spd="slow" p14:dur="2000" advTm="47480"/>
    </mc:Choice>
    <mc:Fallback>
      <p:transition spd="slow" advTm="47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228600" y="0"/>
            <a:ext cx="8229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Poisoning: Barbiturate poisoning has been a leading cause of death among drug overdoses for many decades. </a:t>
            </a:r>
            <a:r>
              <a:rPr lang="en-US">
                <a:solidFill>
                  <a:schemeClr val="accent2"/>
                </a:solidFill>
              </a:rPr>
              <a:t>Severe depression of respiration</a:t>
            </a:r>
            <a:r>
              <a:rPr lang="en-US"/>
              <a:t> is coupled with central </a:t>
            </a:r>
            <a:r>
              <a:rPr lang="en-US">
                <a:solidFill>
                  <a:schemeClr val="accent2"/>
                </a:solidFill>
              </a:rPr>
              <a:t>cardiovascular depression</a:t>
            </a:r>
            <a:r>
              <a:rPr lang="en-US"/>
              <a:t>, and results in a shock-like condition with shallow, infrequent breathing.</a:t>
            </a:r>
          </a:p>
          <a:p>
            <a:r>
              <a:rPr lang="en-US"/>
              <a:t> Treatment includes </a:t>
            </a:r>
            <a:r>
              <a:rPr lang="en-US" b="1"/>
              <a:t>artificial respiration</a:t>
            </a:r>
            <a:r>
              <a:rPr lang="en-US"/>
              <a:t> and </a:t>
            </a:r>
            <a:r>
              <a:rPr lang="en-US" b="1"/>
              <a:t>purging the stomach</a:t>
            </a:r>
            <a:r>
              <a:rPr lang="en-US"/>
              <a:t> of its contents if the drug has been recently taken. </a:t>
            </a:r>
            <a:r>
              <a:rPr lang="en-US" b="1"/>
              <a:t>Hemodialysis</a:t>
            </a:r>
            <a:r>
              <a:rPr lang="en-US"/>
              <a:t> may be necessary if large quantities have been taken. </a:t>
            </a:r>
            <a:r>
              <a:rPr lang="en-US" b="1"/>
              <a:t>Alkalinization</a:t>
            </a:r>
            <a:r>
              <a:rPr lang="en-US"/>
              <a:t> of the urine often aids in the elimination of phenobarbital.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0017487"/>
      </p:ext>
    </p:extLst>
  </p:cSld>
  <p:clrMapOvr>
    <a:masterClrMapping/>
  </p:clrMapOvr>
  <mc:AlternateContent xmlns:mc="http://schemas.openxmlformats.org/markup-compatibility/2006">
    <mc:Choice xmlns:p14="http://schemas.microsoft.com/office/powerpoint/2010/main" Requires="p14">
      <p:transition spd="slow" p14:dur="2000" advTm="20622"/>
    </mc:Choice>
    <mc:Fallback>
      <p:transition spd="slow" advTm="20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609600"/>
            <a:ext cx="8991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b="1">
                <a:solidFill>
                  <a:srgbClr val="FF3300"/>
                </a:solidFill>
              </a:rPr>
              <a:t>1- ionotropic receptors</a:t>
            </a:r>
            <a:r>
              <a:rPr lang="en-US" sz="1600" b="1"/>
              <a:t>, also called Ligand-gated channels, are opened by the binding of neurotransmitters to the channel. The receptor is formed of subunits, and the channel is an integral part of the receptor complex. These channels are insensitive or only weakly sensitive to membrane potential. Activation of these channels typically results in a brief (a few milliseconds to tens of milliseconds) opening of the channel. Ligand-gated channels are responsible for fast synaptic transmission typical of hierarchical pathways in the CNS.</a:t>
            </a:r>
            <a:r>
              <a:rPr lang="en-US"/>
              <a:t> </a:t>
            </a:r>
          </a:p>
        </p:txBody>
      </p:sp>
      <p:sp>
        <p:nvSpPr>
          <p:cNvPr id="46083" name="Rectangle 3"/>
          <p:cNvSpPr>
            <a:spLocks noChangeArrowheads="1"/>
          </p:cNvSpPr>
          <p:nvPr/>
        </p:nvSpPr>
        <p:spPr bwMode="auto">
          <a:xfrm>
            <a:off x="0" y="3124200"/>
            <a:ext cx="8305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rtl="0" eaLnBrk="0" hangingPunct="0"/>
            <a:r>
              <a:rPr lang="en-US" sz="1600" b="1">
                <a:solidFill>
                  <a:srgbClr val="FF3300"/>
                </a:solidFill>
                <a:cs typeface="Times New Roman" pitchFamily="18" charset="0"/>
              </a:rPr>
              <a:t>2-metabotropic receptors.</a:t>
            </a:r>
            <a:r>
              <a:rPr lang="en-US" sz="1600">
                <a:solidFill>
                  <a:srgbClr val="000000"/>
                </a:solidFill>
                <a:cs typeface="Times New Roman" pitchFamily="18" charset="0"/>
              </a:rPr>
              <a:t> </a:t>
            </a:r>
            <a:r>
              <a:rPr lang="en-US" sz="1600" b="1">
                <a:solidFill>
                  <a:srgbClr val="000000"/>
                </a:solidFill>
                <a:cs typeface="Times New Roman" pitchFamily="18" charset="0"/>
              </a:rPr>
              <a:t>Metabotropic receptors mediated via G proteins, modulate voltage-gated channels. This interaction can occur entirely</a:t>
            </a:r>
            <a:endParaRPr lang="en-US" sz="1600" b="1"/>
          </a:p>
          <a:p>
            <a:pPr rtl="0" eaLnBrk="0" hangingPunct="0"/>
            <a:r>
              <a:rPr lang="en-US" sz="1600" b="1">
                <a:solidFill>
                  <a:srgbClr val="000000"/>
                </a:solidFill>
                <a:cs typeface="Times New Roman" pitchFamily="18" charset="0"/>
              </a:rPr>
              <a:t>within the membrane and is referred to as a membrane delimited pathway . </a:t>
            </a:r>
            <a:endParaRPr lang="en-US" sz="1600" b="1"/>
          </a:p>
        </p:txBody>
      </p:sp>
      <p:pic>
        <p:nvPicPr>
          <p:cNvPr id="141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3829050"/>
            <a:ext cx="571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Text Box 5"/>
          <p:cNvSpPr txBox="1">
            <a:spLocks noChangeArrowheads="1"/>
          </p:cNvSpPr>
          <p:nvPr/>
        </p:nvSpPr>
        <p:spPr bwMode="auto">
          <a:xfrm>
            <a:off x="2247900" y="0"/>
            <a:ext cx="262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FF3300"/>
                </a:solidFill>
              </a:rPr>
              <a:t>Types of CNS receptors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4840117"/>
      </p:ext>
    </p:extLst>
  </p:cSld>
  <p:clrMapOvr>
    <a:masterClrMapping/>
  </p:clrMapOvr>
  <mc:AlternateContent xmlns:mc="http://schemas.openxmlformats.org/markup-compatibility/2006" xmlns:p14="http://schemas.microsoft.com/office/powerpoint/2010/main">
    <mc:Choice Requires="p14">
      <p:transition spd="slow" p14:dur="2000" advTm="2668"/>
    </mc:Choice>
    <mc:Fallback xmlns="">
      <p:transition spd="slow" advTm="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6082"/>
                                        </p:tgtEl>
                                        <p:attrNameLst>
                                          <p:attrName>style.visibility</p:attrName>
                                        </p:attrNameLst>
                                      </p:cBhvr>
                                      <p:to>
                                        <p:strVal val="visible"/>
                                      </p:to>
                                    </p:set>
                                    <p:anim calcmode="lin" valueType="num">
                                      <p:cBhvr additive="base">
                                        <p:cTn id="11" dur="500" fill="hold"/>
                                        <p:tgtEl>
                                          <p:spTgt spid="46082"/>
                                        </p:tgtEl>
                                        <p:attrNameLst>
                                          <p:attrName>ppt_x</p:attrName>
                                        </p:attrNameLst>
                                      </p:cBhvr>
                                      <p:tavLst>
                                        <p:tav tm="0">
                                          <p:val>
                                            <p:strVal val="#ppt_x"/>
                                          </p:val>
                                        </p:tav>
                                        <p:tav tm="100000">
                                          <p:val>
                                            <p:strVal val="#ppt_x"/>
                                          </p:val>
                                        </p:tav>
                                      </p:tavLst>
                                    </p:anim>
                                    <p:anim calcmode="lin" valueType="num">
                                      <p:cBhvr additive="base">
                                        <p:cTn id="12"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083"/>
                                        </p:tgtEl>
                                        <p:attrNameLst>
                                          <p:attrName>style.visibility</p:attrName>
                                        </p:attrNameLst>
                                      </p:cBhvr>
                                      <p:to>
                                        <p:strVal val="visible"/>
                                      </p:to>
                                    </p:set>
                                    <p:anim calcmode="lin" valueType="num">
                                      <p:cBhvr additive="base">
                                        <p:cTn id="17" dur="500" fill="hold"/>
                                        <p:tgtEl>
                                          <p:spTgt spid="46083"/>
                                        </p:tgtEl>
                                        <p:attrNameLst>
                                          <p:attrName>ppt_x</p:attrName>
                                        </p:attrNameLst>
                                      </p:cBhvr>
                                      <p:tavLst>
                                        <p:tav tm="0">
                                          <p:val>
                                            <p:strVal val="#ppt_x"/>
                                          </p:val>
                                        </p:tav>
                                        <p:tav tm="100000">
                                          <p:val>
                                            <p:strVal val="#ppt_x"/>
                                          </p:val>
                                        </p:tav>
                                      </p:tavLst>
                                    </p:anim>
                                    <p:anim calcmode="lin" valueType="num">
                                      <p:cBhvr additive="base">
                                        <p:cTn id="18" dur="500" fill="hold"/>
                                        <p:tgtEl>
                                          <p:spTgt spid="460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6082" grpId="0"/>
      <p:bldP spid="460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381000" y="174625"/>
            <a:ext cx="57912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3300"/>
                </a:solidFill>
              </a:rPr>
              <a:t>Central</a:t>
            </a:r>
            <a:r>
              <a:rPr lang="en-US">
                <a:solidFill>
                  <a:srgbClr val="FF3300"/>
                </a:solidFill>
              </a:rPr>
              <a:t> N</a:t>
            </a:r>
            <a:r>
              <a:rPr lang="en-US" b="1" i="1">
                <a:solidFill>
                  <a:srgbClr val="FF3300"/>
                </a:solidFill>
              </a:rPr>
              <a:t>eurotransmitters</a:t>
            </a:r>
          </a:p>
          <a:p>
            <a:r>
              <a:rPr lang="en-US" b="1" i="1">
                <a:solidFill>
                  <a:srgbClr val="FF3300"/>
                </a:solidFill>
              </a:rPr>
              <a:t>1-Amino Acid</a:t>
            </a:r>
          </a:p>
          <a:p>
            <a:r>
              <a:rPr lang="en-US" b="1" i="1">
                <a:solidFill>
                  <a:srgbClr val="FF3300"/>
                </a:solidFill>
              </a:rPr>
              <a:t> a-Inhibitory 1-Amino Acid</a:t>
            </a:r>
          </a:p>
          <a:p>
            <a:r>
              <a:rPr lang="en-US"/>
              <a:t>A large number of amino acids serve as neurotransmitters</a:t>
            </a:r>
          </a:p>
          <a:p>
            <a:r>
              <a:rPr lang="en-US"/>
              <a:t>in the mammalian CNS. -Aminobutyric Acid</a:t>
            </a:r>
          </a:p>
          <a:p>
            <a:r>
              <a:rPr lang="en-US">
                <a:solidFill>
                  <a:srgbClr val="FF3300"/>
                </a:solidFill>
              </a:rPr>
              <a:t>i-Gama Aminobutyric acid (GABA)</a:t>
            </a:r>
            <a:r>
              <a:rPr lang="en-US"/>
              <a:t> is the major inhibitory neurotransmitter in the mammalian</a:t>
            </a:r>
          </a:p>
          <a:p>
            <a:r>
              <a:rPr lang="en-US">
                <a:solidFill>
                  <a:schemeClr val="accent2"/>
                </a:solidFill>
              </a:rPr>
              <a:t>Two types of GABA receptors</a:t>
            </a:r>
            <a:r>
              <a:rPr lang="en-US"/>
              <a:t> have been identified in mammals, a </a:t>
            </a:r>
            <a:r>
              <a:rPr lang="en-US">
                <a:solidFill>
                  <a:schemeClr val="accent2"/>
                </a:solidFill>
              </a:rPr>
              <a:t>GABAa- and a GABAb-receptor</a:t>
            </a:r>
            <a:r>
              <a:rPr lang="en-US"/>
              <a:t>.</a:t>
            </a:r>
          </a:p>
          <a:p>
            <a:r>
              <a:rPr lang="en-US"/>
              <a:t> </a:t>
            </a:r>
          </a:p>
          <a:p>
            <a:r>
              <a:rPr lang="en-US">
                <a:solidFill>
                  <a:srgbClr val="FF3300"/>
                </a:solidFill>
              </a:rPr>
              <a:t>a)</a:t>
            </a:r>
            <a:r>
              <a:rPr lang="en-US"/>
              <a:t> The GABAa-receptor (</a:t>
            </a:r>
            <a:r>
              <a:rPr lang="en-US">
                <a:solidFill>
                  <a:srgbClr val="FF3300"/>
                </a:solidFill>
              </a:rPr>
              <a:t>postsynaptic receptor</a:t>
            </a:r>
            <a:r>
              <a:rPr lang="en-US"/>
              <a:t>), when coupled with GABA, induces a shift in membrane permeability, primarily to </a:t>
            </a:r>
            <a:r>
              <a:rPr lang="en-US">
                <a:solidFill>
                  <a:srgbClr val="FF3300"/>
                </a:solidFill>
              </a:rPr>
              <a:t>chloride</a:t>
            </a:r>
            <a:r>
              <a:rPr lang="en-US"/>
              <a:t> </a:t>
            </a:r>
            <a:r>
              <a:rPr lang="en-US">
                <a:solidFill>
                  <a:srgbClr val="FF3300"/>
                </a:solidFill>
              </a:rPr>
              <a:t>ions</a:t>
            </a:r>
            <a:r>
              <a:rPr lang="en-US"/>
              <a:t>, causing </a:t>
            </a:r>
            <a:r>
              <a:rPr lang="en-US">
                <a:solidFill>
                  <a:srgbClr val="FF3300"/>
                </a:solidFill>
              </a:rPr>
              <a:t>hyperpolarization</a:t>
            </a:r>
            <a:r>
              <a:rPr lang="en-US"/>
              <a:t> of the neuron. In addition to the </a:t>
            </a:r>
            <a:r>
              <a:rPr lang="en-US">
                <a:solidFill>
                  <a:schemeClr val="accent2"/>
                </a:solidFill>
              </a:rPr>
              <a:t>GABAa-receptor,</a:t>
            </a:r>
            <a:r>
              <a:rPr lang="en-US"/>
              <a:t> benzodiazepine and barbiturate binding sites and the chloride ionophore (</a:t>
            </a:r>
            <a:r>
              <a:rPr lang="en-US">
                <a:solidFill>
                  <a:schemeClr val="accent2"/>
                </a:solidFill>
              </a:rPr>
              <a:t>chloride channel</a:t>
            </a:r>
            <a:r>
              <a:rPr lang="en-US"/>
              <a:t>). A number of drugs are thought to exert their CNS effect by altering </a:t>
            </a:r>
            <a:r>
              <a:rPr lang="en-US" b="1"/>
              <a:t>GABAa</a:t>
            </a:r>
            <a:r>
              <a:rPr lang="en-US"/>
              <a:t>-receptor activity. The 1,4- </a:t>
            </a:r>
            <a:r>
              <a:rPr lang="en-US" b="1">
                <a:solidFill>
                  <a:schemeClr val="accent2"/>
                </a:solidFill>
              </a:rPr>
              <a:t>benzodiazepines, -carbolines, barbiturates, alcohols and general anesthetics</a:t>
            </a:r>
            <a:r>
              <a:rPr lang="en-US">
                <a:solidFill>
                  <a:schemeClr val="accent2"/>
                </a:solidFill>
              </a:rPr>
              <a:t> appear to facilitate GABA transmission by interacting at this macromolecular complex</a:t>
            </a:r>
            <a:r>
              <a:rPr lang="en-US"/>
              <a:t>. </a:t>
            </a:r>
          </a:p>
          <a:p>
            <a:endParaRPr lang="en-US"/>
          </a:p>
          <a:p>
            <a:endParaRPr lang="en-US"/>
          </a:p>
        </p:txBody>
      </p:sp>
      <p:pic>
        <p:nvPicPr>
          <p:cNvPr id="20483" name="Picture 3" descr="D:\Graphics\re Neurotransmitters\GABAa receptor and all binding sites (Bear)C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3852863"/>
            <a:ext cx="31242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97413253"/>
      </p:ext>
    </p:extLst>
  </p:cSld>
  <p:clrMapOvr>
    <a:masterClrMapping/>
  </p:clrMapOvr>
  <mc:AlternateContent xmlns:mc="http://schemas.openxmlformats.org/markup-compatibility/2006" xmlns:p14="http://schemas.microsoft.com/office/powerpoint/2010/main">
    <mc:Choice Requires="p14">
      <p:transition spd="slow" p14:dur="2000" advTm="82192"/>
    </mc:Choice>
    <mc:Fallback xmlns="">
      <p:transition spd="slow" advTm="8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additive="base">
                                        <p:cTn id="11" dur="500" fill="hold"/>
                                        <p:tgtEl>
                                          <p:spTgt spid="20483"/>
                                        </p:tgtEl>
                                        <p:attrNameLst>
                                          <p:attrName>ppt_x</p:attrName>
                                        </p:attrNameLst>
                                      </p:cBhvr>
                                      <p:tavLst>
                                        <p:tav tm="0">
                                          <p:val>
                                            <p:strVal val="0-#ppt_w/2"/>
                                          </p:val>
                                        </p:tav>
                                        <p:tav tm="100000">
                                          <p:val>
                                            <p:strVal val="#ppt_x"/>
                                          </p:val>
                                        </p:tav>
                                      </p:tavLst>
                                    </p:anim>
                                    <p:anim calcmode="lin" valueType="num">
                                      <p:cBhvr additive="base">
                                        <p:cTn id="12"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304800" y="1524000"/>
            <a:ext cx="82296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ii-Glycine</a:t>
            </a:r>
          </a:p>
          <a:p>
            <a:r>
              <a:rPr lang="en-US"/>
              <a:t>Glycine is another inhibitory CNS neurotransmitter.</a:t>
            </a:r>
          </a:p>
          <a:p>
            <a:r>
              <a:rPr lang="en-US"/>
              <a:t>Whereas GABA is located primarily in the brain, glycine is found predominantly in the ventral horn of the </a:t>
            </a:r>
            <a:r>
              <a:rPr lang="en-US">
                <a:solidFill>
                  <a:schemeClr val="accent2"/>
                </a:solidFill>
              </a:rPr>
              <a:t>spinal cord</a:t>
            </a:r>
            <a:r>
              <a:rPr lang="en-US"/>
              <a:t>. </a:t>
            </a:r>
          </a:p>
          <a:p>
            <a:r>
              <a:rPr lang="en-US">
                <a:solidFill>
                  <a:schemeClr val="accent2"/>
                </a:solidFill>
              </a:rPr>
              <a:t>Glycine acts on its own receptor which is similar to GABAa</a:t>
            </a:r>
          </a:p>
          <a:p>
            <a:r>
              <a:rPr lang="en-US"/>
              <a:t>Relatively few drugs are known to interact with glycine; the best-known example is the </a:t>
            </a:r>
            <a:r>
              <a:rPr lang="en-US">
                <a:solidFill>
                  <a:schemeClr val="accent2"/>
                </a:solidFill>
              </a:rPr>
              <a:t>convulsant agent strychnine</a:t>
            </a:r>
            <a:r>
              <a:rPr lang="en-US"/>
              <a:t>, which appears to be a relatively specific </a:t>
            </a:r>
            <a:r>
              <a:rPr lang="en-US">
                <a:solidFill>
                  <a:schemeClr val="accent2"/>
                </a:solidFill>
              </a:rPr>
              <a:t>antagonist of glycine.</a:t>
            </a:r>
          </a:p>
          <a:p>
            <a:endParaRPr lang="en-US">
              <a:solidFill>
                <a:schemeClr val="accent2"/>
              </a:solidFill>
            </a:endParaRPr>
          </a:p>
        </p:txBody>
      </p:sp>
      <p:sp>
        <p:nvSpPr>
          <p:cNvPr id="143363" name="Rectangle 3"/>
          <p:cNvSpPr>
            <a:spLocks noChangeArrowheads="1"/>
          </p:cNvSpPr>
          <p:nvPr/>
        </p:nvSpPr>
        <p:spPr bwMode="auto">
          <a:xfrm>
            <a:off x="304800" y="228600"/>
            <a:ext cx="8458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3300"/>
                </a:solidFill>
              </a:rPr>
              <a:t>b)</a:t>
            </a:r>
            <a:r>
              <a:rPr lang="en-US"/>
              <a:t> The GABAb-receptor (</a:t>
            </a:r>
            <a:r>
              <a:rPr lang="en-US">
                <a:solidFill>
                  <a:srgbClr val="FF3300"/>
                </a:solidFill>
              </a:rPr>
              <a:t>presynaptic receptor</a:t>
            </a:r>
            <a:r>
              <a:rPr lang="en-US"/>
              <a:t>), in contrast, is not modulated by benzodiazepines is not linked to chloride movement, and is not nearly as well characterized as is the GABAa-receptor. The </a:t>
            </a:r>
            <a:r>
              <a:rPr lang="en-US">
                <a:solidFill>
                  <a:schemeClr val="accent2"/>
                </a:solidFill>
              </a:rPr>
              <a:t>GABAb-receptor is coupled to K+ channels</a:t>
            </a:r>
            <a:r>
              <a:rPr lang="en-US"/>
              <a:t>. and is activated by the antispastic agent </a:t>
            </a:r>
            <a:r>
              <a:rPr lang="en-US">
                <a:solidFill>
                  <a:schemeClr val="accent2"/>
                </a:solidFill>
              </a:rPr>
              <a:t>baclofen</a:t>
            </a:r>
            <a:r>
              <a:rPr lang="en-US"/>
              <a:t>.</a:t>
            </a:r>
          </a:p>
          <a:p>
            <a:endParaRPr lang="en-US"/>
          </a:p>
        </p:txBody>
      </p:sp>
      <p:sp>
        <p:nvSpPr>
          <p:cNvPr id="143364" name="Rectangle 4"/>
          <p:cNvSpPr>
            <a:spLocks noChangeArrowheads="1"/>
          </p:cNvSpPr>
          <p:nvPr/>
        </p:nvSpPr>
        <p:spPr bwMode="auto">
          <a:xfrm>
            <a:off x="228600" y="3810000"/>
            <a:ext cx="79248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3300"/>
                </a:solidFill>
              </a:rPr>
              <a:t>Excitatory Amino Acid</a:t>
            </a:r>
            <a:endParaRPr lang="en-US" b="1">
              <a:solidFill>
                <a:srgbClr val="FF3300"/>
              </a:solidFill>
            </a:endParaRPr>
          </a:p>
          <a:p>
            <a:r>
              <a:rPr lang="en-US" b="1">
                <a:solidFill>
                  <a:srgbClr val="FF3300"/>
                </a:solidFill>
              </a:rPr>
              <a:t>Glutamate  and Aspartic Acid</a:t>
            </a:r>
          </a:p>
          <a:p>
            <a:r>
              <a:rPr lang="en-US"/>
              <a:t>These </a:t>
            </a:r>
            <a:r>
              <a:rPr lang="en-US">
                <a:solidFill>
                  <a:schemeClr val="accent2"/>
                </a:solidFill>
              </a:rPr>
              <a:t>two excitatory amino acids</a:t>
            </a:r>
            <a:r>
              <a:rPr lang="en-US"/>
              <a:t> are widely</a:t>
            </a:r>
          </a:p>
          <a:p>
            <a:r>
              <a:rPr lang="en-US"/>
              <a:t>distributed throughout the mammalian CNS. Their administration</a:t>
            </a:r>
          </a:p>
          <a:p>
            <a:r>
              <a:rPr lang="en-US"/>
              <a:t>leads to rapid depolarization of neurons and an increase in firing rate.). The best-characterized receptor is known as the a-</a:t>
            </a:r>
            <a:r>
              <a:rPr lang="en-US">
                <a:solidFill>
                  <a:schemeClr val="accent2"/>
                </a:solidFill>
              </a:rPr>
              <a:t>a-NMDA (</a:t>
            </a:r>
            <a:r>
              <a:rPr lang="en-US" i="1">
                <a:solidFill>
                  <a:schemeClr val="accent2"/>
                </a:solidFill>
              </a:rPr>
              <a:t>N-</a:t>
            </a:r>
            <a:r>
              <a:rPr lang="en-US">
                <a:solidFill>
                  <a:schemeClr val="accent2"/>
                </a:solidFill>
              </a:rPr>
              <a:t>methyl-Daspartate) receptor</a:t>
            </a:r>
            <a:endParaRPr lang="en-US"/>
          </a:p>
          <a:p>
            <a:r>
              <a:rPr lang="en-US"/>
              <a:t>Exposure of NMDA to glutamate can leads to increased </a:t>
            </a:r>
            <a:r>
              <a:rPr lang="en-US">
                <a:solidFill>
                  <a:schemeClr val="accent2"/>
                </a:solidFill>
              </a:rPr>
              <a:t>Ca++ and Na++  ion influx.</a:t>
            </a:r>
            <a:r>
              <a:rPr lang="en-US"/>
              <a:t> </a:t>
            </a:r>
          </a:p>
          <a:p>
            <a:r>
              <a:rPr lang="en-US"/>
              <a:t>NAMDA antagonist can be used in treatment of epilepsy.  </a:t>
            </a:r>
          </a:p>
          <a:p>
            <a:endParaRPr lang="en-US"/>
          </a:p>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4044280"/>
      </p:ext>
    </p:extLst>
  </p:cSld>
  <p:clrMapOvr>
    <a:masterClrMapping/>
  </p:clrMapOvr>
  <mc:AlternateContent xmlns:mc="http://schemas.openxmlformats.org/markup-compatibility/2006" xmlns:p14="http://schemas.microsoft.com/office/powerpoint/2010/main">
    <mc:Choice Requires="p14">
      <p:transition spd="slow" p14:dur="2000" advTm="92520"/>
    </mc:Choice>
    <mc:Fallback xmlns="">
      <p:transition spd="slow" advTm="92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2362200"/>
            <a:ext cx="81534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000">
                <a:solidFill>
                  <a:srgbClr val="FF3300"/>
                </a:solidFill>
              </a:rPr>
              <a:t>3-Dopamine</a:t>
            </a:r>
          </a:p>
          <a:p>
            <a:r>
              <a:rPr lang="en-US" sz="1600" b="1">
                <a:solidFill>
                  <a:schemeClr val="accent2"/>
                </a:solidFill>
              </a:rPr>
              <a:t>1- Nigrostriatal projection linking to</a:t>
            </a:r>
            <a:r>
              <a:rPr lang="en-US" sz="1600">
                <a:solidFill>
                  <a:schemeClr val="accent2"/>
                </a:solidFill>
              </a:rPr>
              <a:t> </a:t>
            </a:r>
            <a:r>
              <a:rPr lang="en-US" b="1" u="sng">
                <a:solidFill>
                  <a:schemeClr val="accent2"/>
                </a:solidFill>
              </a:rPr>
              <a:t>substantia nigra</a:t>
            </a:r>
            <a:r>
              <a:rPr lang="en-US" b="1">
                <a:solidFill>
                  <a:schemeClr val="accent2"/>
                </a:solidFill>
              </a:rPr>
              <a:t> involved in motor functon----</a:t>
            </a:r>
            <a:r>
              <a:rPr lang="en-US" b="1" u="sng">
                <a:solidFill>
                  <a:schemeClr val="accent2"/>
                </a:solidFill>
              </a:rPr>
              <a:t>antiparkinsonism.</a:t>
            </a:r>
          </a:p>
          <a:p>
            <a:r>
              <a:rPr lang="en-US" b="1">
                <a:solidFill>
                  <a:schemeClr val="accent2"/>
                </a:solidFill>
              </a:rPr>
              <a:t>2- </a:t>
            </a:r>
            <a:r>
              <a:rPr lang="en-US" b="1" u="sng">
                <a:solidFill>
                  <a:schemeClr val="accent2"/>
                </a:solidFill>
              </a:rPr>
              <a:t>Mesolimbic</a:t>
            </a:r>
            <a:r>
              <a:rPr lang="en-US" b="1">
                <a:solidFill>
                  <a:schemeClr val="accent2"/>
                </a:solidFill>
              </a:rPr>
              <a:t> projection involved in behavior effect-----</a:t>
            </a:r>
            <a:r>
              <a:rPr lang="en-US" b="1" u="sng">
                <a:solidFill>
                  <a:schemeClr val="accent2"/>
                </a:solidFill>
              </a:rPr>
              <a:t>Antipsychotic</a:t>
            </a:r>
            <a:r>
              <a:rPr lang="en-US" b="1">
                <a:solidFill>
                  <a:schemeClr val="accent2"/>
                </a:solidFill>
              </a:rPr>
              <a:t>.</a:t>
            </a:r>
          </a:p>
          <a:p>
            <a:r>
              <a:rPr lang="en-US" b="1">
                <a:solidFill>
                  <a:schemeClr val="accent2"/>
                </a:solidFill>
              </a:rPr>
              <a:t>3-  </a:t>
            </a:r>
            <a:r>
              <a:rPr lang="en-US" b="1" u="sng">
                <a:solidFill>
                  <a:schemeClr val="accent2"/>
                </a:solidFill>
              </a:rPr>
              <a:t>Tuber infundibular</a:t>
            </a:r>
            <a:r>
              <a:rPr lang="en-US" b="1">
                <a:solidFill>
                  <a:schemeClr val="accent2"/>
                </a:solidFill>
              </a:rPr>
              <a:t> is linking to the </a:t>
            </a:r>
            <a:r>
              <a:rPr lang="en-US" b="1" u="sng">
                <a:solidFill>
                  <a:schemeClr val="accent2"/>
                </a:solidFill>
              </a:rPr>
              <a:t>hypothalamus</a:t>
            </a:r>
            <a:r>
              <a:rPr lang="en-US" b="1">
                <a:solidFill>
                  <a:schemeClr val="accent2"/>
                </a:solidFill>
              </a:rPr>
              <a:t> involved in in the control of </a:t>
            </a:r>
            <a:r>
              <a:rPr lang="en-US" b="1" u="sng">
                <a:solidFill>
                  <a:schemeClr val="accent2"/>
                </a:solidFill>
              </a:rPr>
              <a:t>prolactin.</a:t>
            </a:r>
            <a:r>
              <a:rPr lang="en-US" sz="1600"/>
              <a:t> </a:t>
            </a:r>
          </a:p>
          <a:p>
            <a:endParaRPr lang="en-US" sz="1600"/>
          </a:p>
          <a:p>
            <a:r>
              <a:rPr lang="en-US" sz="1600" b="1"/>
              <a:t>A number of dopamine receptors have been identified, and they fall into two categories: </a:t>
            </a:r>
            <a:r>
              <a:rPr lang="en-US" sz="1600" b="1">
                <a:solidFill>
                  <a:schemeClr val="accent2"/>
                </a:solidFill>
              </a:rPr>
              <a:t>D1-like and D2-like</a:t>
            </a:r>
            <a:r>
              <a:rPr lang="en-US" sz="1600" b="1"/>
              <a:t>. </a:t>
            </a:r>
          </a:p>
          <a:p>
            <a:r>
              <a:rPr lang="en-US" sz="1600" b="1"/>
              <a:t>All dopamine receptors are metabotropic. </a:t>
            </a:r>
            <a:r>
              <a:rPr lang="en-US" sz="1600" b="1">
                <a:solidFill>
                  <a:srgbClr val="FF3300"/>
                </a:solidFill>
              </a:rPr>
              <a:t>Dopamine generally exerts a slow inhibitory action on CNS neurons</a:t>
            </a:r>
            <a:r>
              <a:rPr lang="en-US" sz="1600" b="1"/>
              <a:t>. This action has been best characterized on dopamine-containing substantia nigra neurons, where D2  receptor activation opens potassium channels. </a:t>
            </a:r>
          </a:p>
          <a:p>
            <a:r>
              <a:rPr lang="en-US" sz="1600" b="1"/>
              <a:t>D2-recptors have been implicated in the pathophsiology of schizophrnia, parkinsonism, CTZ activation.</a:t>
            </a:r>
          </a:p>
          <a:p>
            <a:r>
              <a:rPr lang="en-US" sz="1600" b="1"/>
              <a:t>Some drugs that act as dopamine agonist is bromocriptine.</a:t>
            </a:r>
          </a:p>
        </p:txBody>
      </p:sp>
      <p:sp>
        <p:nvSpPr>
          <p:cNvPr id="144387" name="Rectangle 3"/>
          <p:cNvSpPr>
            <a:spLocks noChangeArrowheads="1"/>
          </p:cNvSpPr>
          <p:nvPr/>
        </p:nvSpPr>
        <p:spPr bwMode="auto">
          <a:xfrm>
            <a:off x="152400" y="228600"/>
            <a:ext cx="84582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3300"/>
                </a:solidFill>
              </a:rPr>
              <a:t>2-Acetylcholine</a:t>
            </a:r>
          </a:p>
          <a:p>
            <a:r>
              <a:rPr lang="en-US">
                <a:solidFill>
                  <a:schemeClr val="accent2"/>
                </a:solidFill>
              </a:rPr>
              <a:t>Both muscrinic and nicotinic exist in CNS</a:t>
            </a:r>
          </a:p>
          <a:p>
            <a:r>
              <a:rPr lang="en-US">
                <a:solidFill>
                  <a:schemeClr val="accent2"/>
                </a:solidFill>
              </a:rPr>
              <a:t>Most of Ach is mediated by muscarinic receptor</a:t>
            </a:r>
          </a:p>
          <a:p>
            <a:r>
              <a:rPr lang="en-US">
                <a:solidFill>
                  <a:schemeClr val="accent2"/>
                </a:solidFill>
              </a:rPr>
              <a:t>ACh is an excitatory neurotransmitter in the mammalian CNS. There is good evidence that ACh</a:t>
            </a:r>
            <a:r>
              <a:rPr lang="en-US"/>
              <a:t> (among other neurotransmitters) is </a:t>
            </a:r>
            <a:r>
              <a:rPr lang="en-US">
                <a:solidFill>
                  <a:schemeClr val="accent2"/>
                </a:solidFill>
              </a:rPr>
              <a:t>decreased in certain cognitive disorders</a:t>
            </a:r>
            <a:r>
              <a:rPr lang="en-US"/>
              <a:t>, such as Alzheimer’s disease . Thus anticholinestrase can be used in treatment of dementia Alzheimer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1561775"/>
      </p:ext>
    </p:extLst>
  </p:cSld>
  <p:clrMapOvr>
    <a:masterClrMapping/>
  </p:clrMapOvr>
  <mc:AlternateContent xmlns:mc="http://schemas.openxmlformats.org/markup-compatibility/2006" xmlns:p14="http://schemas.microsoft.com/office/powerpoint/2010/main">
    <mc:Choice Requires="p14">
      <p:transition spd="slow" p14:dur="2000" advTm="99583"/>
    </mc:Choice>
    <mc:Fallback xmlns="">
      <p:transition spd="slow" advTm="9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D:\Graphics\CB-1 receptors high density regio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609600"/>
            <a:ext cx="71628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35350927"/>
      </p:ext>
    </p:extLst>
  </p:cSld>
  <p:clrMapOvr>
    <a:masterClrMapping/>
  </p:clrMapOvr>
  <mc:AlternateContent xmlns:mc="http://schemas.openxmlformats.org/markup-compatibility/2006" xmlns:p14="http://schemas.microsoft.com/office/powerpoint/2010/main">
    <mc:Choice Requires="p14">
      <p:transition spd="slow" p14:dur="2000" advTm="4508"/>
    </mc:Choice>
    <mc:Fallback xmlns="">
      <p:transition spd="slow" advTm="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anim calcmode="lin" valueType="num">
                                      <p:cBhvr additive="base">
                                        <p:cTn id="11" dur="500" fill="hold"/>
                                        <p:tgtEl>
                                          <p:spTgt spid="15364"/>
                                        </p:tgtEl>
                                        <p:attrNameLst>
                                          <p:attrName>ppt_x</p:attrName>
                                        </p:attrNameLst>
                                      </p:cBhvr>
                                      <p:tavLst>
                                        <p:tav tm="0">
                                          <p:val>
                                            <p:strVal val="0-#ppt_w/2"/>
                                          </p:val>
                                        </p:tav>
                                        <p:tav tm="100000">
                                          <p:val>
                                            <p:strVal val="#ppt_x"/>
                                          </p:val>
                                        </p:tav>
                                      </p:tavLst>
                                    </p:anim>
                                    <p:anim calcmode="lin" valueType="num">
                                      <p:cBhvr additive="base">
                                        <p:cTn id="12" dur="500" fill="hold"/>
                                        <p:tgtEl>
                                          <p:spTgt spid="153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228600" y="228600"/>
            <a:ext cx="8534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3300"/>
                </a:solidFill>
              </a:rPr>
              <a:t>4-Norepinephrine</a:t>
            </a:r>
          </a:p>
          <a:p>
            <a:r>
              <a:rPr lang="en-US"/>
              <a:t>Most central noradrenergic neurons are located in the nucleus locus ceruleus of the pons and in neurons of the reticular formation. Fibers from these nuclei innervate a large number of cortical, subcortical, and spinomedullary</a:t>
            </a:r>
          </a:p>
          <a:p>
            <a:r>
              <a:rPr lang="en-US"/>
              <a:t>fields. Many functions have been ascribed to the central noradrenergic neurons, </a:t>
            </a:r>
            <a:r>
              <a:rPr lang="en-US">
                <a:solidFill>
                  <a:schemeClr val="accent2"/>
                </a:solidFill>
              </a:rPr>
              <a:t>including a role in affective disorders in learning and memory, and in sleep–wake cycle regulation.The mammalia CNS contains both - and -adrenoceptors</a:t>
            </a:r>
            <a:r>
              <a:rPr lang="en-US"/>
              <a:t>.</a:t>
            </a:r>
          </a:p>
          <a:p>
            <a:endParaRPr lang="en-US"/>
          </a:p>
        </p:txBody>
      </p:sp>
      <p:sp>
        <p:nvSpPr>
          <p:cNvPr id="146435" name="Rectangle 3"/>
          <p:cNvSpPr>
            <a:spLocks noChangeArrowheads="1"/>
          </p:cNvSpPr>
          <p:nvPr/>
        </p:nvSpPr>
        <p:spPr bwMode="auto">
          <a:xfrm>
            <a:off x="228600" y="2667000"/>
            <a:ext cx="8686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3300"/>
                </a:solidFill>
              </a:rPr>
              <a:t>5-Epinephrine</a:t>
            </a:r>
          </a:p>
          <a:p>
            <a:r>
              <a:rPr lang="en-US"/>
              <a:t>Epinephrine is found only in very low concentrations in the mammalian CNS, and it is unlikely to play a major role as a neurotransmitter. </a:t>
            </a:r>
          </a:p>
          <a:p>
            <a:endParaRPr lang="en-US"/>
          </a:p>
        </p:txBody>
      </p:sp>
      <p:sp>
        <p:nvSpPr>
          <p:cNvPr id="146436" name="Rectangle 5"/>
          <p:cNvSpPr>
            <a:spLocks noChangeArrowheads="1"/>
          </p:cNvSpPr>
          <p:nvPr/>
        </p:nvSpPr>
        <p:spPr bwMode="auto">
          <a:xfrm>
            <a:off x="0" y="3962400"/>
            <a:ext cx="8382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3300"/>
                </a:solidFill>
              </a:rPr>
              <a:t>6-Histamine</a:t>
            </a:r>
          </a:p>
          <a:p>
            <a:r>
              <a:rPr lang="en-US"/>
              <a:t>Histamine occurs in the brain, particularly in certain</a:t>
            </a:r>
          </a:p>
          <a:p>
            <a:r>
              <a:rPr lang="en-US"/>
              <a:t>hypothalamic neurons, and evidence is strong that histamine</a:t>
            </a:r>
          </a:p>
          <a:p>
            <a:r>
              <a:rPr lang="en-US"/>
              <a:t>is a neurotransmitter.</a:t>
            </a:r>
          </a:p>
          <a:p>
            <a:r>
              <a:rPr lang="en-US">
                <a:solidFill>
                  <a:schemeClr val="accent2"/>
                </a:solidFill>
              </a:rPr>
              <a:t>Possible roles for histamine in the regulation of food and water intake, thermoregulation, hormone release, and sleep have been suggested</a:t>
            </a:r>
          </a:p>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8174207"/>
      </p:ext>
    </p:extLst>
  </p:cSld>
  <p:clrMapOvr>
    <a:masterClrMapping/>
  </p:clrMapOvr>
  <mc:AlternateContent xmlns:mc="http://schemas.openxmlformats.org/markup-compatibility/2006" xmlns:p14="http://schemas.microsoft.com/office/powerpoint/2010/main">
    <mc:Choice Requires="p14">
      <p:transition spd="slow" p14:dur="2000" advTm="52622"/>
    </mc:Choice>
    <mc:Fallback xmlns="">
      <p:transition spd="slow" advTm="5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1.2"/>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1.3|29.1|29.8"/>
</p:tagLst>
</file>

<file path=ppt/tags/tag4.xml><?xml version="1.0" encoding="utf-8"?>
<p:tagLst xmlns:a="http://schemas.openxmlformats.org/drawingml/2006/main" xmlns:r="http://schemas.openxmlformats.org/officeDocument/2006/relationships" xmlns:p="http://schemas.openxmlformats.org/presentationml/2006/main">
  <p:tag name="TIMING" val="|9.8"/>
</p:tagLst>
</file>

<file path=ppt/tags/tag5.xml><?xml version="1.0" encoding="utf-8"?>
<p:tagLst xmlns:a="http://schemas.openxmlformats.org/drawingml/2006/main" xmlns:r="http://schemas.openxmlformats.org/officeDocument/2006/relationships" xmlns:p="http://schemas.openxmlformats.org/presentationml/2006/main">
  <p:tag name="TIMING" val="|3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3598</Words>
  <Application>Microsoft Office PowerPoint</Application>
  <PresentationFormat>On-screen Show (4:3)</PresentationFormat>
  <Paragraphs>208</Paragraphs>
  <Slides>31</Slides>
  <Notes>1</Notes>
  <HiddenSlides>0</HiddenSlides>
  <MMClips>31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COMPUMAGIC</dc:creator>
  <cp:lastModifiedBy>COMPUMAGIC</cp:lastModifiedBy>
  <cp:revision>7</cp:revision>
  <dcterms:created xsi:type="dcterms:W3CDTF">2006-08-16T00:00:00Z</dcterms:created>
  <dcterms:modified xsi:type="dcterms:W3CDTF">2020-03-17T17:54:23Z</dcterms:modified>
</cp:coreProperties>
</file>