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79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  <p:sldId id="269" r:id="rId15"/>
    <p:sldId id="270" r:id="rId16"/>
    <p:sldId id="271" r:id="rId17"/>
    <p:sldId id="278" r:id="rId18"/>
    <p:sldId id="272" r:id="rId19"/>
    <p:sldId id="273" r:id="rId20"/>
  </p:sldIdLst>
  <p:sldSz cx="9144000" cy="6858000" type="screen4x3"/>
  <p:notesSz cx="6858000" cy="9144000"/>
  <p:defaultTextStyle>
    <a:defPPr>
      <a:defRPr lang="ar-EG"/>
    </a:defPPr>
    <a:lvl1pPr algn="r" rtl="1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r" rtl="1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r" rtl="1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r" rtl="1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r" rtl="1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FF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65432" autoAdjust="0"/>
    <p:restoredTop sz="94746" autoAdjust="0"/>
  </p:normalViewPr>
  <p:slideViewPr>
    <p:cSldViewPr>
      <p:cViewPr>
        <p:scale>
          <a:sx n="63" d="100"/>
          <a:sy n="63" d="100"/>
        </p:scale>
        <p:origin x="-180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2A2217B-F230-48FA-BF4B-F72BCC17B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E3244B-5190-407B-90C7-FE54966726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B2ACA88-4AEA-4E74-B351-6A3FADEE15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FD3A4-10DA-47D6-BEC6-994BE82F9536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01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520353E-ACE7-4068-864C-A74E727076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41D3860-9496-40AE-9A23-3BB869B3FD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EE0CD42-0808-4FB8-A4BC-A54D4319E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97291-FBCA-4BCC-8F34-E6A0811C5A9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76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7EBC1D1-4300-4EB9-8B49-47DB10E893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45B3AC8-4AB6-4851-83B9-F4794B5840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2D73049-2366-4BB3-B888-D8B221CF0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48BCD0-BFA7-488D-AC66-F7DB51FF9A7D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707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FFD8D2C-431D-4B86-8219-C5FF14788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B09525-E3AB-41BC-B7C3-744EB1FB3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E9A9C8A-00EF-4824-ABE8-4CB0A2477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3F928-E90D-414C-82B4-F3440E3019F3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72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3DF5627-C63F-4F2B-AC7A-A56673DEF2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2B8836C-3319-4F0D-8283-DBC1F8124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71C8FBB-31B4-4FBE-A080-C6637E1A4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0F6B8-60BE-4727-84D3-8481EEC6CB47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28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78D3DA2-5F08-4B4B-A284-5040376DD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F2A3DD7-CCFD-4DC9-B341-6B817FBDD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28C8E9E-FBED-44C8-A1EA-A93BCB793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91DC9-25B4-4DBF-8FA6-D378063684C9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90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3F9E77D-3847-40F7-BC2F-16EC23B67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DA1D34E-A18A-4040-9888-3C18D4999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63A80CE-BBB4-4DD0-86D4-BC046F9B7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085405-3528-4305-854B-33B11B7C10FE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3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B12637A8-D297-438E-8F77-068030273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6C27E15-2D49-463F-B706-57D511D6A0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4F09E17-EFAD-4D12-B954-4272A18DE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E0FB5-2B16-40E6-9B31-A47066818ABA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89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396D312-869D-4A7A-8CAC-20EBDDF102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A1ED205-171C-4761-BEC3-4C057A53D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C331988-B0C7-4D43-A95C-24DF158ED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27450-669E-4882-9B44-54A1EA2DCAA4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64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ED68105-895E-4D08-8528-7A94FE88C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99A785A3-8087-4002-8F0C-3D7DAD024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B903540-AF37-4495-A8B0-72AB5E169D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DDBCF-8349-4EEC-B046-70FEF0619A3F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0402BC1-CD4A-4217-9615-227ADCF32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761F448-1F2B-4955-9023-87B00B904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8896D56-0E0D-4CE9-8E91-7305D15575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F03CD-9212-409C-87D6-7D04E06C10C8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09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314AA4D-1472-4A55-9045-EACC8C7CF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0091BB2-A3B4-4446-9E81-CC01E4D15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19A8D77-78F1-4D64-B0FA-8EC8E6A5AA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2CA4E-81FC-4AB3-A548-067851FAC280}" type="slidenum">
              <a:rPr lang="ar-EG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4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07791FBB-B060-4006-AD4F-A493D5048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60B3C19A-70C7-4468-A9A7-67E329BB1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E3D187F-90D8-455C-AEC3-772A86B9E5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FB7606E-7A96-4B31-8F6B-DDD0DB4EB3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540FAE5-5E5B-4C5A-A836-6BBC47D391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2251C5-DFA0-4471-B5E5-BD80E97A5165}" type="slidenum">
              <a:rPr lang="ar-EG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>
            <a:extLst>
              <a:ext uri="{FF2B5EF4-FFF2-40B4-BE49-F238E27FC236}">
                <a16:creationId xmlns:a16="http://schemas.microsoft.com/office/drawing/2014/main" xmlns="" id="{DD42622D-6EC3-45FE-8561-2E7B3F405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188913"/>
            <a:ext cx="4159250" cy="4572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2400"/>
              <a:t>Nonsteroidal synthetic estrogens</a:t>
            </a:r>
          </a:p>
        </p:txBody>
      </p:sp>
      <p:sp>
        <p:nvSpPr>
          <p:cNvPr id="1030" name="Rectangle 7">
            <a:extLst>
              <a:ext uri="{FF2B5EF4-FFF2-40B4-BE49-F238E27FC236}">
                <a16:creationId xmlns:a16="http://schemas.microsoft.com/office/drawing/2014/main" xmlns="" id="{E0C733C2-BD84-48EE-A5F5-B6692D24D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6">
            <a:extLst>
              <a:ext uri="{FF2B5EF4-FFF2-40B4-BE49-F238E27FC236}">
                <a16:creationId xmlns:a16="http://schemas.microsoft.com/office/drawing/2014/main" xmlns="" id="{EAF48CC0-F850-4736-8CBB-9578013632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2133600"/>
          <a:ext cx="19367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3" imgW="1514160" imgH="1789200" progId="ChemDraw.Document.6.0">
                  <p:embed/>
                </p:oleObj>
              </mc:Choice>
              <mc:Fallback>
                <p:oleObj name="CS ChemDraw Drawing" r:id="rId3" imgW="1514160" imgH="1789200" progId="ChemDraw.Document.6.0">
                  <p:embed/>
                  <p:pic>
                    <p:nvPicPr>
                      <p:cNvPr id="1026" name="Object 6">
                        <a:extLst>
                          <a:ext uri="{FF2B5EF4-FFF2-40B4-BE49-F238E27FC236}">
                            <a16:creationId xmlns:a16="http://schemas.microsoft.com/office/drawing/2014/main" xmlns="" id="{EAF48CC0-F850-4736-8CBB-9578013632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133600"/>
                        <a:ext cx="193675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8">
            <a:extLst>
              <a:ext uri="{FF2B5EF4-FFF2-40B4-BE49-F238E27FC236}">
                <a16:creationId xmlns:a16="http://schemas.microsoft.com/office/drawing/2014/main" xmlns="" id="{29DD9BF8-FFA4-4CF8-A5B0-7BA62094C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524375"/>
            <a:ext cx="3317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/>
              <a:t>Trans-</a:t>
            </a:r>
            <a:r>
              <a:rPr lang="en-US" altLang="en-US">
                <a:sym typeface="Symbol" panose="05050102010706020507" pitchFamily="18" charset="2"/>
              </a:rPr>
              <a:t> </a:t>
            </a:r>
            <a:r>
              <a:rPr lang="ar-EG" altLang="en-US"/>
              <a:t>`</a:t>
            </a:r>
            <a:r>
              <a:rPr lang="en-US" altLang="en-US"/>
              <a:t>diethyl-4,4</a:t>
            </a:r>
            <a:r>
              <a:rPr lang="ar-EG" altLang="en-US"/>
              <a:t> `</a:t>
            </a:r>
            <a:r>
              <a:rPr lang="en-US" altLang="en-US"/>
              <a:t>-stilbenediol</a:t>
            </a:r>
            <a:r>
              <a:rPr lang="en-US" altLang="en-U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32" name="Rectangle 19">
            <a:extLst>
              <a:ext uri="{FF2B5EF4-FFF2-40B4-BE49-F238E27FC236}">
                <a16:creationId xmlns:a16="http://schemas.microsoft.com/office/drawing/2014/main" xmlns="" id="{DFC74E88-FB70-469D-A894-B8FDE8C4A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908050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rtl="0" eaLnBrk="1" hangingPunct="1"/>
            <a:r>
              <a:rPr lang="en-US" altLang="en-US" sz="2400">
                <a:solidFill>
                  <a:schemeClr val="accent2"/>
                </a:solidFill>
              </a:rPr>
              <a:t>1- Diethylstilbsterol ( DES )</a:t>
            </a:r>
          </a:p>
        </p:txBody>
      </p:sp>
      <p:sp>
        <p:nvSpPr>
          <p:cNvPr id="1033" name="Rectangle 21">
            <a:extLst>
              <a:ext uri="{FF2B5EF4-FFF2-40B4-BE49-F238E27FC236}">
                <a16:creationId xmlns:a16="http://schemas.microsoft.com/office/drawing/2014/main" xmlns="" id="{026715A0-A544-4169-B8BB-6393D6CBA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3" y="1916113"/>
            <a:ext cx="6249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trans isomer posses 10 folds estrogenic activity of the cis isomer</a:t>
            </a:r>
            <a:endParaRPr lang="ar-EG" altLang="en-US" sz="1800"/>
          </a:p>
        </p:txBody>
      </p:sp>
      <p:sp>
        <p:nvSpPr>
          <p:cNvPr id="1034" name="Rectangle 22">
            <a:extLst>
              <a:ext uri="{FF2B5EF4-FFF2-40B4-BE49-F238E27FC236}">
                <a16:creationId xmlns:a16="http://schemas.microsoft.com/office/drawing/2014/main" xmlns="" id="{BDACE4B0-3300-4D0C-A489-38E080CA7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5445125"/>
            <a:ext cx="7978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The distance between 2 OH is essential for estrogenic activity it should be 8.55 A</a:t>
            </a:r>
            <a:r>
              <a:rPr lang="en-US" altLang="en-US" sz="1800" baseline="30000"/>
              <a:t>o</a:t>
            </a:r>
            <a:r>
              <a:rPr lang="en-US" altLang="en-US" sz="1800"/>
              <a:t> .</a:t>
            </a:r>
            <a:endParaRPr lang="en-US" altLang="en-US" sz="1800">
              <a:sym typeface="Symbol" panose="05050102010706020507" pitchFamily="18" charset="2"/>
            </a:endParaRPr>
          </a:p>
        </p:txBody>
      </p:sp>
      <p:sp>
        <p:nvSpPr>
          <p:cNvPr id="1035" name="Text Box 23">
            <a:extLst>
              <a:ext uri="{FF2B5EF4-FFF2-40B4-BE49-F238E27FC236}">
                <a16:creationId xmlns:a16="http://schemas.microsoft.com/office/drawing/2014/main" xmlns="" id="{F389DED1-333E-4437-9DFA-08EC6C631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805488"/>
            <a:ext cx="88201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Uses</a:t>
            </a:r>
          </a:p>
          <a:p>
            <a:pPr algn="l" rtl="0" eaLnBrk="1" hangingPunct="1"/>
            <a:r>
              <a:rPr lang="en-US" altLang="en-US" sz="1800">
                <a:sym typeface="Symbol" panose="05050102010706020507" pitchFamily="18" charset="2"/>
              </a:rPr>
              <a:t>Used for treat</a:t>
            </a:r>
            <a:r>
              <a:rPr lang="ar-EG" altLang="en-US" sz="1800">
                <a:sym typeface="Symbol" panose="05050102010706020507" pitchFamily="18" charset="2"/>
              </a:rPr>
              <a:t> </a:t>
            </a:r>
            <a:r>
              <a:rPr lang="en-US" altLang="en-US" sz="1800">
                <a:sym typeface="Symbol" panose="05050102010706020507" pitchFamily="18" charset="2"/>
              </a:rPr>
              <a:t>prostate cancer in men</a:t>
            </a:r>
            <a:r>
              <a:rPr lang="ar-EG" altLang="en-US" sz="1800">
                <a:sym typeface="Symbol" panose="05050102010706020507" pitchFamily="18" charset="2"/>
              </a:rPr>
              <a:t>.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  <a:endParaRPr lang="en-US" altLang="en-US" sz="1800"/>
          </a:p>
        </p:txBody>
      </p:sp>
      <p:graphicFrame>
        <p:nvGraphicFramePr>
          <p:cNvPr id="1027" name="Object 24">
            <a:extLst>
              <a:ext uri="{FF2B5EF4-FFF2-40B4-BE49-F238E27FC236}">
                <a16:creationId xmlns:a16="http://schemas.microsoft.com/office/drawing/2014/main" xmlns="" id="{FAA3B3B1-0F90-4667-B72C-8A50ABCCF1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2925763"/>
          <a:ext cx="1874837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S ChemDraw Drawing" r:id="rId5" imgW="1248840" imgH="677160" progId="ChemDraw.Document.6.0">
                  <p:embed/>
                </p:oleObj>
              </mc:Choice>
              <mc:Fallback>
                <p:oleObj name="CS ChemDraw Drawing" r:id="rId5" imgW="1248840" imgH="677160" progId="ChemDraw.Document.6.0">
                  <p:embed/>
                  <p:pic>
                    <p:nvPicPr>
                      <p:cNvPr id="1027" name="Object 24">
                        <a:extLst>
                          <a:ext uri="{FF2B5EF4-FFF2-40B4-BE49-F238E27FC236}">
                            <a16:creationId xmlns:a16="http://schemas.microsoft.com/office/drawing/2014/main" xmlns="" id="{FAA3B3B1-0F90-4667-B72C-8A50ABCCF1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925763"/>
                        <a:ext cx="1874837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5">
            <a:extLst>
              <a:ext uri="{FF2B5EF4-FFF2-40B4-BE49-F238E27FC236}">
                <a16:creationId xmlns:a16="http://schemas.microsoft.com/office/drawing/2014/main" xmlns="" id="{4403C5C1-DC5A-4009-9589-572EABFC02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2852738"/>
          <a:ext cx="172085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S ChemDraw Drawing" r:id="rId7" imgW="1146960" imgH="1019520" progId="ChemDraw.Document.6.0">
                  <p:embed/>
                </p:oleObj>
              </mc:Choice>
              <mc:Fallback>
                <p:oleObj name="CS ChemDraw Drawing" r:id="rId7" imgW="1146960" imgH="1019520" progId="ChemDraw.Document.6.0">
                  <p:embed/>
                  <p:pic>
                    <p:nvPicPr>
                      <p:cNvPr id="1028" name="Object 25">
                        <a:extLst>
                          <a:ext uri="{FF2B5EF4-FFF2-40B4-BE49-F238E27FC236}">
                            <a16:creationId xmlns:a16="http://schemas.microsoft.com/office/drawing/2014/main" xmlns="" id="{4403C5C1-DC5A-4009-9589-572EABFC02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852738"/>
                        <a:ext cx="1720850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6">
            <a:extLst>
              <a:ext uri="{FF2B5EF4-FFF2-40B4-BE49-F238E27FC236}">
                <a16:creationId xmlns:a16="http://schemas.microsoft.com/office/drawing/2014/main" xmlns="" id="{3E9FD8F9-EED6-4AB8-8553-E235120A9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524375"/>
            <a:ext cx="2359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/>
              <a:t>Trans-</a:t>
            </a:r>
            <a:r>
              <a:rPr lang="en-US" altLang="en-US">
                <a:sym typeface="Symbol" panose="05050102010706020507" pitchFamily="18" charset="2"/>
              </a:rPr>
              <a:t></a:t>
            </a:r>
            <a:r>
              <a:rPr lang="ar-EG" altLang="en-US"/>
              <a:t>`</a:t>
            </a:r>
            <a:r>
              <a:rPr lang="en-US" altLang="en-US"/>
              <a:t>diethylstilbene</a:t>
            </a:r>
            <a:endParaRPr lang="en-US" altLang="en-US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>
            <a:extLst>
              <a:ext uri="{FF2B5EF4-FFF2-40B4-BE49-F238E27FC236}">
                <a16:creationId xmlns:a16="http://schemas.microsoft.com/office/drawing/2014/main" xmlns="" id="{5673C962-2B8C-4724-9A63-A01640EB4F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" y="190500"/>
          <a:ext cx="867727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CS ChemDraw Drawing" r:id="rId3" imgW="6722640" imgH="3283200" progId="ChemDraw.Document.6.0">
                  <p:embed/>
                </p:oleObj>
              </mc:Choice>
              <mc:Fallback>
                <p:oleObj name="CS ChemDraw Drawing" r:id="rId3" imgW="6722640" imgH="3283200" progId="ChemDraw.Document.6.0">
                  <p:embed/>
                  <p:pic>
                    <p:nvPicPr>
                      <p:cNvPr id="9218" name="Object 4">
                        <a:extLst>
                          <a:ext uri="{FF2B5EF4-FFF2-40B4-BE49-F238E27FC236}">
                            <a16:creationId xmlns:a16="http://schemas.microsoft.com/office/drawing/2014/main" xmlns="" id="{5673C962-2B8C-4724-9A63-A01640EB4F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190500"/>
                        <a:ext cx="8677275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6">
            <a:extLst>
              <a:ext uri="{FF2B5EF4-FFF2-40B4-BE49-F238E27FC236}">
                <a16:creationId xmlns:a16="http://schemas.microsoft.com/office/drawing/2014/main" xmlns="" id="{37BC6A4D-276D-4468-A2B4-0C7147CA2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" y="85725"/>
            <a:ext cx="171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Metabolism 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xmlns="" id="{274147A9-3BF3-4BD1-9EA5-149B42939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4581525"/>
            <a:ext cx="89296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u="sng">
                <a:solidFill>
                  <a:srgbClr val="0000FF"/>
                </a:solidFill>
              </a:rPr>
              <a:t>Disadvantages of progesterone</a:t>
            </a:r>
          </a:p>
          <a:p>
            <a:pPr algn="l" rtl="0" eaLnBrk="1" hangingPunct="1">
              <a:buFontTx/>
              <a:buChar char="•"/>
            </a:pPr>
            <a:r>
              <a:rPr lang="en-US" altLang="en-US" b="1"/>
              <a:t> </a:t>
            </a:r>
            <a:r>
              <a:rPr lang="en-US" altLang="en-US" sz="1800"/>
              <a:t>Very weak oral activity due to the rapid degradation in liver.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Virilization (masculization) of female fetus, it may give androstenedione then testosterone</a:t>
            </a:r>
          </a:p>
        </p:txBody>
      </p:sp>
      <p:sp>
        <p:nvSpPr>
          <p:cNvPr id="9221" name="Rectangle 8">
            <a:extLst>
              <a:ext uri="{FF2B5EF4-FFF2-40B4-BE49-F238E27FC236}">
                <a16:creationId xmlns:a16="http://schemas.microsoft.com/office/drawing/2014/main" xmlns="" id="{2F00E02A-472A-4764-9072-D92217E80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661025"/>
            <a:ext cx="46450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b="1" u="sng">
                <a:solidFill>
                  <a:srgbClr val="FF0000"/>
                </a:solidFill>
              </a:rPr>
              <a:t>Assay</a:t>
            </a:r>
            <a:r>
              <a:rPr lang="en-US" altLang="en-US" sz="2400"/>
              <a:t> </a:t>
            </a:r>
          </a:p>
          <a:p>
            <a:pPr algn="l" eaLnBrk="1" hangingPunct="1"/>
            <a:r>
              <a:rPr lang="en-US" altLang="en-US" sz="1800"/>
              <a:t>By INH  </a:t>
            </a:r>
            <a:r>
              <a:rPr lang="en-US" altLang="en-US" sz="1800">
                <a:sym typeface="Symbol" panose="05050102010706020507" pitchFamily="18" charset="2"/>
              </a:rPr>
              <a:t></a:t>
            </a:r>
            <a:r>
              <a:rPr lang="en-US" altLang="en-US" sz="1800"/>
              <a:t>  </a:t>
            </a:r>
            <a:r>
              <a:rPr lang="en-US" altLang="en-US" sz="1800">
                <a:sym typeface="Symbol" panose="05050102010706020507" pitchFamily="18" charset="2"/>
              </a:rPr>
              <a:t>give a color product </a:t>
            </a:r>
            <a:r>
              <a:rPr lang="en-US" altLang="en-US" sz="1800">
                <a:sym typeface="Wingdings 3" panose="05040102010807070707" pitchFamily="18" charset="2"/>
              </a:rPr>
              <a:t></a:t>
            </a:r>
            <a:r>
              <a:rPr lang="en-US" altLang="en-US" sz="1800"/>
              <a:t> colorimetry.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">
            <a:extLst>
              <a:ext uri="{FF2B5EF4-FFF2-40B4-BE49-F238E27FC236}">
                <a16:creationId xmlns:a16="http://schemas.microsoft.com/office/drawing/2014/main" xmlns="" id="{6AEEF776-F755-4F65-80EF-C05A8880B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71438"/>
            <a:ext cx="3103563" cy="523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2800"/>
              <a:t>Synthetic progestins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xmlns="" id="{59F4EECA-D6EB-4626-AD7D-2DE470E09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1571625"/>
            <a:ext cx="7472363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I- 17 </a:t>
            </a:r>
            <a:r>
              <a:rPr lang="en-US" altLang="en-US" sz="2400">
                <a:solidFill>
                  <a:srgbClr val="0000FF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400">
                <a:solidFill>
                  <a:srgbClr val="0000FF"/>
                </a:solidFill>
              </a:rPr>
              <a:t>-Hydroxyprogesterone derivatives</a:t>
            </a:r>
          </a:p>
          <a:p>
            <a:pPr algn="l" rtl="0" eaLnBrk="1" hangingPunct="1"/>
            <a:endParaRPr lang="en-US" altLang="en-US" sz="800">
              <a:solidFill>
                <a:srgbClr val="0000FF"/>
              </a:solidFill>
            </a:endParaRPr>
          </a:p>
          <a:p>
            <a:pPr algn="l" rtl="0" eaLnBrk="1" hangingPunct="1"/>
            <a:r>
              <a:rPr lang="en-US" altLang="en-US" sz="1800">
                <a:sym typeface="Symbol" panose="05050102010706020507" pitchFamily="18" charset="2"/>
              </a:rPr>
              <a:t>The parent 17</a:t>
            </a:r>
            <a:r>
              <a:rPr lang="en-US" altLang="en-US" sz="1800"/>
              <a:t>-hydroxy progesterone is inactive, so </a:t>
            </a:r>
            <a:r>
              <a:rPr lang="en-US" altLang="en-US" sz="1800">
                <a:sym typeface="Symbol" panose="05050102010706020507" pitchFamily="18" charset="2"/>
              </a:rPr>
              <a:t>use 17</a:t>
            </a:r>
            <a:r>
              <a:rPr lang="en-US" altLang="en-US" sz="1800"/>
              <a:t>-ester derivatives.</a:t>
            </a:r>
          </a:p>
          <a:p>
            <a:pPr algn="l" rtl="0" eaLnBrk="1" hangingPunct="1"/>
            <a:endParaRPr lang="en-US" altLang="en-US" sz="2400">
              <a:solidFill>
                <a:srgbClr val="0000FF"/>
              </a:solidFill>
              <a:sym typeface="Symbol" panose="05050102010706020507" pitchFamily="18" charset="2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xmlns="" id="{8D319E70-736E-45C5-B2F6-8C5FA15C5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42" name="Object 8">
            <a:extLst>
              <a:ext uri="{FF2B5EF4-FFF2-40B4-BE49-F238E27FC236}">
                <a16:creationId xmlns:a16="http://schemas.microsoft.com/office/drawing/2014/main" xmlns="" id="{08D907F4-2674-49E7-A60D-22A339CF14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2788" y="2465388"/>
          <a:ext cx="28829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S ChemDraw Drawing" r:id="rId3" imgW="2216520" imgH="1098000" progId="ChemDraw.Document.6.0">
                  <p:embed/>
                </p:oleObj>
              </mc:Choice>
              <mc:Fallback>
                <p:oleObj name="CS ChemDraw Drawing" r:id="rId3" imgW="2216520" imgH="1098000" progId="ChemDraw.Document.6.0">
                  <p:embed/>
                  <p:pic>
                    <p:nvPicPr>
                      <p:cNvPr id="10242" name="Object 8">
                        <a:extLst>
                          <a:ext uri="{FF2B5EF4-FFF2-40B4-BE49-F238E27FC236}">
                            <a16:creationId xmlns:a16="http://schemas.microsoft.com/office/drawing/2014/main" xmlns="" id="{08D907F4-2674-49E7-A60D-22A339CF14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2465388"/>
                        <a:ext cx="288290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9">
            <a:extLst>
              <a:ext uri="{FF2B5EF4-FFF2-40B4-BE49-F238E27FC236}">
                <a16:creationId xmlns:a16="http://schemas.microsoft.com/office/drawing/2014/main" xmlns="" id="{DE5B105C-2AAE-4144-A7FD-20B0AB00C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038" y="3978275"/>
            <a:ext cx="40370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17α-Hydroxypregn-4-en-3,20-dione hexanoate</a:t>
            </a:r>
          </a:p>
        </p:txBody>
      </p:sp>
      <p:sp>
        <p:nvSpPr>
          <p:cNvPr id="10249" name="Text Box 10">
            <a:extLst>
              <a:ext uri="{FF2B5EF4-FFF2-40B4-BE49-F238E27FC236}">
                <a16:creationId xmlns:a16="http://schemas.microsoft.com/office/drawing/2014/main" xmlns="" id="{FC48C62F-4DD7-4989-B8A2-88179D6DB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2538413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Text Box 11">
            <a:extLst>
              <a:ext uri="{FF2B5EF4-FFF2-40B4-BE49-F238E27FC236}">
                <a16:creationId xmlns:a16="http://schemas.microsoft.com/office/drawing/2014/main" xmlns="" id="{D100094E-B175-4010-AA5D-FCCDE6E8D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016250"/>
            <a:ext cx="56261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The introduction of the 17 α ester resulted in more stable </a:t>
            </a:r>
          </a:p>
          <a:p>
            <a:pPr algn="l" rtl="0" eaLnBrk="1" hangingPunct="1"/>
            <a:r>
              <a:rPr lang="en-US" altLang="en-US" sz="1800"/>
              <a:t>   drug, with oral effectiveness and slow onset with </a:t>
            </a:r>
          </a:p>
          <a:p>
            <a:pPr algn="l" rtl="0" eaLnBrk="1" hangingPunct="1"/>
            <a:r>
              <a:rPr lang="en-US" altLang="en-US" sz="1800"/>
              <a:t>   prolonged duration of action. </a:t>
            </a:r>
          </a:p>
          <a:p>
            <a:pPr algn="l" rtl="0" eaLnBrk="1" hangingPunct="1"/>
            <a:endParaRPr lang="en-US" altLang="en-US" sz="800"/>
          </a:p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Uses</a:t>
            </a:r>
            <a:endParaRPr lang="ar-SA" altLang="en-US" sz="2400">
              <a:solidFill>
                <a:srgbClr val="0000FF"/>
              </a:solidFill>
            </a:endParaRPr>
          </a:p>
          <a:p>
            <a:pPr algn="l" rtl="0" eaLnBrk="1" hangingPunct="1">
              <a:buFontTx/>
              <a:buChar char="•"/>
            </a:pPr>
            <a:r>
              <a:rPr lang="ar-SA" altLang="en-US" sz="1800"/>
              <a:t> </a:t>
            </a:r>
            <a:r>
              <a:rPr lang="en-US" altLang="en-US" sz="1800"/>
              <a:t>Used for menstrual disorders and amenorrhea.</a:t>
            </a:r>
          </a:p>
        </p:txBody>
      </p:sp>
      <p:sp>
        <p:nvSpPr>
          <p:cNvPr id="10251" name="Rectangle 13">
            <a:extLst>
              <a:ext uri="{FF2B5EF4-FFF2-40B4-BE49-F238E27FC236}">
                <a16:creationId xmlns:a16="http://schemas.microsoft.com/office/drawing/2014/main" xmlns="" id="{087185C2-EDAD-4138-8F3C-1B886DDDC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43" name="Object 14">
            <a:extLst>
              <a:ext uri="{FF2B5EF4-FFF2-40B4-BE49-F238E27FC236}">
                <a16:creationId xmlns:a16="http://schemas.microsoft.com/office/drawing/2014/main" xmlns="" id="{09EDFD47-C10B-49DC-9BE7-AB67EF35E9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00750" y="4611688"/>
          <a:ext cx="2478088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CS ChemDraw Drawing" r:id="rId5" imgW="1932120" imgH="1411560" progId="ChemDraw.Document.6.0">
                  <p:embed/>
                </p:oleObj>
              </mc:Choice>
              <mc:Fallback>
                <p:oleObj name="CS ChemDraw Drawing" r:id="rId5" imgW="1932120" imgH="1411560" progId="ChemDraw.Document.6.0">
                  <p:embed/>
                  <p:pic>
                    <p:nvPicPr>
                      <p:cNvPr id="10243" name="Object 14">
                        <a:extLst>
                          <a:ext uri="{FF2B5EF4-FFF2-40B4-BE49-F238E27FC236}">
                            <a16:creationId xmlns:a16="http://schemas.microsoft.com/office/drawing/2014/main" xmlns="" id="{09EDFD47-C10B-49DC-9BE7-AB67EF35E9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611688"/>
                        <a:ext cx="2478088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5">
            <a:extLst>
              <a:ext uri="{FF2B5EF4-FFF2-40B4-BE49-F238E27FC236}">
                <a16:creationId xmlns:a16="http://schemas.microsoft.com/office/drawing/2014/main" xmlns="" id="{3911398F-EB3A-4167-BB72-2700A315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4757738"/>
            <a:ext cx="5583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2- Medroxyprogesterone acetate (Provera</a:t>
            </a:r>
            <a:r>
              <a:rPr lang="en-US" altLang="en-US" sz="2400" baseline="30000">
                <a:solidFill>
                  <a:srgbClr val="0000FF"/>
                </a:solidFill>
              </a:rPr>
              <a:t>®</a:t>
            </a:r>
            <a:r>
              <a:rPr lang="en-US" altLang="en-US" sz="240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0253" name="Rectangle 17">
            <a:extLst>
              <a:ext uri="{FF2B5EF4-FFF2-40B4-BE49-F238E27FC236}">
                <a16:creationId xmlns:a16="http://schemas.microsoft.com/office/drawing/2014/main" xmlns="" id="{4DE8E435-A477-48DB-A50D-207F72348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6378575"/>
            <a:ext cx="4786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17α-Hydroxy-6α-methylpregna-4-en-3,20-dione acetate</a:t>
            </a:r>
          </a:p>
        </p:txBody>
      </p:sp>
      <p:sp>
        <p:nvSpPr>
          <p:cNvPr id="10254" name="Text Box 18">
            <a:extLst>
              <a:ext uri="{FF2B5EF4-FFF2-40B4-BE49-F238E27FC236}">
                <a16:creationId xmlns:a16="http://schemas.microsoft.com/office/drawing/2014/main" xmlns="" id="{C7DEFF0C-44F4-47F5-9683-C580CECEA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465763"/>
            <a:ext cx="44640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Uses</a:t>
            </a:r>
            <a:endParaRPr lang="ar-SA" altLang="en-US" sz="2400">
              <a:solidFill>
                <a:srgbClr val="0000FF"/>
              </a:solidFill>
            </a:endParaRPr>
          </a:p>
          <a:p>
            <a:pPr algn="l" rtl="0" eaLnBrk="1" hangingPunct="1"/>
            <a:r>
              <a:rPr lang="ar-SA" altLang="en-US" sz="1800"/>
              <a:t> </a:t>
            </a:r>
            <a:r>
              <a:rPr lang="en-US" altLang="en-US" sz="1800"/>
              <a:t>Used for menstrual disorders and amenorrhea</a:t>
            </a:r>
            <a:r>
              <a:rPr lang="en-US" altLang="en-US"/>
              <a:t>.</a:t>
            </a:r>
            <a:endParaRPr lang="en-US" altLang="en-US" sz="1800"/>
          </a:p>
        </p:txBody>
      </p:sp>
      <p:sp>
        <p:nvSpPr>
          <p:cNvPr id="10255" name="Rectangle 20">
            <a:extLst>
              <a:ext uri="{FF2B5EF4-FFF2-40B4-BE49-F238E27FC236}">
                <a16:creationId xmlns:a16="http://schemas.microsoft.com/office/drawing/2014/main" xmlns="" id="{7E209AF4-3EA1-4150-B4E1-AB2B2269E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517775"/>
            <a:ext cx="657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1- 17 </a:t>
            </a:r>
            <a:r>
              <a:rPr lang="en-US" altLang="en-US" sz="2400">
                <a:solidFill>
                  <a:srgbClr val="0000FF"/>
                </a:solidFill>
                <a:sym typeface="Symbol" panose="05050102010706020507" pitchFamily="18" charset="2"/>
              </a:rPr>
              <a:t></a:t>
            </a:r>
            <a:r>
              <a:rPr lang="ar-EG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0000FF"/>
                </a:solidFill>
              </a:rPr>
              <a:t>Hydroxyprogesterone hexanoate (caproate)</a:t>
            </a:r>
            <a:r>
              <a:rPr lang="en-US" altLang="en-US" sz="240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256" name="Rectangle 5">
            <a:extLst>
              <a:ext uri="{FF2B5EF4-FFF2-40B4-BE49-F238E27FC236}">
                <a16:creationId xmlns:a16="http://schemas.microsoft.com/office/drawing/2014/main" xmlns="" id="{87D21D5D-5B0F-41D1-96BC-439CD8AAF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585788"/>
            <a:ext cx="5781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The Synthetic progestins include tow main chemical groups;</a:t>
            </a:r>
          </a:p>
          <a:p>
            <a:pPr algn="l" rtl="0" eaLnBrk="1" hangingPunct="1"/>
            <a:r>
              <a:rPr lang="en-US" altLang="en-US" sz="1800"/>
              <a:t>I- 17 </a:t>
            </a:r>
            <a:r>
              <a:rPr lang="en-US" altLang="en-US" sz="1800">
                <a:sym typeface="Symbol" panose="05050102010706020507" pitchFamily="18" charset="2"/>
              </a:rPr>
              <a:t></a:t>
            </a:r>
            <a:r>
              <a:rPr lang="en-US" altLang="en-US" sz="1800"/>
              <a:t>-Hydroxyprogesterone derivatives</a:t>
            </a:r>
          </a:p>
          <a:p>
            <a:pPr algn="l" rtl="0" eaLnBrk="1" hangingPunct="1"/>
            <a:r>
              <a:rPr lang="en-US" altLang="en-US" sz="1800"/>
              <a:t>II- 17 </a:t>
            </a:r>
            <a:r>
              <a:rPr lang="en-US" altLang="en-US" sz="1800">
                <a:sym typeface="Symbol" panose="05050102010706020507" pitchFamily="18" charset="2"/>
              </a:rPr>
              <a:t></a:t>
            </a:r>
            <a:r>
              <a:rPr lang="en-US" altLang="en-US" sz="1800"/>
              <a:t>- Ethinyl-19-nortestosterone derivatives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  <a:p>
            <a:pPr algn="l" rtl="0" eaLnBrk="1" hangingPunct="1"/>
            <a:endParaRPr lang="en-US" altLang="en-US" sz="1800">
              <a:sym typeface="Symbol" panose="05050102010706020507" pitchFamily="18" charset="2"/>
            </a:endParaRPr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xmlns="" id="{DEB130E9-2753-4B07-B93B-40549EB8DE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72313" y="285750"/>
          <a:ext cx="14478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CS ChemDraw Drawing" r:id="rId7" imgW="1609920" imgH="1322640" progId="ChemDraw.Document.6.0">
                  <p:embed/>
                </p:oleObj>
              </mc:Choice>
              <mc:Fallback>
                <p:oleObj name="CS ChemDraw Drawing" r:id="rId7" imgW="1609920" imgH="1322640" progId="ChemDraw.Document.6.0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xmlns="" id="{DEB130E9-2753-4B07-B93B-40549EB8DE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285750"/>
                        <a:ext cx="144780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xmlns="" id="{21DA4698-1977-42FC-88ED-F43458824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3" y="163513"/>
            <a:ext cx="606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II- 17 </a:t>
            </a:r>
            <a:r>
              <a:rPr lang="en-US" altLang="en-US" sz="2400">
                <a:solidFill>
                  <a:srgbClr val="0000FF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400">
                <a:solidFill>
                  <a:srgbClr val="0000FF"/>
                </a:solidFill>
              </a:rPr>
              <a:t>- Ethinyl-19-nortestosterone derivatives</a:t>
            </a:r>
            <a:r>
              <a:rPr lang="en-US" altLang="en-US" sz="2400">
                <a:solidFill>
                  <a:srgbClr val="0000FF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1269" name="Rectangle 6">
            <a:extLst>
              <a:ext uri="{FF2B5EF4-FFF2-40B4-BE49-F238E27FC236}">
                <a16:creationId xmlns:a16="http://schemas.microsoft.com/office/drawing/2014/main" xmlns="" id="{89CEB6EC-9E75-42BF-8B27-004E2FBC3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1266" name="Object 7">
            <a:extLst>
              <a:ext uri="{FF2B5EF4-FFF2-40B4-BE49-F238E27FC236}">
                <a16:creationId xmlns:a16="http://schemas.microsoft.com/office/drawing/2014/main" xmlns="" id="{9C1305DC-AA8F-44E5-8FBF-796C92E775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981075"/>
          <a:ext cx="2354263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S ChemDraw Drawing" r:id="rId3" imgW="1811160" imgH="1343160" progId="ChemDraw.Document.6.0">
                  <p:embed/>
                </p:oleObj>
              </mc:Choice>
              <mc:Fallback>
                <p:oleObj name="CS ChemDraw Drawing" r:id="rId3" imgW="1811160" imgH="1343160" progId="ChemDraw.Document.6.0">
                  <p:embed/>
                  <p:pic>
                    <p:nvPicPr>
                      <p:cNvPr id="11266" name="Object 7">
                        <a:extLst>
                          <a:ext uri="{FF2B5EF4-FFF2-40B4-BE49-F238E27FC236}">
                            <a16:creationId xmlns:a16="http://schemas.microsoft.com/office/drawing/2014/main" xmlns="" id="{9C1305DC-AA8F-44E5-8FBF-796C92E775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981075"/>
                        <a:ext cx="2354263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8">
            <a:extLst>
              <a:ext uri="{FF2B5EF4-FFF2-40B4-BE49-F238E27FC236}">
                <a16:creationId xmlns:a16="http://schemas.microsoft.com/office/drawing/2014/main" xmlns="" id="{0798CAF4-A121-4A70-A306-91DFD6560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735013"/>
            <a:ext cx="1900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2400">
                <a:solidFill>
                  <a:srgbClr val="0000FF"/>
                </a:solidFill>
              </a:rPr>
              <a:t>1- Ethisterone</a:t>
            </a:r>
          </a:p>
        </p:txBody>
      </p:sp>
      <p:sp>
        <p:nvSpPr>
          <p:cNvPr id="11271" name="Rectangle 9">
            <a:extLst>
              <a:ext uri="{FF2B5EF4-FFF2-40B4-BE49-F238E27FC236}">
                <a16:creationId xmlns:a16="http://schemas.microsoft.com/office/drawing/2014/main" xmlns="" id="{CCF8F99E-0C8C-4C31-B84D-D45138FA2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738" y="2838450"/>
            <a:ext cx="4378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1800"/>
              <a:t>17</a:t>
            </a:r>
            <a:r>
              <a:rPr lang="en-US" altLang="en-US" sz="1800">
                <a:sym typeface="Symbol" panose="05050102010706020507" pitchFamily="18" charset="2"/>
              </a:rPr>
              <a:t></a:t>
            </a:r>
            <a:r>
              <a:rPr lang="en-US" altLang="en-US" sz="1800"/>
              <a:t>-Ethynyl-17</a:t>
            </a:r>
            <a:r>
              <a:rPr lang="en-US" altLang="en-US" sz="1800">
                <a:sym typeface="Symbol" panose="05050102010706020507" pitchFamily="18" charset="2"/>
              </a:rPr>
              <a:t></a:t>
            </a:r>
            <a:r>
              <a:rPr lang="en-US" altLang="en-US" sz="1800"/>
              <a:t>-hydroxyandrost-4-en-3-one</a:t>
            </a:r>
          </a:p>
        </p:txBody>
      </p:sp>
      <p:sp>
        <p:nvSpPr>
          <p:cNvPr id="11272" name="Rectangle 10">
            <a:extLst>
              <a:ext uri="{FF2B5EF4-FFF2-40B4-BE49-F238E27FC236}">
                <a16:creationId xmlns:a16="http://schemas.microsoft.com/office/drawing/2014/main" xmlns="" id="{18F70864-E0F0-4615-A83B-7E0F23CB5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931988"/>
            <a:ext cx="589597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It was synthesized to find an orally active androgen but late it</a:t>
            </a:r>
          </a:p>
          <a:p>
            <a:pPr algn="l" eaLnBrk="1" hangingPunct="1"/>
            <a:r>
              <a:rPr lang="en-US" altLang="en-US" sz="1800"/>
              <a:t>approved to be an effective oral progestin. </a:t>
            </a:r>
          </a:p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 Uses</a:t>
            </a:r>
          </a:p>
          <a:p>
            <a:pPr algn="l" eaLnBrk="1" hangingPunct="1"/>
            <a:r>
              <a:rPr lang="en-US" altLang="en-US" sz="1800"/>
              <a:t>Used in treatment of menstrual dysfunctions.</a:t>
            </a:r>
            <a:endParaRPr lang="en-US" altLang="en-US" sz="1800">
              <a:sym typeface="Symbol" panose="05050102010706020507" pitchFamily="18" charset="2"/>
            </a:endParaRP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xmlns="" id="{A4F73777-0C39-46E3-99C0-8238F0CB2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" y="1274763"/>
            <a:ext cx="3975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 rtl="0">
              <a:buFontTx/>
              <a:buChar char="•"/>
              <a:defRPr/>
            </a:pP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The first orally active </a:t>
            </a:r>
            <a:r>
              <a:rPr lang="arn-CL" sz="1800" dirty="0"/>
              <a:t>progesti</a:t>
            </a:r>
            <a:r>
              <a:rPr lang="en-US" sz="1800" dirty="0"/>
              <a:t>n. </a:t>
            </a:r>
          </a:p>
          <a:p>
            <a:pPr algn="l" rtl="0">
              <a:buFontTx/>
              <a:buChar char="•"/>
              <a:defRPr/>
            </a:pPr>
            <a:r>
              <a:rPr lang="en-US" sz="1800" dirty="0"/>
              <a:t> It is 17</a:t>
            </a:r>
            <a:r>
              <a:rPr lang="en-US" sz="1800" dirty="0">
                <a:sym typeface="Symbol" pitchFamily="18" charset="2"/>
              </a:rPr>
              <a:t>-</a:t>
            </a:r>
            <a:r>
              <a:rPr lang="en-US" sz="1800" dirty="0" err="1">
                <a:sym typeface="Symbol" pitchFamily="18" charset="2"/>
              </a:rPr>
              <a:t>ethynyl</a:t>
            </a:r>
            <a:r>
              <a:rPr lang="en-US" sz="1800" dirty="0">
                <a:sym typeface="Symbol" pitchFamily="18" charset="2"/>
              </a:rPr>
              <a:t> analog of </a:t>
            </a:r>
            <a:r>
              <a:rPr lang="en-US" sz="1800" dirty="0" err="1">
                <a:sym typeface="Symbol" pitchFamily="18" charset="2"/>
              </a:rPr>
              <a:t>testosteron</a:t>
            </a:r>
            <a:r>
              <a:rPr lang="en-US" sz="1800" dirty="0">
                <a:sym typeface="Symbol" pitchFamily="18" charset="2"/>
              </a:rPr>
              <a:t>.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1274" name="Rectangle 13">
            <a:extLst>
              <a:ext uri="{FF2B5EF4-FFF2-40B4-BE49-F238E27FC236}">
                <a16:creationId xmlns:a16="http://schemas.microsoft.com/office/drawing/2014/main" xmlns="" id="{2F5A349D-D751-43D3-9F62-A8DF38814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398838"/>
            <a:ext cx="4535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2- Norethisterone </a:t>
            </a:r>
            <a:r>
              <a:rPr lang="ar-SA" altLang="en-US" sz="2400">
                <a:solidFill>
                  <a:srgbClr val="0000FF"/>
                </a:solidFill>
              </a:rPr>
              <a:t>)</a:t>
            </a:r>
            <a:r>
              <a:rPr lang="en-US" altLang="en-US" sz="2400">
                <a:solidFill>
                  <a:srgbClr val="0000FF"/>
                </a:solidFill>
              </a:rPr>
              <a:t>norethindrone</a:t>
            </a:r>
            <a:r>
              <a:rPr lang="ar-SA" altLang="en-US" sz="2400">
                <a:solidFill>
                  <a:srgbClr val="0000FF"/>
                </a:solidFill>
              </a:rPr>
              <a:t>(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1267" name="Object 16">
            <a:extLst>
              <a:ext uri="{FF2B5EF4-FFF2-40B4-BE49-F238E27FC236}">
                <a16:creationId xmlns:a16="http://schemas.microsoft.com/office/drawing/2014/main" xmlns="" id="{4D110EFF-6C8C-43DB-BEC1-29C7C48F86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3925888"/>
          <a:ext cx="221615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CS ChemDraw Drawing" r:id="rId5" imgW="1706400" imgH="969840" progId="ChemDraw.Document.6.0">
                  <p:embed/>
                </p:oleObj>
              </mc:Choice>
              <mc:Fallback>
                <p:oleObj name="CS ChemDraw Drawing" r:id="rId5" imgW="1706400" imgH="969840" progId="ChemDraw.Document.6.0">
                  <p:embed/>
                  <p:pic>
                    <p:nvPicPr>
                      <p:cNvPr id="11267" name="Object 16">
                        <a:extLst>
                          <a:ext uri="{FF2B5EF4-FFF2-40B4-BE49-F238E27FC236}">
                            <a16:creationId xmlns:a16="http://schemas.microsoft.com/office/drawing/2014/main" xmlns="" id="{4D110EFF-6C8C-43DB-BEC1-29C7C48F8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925888"/>
                        <a:ext cx="221615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7">
            <a:extLst>
              <a:ext uri="{FF2B5EF4-FFF2-40B4-BE49-F238E27FC236}">
                <a16:creationId xmlns:a16="http://schemas.microsoft.com/office/drawing/2014/main" xmlns="" id="{34BF6679-7900-4EE9-9CF1-8C9446807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5294313"/>
            <a:ext cx="414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17α-Ethynyl-17β-hydroxyestra-4-en-4-one</a:t>
            </a:r>
          </a:p>
        </p:txBody>
      </p:sp>
      <p:sp>
        <p:nvSpPr>
          <p:cNvPr id="11276" name="Rectangle 21">
            <a:extLst>
              <a:ext uri="{FF2B5EF4-FFF2-40B4-BE49-F238E27FC236}">
                <a16:creationId xmlns:a16="http://schemas.microsoft.com/office/drawing/2014/main" xmlns="" id="{0D8DF72F-04AE-4B9A-BFAA-7EC0654D0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883275"/>
            <a:ext cx="8567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From 5-10 times more progestational activity than ethisterone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 Norethindrone was the first orally highly active progestin </a:t>
            </a:r>
            <a:r>
              <a:rPr lang="arn-CL" altLang="en-US" sz="1800"/>
              <a:t>to be synthesized.</a:t>
            </a:r>
            <a:r>
              <a:rPr lang="en-US" altLang="en-US" sz="180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8">
            <a:extLst>
              <a:ext uri="{FF2B5EF4-FFF2-40B4-BE49-F238E27FC236}">
                <a16:creationId xmlns:a16="http://schemas.microsoft.com/office/drawing/2014/main" xmlns="" id="{A877CFBB-2D8E-4129-8793-86B06DAB39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775" y="828675"/>
          <a:ext cx="8791575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CS ChemDraw Drawing" r:id="rId3" imgW="6790680" imgH="2217240" progId="ChemDraw.Document.6.0">
                  <p:embed/>
                </p:oleObj>
              </mc:Choice>
              <mc:Fallback>
                <p:oleObj name="CS ChemDraw Drawing" r:id="rId3" imgW="6790680" imgH="2217240" progId="ChemDraw.Document.6.0">
                  <p:embed/>
                  <p:pic>
                    <p:nvPicPr>
                      <p:cNvPr id="12290" name="Object 8">
                        <a:extLst>
                          <a:ext uri="{FF2B5EF4-FFF2-40B4-BE49-F238E27FC236}">
                            <a16:creationId xmlns:a16="http://schemas.microsoft.com/office/drawing/2014/main" xmlns="" id="{A877CFBB-2D8E-4129-8793-86B06DAB39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828675"/>
                        <a:ext cx="8791575" cy="286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9">
            <a:extLst>
              <a:ext uri="{FF2B5EF4-FFF2-40B4-BE49-F238E27FC236}">
                <a16:creationId xmlns:a16="http://schemas.microsoft.com/office/drawing/2014/main" xmlns="" id="{97F7457D-AC7A-443D-8518-DE132E2CC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48138"/>
            <a:ext cx="236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3- Norethynodrel </a:t>
            </a:r>
          </a:p>
        </p:txBody>
      </p:sp>
      <p:graphicFrame>
        <p:nvGraphicFramePr>
          <p:cNvPr id="12291" name="Object 10">
            <a:extLst>
              <a:ext uri="{FF2B5EF4-FFF2-40B4-BE49-F238E27FC236}">
                <a16:creationId xmlns:a16="http://schemas.microsoft.com/office/drawing/2014/main" xmlns="" id="{C32031D4-69EE-43D0-87F7-EA481573B9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2550" y="4497388"/>
          <a:ext cx="2328863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CS ChemDraw Drawing" r:id="rId5" imgW="1789920" imgH="941040" progId="ChemDraw.Document.6.0">
                  <p:embed/>
                </p:oleObj>
              </mc:Choice>
              <mc:Fallback>
                <p:oleObj name="CS ChemDraw Drawing" r:id="rId5" imgW="1789920" imgH="941040" progId="ChemDraw.Document.6.0">
                  <p:embed/>
                  <p:pic>
                    <p:nvPicPr>
                      <p:cNvPr id="12291" name="Object 10">
                        <a:extLst>
                          <a:ext uri="{FF2B5EF4-FFF2-40B4-BE49-F238E27FC236}">
                            <a16:creationId xmlns:a16="http://schemas.microsoft.com/office/drawing/2014/main" xmlns="" id="{C32031D4-69EE-43D0-87F7-EA481573B9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4497388"/>
                        <a:ext cx="2328863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11">
            <a:extLst>
              <a:ext uri="{FF2B5EF4-FFF2-40B4-BE49-F238E27FC236}">
                <a16:creationId xmlns:a16="http://schemas.microsoft.com/office/drawing/2014/main" xmlns="" id="{79B78267-7B27-4DDC-939B-72B3E570F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308725"/>
            <a:ext cx="5857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It is converted by the stomach acidity to give norethisterone</a:t>
            </a:r>
            <a:r>
              <a:rPr lang="ar-EG" altLang="en-US" sz="1800"/>
              <a:t> </a:t>
            </a:r>
          </a:p>
        </p:txBody>
      </p:sp>
      <p:sp>
        <p:nvSpPr>
          <p:cNvPr id="12294" name="Rectangle 12">
            <a:extLst>
              <a:ext uri="{FF2B5EF4-FFF2-40B4-BE49-F238E27FC236}">
                <a16:creationId xmlns:a16="http://schemas.microsoft.com/office/drawing/2014/main" xmlns="" id="{05172BB3-EB92-40E9-8825-0F30673A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5768975"/>
            <a:ext cx="4583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17α-Ethynyl-17β-hydroxyestra-5 (10)-en-4-one</a:t>
            </a:r>
          </a:p>
        </p:txBody>
      </p:sp>
      <p:sp>
        <p:nvSpPr>
          <p:cNvPr id="12295" name="Rectangle 13">
            <a:extLst>
              <a:ext uri="{FF2B5EF4-FFF2-40B4-BE49-F238E27FC236}">
                <a16:creationId xmlns:a16="http://schemas.microsoft.com/office/drawing/2014/main" xmlns="" id="{CBF252E3-BF8C-4B6C-AE23-CAE1F1F13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85725"/>
            <a:ext cx="364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Synthesis of Norethisterone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>
            <a:extLst>
              <a:ext uri="{FF2B5EF4-FFF2-40B4-BE49-F238E27FC236}">
                <a16:creationId xmlns:a16="http://schemas.microsoft.com/office/drawing/2014/main" xmlns="" id="{E81BDFA2-8A7B-4C70-BA06-BA92F1209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8" y="188913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4- Norgestrel </a:t>
            </a:r>
          </a:p>
        </p:txBody>
      </p:sp>
      <p:graphicFrame>
        <p:nvGraphicFramePr>
          <p:cNvPr id="13314" name="Object 5">
            <a:extLst>
              <a:ext uri="{FF2B5EF4-FFF2-40B4-BE49-F238E27FC236}">
                <a16:creationId xmlns:a16="http://schemas.microsoft.com/office/drawing/2014/main" xmlns="" id="{D8724938-782E-497B-831E-CBC9DFCC73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2492375"/>
          <a:ext cx="221615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CS ChemDraw Drawing" r:id="rId3" imgW="1706400" imgH="1153080" progId="ChemDraw.Document.6.0">
                  <p:embed/>
                </p:oleObj>
              </mc:Choice>
              <mc:Fallback>
                <p:oleObj name="CS ChemDraw Drawing" r:id="rId3" imgW="1706400" imgH="1153080" progId="ChemDraw.Document.6.0">
                  <p:embed/>
                  <p:pic>
                    <p:nvPicPr>
                      <p:cNvPr id="13314" name="Object 5">
                        <a:extLst>
                          <a:ext uri="{FF2B5EF4-FFF2-40B4-BE49-F238E27FC236}">
                            <a16:creationId xmlns:a16="http://schemas.microsoft.com/office/drawing/2014/main" xmlns="" id="{D8724938-782E-497B-831E-CBC9DFCC73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492375"/>
                        <a:ext cx="2216150" cy="149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6">
            <a:extLst>
              <a:ext uri="{FF2B5EF4-FFF2-40B4-BE49-F238E27FC236}">
                <a16:creationId xmlns:a16="http://schemas.microsoft.com/office/drawing/2014/main" xmlns="" id="{28139F4F-C859-4486-A3E9-56FAF4CB9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4341813"/>
            <a:ext cx="5218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(±)-13-Ethyl-17α ethynyl-17β-hydroxyestr-4-en-3-one</a:t>
            </a:r>
          </a:p>
        </p:txBody>
      </p:sp>
      <p:sp>
        <p:nvSpPr>
          <p:cNvPr id="13317" name="Rectangle 8">
            <a:extLst>
              <a:ext uri="{FF2B5EF4-FFF2-40B4-BE49-F238E27FC236}">
                <a16:creationId xmlns:a16="http://schemas.microsoft.com/office/drawing/2014/main" xmlns="" id="{7BEF3140-6347-4791-A9D4-4F8822B68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928688"/>
            <a:ext cx="8856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The presence of an ethyl group at C13 of the steroid system makes it less active.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It used only as oral contraceptive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1F213328-FEF9-450F-9AEC-7D79F7390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158750"/>
            <a:ext cx="3570287" cy="646113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3600"/>
              <a:t>Anti-Progesterone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xmlns="" id="{B1B81F57-72D0-4692-B9CB-452EDD060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936625"/>
            <a:ext cx="4330700" cy="4572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Mifepristone RU 486 (Mifegyne) </a:t>
            </a:r>
          </a:p>
        </p:txBody>
      </p:sp>
      <p:sp>
        <p:nvSpPr>
          <p:cNvPr id="14341" name="Rectangle 7">
            <a:extLst>
              <a:ext uri="{FF2B5EF4-FFF2-40B4-BE49-F238E27FC236}">
                <a16:creationId xmlns:a16="http://schemas.microsoft.com/office/drawing/2014/main" xmlns="" id="{14ED8F6B-82A4-4736-BBEE-67329D01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4338" name="Object 8">
            <a:extLst>
              <a:ext uri="{FF2B5EF4-FFF2-40B4-BE49-F238E27FC236}">
                <a16:creationId xmlns:a16="http://schemas.microsoft.com/office/drawing/2014/main" xmlns="" id="{37B7F50E-4884-4DEB-9D32-AE9C19B388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4888" y="1479550"/>
          <a:ext cx="297180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CS ChemDraw Drawing" r:id="rId3" imgW="2319120" imgH="1355400" progId="ChemDraw.Document.6.0">
                  <p:embed/>
                </p:oleObj>
              </mc:Choice>
              <mc:Fallback>
                <p:oleObj name="CS ChemDraw Drawing" r:id="rId3" imgW="2319120" imgH="1355400" progId="ChemDraw.Document.6.0">
                  <p:embed/>
                  <p:pic>
                    <p:nvPicPr>
                      <p:cNvPr id="14338" name="Object 8">
                        <a:extLst>
                          <a:ext uri="{FF2B5EF4-FFF2-40B4-BE49-F238E27FC236}">
                            <a16:creationId xmlns:a16="http://schemas.microsoft.com/office/drawing/2014/main" xmlns="" id="{37B7F50E-4884-4DEB-9D32-AE9C19B38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4888" y="1479550"/>
                        <a:ext cx="2971800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9">
            <a:extLst>
              <a:ext uri="{FF2B5EF4-FFF2-40B4-BE49-F238E27FC236}">
                <a16:creationId xmlns:a16="http://schemas.microsoft.com/office/drawing/2014/main" xmlns="" id="{A488674A-470F-40BE-8797-3DFD2C14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438525"/>
            <a:ext cx="8081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11-</a:t>
            </a:r>
            <a:r>
              <a:rPr lang="en-US" altLang="en-US" sz="1800">
                <a:sym typeface="Symbol" panose="05050102010706020507" pitchFamily="18" charset="2"/>
              </a:rPr>
              <a:t>β-(</a:t>
            </a:r>
            <a:r>
              <a:rPr lang="en-US" altLang="en-US" sz="1800" i="1">
                <a:sym typeface="Symbol" panose="05050102010706020507" pitchFamily="18" charset="2"/>
              </a:rPr>
              <a:t>p</a:t>
            </a:r>
            <a:r>
              <a:rPr lang="en-US" altLang="en-US" sz="1800">
                <a:sym typeface="Symbol" panose="05050102010706020507" pitchFamily="18" charset="2"/>
              </a:rPr>
              <a:t>-</a:t>
            </a:r>
            <a:r>
              <a:rPr lang="en-US" altLang="en-US" sz="1800"/>
              <a:t>Dimethylaminophenyl)-</a:t>
            </a:r>
            <a:r>
              <a:rPr lang="en-US" altLang="en-US" sz="1800">
                <a:sym typeface="Symbol" panose="05050102010706020507" pitchFamily="18" charset="2"/>
              </a:rPr>
              <a:t>17α</a:t>
            </a:r>
            <a:r>
              <a:rPr lang="en-US" altLang="en-US" sz="1800"/>
              <a:t> –hydroxy-</a:t>
            </a:r>
            <a:r>
              <a:rPr lang="en-US" altLang="en-US" sz="1800">
                <a:sym typeface="Symbol" panose="05050102010706020507" pitchFamily="18" charset="2"/>
              </a:rPr>
              <a:t>17α-(1-</a:t>
            </a:r>
            <a:r>
              <a:rPr lang="en-US" altLang="en-US" sz="1800"/>
              <a:t> propynyl)estra-4,9-dien-3-one</a:t>
            </a:r>
            <a:r>
              <a:rPr lang="en-US" altLang="en-US" sz="180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3" name="Rectangle 10">
            <a:extLst>
              <a:ext uri="{FF2B5EF4-FFF2-40B4-BE49-F238E27FC236}">
                <a16:creationId xmlns:a16="http://schemas.microsoft.com/office/drawing/2014/main" xmlns="" id="{990FC457-8240-4017-A6B6-4E8D35D3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221163"/>
            <a:ext cx="87852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The propynyl group increase the affinity to progestogenic receptors. 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The bulky dimethylaminophenyl</a:t>
            </a:r>
            <a:r>
              <a:rPr lang="ar-EG" altLang="en-US" sz="1800"/>
              <a:t> </a:t>
            </a:r>
            <a:r>
              <a:rPr lang="en-US" altLang="en-US" sz="1800"/>
              <a:t>induce or stabilize an inactive receptor conformation (</a:t>
            </a:r>
            <a:r>
              <a:rPr lang="en-US" altLang="en-US" sz="1800">
                <a:sym typeface="Symbol" panose="05050102010706020507" pitchFamily="18" charset="2"/>
              </a:rPr>
              <a:t>responsible for antagonist effect).</a:t>
            </a:r>
          </a:p>
        </p:txBody>
      </p:sp>
      <p:sp>
        <p:nvSpPr>
          <p:cNvPr id="14344" name="Text Box 11">
            <a:extLst>
              <a:ext uri="{FF2B5EF4-FFF2-40B4-BE49-F238E27FC236}">
                <a16:creationId xmlns:a16="http://schemas.microsoft.com/office/drawing/2014/main" xmlns="" id="{A5615BA7-BA84-4679-8D6B-D4C506DCA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183188"/>
            <a:ext cx="306705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Uses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Effective drug for abortion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Progestrone sensetive cancer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Postcoidal contraceptive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1" name="Rectangle 4">
            <a:extLst>
              <a:ext uri="{FF2B5EF4-FFF2-40B4-BE49-F238E27FC236}">
                <a16:creationId xmlns:a16="http://schemas.microsoft.com/office/drawing/2014/main" xmlns="" id="{40104F69-88A1-496F-9459-8D94AE4F0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5" y="115888"/>
            <a:ext cx="2027238" cy="411162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28528" bIns="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/>
              <a:t>Contraceptive</a:t>
            </a:r>
          </a:p>
        </p:txBody>
      </p:sp>
      <p:sp>
        <p:nvSpPr>
          <p:cNvPr id="15382" name="Rectangle 5">
            <a:extLst>
              <a:ext uri="{FF2B5EF4-FFF2-40B4-BE49-F238E27FC236}">
                <a16:creationId xmlns:a16="http://schemas.microsoft.com/office/drawing/2014/main" xmlns="" id="{5A03FC6A-7F89-43AB-BB26-D6075B5BD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4838700"/>
            <a:ext cx="9093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Mode of action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Estrogen and progesterone make – ve feedback on FSH&amp; LH so prevent formation of mature</a:t>
            </a:r>
          </a:p>
          <a:p>
            <a:pPr algn="l" rtl="0" eaLnBrk="1" hangingPunct="1"/>
            <a:r>
              <a:rPr lang="en-US" altLang="en-US" sz="1800"/>
              <a:t>   ovum.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Changes in cervical mucus </a:t>
            </a:r>
            <a:r>
              <a:rPr lang="en-US" altLang="en-US" sz="1800">
                <a:sym typeface="Symbol" panose="05050102010706020507" pitchFamily="18" charset="2"/>
              </a:rPr>
              <a:t>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</a:t>
            </a:r>
            <a:r>
              <a:rPr lang="en-US" altLang="en-US" sz="1800"/>
              <a:t> difficulty of sperm entry into uterus</a:t>
            </a:r>
            <a:r>
              <a:rPr lang="en-US" altLang="en-US" sz="1800">
                <a:sym typeface="Symbol" panose="05050102010706020507" pitchFamily="18" charset="2"/>
              </a:rPr>
              <a:t>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>
                <a:sym typeface="Symbol" panose="05050102010706020507" pitchFamily="18" charset="2"/>
              </a:rPr>
              <a:t> Change in the endometrium 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</a:t>
            </a:r>
            <a:r>
              <a:rPr lang="en-US" altLang="en-US" sz="1800"/>
              <a:t> implantation.</a:t>
            </a:r>
            <a:endParaRPr lang="en-US" altLang="en-US" sz="1800">
              <a:sym typeface="Symbol" panose="05050102010706020507" pitchFamily="18" charset="2"/>
            </a:endParaRPr>
          </a:p>
        </p:txBody>
      </p:sp>
      <p:grpSp>
        <p:nvGrpSpPr>
          <p:cNvPr id="2" name="Organization Chart 37">
            <a:extLst>
              <a:ext uri="{FF2B5EF4-FFF2-40B4-BE49-F238E27FC236}">
                <a16:creationId xmlns:a16="http://schemas.microsoft.com/office/drawing/2014/main" xmlns="" id="{3F48B1AA-0823-4D57-9CB8-18CF3462EE9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950" y="115888"/>
            <a:ext cx="8856663" cy="4464050"/>
            <a:chOff x="272" y="999"/>
            <a:chExt cx="3474" cy="1896"/>
          </a:xfrm>
        </p:grpSpPr>
        <p:cxnSp>
          <p:nvCxnSpPr>
            <p:cNvPr id="15364" name="_s15364">
              <a:extLst>
                <a:ext uri="{FF2B5EF4-FFF2-40B4-BE49-F238E27FC236}">
                  <a16:creationId xmlns:a16="http://schemas.microsoft.com/office/drawing/2014/main" xmlns="" id="{72A96396-5605-4EC9-B50A-76CAD7EDC608}"/>
                </a:ext>
              </a:extLst>
            </p:cNvPr>
            <p:cNvCxnSpPr>
              <a:cxnSpLocks noChangeShapeType="1"/>
              <a:stCxn id="11" idx="0"/>
              <a:endCxn id="7" idx="2"/>
            </p:cNvCxnSpPr>
            <p:nvPr/>
          </p:nvCxnSpPr>
          <p:spPr bwMode="auto">
            <a:xfrm rot="5400000" flipH="1">
              <a:off x="2937" y="1912"/>
              <a:ext cx="144" cy="581"/>
            </a:xfrm>
            <a:prstGeom prst="bentConnector3">
              <a:avLst>
                <a:gd name="adj1" fmla="val 338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5" name="_s15365">
              <a:extLst>
                <a:ext uri="{FF2B5EF4-FFF2-40B4-BE49-F238E27FC236}">
                  <a16:creationId xmlns:a16="http://schemas.microsoft.com/office/drawing/2014/main" xmlns="" id="{E0A8BEF5-F82B-43E1-AEFA-C466003AFA62}"/>
                </a:ext>
              </a:extLst>
            </p:cNvPr>
            <p:cNvCxnSpPr>
              <a:cxnSpLocks noChangeShapeType="1"/>
              <a:stCxn id="10" idx="0"/>
              <a:endCxn id="7" idx="2"/>
            </p:cNvCxnSpPr>
            <p:nvPr/>
          </p:nvCxnSpPr>
          <p:spPr bwMode="auto">
            <a:xfrm rot="5400000" flipH="1">
              <a:off x="2647" y="2202"/>
              <a:ext cx="144" cy="1"/>
            </a:xfrm>
            <a:prstGeom prst="bentConnector3">
              <a:avLst>
                <a:gd name="adj1" fmla="val 338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6" name="_s15366">
              <a:extLst>
                <a:ext uri="{FF2B5EF4-FFF2-40B4-BE49-F238E27FC236}">
                  <a16:creationId xmlns:a16="http://schemas.microsoft.com/office/drawing/2014/main" xmlns="" id="{6F0B849B-A0B4-43AA-AB9C-03DC4F7AD84E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>
              <a:off x="2357" y="1913"/>
              <a:ext cx="144" cy="579"/>
            </a:xfrm>
            <a:prstGeom prst="bentConnector3">
              <a:avLst>
                <a:gd name="adj1" fmla="val 3380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7" name="_s15367">
              <a:extLst>
                <a:ext uri="{FF2B5EF4-FFF2-40B4-BE49-F238E27FC236}">
                  <a16:creationId xmlns:a16="http://schemas.microsoft.com/office/drawing/2014/main" xmlns="" id="{DE2B92A8-C049-47A7-9D53-577A52905A5C}"/>
                </a:ext>
              </a:extLst>
            </p:cNvPr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2647" y="650"/>
              <a:ext cx="144" cy="1417"/>
            </a:xfrm>
            <a:prstGeom prst="bentConnector3">
              <a:avLst>
                <a:gd name="adj1" fmla="val 3364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8" name="_s15368">
              <a:extLst>
                <a:ext uri="{FF2B5EF4-FFF2-40B4-BE49-F238E27FC236}">
                  <a16:creationId xmlns:a16="http://schemas.microsoft.com/office/drawing/2014/main" xmlns="" id="{46EED04C-F6BC-4A14-A6B3-169A3A94C4FD}"/>
                </a:ext>
              </a:extLst>
            </p:cNvPr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5400000" flipH="1">
              <a:off x="2292" y="1005"/>
              <a:ext cx="144" cy="708"/>
            </a:xfrm>
            <a:prstGeom prst="bentConnector3">
              <a:avLst>
                <a:gd name="adj1" fmla="val 3364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69" name="_s15369">
              <a:extLst>
                <a:ext uri="{FF2B5EF4-FFF2-40B4-BE49-F238E27FC236}">
                  <a16:creationId xmlns:a16="http://schemas.microsoft.com/office/drawing/2014/main" xmlns="" id="{D7E13CE3-9109-46CF-8EC4-8CC72FFC45C1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>
              <a:off x="1938" y="1358"/>
              <a:ext cx="144" cy="1"/>
            </a:xfrm>
            <a:prstGeom prst="bentConnector3">
              <a:avLst>
                <a:gd name="adj1" fmla="val 3364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0" name="_s15370">
              <a:extLst>
                <a:ext uri="{FF2B5EF4-FFF2-40B4-BE49-F238E27FC236}">
                  <a16:creationId xmlns:a16="http://schemas.microsoft.com/office/drawing/2014/main" xmlns="" id="{361B1FFD-66BA-4FC3-AD4E-2C5C021B437D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583" y="1004"/>
              <a:ext cx="144" cy="710"/>
            </a:xfrm>
            <a:prstGeom prst="bentConnector3">
              <a:avLst>
                <a:gd name="adj1" fmla="val 3364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1" name="_s15371">
              <a:extLst>
                <a:ext uri="{FF2B5EF4-FFF2-40B4-BE49-F238E27FC236}">
                  <a16:creationId xmlns:a16="http://schemas.microsoft.com/office/drawing/2014/main" xmlns="" id="{557F52AC-F488-4D3B-8E00-B24D580C628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229" y="649"/>
              <a:ext cx="144" cy="1419"/>
            </a:xfrm>
            <a:prstGeom prst="bentConnector3">
              <a:avLst>
                <a:gd name="adj1" fmla="val 33644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5372">
              <a:extLst>
                <a:ext uri="{FF2B5EF4-FFF2-40B4-BE49-F238E27FC236}">
                  <a16:creationId xmlns:a16="http://schemas.microsoft.com/office/drawing/2014/main" xmlns="" id="{D1C64C49-A860-4C63-B30E-0A6977B20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999"/>
              <a:ext cx="945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Types of contraceptive</a:t>
              </a:r>
            </a:p>
          </p:txBody>
        </p:sp>
        <p:sp>
          <p:nvSpPr>
            <p:cNvPr id="4" name="_s15373">
              <a:extLst>
                <a:ext uri="{FF2B5EF4-FFF2-40B4-BE49-F238E27FC236}">
                  <a16:creationId xmlns:a16="http://schemas.microsoft.com/office/drawing/2014/main" xmlns="" id="{1B503B9F-2E22-4037-8CAF-BBD2CA1AE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638" cy="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Spermicides</a:t>
              </a:r>
            </a:p>
          </p:txBody>
        </p:sp>
        <p:sp>
          <p:nvSpPr>
            <p:cNvPr id="5" name="_s15374">
              <a:extLst>
                <a:ext uri="{FF2B5EF4-FFF2-40B4-BE49-F238E27FC236}">
                  <a16:creationId xmlns:a16="http://schemas.microsoft.com/office/drawing/2014/main" xmlns="" id="{184CC37E-0277-42B1-8B19-6B5E33433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1" y="1431"/>
              <a:ext cx="638" cy="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Postcoital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contraceptives</a:t>
              </a:r>
            </a:p>
          </p:txBody>
        </p:sp>
        <p:sp>
          <p:nvSpPr>
            <p:cNvPr id="6" name="_s15375">
              <a:extLst>
                <a:ext uri="{FF2B5EF4-FFF2-40B4-BE49-F238E27FC236}">
                  <a16:creationId xmlns:a16="http://schemas.microsoft.com/office/drawing/2014/main" xmlns="" id="{7F85FDFA-E68C-4780-9D02-3C8904180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431"/>
              <a:ext cx="638" cy="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Hormone-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relealising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Implants and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inta-uterin device</a:t>
              </a:r>
            </a:p>
          </p:txBody>
        </p:sp>
        <p:sp>
          <p:nvSpPr>
            <p:cNvPr id="7" name="_s15376">
              <a:extLst>
                <a:ext uri="{FF2B5EF4-FFF2-40B4-BE49-F238E27FC236}">
                  <a16:creationId xmlns:a16="http://schemas.microsoft.com/office/drawing/2014/main" xmlns="" id="{3AB1FFD7-46A8-4D3A-BA70-BCC30C813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9" y="1431"/>
              <a:ext cx="638" cy="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Oral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contraceptive</a:t>
              </a:r>
            </a:p>
          </p:txBody>
        </p:sp>
        <p:sp>
          <p:nvSpPr>
            <p:cNvPr id="8" name="_s15377">
              <a:extLst>
                <a:ext uri="{FF2B5EF4-FFF2-40B4-BE49-F238E27FC236}">
                  <a16:creationId xmlns:a16="http://schemas.microsoft.com/office/drawing/2014/main" xmlns="" id="{A3EEC2A5-6EFF-4877-B976-428B74E46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8" y="1431"/>
              <a:ext cx="638" cy="7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608" tIns="18302" rIns="36608" bIns="1830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Long acting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injection</a:t>
              </a:r>
            </a:p>
          </p:txBody>
        </p:sp>
        <p:sp>
          <p:nvSpPr>
            <p:cNvPr id="9" name="_s15378">
              <a:extLst>
                <a:ext uri="{FF2B5EF4-FFF2-40B4-BE49-F238E27FC236}">
                  <a16:creationId xmlns:a16="http://schemas.microsoft.com/office/drawing/2014/main" xmlns="" id="{9D91DFB7-8E44-4844-BDCD-919105C22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275"/>
              <a:ext cx="509" cy="6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03684" tIns="101842" rIns="203684" bIns="10184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Singele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Ingredient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_s15379">
              <a:extLst>
                <a:ext uri="{FF2B5EF4-FFF2-40B4-BE49-F238E27FC236}">
                  <a16:creationId xmlns:a16="http://schemas.microsoft.com/office/drawing/2014/main" xmlns="" id="{633A39DA-2479-4CF5-9221-029403429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4" y="2275"/>
              <a:ext cx="509" cy="6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03684" tIns="101842" rIns="203684" bIns="10184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Combination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</a:p>
          </p:txBody>
        </p:sp>
        <p:sp>
          <p:nvSpPr>
            <p:cNvPr id="11" name="_s15380">
              <a:extLst>
                <a:ext uri="{FF2B5EF4-FFF2-40B4-BE49-F238E27FC236}">
                  <a16:creationId xmlns:a16="http://schemas.microsoft.com/office/drawing/2014/main" xmlns="" id="{4F16F353-D979-4AD6-AD31-358CDB9D1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4" y="2275"/>
              <a:ext cx="509" cy="6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03684" tIns="101842" rIns="203684" bIns="10184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Sequential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383" name="Rectangle 77">
            <a:extLst>
              <a:ext uri="{FF2B5EF4-FFF2-40B4-BE49-F238E27FC236}">
                <a16:creationId xmlns:a16="http://schemas.microsoft.com/office/drawing/2014/main" xmlns="" id="{41CF7AFF-4AD4-4C52-BBFF-414538F8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4292600"/>
            <a:ext cx="2881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1. Oral contraceptive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0">
            <a:extLst>
              <a:ext uri="{FF2B5EF4-FFF2-40B4-BE49-F238E27FC236}">
                <a16:creationId xmlns:a16="http://schemas.microsoft.com/office/drawing/2014/main" xmlns="" id="{F245DD3D-AE43-4394-BFD8-F59CE9094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92150"/>
            <a:ext cx="88582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Sequential are given for 21 days in each cycle counting from first day of withdraw bleeding (5</a:t>
            </a:r>
            <a:r>
              <a:rPr lang="en-US" altLang="en-US" sz="1800" baseline="30000"/>
              <a:t>th </a:t>
            </a:r>
            <a:r>
              <a:rPr lang="en-US" altLang="en-US" sz="1800"/>
              <a:t>day of menstruation). Any estrogenic compound is given for 15 to 16 days (from 5</a:t>
            </a:r>
            <a:r>
              <a:rPr lang="en-US" altLang="en-US" sz="1800" baseline="30000"/>
              <a:t>th</a:t>
            </a:r>
            <a:r>
              <a:rPr lang="en-US" altLang="en-US" sz="1800"/>
              <a:t> to 19</a:t>
            </a:r>
            <a:r>
              <a:rPr lang="en-US" altLang="en-US" sz="1800" baseline="30000"/>
              <a:t>th</a:t>
            </a:r>
            <a:r>
              <a:rPr lang="en-US" altLang="en-US" sz="1800"/>
              <a:t> day), then a mixture of estrogen and progestin is taken for the next 5 d or 6 days and omitting a period of the 7 days (during which menstruation occur).</a:t>
            </a:r>
          </a:p>
          <a:p>
            <a:pPr algn="l" eaLnBrk="1" hangingPunct="1"/>
            <a:r>
              <a:rPr lang="en-US" altLang="en-US" sz="1800"/>
              <a:t>Examples of drugs used include mestranol and norethindrone; ethinyl estradiol </a:t>
            </a:r>
          </a:p>
          <a:p>
            <a:pPr algn="l" eaLnBrk="1" hangingPunct="1"/>
            <a:r>
              <a:rPr lang="en-US" altLang="en-US" sz="1800"/>
              <a:t>and dimethisterone.   </a:t>
            </a:r>
          </a:p>
        </p:txBody>
      </p:sp>
      <p:sp>
        <p:nvSpPr>
          <p:cNvPr id="18435" name="Text Box 31">
            <a:extLst>
              <a:ext uri="{FF2B5EF4-FFF2-40B4-BE49-F238E27FC236}">
                <a16:creationId xmlns:a16="http://schemas.microsoft.com/office/drawing/2014/main" xmlns="" id="{784EC11A-BE0C-4A47-873F-00FB461E5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3357563"/>
            <a:ext cx="84931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800"/>
              <a:t>Estrogen and progestin are administrated in one tablet for 20 or 21 days (from 5</a:t>
            </a:r>
            <a:r>
              <a:rPr lang="en-US" altLang="en-US" sz="1800" baseline="30000"/>
              <a:t>th</a:t>
            </a:r>
            <a:r>
              <a:rPr lang="en-US" altLang="en-US" sz="1800"/>
              <a:t> to 25</a:t>
            </a:r>
            <a:r>
              <a:rPr lang="en-US" altLang="en-US" sz="1800" baseline="30000"/>
              <a:t>th</a:t>
            </a:r>
            <a:r>
              <a:rPr lang="en-US" altLang="en-US" sz="1800"/>
              <a:t> or</a:t>
            </a:r>
          </a:p>
          <a:p>
            <a:pPr algn="l" eaLnBrk="1" hangingPunct="1"/>
            <a:r>
              <a:rPr lang="en-US" altLang="en-US" sz="1800"/>
              <a:t> 26</a:t>
            </a:r>
            <a:r>
              <a:rPr lang="en-US" altLang="en-US" sz="1800" baseline="30000"/>
              <a:t>th</a:t>
            </a:r>
            <a:r>
              <a:rPr lang="en-US" altLang="en-US" sz="1800"/>
              <a:t> day of cycle). Examples include mestranol and norethenodrel ( enovid</a:t>
            </a:r>
            <a:r>
              <a:rPr lang="en-US" altLang="en-US" sz="1800" baseline="30000"/>
              <a:t>®</a:t>
            </a:r>
            <a:r>
              <a:rPr lang="en-US" altLang="en-US" sz="1800"/>
              <a:t>); ethinyl </a:t>
            </a:r>
          </a:p>
          <a:p>
            <a:pPr algn="l" eaLnBrk="1" hangingPunct="1"/>
            <a:r>
              <a:rPr lang="en-US" altLang="en-US" sz="1800"/>
              <a:t>estradiol and norethindrone (Loesstrin</a:t>
            </a:r>
            <a:r>
              <a:rPr lang="en-US" altLang="en-US" sz="1800" baseline="30000"/>
              <a:t>®</a:t>
            </a:r>
            <a:r>
              <a:rPr lang="en-US" altLang="en-US" sz="1800"/>
              <a:t>); mestranol and norethindrone (Norinyl</a:t>
            </a:r>
            <a:r>
              <a:rPr lang="en-US" altLang="en-US" sz="1800" baseline="30000"/>
              <a:t>®</a:t>
            </a:r>
            <a:r>
              <a:rPr lang="en-US" altLang="en-US" sz="1800"/>
              <a:t>).</a:t>
            </a:r>
          </a:p>
        </p:txBody>
      </p:sp>
      <p:sp>
        <p:nvSpPr>
          <p:cNvPr id="18436" name="Text Box 32">
            <a:extLst>
              <a:ext uri="{FF2B5EF4-FFF2-40B4-BE49-F238E27FC236}">
                <a16:creationId xmlns:a16="http://schemas.microsoft.com/office/drawing/2014/main" xmlns="" id="{6C624D27-6AE9-4779-A98D-3C04EC67C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229225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800"/>
              <a:t>Minipill of progestin is given in small does alone. It given once daily at the same time from </a:t>
            </a:r>
          </a:p>
          <a:p>
            <a:pPr algn="l" eaLnBrk="1" hangingPunct="1"/>
            <a:r>
              <a:rPr lang="en-US" altLang="en-US" sz="1800"/>
              <a:t>5</a:t>
            </a:r>
            <a:r>
              <a:rPr lang="en-US" altLang="en-US" sz="1800" baseline="30000"/>
              <a:t>th</a:t>
            </a:r>
            <a:r>
              <a:rPr lang="en-US" altLang="en-US" sz="1800"/>
              <a:t> day for one year. Examples are norethindrone and norgestrol.</a:t>
            </a:r>
          </a:p>
        </p:txBody>
      </p:sp>
      <p:sp>
        <p:nvSpPr>
          <p:cNvPr id="18437" name="Rectangle 36">
            <a:extLst>
              <a:ext uri="{FF2B5EF4-FFF2-40B4-BE49-F238E27FC236}">
                <a16:creationId xmlns:a16="http://schemas.microsoft.com/office/drawing/2014/main" xmlns="" id="{802E606E-DAED-4F88-9521-E3B6DB0F7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92075"/>
            <a:ext cx="3074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1. a) Sequential method</a:t>
            </a:r>
          </a:p>
        </p:txBody>
      </p:sp>
      <p:sp>
        <p:nvSpPr>
          <p:cNvPr id="18438" name="Rectangle 37">
            <a:extLst>
              <a:ext uri="{FF2B5EF4-FFF2-40B4-BE49-F238E27FC236}">
                <a16:creationId xmlns:a16="http://schemas.microsoft.com/office/drawing/2014/main" xmlns="" id="{15DAA625-D6A1-4B09-AF38-A1468125E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2659063"/>
            <a:ext cx="3328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1. b) combination method</a:t>
            </a:r>
          </a:p>
        </p:txBody>
      </p:sp>
      <p:sp>
        <p:nvSpPr>
          <p:cNvPr id="18439" name="Rectangle 38">
            <a:extLst>
              <a:ext uri="{FF2B5EF4-FFF2-40B4-BE49-F238E27FC236}">
                <a16:creationId xmlns:a16="http://schemas.microsoft.com/office/drawing/2014/main" xmlns="" id="{255D24CB-8C5F-4BDB-B72F-9F55A3FF9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4437063"/>
            <a:ext cx="387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1. c) Single ingredient method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>
            <a:extLst>
              <a:ext uri="{FF2B5EF4-FFF2-40B4-BE49-F238E27FC236}">
                <a16:creationId xmlns:a16="http://schemas.microsoft.com/office/drawing/2014/main" xmlns="" id="{3D829BCA-0AF1-4205-AD26-5A940B755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3857625"/>
            <a:ext cx="8878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Single ingredient progestin was injected intramuscular, e. g. medroxy progestone effect contraception for 3 months without any effect on lactation.</a:t>
            </a:r>
          </a:p>
        </p:txBody>
      </p:sp>
      <p:sp>
        <p:nvSpPr>
          <p:cNvPr id="19459" name="Rectangle 6">
            <a:extLst>
              <a:ext uri="{FF2B5EF4-FFF2-40B4-BE49-F238E27FC236}">
                <a16:creationId xmlns:a16="http://schemas.microsoft.com/office/drawing/2014/main" xmlns="" id="{E979536F-AD30-402B-87E5-03512C4FB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714875"/>
            <a:ext cx="7048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rgbClr val="0000FF"/>
                </a:solidFill>
              </a:rPr>
              <a:t>3- Hormone releasing implants and intra-uterine devices</a:t>
            </a:r>
          </a:p>
        </p:txBody>
      </p:sp>
      <p:sp>
        <p:nvSpPr>
          <p:cNvPr id="19460" name="Text Box 8">
            <a:extLst>
              <a:ext uri="{FF2B5EF4-FFF2-40B4-BE49-F238E27FC236}">
                <a16:creationId xmlns:a16="http://schemas.microsoft.com/office/drawing/2014/main" xmlns="" id="{3A1F22CF-07CF-4999-8195-AFFF368AA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1397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Adverse effects of oral contraceptives</a:t>
            </a:r>
          </a:p>
        </p:txBody>
      </p:sp>
      <p:sp>
        <p:nvSpPr>
          <p:cNvPr id="19461" name="Text Box 9">
            <a:extLst>
              <a:ext uri="{FF2B5EF4-FFF2-40B4-BE49-F238E27FC236}">
                <a16:creationId xmlns:a16="http://schemas.microsoft.com/office/drawing/2014/main" xmlns="" id="{E26D6EE4-9B6D-411A-9AC1-47EECD580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765175"/>
            <a:ext cx="87153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Nausea, vomiting, headache, migraine and breakthrough bleeding.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Chang in serum proteins and other effects on endocrine function must be taken into account</a:t>
            </a:r>
          </a:p>
          <a:p>
            <a:pPr algn="l" rtl="0" eaLnBrk="1" hangingPunct="1"/>
            <a:r>
              <a:rPr lang="en-US" altLang="en-US" sz="1800"/>
              <a:t>   when thyroid,  adrenal or pituitary function is being evaluated. </a:t>
            </a:r>
            <a:endParaRPr lang="ar-SA" altLang="en-US" sz="1800"/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Withdraw bleeding sometimes fails to occur and may cause confusion with regard to</a:t>
            </a:r>
          </a:p>
          <a:p>
            <a:pPr algn="l" rtl="0" eaLnBrk="1" hangingPunct="1"/>
            <a:r>
              <a:rPr lang="en-US" altLang="en-US" sz="1800"/>
              <a:t>   pregnancy.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Weight gain, skin pigmentation, acne and hirsutism.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Amenorrhea, breast change (tenderness, enlargement), inhibition of lactation.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In severe cases thromboembolism, GIT disturbance.</a:t>
            </a:r>
          </a:p>
        </p:txBody>
      </p:sp>
      <p:sp>
        <p:nvSpPr>
          <p:cNvPr id="19462" name="Rectangle 10">
            <a:extLst>
              <a:ext uri="{FF2B5EF4-FFF2-40B4-BE49-F238E27FC236}">
                <a16:creationId xmlns:a16="http://schemas.microsoft.com/office/drawing/2014/main" xmlns="" id="{13D4F824-79DB-4065-B6A1-1A002BE08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286125"/>
            <a:ext cx="311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2- Long acting injection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xmlns="" id="{8548872C-1DD8-4BD1-B5D5-9DD5E9998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5180013"/>
            <a:ext cx="7143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 The Intrauterine device (IUD) is a form of birth control in which a</a:t>
            </a:r>
          </a:p>
          <a:p>
            <a:pPr algn="l" rtl="0" eaLnBrk="1" hangingPunct="1"/>
            <a:r>
              <a:rPr lang="en-US" altLang="en-US" sz="1800"/>
              <a:t>  small 'T'-shaped device, containing either copper or progesterone, </a:t>
            </a:r>
          </a:p>
          <a:p>
            <a:pPr algn="l" rtl="0" eaLnBrk="1" hangingPunct="1"/>
            <a:r>
              <a:rPr lang="en-US" altLang="en-US" sz="1800"/>
              <a:t>  is inserted into the uterus. </a:t>
            </a:r>
          </a:p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en-US" sz="1800"/>
              <a:t> IUDs are the most effective form of long-acting reversible contraception. </a:t>
            </a:r>
          </a:p>
        </p:txBody>
      </p:sp>
      <p:pic>
        <p:nvPicPr>
          <p:cNvPr id="19464" name="Picture 7">
            <a:extLst>
              <a:ext uri="{FF2B5EF4-FFF2-40B4-BE49-F238E27FC236}">
                <a16:creationId xmlns:a16="http://schemas.microsoft.com/office/drawing/2014/main" xmlns="" id="{72D07591-D28C-43E6-92E9-F853040C2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4926013"/>
            <a:ext cx="1597025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xmlns="" id="{A8704EE5-128B-4940-A0AC-5D041D9E3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875213"/>
            <a:ext cx="89281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They act by killing of sperm and include;</a:t>
            </a:r>
          </a:p>
          <a:p>
            <a:pPr algn="l" rtl="0" eaLnBrk="1" hangingPunct="1"/>
            <a:r>
              <a:rPr lang="en-US" altLang="en-US" sz="1800"/>
              <a:t>Surfactant, bactericides as phenyl mercuric acetate, acids as boric acid, tartaric acid and phenols.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xmlns="" id="{FC3E7C9F-8891-49E0-94C7-0606B8FFF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" y="4322763"/>
            <a:ext cx="2019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5- Spermicides</a:t>
            </a:r>
          </a:p>
        </p:txBody>
      </p:sp>
      <p:sp>
        <p:nvSpPr>
          <p:cNvPr id="20484" name="Text Box 6">
            <a:extLst>
              <a:ext uri="{FF2B5EF4-FFF2-40B4-BE49-F238E27FC236}">
                <a16:creationId xmlns:a16="http://schemas.microsoft.com/office/drawing/2014/main" xmlns="" id="{A3624FC4-A0C0-453A-AA4D-E633FED85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08050"/>
            <a:ext cx="878522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800"/>
              <a:t>Pregnancy can be prevented following coitus by the administration of estrogens alone or in combination with progestin. When treatment is begun within 72 hours, it provided 99% of effectiveness.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The hormones are often administrated with antiemetic, since 40% of cases suffering   from nausea or vomiting. Other side effects include headache, dizziness, breast tenderness, abdominal and leg cramps.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Mifepristone (RU 486), an antagonist at progesterone and glucocorticoid receptors, is effective as a postcoital contraceptive. A combination of mifepristone and prostaglandin is also effective as postcoital contraceptive.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Ethinyl estradiol, mifepristone, norgestrel are used as postcoital contraceptive.  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xmlns="" id="{53F31105-8510-4906-A45A-4A1B7CF5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260350"/>
            <a:ext cx="354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4- Postcoital contraceptives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xmlns="" id="{ACA46165-2346-4C70-B286-336284B8D5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882988"/>
              </p:ext>
            </p:extLst>
          </p:nvPr>
        </p:nvGraphicFramePr>
        <p:xfrm>
          <a:off x="323528" y="599376"/>
          <a:ext cx="8389938" cy="369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S ChemDraw Drawing" r:id="rId3" imgW="6489360" imgH="2856960" progId="ChemDraw.Document.6.0">
                  <p:embed/>
                </p:oleObj>
              </mc:Choice>
              <mc:Fallback>
                <p:oleObj name="CS ChemDraw Drawing" r:id="rId3" imgW="6489360" imgH="2856960" progId="ChemDraw.Document.6.0">
                  <p:embed/>
                  <p:pic>
                    <p:nvPicPr>
                      <p:cNvPr id="2050" name="Object 4">
                        <a:extLst>
                          <a:ext uri="{FF2B5EF4-FFF2-40B4-BE49-F238E27FC236}">
                            <a16:creationId xmlns:a16="http://schemas.microsoft.com/office/drawing/2014/main" xmlns="" id="{ACA46165-2346-4C70-B286-336284B8D5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99376"/>
                        <a:ext cx="8389938" cy="369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5">
            <a:extLst>
              <a:ext uri="{FF2B5EF4-FFF2-40B4-BE49-F238E27FC236}">
                <a16:creationId xmlns:a16="http://schemas.microsoft.com/office/drawing/2014/main" xmlns="" id="{D0972138-132A-432D-83B1-CFC43BC40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115888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Synthesis</a:t>
            </a:r>
          </a:p>
        </p:txBody>
      </p:sp>
      <p:sp>
        <p:nvSpPr>
          <p:cNvPr id="2052" name="Text Box 6">
            <a:extLst>
              <a:ext uri="{FF2B5EF4-FFF2-40B4-BE49-F238E27FC236}">
                <a16:creationId xmlns:a16="http://schemas.microsoft.com/office/drawing/2014/main" xmlns="" id="{114F264A-8B3B-461D-837C-E3D1169D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964113"/>
            <a:ext cx="20320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dirty="0">
                <a:solidFill>
                  <a:schemeClr val="accent2"/>
                </a:solidFill>
              </a:rPr>
              <a:t>Assay</a:t>
            </a:r>
          </a:p>
          <a:p>
            <a:pPr algn="l" rtl="0" eaLnBrk="1" hangingPunct="1"/>
            <a:r>
              <a:rPr lang="en-US" altLang="en-US" sz="1800" dirty="0"/>
              <a:t>Spectrophotometry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4">
            <a:extLst>
              <a:ext uri="{FF2B5EF4-FFF2-40B4-BE49-F238E27FC236}">
                <a16:creationId xmlns:a16="http://schemas.microsoft.com/office/drawing/2014/main" xmlns="" id="{435EA8BA-FEC6-4708-BD9E-B66061914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144463"/>
            <a:ext cx="196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2- Fosfosterol </a:t>
            </a:r>
          </a:p>
        </p:txBody>
      </p:sp>
      <p:sp>
        <p:nvSpPr>
          <p:cNvPr id="3079" name="Rectangle 5">
            <a:extLst>
              <a:ext uri="{FF2B5EF4-FFF2-40B4-BE49-F238E27FC236}">
                <a16:creationId xmlns:a16="http://schemas.microsoft.com/office/drawing/2014/main" xmlns="" id="{C4B2FFCC-9F96-4DA5-9064-3C12AF8D6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074" name="Object 6">
            <a:extLst>
              <a:ext uri="{FF2B5EF4-FFF2-40B4-BE49-F238E27FC236}">
                <a16:creationId xmlns:a16="http://schemas.microsoft.com/office/drawing/2014/main" xmlns="" id="{647B02DE-8CDE-42FA-ACE5-2FB5112938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333375"/>
          <a:ext cx="3405188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S ChemDraw Drawing" r:id="rId3" imgW="2608200" imgH="1167840" progId="ChemDraw.Document.6.0">
                  <p:embed/>
                </p:oleObj>
              </mc:Choice>
              <mc:Fallback>
                <p:oleObj name="CS ChemDraw Drawing" r:id="rId3" imgW="2608200" imgH="1167840" progId="ChemDraw.Document.6.0">
                  <p:embed/>
                  <p:pic>
                    <p:nvPicPr>
                      <p:cNvPr id="3074" name="Object 6">
                        <a:extLst>
                          <a:ext uri="{FF2B5EF4-FFF2-40B4-BE49-F238E27FC236}">
                            <a16:creationId xmlns:a16="http://schemas.microsoft.com/office/drawing/2014/main" xmlns="" id="{647B02DE-8CDE-42FA-ACE5-2FB5112938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3375"/>
                        <a:ext cx="3405188" cy="153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7">
            <a:extLst>
              <a:ext uri="{FF2B5EF4-FFF2-40B4-BE49-F238E27FC236}">
                <a16:creationId xmlns:a16="http://schemas.microsoft.com/office/drawing/2014/main" xmlns="" id="{2A209BD5-F8CC-4B01-BF15-793D6301F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087563"/>
            <a:ext cx="6904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Uses</a:t>
            </a:r>
          </a:p>
          <a:p>
            <a:pPr algn="l" rtl="0" eaLnBrk="1" hangingPunct="1"/>
            <a:r>
              <a:rPr lang="en-US" altLang="en-US" sz="1800"/>
              <a:t> Used for</a:t>
            </a:r>
            <a:r>
              <a:rPr lang="ar-EG" altLang="en-US" sz="1800"/>
              <a:t> </a:t>
            </a:r>
            <a:r>
              <a:rPr lang="en-US" altLang="en-US" sz="1800"/>
              <a:t>menopausal symptoms &amp; prostate cancer </a:t>
            </a:r>
          </a:p>
        </p:txBody>
      </p:sp>
      <p:sp>
        <p:nvSpPr>
          <p:cNvPr id="3081" name="Text Box 8">
            <a:extLst>
              <a:ext uri="{FF2B5EF4-FFF2-40B4-BE49-F238E27FC236}">
                <a16:creationId xmlns:a16="http://schemas.microsoft.com/office/drawing/2014/main" xmlns="" id="{0FD188A5-23A6-44B2-81C3-0F1EB2887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3068638"/>
            <a:ext cx="2566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3- Chlorotrianisene</a:t>
            </a:r>
          </a:p>
        </p:txBody>
      </p:sp>
      <p:sp>
        <p:nvSpPr>
          <p:cNvPr id="3082" name="Text Box 9">
            <a:extLst>
              <a:ext uri="{FF2B5EF4-FFF2-40B4-BE49-F238E27FC236}">
                <a16:creationId xmlns:a16="http://schemas.microsoft.com/office/drawing/2014/main" xmlns="" id="{4ADA609A-33F7-462F-8182-07C86330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724400"/>
            <a:ext cx="2806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Tris-</a:t>
            </a:r>
            <a:r>
              <a:rPr lang="en-US" altLang="en-US" sz="1800" i="1"/>
              <a:t>P</a:t>
            </a:r>
            <a:r>
              <a:rPr lang="en-US" altLang="en-US" sz="1800"/>
              <a:t>-anisyl chloroethylene</a:t>
            </a:r>
          </a:p>
        </p:txBody>
      </p:sp>
      <p:graphicFrame>
        <p:nvGraphicFramePr>
          <p:cNvPr id="3075" name="Object 10">
            <a:extLst>
              <a:ext uri="{FF2B5EF4-FFF2-40B4-BE49-F238E27FC236}">
                <a16:creationId xmlns:a16="http://schemas.microsoft.com/office/drawing/2014/main" xmlns="" id="{0FB6DA4C-6B76-4029-86A6-F77FBF89D6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4163" y="2997200"/>
          <a:ext cx="2795587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S ChemDraw Drawing" r:id="rId5" imgW="2151000" imgH="1175400" progId="ChemDraw.Document.6.0">
                  <p:embed/>
                </p:oleObj>
              </mc:Choice>
              <mc:Fallback>
                <p:oleObj name="CS ChemDraw Drawing" r:id="rId5" imgW="2151000" imgH="1175400" progId="ChemDraw.Document.6.0">
                  <p:embed/>
                  <p:pic>
                    <p:nvPicPr>
                      <p:cNvPr id="3075" name="Object 10">
                        <a:extLst>
                          <a:ext uri="{FF2B5EF4-FFF2-40B4-BE49-F238E27FC236}">
                            <a16:creationId xmlns:a16="http://schemas.microsoft.com/office/drawing/2014/main" xmlns="" id="{0FB6DA4C-6B76-4029-86A6-F77FBF89D6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997200"/>
                        <a:ext cx="2795587" cy="152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1">
            <a:extLst>
              <a:ext uri="{FF2B5EF4-FFF2-40B4-BE49-F238E27FC236}">
                <a16:creationId xmlns:a16="http://schemas.microsoft.com/office/drawing/2014/main" xmlns="" id="{6A9F7054-4050-4001-A207-73106FAEF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5229225"/>
            <a:ext cx="87344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/>
              <a:t>Assay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Spectrophotometry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Ignition with sodium metal, acidification then the liberated </a:t>
            </a:r>
            <a:r>
              <a:rPr lang="en-US" altLang="en-US"/>
              <a:t>chloride</a:t>
            </a:r>
            <a:r>
              <a:rPr lang="en-US" altLang="en-US" sz="1800"/>
              <a:t> determined by Volhard </a:t>
            </a:r>
          </a:p>
          <a:p>
            <a:pPr algn="l" rtl="0" eaLnBrk="1" hangingPunct="1"/>
            <a:r>
              <a:rPr lang="en-US" altLang="en-US" sz="1800"/>
              <a:t>  method for determination of chloride ion.</a:t>
            </a:r>
          </a:p>
        </p:txBody>
      </p:sp>
      <p:graphicFrame>
        <p:nvGraphicFramePr>
          <p:cNvPr id="3076" name="Object 12">
            <a:extLst>
              <a:ext uri="{FF2B5EF4-FFF2-40B4-BE49-F238E27FC236}">
                <a16:creationId xmlns:a16="http://schemas.microsoft.com/office/drawing/2014/main" xmlns="" id="{A75F01E1-8346-416F-A446-3EE716979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3716338"/>
          <a:ext cx="6413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S ChemDraw Drawing" r:id="rId7" imgW="492120" imgH="869760" progId="ChemDraw.Document.6.0">
                  <p:embed/>
                </p:oleObj>
              </mc:Choice>
              <mc:Fallback>
                <p:oleObj name="CS ChemDraw Drawing" r:id="rId7" imgW="492120" imgH="869760" progId="ChemDraw.Document.6.0">
                  <p:embed/>
                  <p:pic>
                    <p:nvPicPr>
                      <p:cNvPr id="3076" name="Object 12">
                        <a:extLst>
                          <a:ext uri="{FF2B5EF4-FFF2-40B4-BE49-F238E27FC236}">
                            <a16:creationId xmlns:a16="http://schemas.microsoft.com/office/drawing/2014/main" xmlns="" id="{A75F01E1-8346-416F-A446-3EE716979A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716338"/>
                        <a:ext cx="64135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3">
            <a:extLst>
              <a:ext uri="{FF2B5EF4-FFF2-40B4-BE49-F238E27FC236}">
                <a16:creationId xmlns:a16="http://schemas.microsoft.com/office/drawing/2014/main" xmlns="" id="{62F7C8C9-361B-40B2-8555-207C7BB0F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797425"/>
            <a:ext cx="1543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chloroethylene</a:t>
            </a:r>
          </a:p>
        </p:txBody>
      </p:sp>
      <p:graphicFrame>
        <p:nvGraphicFramePr>
          <p:cNvPr id="3077" name="Object 14">
            <a:extLst>
              <a:ext uri="{FF2B5EF4-FFF2-40B4-BE49-F238E27FC236}">
                <a16:creationId xmlns:a16="http://schemas.microsoft.com/office/drawing/2014/main" xmlns="" id="{7CC476A8-48DE-4AAE-858B-07B3FE91F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313" y="3789363"/>
          <a:ext cx="88106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S ChemDraw Drawing" r:id="rId9" imgW="677520" imgH="595080" progId="ChemDraw.Document.6.0">
                  <p:embed/>
                </p:oleObj>
              </mc:Choice>
              <mc:Fallback>
                <p:oleObj name="CS ChemDraw Drawing" r:id="rId9" imgW="677520" imgH="595080" progId="ChemDraw.Document.6.0">
                  <p:embed/>
                  <p:pic>
                    <p:nvPicPr>
                      <p:cNvPr id="3077" name="Object 14">
                        <a:extLst>
                          <a:ext uri="{FF2B5EF4-FFF2-40B4-BE49-F238E27FC236}">
                            <a16:creationId xmlns:a16="http://schemas.microsoft.com/office/drawing/2014/main" xmlns="" id="{7CC476A8-48DE-4AAE-858B-07B3FE91F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89363"/>
                        <a:ext cx="881062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9E23F8E2-D17E-4B6E-B022-8B376AD2B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85725"/>
            <a:ext cx="191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/>
              <a:t>4- </a:t>
            </a:r>
            <a:r>
              <a:rPr lang="en-US" altLang="en-US" sz="2400">
                <a:solidFill>
                  <a:schemeClr val="accent2"/>
                </a:solidFill>
              </a:rPr>
              <a:t>Dienesterol</a:t>
            </a:r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xmlns="" id="{9AAB6EA6-3B15-40C5-BB89-9EFB1C8CC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19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098" name="Object 5">
            <a:extLst>
              <a:ext uri="{FF2B5EF4-FFF2-40B4-BE49-F238E27FC236}">
                <a16:creationId xmlns:a16="http://schemas.microsoft.com/office/drawing/2014/main" xmlns="" id="{8FA82A50-351B-469F-8A76-16CCCED51B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17900" y="142875"/>
          <a:ext cx="1895475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S ChemDraw Drawing" r:id="rId3" imgW="1266120" imgH="1454760" progId="ChemDraw.Document.6.0">
                  <p:embed/>
                </p:oleObj>
              </mc:Choice>
              <mc:Fallback>
                <p:oleObj name="CS ChemDraw Drawing" r:id="rId3" imgW="1266120" imgH="1454760" progId="ChemDraw.Document.6.0">
                  <p:embed/>
                  <p:pic>
                    <p:nvPicPr>
                      <p:cNvPr id="4098" name="Object 5">
                        <a:extLst>
                          <a:ext uri="{FF2B5EF4-FFF2-40B4-BE49-F238E27FC236}">
                            <a16:creationId xmlns:a16="http://schemas.microsoft.com/office/drawing/2014/main" xmlns="" id="{8FA82A50-351B-469F-8A76-16CCCED51B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142875"/>
                        <a:ext cx="1895475" cy="218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7">
            <a:extLst>
              <a:ext uri="{FF2B5EF4-FFF2-40B4-BE49-F238E27FC236}">
                <a16:creationId xmlns:a16="http://schemas.microsoft.com/office/drawing/2014/main" xmlns="" id="{68F7ED72-B271-4496-9B66-E43627412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2374900"/>
            <a:ext cx="4281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1800"/>
              <a:t>3,4</a:t>
            </a:r>
            <a:r>
              <a:rPr lang="ar-EG" altLang="en-US" sz="1800"/>
              <a:t>-</a:t>
            </a:r>
            <a:r>
              <a:rPr lang="en-US" altLang="en-US" sz="1800"/>
              <a:t>bis (4-Hydroxyphenyl) -2,4-hexandiene </a:t>
            </a:r>
          </a:p>
        </p:txBody>
      </p:sp>
      <p:graphicFrame>
        <p:nvGraphicFramePr>
          <p:cNvPr id="4099" name="Object 10">
            <a:extLst>
              <a:ext uri="{FF2B5EF4-FFF2-40B4-BE49-F238E27FC236}">
                <a16:creationId xmlns:a16="http://schemas.microsoft.com/office/drawing/2014/main" xmlns="" id="{25260AA4-FC3C-43BA-943E-1F23855AC5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93800" y="3729038"/>
          <a:ext cx="7378700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S ChemDraw Drawing" r:id="rId5" imgW="5704560" imgH="1865880" progId="ChemDraw.Document.6.0">
                  <p:embed/>
                </p:oleObj>
              </mc:Choice>
              <mc:Fallback>
                <p:oleObj name="CS ChemDraw Drawing" r:id="rId5" imgW="5704560" imgH="1865880" progId="ChemDraw.Document.6.0">
                  <p:embed/>
                  <p:pic>
                    <p:nvPicPr>
                      <p:cNvPr id="4099" name="Object 10">
                        <a:extLst>
                          <a:ext uri="{FF2B5EF4-FFF2-40B4-BE49-F238E27FC236}">
                            <a16:creationId xmlns:a16="http://schemas.microsoft.com/office/drawing/2014/main" xmlns="" id="{25260AA4-FC3C-43BA-943E-1F23855AC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729038"/>
                        <a:ext cx="7378700" cy="241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11">
            <a:extLst>
              <a:ext uri="{FF2B5EF4-FFF2-40B4-BE49-F238E27FC236}">
                <a16:creationId xmlns:a16="http://schemas.microsoft.com/office/drawing/2014/main" xmlns="" id="{E5404DA1-DD2A-4E6B-A366-68674B02F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6010275"/>
            <a:ext cx="2032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chemeClr val="accent2"/>
                </a:solidFill>
              </a:rPr>
              <a:t>Assay</a:t>
            </a:r>
          </a:p>
          <a:p>
            <a:pPr algn="l" rtl="0" eaLnBrk="1" hangingPunct="1"/>
            <a:r>
              <a:rPr lang="en-US" altLang="en-US" sz="1800"/>
              <a:t>Spectrophotometry</a:t>
            </a:r>
          </a:p>
        </p:txBody>
      </p:sp>
      <p:sp>
        <p:nvSpPr>
          <p:cNvPr id="4104" name="Rectangle 12">
            <a:extLst>
              <a:ext uri="{FF2B5EF4-FFF2-40B4-BE49-F238E27FC236}">
                <a16:creationId xmlns:a16="http://schemas.microsoft.com/office/drawing/2014/main" xmlns="" id="{CE1DF057-CE24-4F2C-8B6B-C635C638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2714625"/>
            <a:ext cx="59309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Uses</a:t>
            </a:r>
          </a:p>
          <a:p>
            <a:pPr algn="l" rtl="0" eaLnBrk="1" hangingPunct="1"/>
            <a:r>
              <a:rPr lang="en-US" altLang="en-US"/>
              <a:t>Dienesterol </a:t>
            </a:r>
            <a:r>
              <a:rPr lang="en-US" altLang="en-US" sz="1800"/>
              <a:t>used</a:t>
            </a:r>
            <a:r>
              <a:rPr lang="ar-EG" altLang="en-US" sz="1800"/>
              <a:t> </a:t>
            </a:r>
            <a:r>
              <a:rPr lang="en-US" altLang="en-US" sz="1800"/>
              <a:t>externally for</a:t>
            </a:r>
            <a:r>
              <a:rPr lang="ar-EG" altLang="en-US" sz="1800"/>
              <a:t> </a:t>
            </a:r>
            <a:r>
              <a:rPr lang="en-US" altLang="en-US" sz="1800"/>
              <a:t>inflammation of female genitals</a:t>
            </a:r>
            <a:r>
              <a:rPr lang="ar-EG" altLang="en-US" sz="1800"/>
              <a:t>.</a:t>
            </a:r>
            <a:endParaRPr lang="en-US" altLang="en-US" sz="1800"/>
          </a:p>
        </p:txBody>
      </p:sp>
      <p:sp>
        <p:nvSpPr>
          <p:cNvPr id="4105" name="Text Box 5">
            <a:extLst>
              <a:ext uri="{FF2B5EF4-FFF2-40B4-BE49-F238E27FC236}">
                <a16:creationId xmlns:a16="http://schemas.microsoft.com/office/drawing/2014/main" xmlns="" id="{55C4D9BB-EBCD-4AFA-A364-BB42A4C8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8" y="3500438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Synthesis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714016E7-54B5-47AF-BFB0-A642598EF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115888"/>
            <a:ext cx="2941638" cy="4572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2400"/>
              <a:t>Estrogen antagonists   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C72D1053-9E02-4C28-B385-F06ED0EB2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68338"/>
            <a:ext cx="889476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 Selective Estrogen Receptor Modulators (SERM)</a:t>
            </a:r>
          </a:p>
          <a:p>
            <a:pPr algn="l" rtl="0" eaLnBrk="1" hangingPunct="1"/>
            <a:r>
              <a:rPr lang="en-US" altLang="en-US" sz="1800"/>
              <a:t>The geometrical isomers Z, E differ in the activity as Z is the agonist and E is the antagonist </a:t>
            </a:r>
          </a:p>
          <a:p>
            <a:pPr algn="l" rtl="0" eaLnBrk="1" hangingPunct="1"/>
            <a:r>
              <a:rPr lang="en-US" altLang="en-US" sz="1800"/>
              <a:t>in a particular tissues so the term SERM is used.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By binding with the estrogenic receptors in a small doses, they exhibit a moderate estrogenic</a:t>
            </a:r>
          </a:p>
          <a:p>
            <a:pPr algn="l" rtl="0" eaLnBrk="1" hangingPunct="1"/>
            <a:r>
              <a:rPr lang="en-US" altLang="en-US" sz="1800"/>
              <a:t>effect, and only in large doses they exhibit antiestrogenic action. 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xmlns="" id="{BC2C4833-16FE-43E3-AC47-153AA145C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133600"/>
            <a:ext cx="8640763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chemeClr val="accent2"/>
                </a:solidFill>
              </a:rPr>
              <a:t>Uses</a:t>
            </a:r>
          </a:p>
          <a:p>
            <a:pPr algn="l" eaLnBrk="1" hangingPunct="1"/>
            <a:r>
              <a:rPr lang="en-US" altLang="en-US" sz="1800"/>
              <a:t>1</a:t>
            </a:r>
            <a:r>
              <a:rPr lang="en-US" altLang="en-US" sz="1800" b="1"/>
              <a:t>- </a:t>
            </a:r>
            <a:r>
              <a:rPr lang="en-US" altLang="en-US" sz="1800"/>
              <a:t>Enhance functional activity of ovaries typically in female infertility.</a:t>
            </a:r>
          </a:p>
          <a:p>
            <a:pPr algn="l" rtl="0" eaLnBrk="1" hangingPunct="1"/>
            <a:r>
              <a:rPr lang="en-US" altLang="en-US" sz="1800"/>
              <a:t>2- Treating estrogen-receptors positive breast cancer.</a:t>
            </a:r>
          </a:p>
          <a:p>
            <a:pPr algn="l" eaLnBrk="1" hangingPunct="1"/>
            <a:r>
              <a:rPr lang="en-US" altLang="en-US" sz="1800"/>
              <a:t>3- They are also used for androgenic insufficiency and oligospermia in men.</a:t>
            </a:r>
          </a:p>
        </p:txBody>
      </p:sp>
      <p:sp>
        <p:nvSpPr>
          <p:cNvPr id="5127" name="Rectangle 11">
            <a:extLst>
              <a:ext uri="{FF2B5EF4-FFF2-40B4-BE49-F238E27FC236}">
                <a16:creationId xmlns:a16="http://schemas.microsoft.com/office/drawing/2014/main" xmlns="" id="{5032F879-2C82-4712-8217-AD844B025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573463"/>
            <a:ext cx="346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1- Clomiphene (Clomid</a:t>
            </a:r>
            <a:r>
              <a:rPr lang="en-US" altLang="en-US" sz="2400" baseline="30000">
                <a:solidFill>
                  <a:schemeClr val="accent2"/>
                </a:solidFill>
              </a:rPr>
              <a:t>®</a:t>
            </a:r>
            <a:r>
              <a:rPr lang="ar-SA" altLang="en-US" sz="2400">
                <a:solidFill>
                  <a:schemeClr val="accent2"/>
                </a:solidFill>
              </a:rPr>
              <a:t>(</a:t>
            </a:r>
            <a:endParaRPr lang="en-US" altLang="en-US" sz="240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5122" name="Object 12">
            <a:extLst>
              <a:ext uri="{FF2B5EF4-FFF2-40B4-BE49-F238E27FC236}">
                <a16:creationId xmlns:a16="http://schemas.microsoft.com/office/drawing/2014/main" xmlns="" id="{597B541F-BE9A-41AD-B56E-572F260539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4149725"/>
          <a:ext cx="3032125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S ChemDraw Drawing" r:id="rId3" imgW="2361600" imgH="1548720" progId="ChemDraw.Document.6.0">
                  <p:embed/>
                </p:oleObj>
              </mc:Choice>
              <mc:Fallback>
                <p:oleObj name="CS ChemDraw Drawing" r:id="rId3" imgW="2361600" imgH="1548720" progId="ChemDraw.Document.6.0">
                  <p:embed/>
                  <p:pic>
                    <p:nvPicPr>
                      <p:cNvPr id="5122" name="Object 12">
                        <a:extLst>
                          <a:ext uri="{FF2B5EF4-FFF2-40B4-BE49-F238E27FC236}">
                            <a16:creationId xmlns:a16="http://schemas.microsoft.com/office/drawing/2014/main" xmlns="" id="{597B541F-BE9A-41AD-B56E-572F260539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149725"/>
                        <a:ext cx="3032125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14">
            <a:extLst>
              <a:ext uri="{FF2B5EF4-FFF2-40B4-BE49-F238E27FC236}">
                <a16:creationId xmlns:a16="http://schemas.microsoft.com/office/drawing/2014/main" xmlns="" id="{71113819-D2A9-41EE-A75F-967422FE4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6308725"/>
            <a:ext cx="546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2-[</a:t>
            </a:r>
            <a:r>
              <a:rPr lang="en-US" altLang="en-US" sz="1800" i="1"/>
              <a:t>p</a:t>
            </a:r>
            <a:r>
              <a:rPr lang="en-US" altLang="en-US" sz="1800"/>
              <a:t>-(2-Chloro-1,2-diphenylvinyl)phenoxy]triethylamine</a:t>
            </a:r>
          </a:p>
        </p:txBody>
      </p:sp>
      <p:graphicFrame>
        <p:nvGraphicFramePr>
          <p:cNvPr id="5123" name="Object 15">
            <a:extLst>
              <a:ext uri="{FF2B5EF4-FFF2-40B4-BE49-F238E27FC236}">
                <a16:creationId xmlns:a16="http://schemas.microsoft.com/office/drawing/2014/main" xmlns="" id="{A7F6DD95-D851-4386-8A65-BF431E5DE2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01738" y="5143500"/>
          <a:ext cx="12271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S ChemDraw Drawing" r:id="rId5" imgW="943920" imgH="390240" progId="ChemDraw.Document.6.0">
                  <p:embed/>
                </p:oleObj>
              </mc:Choice>
              <mc:Fallback>
                <p:oleObj name="CS ChemDraw Drawing" r:id="rId5" imgW="943920" imgH="390240" progId="ChemDraw.Document.6.0">
                  <p:embed/>
                  <p:pic>
                    <p:nvPicPr>
                      <p:cNvPr id="5123" name="Object 15">
                        <a:extLst>
                          <a:ext uri="{FF2B5EF4-FFF2-40B4-BE49-F238E27FC236}">
                            <a16:creationId xmlns:a16="http://schemas.microsoft.com/office/drawing/2014/main" xmlns="" id="{A7F6DD95-D851-4386-8A65-BF431E5DE2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5143500"/>
                        <a:ext cx="12271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>
            <a:extLst>
              <a:ext uri="{FF2B5EF4-FFF2-40B4-BE49-F238E27FC236}">
                <a16:creationId xmlns:a16="http://schemas.microsoft.com/office/drawing/2014/main" xmlns="" id="{87A7DB53-833F-4170-AD27-D122941BDA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363" y="255588"/>
          <a:ext cx="8793162" cy="398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S ChemDraw Drawing" r:id="rId3" imgW="6802920" imgH="3085920" progId="ChemDraw.Document.6.0">
                  <p:embed/>
                </p:oleObj>
              </mc:Choice>
              <mc:Fallback>
                <p:oleObj name="CS ChemDraw Drawing" r:id="rId3" imgW="6802920" imgH="3085920" progId="ChemDraw.Document.6.0">
                  <p:embed/>
                  <p:pic>
                    <p:nvPicPr>
                      <p:cNvPr id="6146" name="Object 5">
                        <a:extLst>
                          <a:ext uri="{FF2B5EF4-FFF2-40B4-BE49-F238E27FC236}">
                            <a16:creationId xmlns:a16="http://schemas.microsoft.com/office/drawing/2014/main" xmlns="" id="{87A7DB53-833F-4170-AD27-D122941BDA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3" y="255588"/>
                        <a:ext cx="8793162" cy="398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6">
            <a:extLst>
              <a:ext uri="{FF2B5EF4-FFF2-40B4-BE49-F238E27FC236}">
                <a16:creationId xmlns:a16="http://schemas.microsoft.com/office/drawing/2014/main" xmlns="" id="{6285C051-7AB6-47DB-86FA-D3D696AD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8" y="85725"/>
            <a:ext cx="3322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chemeClr val="accent2"/>
                </a:solidFill>
              </a:rPr>
              <a:t>Synthesis of Clomiphene 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xmlns="" id="{9FF35299-DE38-41C3-9A21-47709F59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" y="4573588"/>
            <a:ext cx="8651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>
              <a:buFontTx/>
              <a:buChar char="•"/>
            </a:pPr>
            <a:r>
              <a:rPr lang="en-US" altLang="en-US" sz="1800"/>
              <a:t> Clomiphen is used orally as a mixture of Z and E isomers to induce ovulation for treatment</a:t>
            </a:r>
          </a:p>
          <a:p>
            <a:pPr algn="l" rtl="0" eaLnBrk="1" hangingPunct="1"/>
            <a:r>
              <a:rPr lang="en-US" altLang="en-US" sz="1800"/>
              <a:t> of infertility. Clomiphen act by enhancing follicular growth [-ve feed back mechanism]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xmlns="" id="{B47A5288-8371-49BB-88FC-4B147D003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373688"/>
            <a:ext cx="38338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 dirty="0">
                <a:solidFill>
                  <a:schemeClr val="accent2"/>
                </a:solidFill>
              </a:rPr>
              <a:t>Assay</a:t>
            </a:r>
            <a:r>
              <a:rPr lang="en-US" altLang="en-US" sz="2400" dirty="0"/>
              <a:t> </a:t>
            </a:r>
          </a:p>
          <a:p>
            <a:pPr algn="l" rtl="0" eaLnBrk="1" hangingPunct="1"/>
            <a:r>
              <a:rPr lang="en-US" altLang="en-US" sz="1800" dirty="0"/>
              <a:t>1- Non aqueous titration as week base.</a:t>
            </a:r>
          </a:p>
          <a:p>
            <a:pPr algn="l" rtl="0" eaLnBrk="1" hangingPunct="1"/>
            <a:r>
              <a:rPr lang="en-US" altLang="en-US" sz="1800" dirty="0"/>
              <a:t>2- Spectrophotometry.</a:t>
            </a:r>
          </a:p>
        </p:txBody>
      </p:sp>
      <p:sp>
        <p:nvSpPr>
          <p:cNvPr id="6150" name="Rectangle 9">
            <a:extLst>
              <a:ext uri="{FF2B5EF4-FFF2-40B4-BE49-F238E27FC236}">
                <a16:creationId xmlns:a16="http://schemas.microsoft.com/office/drawing/2014/main" xmlns="" id="{C9F7661D-2848-44EE-949D-7E75A083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3" y="4052888"/>
            <a:ext cx="77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Uses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3E02D2EA-847D-4028-A22E-1C619602D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3188"/>
            <a:ext cx="5027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>
                <a:solidFill>
                  <a:schemeClr val="accent2"/>
                </a:solidFill>
              </a:rPr>
              <a:t>2- Tamoxifen (Nolvadex</a:t>
            </a:r>
            <a:r>
              <a:rPr lang="en-US" altLang="en-US" sz="2400" baseline="30000">
                <a:solidFill>
                  <a:schemeClr val="accent2"/>
                </a:solidFill>
              </a:rPr>
              <a:t>®</a:t>
            </a:r>
            <a:r>
              <a:rPr lang="en-US" altLang="en-US" sz="2400">
                <a:solidFill>
                  <a:schemeClr val="accent2"/>
                </a:solidFill>
              </a:rPr>
              <a:t>, Tamofen</a:t>
            </a:r>
            <a:r>
              <a:rPr lang="en-US" altLang="en-US" sz="2400" baseline="30000">
                <a:solidFill>
                  <a:schemeClr val="accent2"/>
                </a:solidFill>
              </a:rPr>
              <a:t>®</a:t>
            </a:r>
            <a:r>
              <a:rPr lang="en-US" altLang="en-US" sz="2400">
                <a:solidFill>
                  <a:schemeClr val="accent2"/>
                </a:solidFill>
              </a:rPr>
              <a:t>)</a:t>
            </a:r>
          </a:p>
        </p:txBody>
      </p:sp>
      <p:graphicFrame>
        <p:nvGraphicFramePr>
          <p:cNvPr id="7170" name="Object 5">
            <a:extLst>
              <a:ext uri="{FF2B5EF4-FFF2-40B4-BE49-F238E27FC236}">
                <a16:creationId xmlns:a16="http://schemas.microsoft.com/office/drawing/2014/main" xmlns="" id="{ED1539E4-5FB4-4B51-8075-67E7DE85A7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2250" y="214313"/>
          <a:ext cx="1900238" cy="191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S ChemDraw Drawing" r:id="rId3" imgW="1461960" imgH="1476720" progId="ChemDraw.Document.6.0">
                  <p:embed/>
                </p:oleObj>
              </mc:Choice>
              <mc:Fallback>
                <p:oleObj name="CS ChemDraw Drawing" r:id="rId3" imgW="1461960" imgH="1476720" progId="ChemDraw.Document.6.0">
                  <p:embed/>
                  <p:pic>
                    <p:nvPicPr>
                      <p:cNvPr id="7170" name="Object 5">
                        <a:extLst>
                          <a:ext uri="{FF2B5EF4-FFF2-40B4-BE49-F238E27FC236}">
                            <a16:creationId xmlns:a16="http://schemas.microsoft.com/office/drawing/2014/main" xmlns="" id="{ED1539E4-5FB4-4B51-8075-67E7DE85A7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214313"/>
                        <a:ext cx="1900238" cy="191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6">
            <a:extLst>
              <a:ext uri="{FF2B5EF4-FFF2-40B4-BE49-F238E27FC236}">
                <a16:creationId xmlns:a16="http://schemas.microsoft.com/office/drawing/2014/main" xmlns="" id="{9EA6CC02-6A83-43A4-B320-146480668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2155825"/>
            <a:ext cx="3789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/>
              <a:t>(Z)-2-[</a:t>
            </a:r>
            <a:r>
              <a:rPr lang="en-US" altLang="en-US" i="1"/>
              <a:t>p</a:t>
            </a:r>
            <a:r>
              <a:rPr lang="en-US" altLang="en-US"/>
              <a:t>-(1,2-Diphenyl-1-butenyl)phenoxy]</a:t>
            </a:r>
          </a:p>
          <a:p>
            <a:pPr algn="l" eaLnBrk="1" hangingPunct="1"/>
            <a:r>
              <a:rPr lang="en-US" altLang="en-US" i="1"/>
              <a:t>N,N</a:t>
            </a:r>
            <a:r>
              <a:rPr lang="en-US" altLang="en-US"/>
              <a:t>-dimethylethylamine</a:t>
            </a:r>
          </a:p>
        </p:txBody>
      </p:sp>
      <p:sp>
        <p:nvSpPr>
          <p:cNvPr id="7174" name="Rectangle 8">
            <a:extLst>
              <a:ext uri="{FF2B5EF4-FFF2-40B4-BE49-F238E27FC236}">
                <a16:creationId xmlns:a16="http://schemas.microsoft.com/office/drawing/2014/main" xmlns="" id="{3A33C4A7-1317-4DBD-AA59-881102379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324100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Synthesis</a:t>
            </a:r>
          </a:p>
        </p:txBody>
      </p:sp>
      <p:sp>
        <p:nvSpPr>
          <p:cNvPr id="7175" name="Rectangle 11">
            <a:extLst>
              <a:ext uri="{FF2B5EF4-FFF2-40B4-BE49-F238E27FC236}">
                <a16:creationId xmlns:a16="http://schemas.microsoft.com/office/drawing/2014/main" xmlns="" id="{CCA505A4-D64B-402A-9FDB-6C15976E5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741363"/>
            <a:ext cx="58928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800"/>
              <a:t>Tamoxifen is a competitive inhibitor of estradiol. </a:t>
            </a:r>
          </a:p>
          <a:p>
            <a:pPr algn="l" eaLnBrk="1" hangingPunct="1"/>
            <a:r>
              <a:rPr lang="en-US" altLang="en-US" sz="2400">
                <a:solidFill>
                  <a:schemeClr val="accent2"/>
                </a:solidFill>
              </a:rPr>
              <a:t>Uses</a:t>
            </a:r>
          </a:p>
          <a:p>
            <a:pPr algn="just" rtl="0" eaLnBrk="1" hangingPunct="1"/>
            <a:r>
              <a:rPr lang="en-US" altLang="en-US" sz="1800"/>
              <a:t>Tamoxifen  is used for palliative treatment of estrogen-receptor positive breast cancer. It used in combination with other chemotherapeutic agents.</a:t>
            </a:r>
          </a:p>
          <a:p>
            <a:pPr algn="l" eaLnBrk="1" hangingPunct="1"/>
            <a:r>
              <a:rPr lang="en-US" altLang="en-US" sz="1800"/>
              <a:t> </a:t>
            </a:r>
          </a:p>
        </p:txBody>
      </p:sp>
      <p:sp>
        <p:nvSpPr>
          <p:cNvPr id="7176" name="Text Box 17">
            <a:extLst>
              <a:ext uri="{FF2B5EF4-FFF2-40B4-BE49-F238E27FC236}">
                <a16:creationId xmlns:a16="http://schemas.microsoft.com/office/drawing/2014/main" xmlns="" id="{10F63AEA-110C-4ED8-BBA8-93A93CEE6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375275"/>
            <a:ext cx="3762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Assay</a:t>
            </a:r>
            <a:r>
              <a:rPr lang="en-US" altLang="en-US" sz="2000"/>
              <a:t> </a:t>
            </a:r>
          </a:p>
          <a:p>
            <a:pPr algn="l" rtl="0" eaLnBrk="1" hangingPunct="1"/>
            <a:r>
              <a:rPr lang="en-US" altLang="en-US" sz="1800"/>
              <a:t>1- Non aqueous titration as week base</a:t>
            </a:r>
          </a:p>
          <a:p>
            <a:pPr algn="l" rtl="0" eaLnBrk="1" hangingPunct="1"/>
            <a:r>
              <a:rPr lang="en-US" altLang="en-US" sz="1800"/>
              <a:t>2- Spectrophotometry</a:t>
            </a:r>
          </a:p>
        </p:txBody>
      </p:sp>
      <p:graphicFrame>
        <p:nvGraphicFramePr>
          <p:cNvPr id="7171" name="Object 18">
            <a:extLst>
              <a:ext uri="{FF2B5EF4-FFF2-40B4-BE49-F238E27FC236}">
                <a16:creationId xmlns:a16="http://schemas.microsoft.com/office/drawing/2014/main" xmlns="" id="{B8A6D75C-F58B-4DD2-AB9B-F642AA515C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388" y="2825750"/>
          <a:ext cx="8010525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S ChemDraw Drawing" r:id="rId5" imgW="6183000" imgH="2019960" progId="ChemDraw.Document.6.0">
                  <p:embed/>
                </p:oleObj>
              </mc:Choice>
              <mc:Fallback>
                <p:oleObj name="CS ChemDraw Drawing" r:id="rId5" imgW="6183000" imgH="2019960" progId="ChemDraw.Document.6.0">
                  <p:embed/>
                  <p:pic>
                    <p:nvPicPr>
                      <p:cNvPr id="7171" name="Object 18">
                        <a:extLst>
                          <a:ext uri="{FF2B5EF4-FFF2-40B4-BE49-F238E27FC236}">
                            <a16:creationId xmlns:a16="http://schemas.microsoft.com/office/drawing/2014/main" xmlns="" id="{B8A6D75C-F58B-4DD2-AB9B-F642AA515C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2825750"/>
                        <a:ext cx="8010525" cy="261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19">
            <a:extLst>
              <a:ext uri="{FF2B5EF4-FFF2-40B4-BE49-F238E27FC236}">
                <a16:creationId xmlns:a16="http://schemas.microsoft.com/office/drawing/2014/main" xmlns="" id="{26DFE329-D46D-4C4C-8CA7-D6996927D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5373688"/>
            <a:ext cx="49164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Metabolism</a:t>
            </a:r>
          </a:p>
          <a:p>
            <a:pPr algn="l" eaLnBrk="1" hangingPunct="1"/>
            <a:r>
              <a:rPr lang="en-US" altLang="en-US" sz="1800" i="1"/>
              <a:t>N</a:t>
            </a:r>
            <a:r>
              <a:rPr lang="en-US" altLang="en-US" sz="1800"/>
              <a:t>-demethylation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  <a:r>
              <a:rPr lang="en-US" altLang="en-US" sz="1800"/>
              <a:t> </a:t>
            </a:r>
            <a:r>
              <a:rPr lang="en-US" altLang="en-US" sz="1800" i="1"/>
              <a:t>N</a:t>
            </a:r>
            <a:r>
              <a:rPr lang="en-US" altLang="en-US" sz="1800"/>
              <a:t>-Demethylltamoxifen (major)</a:t>
            </a:r>
          </a:p>
          <a:p>
            <a:pPr algn="l" eaLnBrk="1" hangingPunct="1"/>
            <a:r>
              <a:rPr lang="en-US" altLang="en-US" sz="1800" i="1"/>
              <a:t>P</a:t>
            </a:r>
            <a:r>
              <a:rPr lang="en-US" altLang="en-US" sz="1800"/>
              <a:t>-hydroxylation</a:t>
            </a:r>
            <a:r>
              <a:rPr lang="en-US" altLang="en-US" sz="1800" i="1"/>
              <a:t> 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  <a:r>
              <a:rPr lang="en-US" altLang="en-US" sz="1800"/>
              <a:t>4-Hydroxytamoxifen (minor)</a:t>
            </a:r>
            <a:endParaRPr lang="en-US" altLang="en-US" sz="1800" i="1"/>
          </a:p>
          <a:p>
            <a:pPr algn="l" eaLnBrk="1" hangingPunct="1"/>
            <a:endParaRPr lang="en-US" altLang="en-US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>
            <a:extLst>
              <a:ext uri="{FF2B5EF4-FFF2-40B4-BE49-F238E27FC236}">
                <a16:creationId xmlns:a16="http://schemas.microsoft.com/office/drawing/2014/main" xmlns="" id="{4900B4DD-5B9B-4824-B5FC-B97D7FA53F0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-755650" y="1196975"/>
            <a:ext cx="9717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8">
            <a:extLst>
              <a:ext uri="{FF2B5EF4-FFF2-40B4-BE49-F238E27FC236}">
                <a16:creationId xmlns:a16="http://schemas.microsoft.com/office/drawing/2014/main" xmlns="" id="{367B5D98-E041-42D4-BD28-A92E3BB08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862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rtl="0" eaLnBrk="1" hangingPunct="1"/>
            <a:r>
              <a:rPr lang="en-US" altLang="en-US" sz="2000"/>
              <a:t> </a:t>
            </a:r>
            <a:r>
              <a:rPr lang="en-US" altLang="en-US" sz="2400"/>
              <a:t>Progesterone is a hormone produced by steroidogenic tissues (corpus luteum and the placenta).</a:t>
            </a:r>
            <a:endParaRPr lang="en-US" altLang="en-US" sz="2000"/>
          </a:p>
        </p:txBody>
      </p:sp>
      <p:sp>
        <p:nvSpPr>
          <p:cNvPr id="17412" name="Rectangle 9">
            <a:extLst>
              <a:ext uri="{FF2B5EF4-FFF2-40B4-BE49-F238E27FC236}">
                <a16:creationId xmlns:a16="http://schemas.microsoft.com/office/drawing/2014/main" xmlns="" id="{FAEAE9B2-8928-4EE0-8BC3-6A89F5BB5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0"/>
            <a:ext cx="1754188" cy="523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800" b="1"/>
              <a:t>progestins</a:t>
            </a:r>
          </a:p>
        </p:txBody>
      </p:sp>
      <p:sp>
        <p:nvSpPr>
          <p:cNvPr id="17413" name="Text Box 10">
            <a:extLst>
              <a:ext uri="{FF2B5EF4-FFF2-40B4-BE49-F238E27FC236}">
                <a16:creationId xmlns:a16="http://schemas.microsoft.com/office/drawing/2014/main" xmlns="" id="{7A4C9EFB-5C9B-4D6C-AEEA-54F413902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1071563"/>
            <a:ext cx="9109075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200" b="1">
                <a:solidFill>
                  <a:srgbClr val="0000FF"/>
                </a:solidFill>
              </a:rPr>
              <a:t>Phsiological function of progestron</a:t>
            </a:r>
          </a:p>
          <a:p>
            <a:pPr algn="l" eaLnBrk="1" hangingPunct="1"/>
            <a:r>
              <a:rPr lang="en-US" altLang="en-US" sz="2200"/>
              <a:t>1- Prepares the endometrium for implantation of the oocyte.</a:t>
            </a:r>
          </a:p>
          <a:p>
            <a:pPr algn="l" eaLnBrk="1" hangingPunct="1"/>
            <a:r>
              <a:rPr lang="en-US" altLang="en-US" sz="2200"/>
              <a:t>2- Prevent the ovulation.</a:t>
            </a:r>
          </a:p>
          <a:p>
            <a:pPr algn="l" eaLnBrk="1" hangingPunct="1"/>
            <a:r>
              <a:rPr lang="en-US" altLang="en-US" sz="2200"/>
              <a:t>.3- Facilitates increased glandular tissue in the mammary glands</a:t>
            </a:r>
          </a:p>
          <a:p>
            <a:pPr algn="l" eaLnBrk="1" hangingPunct="1"/>
            <a:r>
              <a:rPr lang="en-US" altLang="en-US" sz="2200"/>
              <a:t>4- Progesterone is considered as a pregnancy hormone.</a:t>
            </a:r>
          </a:p>
        </p:txBody>
      </p:sp>
      <p:sp>
        <p:nvSpPr>
          <p:cNvPr id="17414" name="Rectangle 11">
            <a:extLst>
              <a:ext uri="{FF2B5EF4-FFF2-40B4-BE49-F238E27FC236}">
                <a16:creationId xmlns:a16="http://schemas.microsoft.com/office/drawing/2014/main" xmlns="" id="{07E62B59-E054-4295-90E6-CC2EF00F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14625"/>
            <a:ext cx="91440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200" b="1">
                <a:solidFill>
                  <a:srgbClr val="0000FF"/>
                </a:solidFill>
              </a:rPr>
              <a:t>Uses of progestin</a:t>
            </a:r>
            <a:endParaRPr lang="ar-SA" altLang="en-US" sz="2200" b="1">
              <a:solidFill>
                <a:srgbClr val="0000FF"/>
              </a:solidFill>
            </a:endParaRPr>
          </a:p>
          <a:p>
            <a:pPr algn="just" rtl="0" eaLnBrk="1" hangingPunct="1">
              <a:buFontTx/>
              <a:buChar char="•"/>
            </a:pPr>
            <a:r>
              <a:rPr lang="en-US" altLang="en-US" sz="2200"/>
              <a:t> Progesterone is not effective when taken orally due to intensive metabolism, and therefore it is  used either by parenteral or transvaginal introduction. It used in the following conditions:</a:t>
            </a:r>
          </a:p>
          <a:p>
            <a:pPr algn="l" eaLnBrk="1" hangingPunct="1"/>
            <a:r>
              <a:rPr lang="en-US" altLang="en-US" sz="2200"/>
              <a:t>1.  Functional uterine bleeding-habitual and threatened abortion.</a:t>
            </a:r>
          </a:p>
          <a:p>
            <a:pPr algn="l" eaLnBrk="1" hangingPunct="1"/>
            <a:r>
              <a:rPr lang="en-US" altLang="en-US" sz="2200"/>
              <a:t>2.  Endometriosis.</a:t>
            </a:r>
          </a:p>
          <a:p>
            <a:pPr algn="l" eaLnBrk="1" hangingPunct="1"/>
            <a:r>
              <a:rPr lang="en-US" altLang="en-US" sz="2200"/>
              <a:t>3.  Anti-androgen for  </a:t>
            </a:r>
            <a:r>
              <a:rPr lang="en-US" altLang="en-US" sz="2200">
                <a:sym typeface="Symbol" panose="05050102010706020507" pitchFamily="18" charset="2"/>
              </a:rPr>
              <a:t></a:t>
            </a:r>
            <a:r>
              <a:rPr lang="en-US" altLang="en-US" sz="2200"/>
              <a:t>  treatment of prostate cancer.</a:t>
            </a:r>
          </a:p>
          <a:p>
            <a:pPr algn="l" eaLnBrk="1" hangingPunct="1"/>
            <a:r>
              <a:rPr lang="en-US" altLang="en-US" sz="2200"/>
              <a:t>4.  Adjuvant therapy in endomtrial carcinoma.</a:t>
            </a:r>
          </a:p>
          <a:p>
            <a:pPr algn="l" eaLnBrk="1" hangingPunct="1"/>
            <a:r>
              <a:rPr lang="en-US" altLang="en-US" sz="2200"/>
              <a:t>5.  Contraceptive </a:t>
            </a:r>
            <a:r>
              <a:rPr lang="en-US" altLang="en-US" sz="2200">
                <a:sym typeface="Symbol" panose="05050102010706020507" pitchFamily="18" charset="2"/>
              </a:rPr>
              <a:t></a:t>
            </a:r>
            <a:r>
              <a:rPr lang="en-US" altLang="en-US" sz="2200"/>
              <a:t> as single treatment or in combination with estrogens </a:t>
            </a:r>
          </a:p>
          <a:p>
            <a:pPr algn="l" eaLnBrk="1" hangingPunct="1"/>
            <a:r>
              <a:rPr lang="en-US" altLang="en-US" sz="2200"/>
              <a:t>6- Amenorrhea</a:t>
            </a:r>
          </a:p>
          <a:p>
            <a:pPr algn="l" eaLnBrk="1" hangingPunct="1"/>
            <a:r>
              <a:rPr lang="en-US" altLang="en-US" sz="2200"/>
              <a:t>7-  for premenopausal syndrome,</a:t>
            </a:r>
          </a:p>
          <a:p>
            <a:pPr algn="l" rtl="0" eaLnBrk="1" hangingPunct="1"/>
            <a:r>
              <a:rPr lang="en-US" altLang="en-US" sz="2200"/>
              <a:t>8- Infertility and incomplete pregnancy.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>
            <a:extLst>
              <a:ext uri="{FF2B5EF4-FFF2-40B4-BE49-F238E27FC236}">
                <a16:creationId xmlns:a16="http://schemas.microsoft.com/office/drawing/2014/main" xmlns="" id="{4F762DD7-3087-42E5-9B84-EB14892243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9963" y="1138238"/>
          <a:ext cx="21653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S ChemDraw Drawing" r:id="rId3" imgW="1609920" imgH="1322640" progId="ChemDraw.Document.6.0">
                  <p:embed/>
                </p:oleObj>
              </mc:Choice>
              <mc:Fallback>
                <p:oleObj name="CS ChemDraw Drawing" r:id="rId3" imgW="1609920" imgH="1322640" progId="ChemDraw.Document.6.0">
                  <p:embed/>
                  <p:pic>
                    <p:nvPicPr>
                      <p:cNvPr id="8194" name="Object 4">
                        <a:extLst>
                          <a:ext uri="{FF2B5EF4-FFF2-40B4-BE49-F238E27FC236}">
                            <a16:creationId xmlns:a16="http://schemas.microsoft.com/office/drawing/2014/main" xmlns="" id="{4F762DD7-3087-42E5-9B84-EB14892243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3" y="1138238"/>
                        <a:ext cx="216535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5">
            <a:extLst>
              <a:ext uri="{FF2B5EF4-FFF2-40B4-BE49-F238E27FC236}">
                <a16:creationId xmlns:a16="http://schemas.microsoft.com/office/drawing/2014/main" xmlns="" id="{7104E1F0-3130-4BED-B033-FE1D6CE5A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3438" y="92075"/>
            <a:ext cx="1774825" cy="4572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rtl="0" eaLnBrk="1" hangingPunct="1"/>
            <a:r>
              <a:rPr lang="en-US" altLang="en-US" sz="2400"/>
              <a:t>Progesterone</a:t>
            </a:r>
          </a:p>
        </p:txBody>
      </p:sp>
      <p:graphicFrame>
        <p:nvGraphicFramePr>
          <p:cNvPr id="8195" name="Object 6">
            <a:extLst>
              <a:ext uri="{FF2B5EF4-FFF2-40B4-BE49-F238E27FC236}">
                <a16:creationId xmlns:a16="http://schemas.microsoft.com/office/drawing/2014/main" xmlns="" id="{B4932999-1086-4692-922B-206AC1AE86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929188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S ChemDraw Drawing" r:id="rId5" imgW="4728600" imgH="1435680" progId="ChemDraw.Document.6.0">
                  <p:embed/>
                </p:oleObj>
              </mc:Choice>
              <mc:Fallback>
                <p:oleObj name="CS ChemDraw Drawing" r:id="rId5" imgW="4728600" imgH="1435680" progId="ChemDraw.Document.6.0">
                  <p:embed/>
                  <p:pic>
                    <p:nvPicPr>
                      <p:cNvPr id="8195" name="Object 6">
                        <a:extLst>
                          <a:ext uri="{FF2B5EF4-FFF2-40B4-BE49-F238E27FC236}">
                            <a16:creationId xmlns:a16="http://schemas.microsoft.com/office/drawing/2014/main" xmlns="" id="{B4932999-1086-4692-922B-206AC1AE86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29188"/>
                        <a:ext cx="6096000" cy="184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>
            <a:extLst>
              <a:ext uri="{FF2B5EF4-FFF2-40B4-BE49-F238E27FC236}">
                <a16:creationId xmlns:a16="http://schemas.microsoft.com/office/drawing/2014/main" xmlns="" id="{80290FF2-1671-47A5-9B53-B9EA047B1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14875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u="sng">
                <a:solidFill>
                  <a:srgbClr val="0000FF"/>
                </a:solidFill>
              </a:rPr>
              <a:t>Synthesis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xmlns="" id="{510BDA58-30D7-424C-B218-47281ECBB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73088"/>
            <a:ext cx="8496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1800"/>
              <a:t>Female sex  hoemone secreted mainly by corpus luteum (ruptured follicle in ovary) and in </a:t>
            </a:r>
          </a:p>
          <a:p>
            <a:pPr algn="l" eaLnBrk="1" hangingPunct="1"/>
            <a:r>
              <a:rPr lang="en-US" altLang="en-US" sz="1800"/>
              <a:t>pregnancy by placenta. It is the most abundant progestin.</a:t>
            </a:r>
            <a:endParaRPr lang="en-US" altLang="en-US" sz="1800">
              <a:ea typeface="MS Mincho" panose="02020609040205080304" pitchFamily="49" charset="-128"/>
              <a:sym typeface="Symbol" panose="05050102010706020507" pitchFamily="18" charset="2"/>
            </a:endParaRP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xmlns="" id="{27C2C158-30D1-413E-AD66-C25AB257F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090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rtl="0" eaLnBrk="1" hangingPunct="1"/>
            <a:r>
              <a:rPr lang="en-US" altLang="en-US" sz="2400" u="sng">
                <a:solidFill>
                  <a:srgbClr val="0000FF"/>
                </a:solidFill>
              </a:rPr>
              <a:t>Therapeutic uses and pharmacological actions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/>
              <a:t> It </a:t>
            </a:r>
            <a:r>
              <a:rPr lang="en-US" altLang="en-US" sz="1800">
                <a:sym typeface="Symbol" panose="05050102010706020507" pitchFamily="18" charset="2"/>
              </a:rPr>
              <a:t></a:t>
            </a:r>
            <a:r>
              <a:rPr lang="en-US" altLang="en-US" sz="1800"/>
              <a:t> the sensitivity of uterus to contraction so facilitate implantation of fertilized ovum </a:t>
            </a:r>
            <a:r>
              <a:rPr lang="en-US" altLang="en-US" sz="1800">
                <a:sym typeface="Symbol" panose="05050102010706020507" pitchFamily="18" charset="2"/>
              </a:rPr>
              <a:t>and</a:t>
            </a:r>
          </a:p>
          <a:p>
            <a:pPr algn="l" eaLnBrk="1" hangingPunct="1"/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maintain the pregnancy. 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>
                <a:sym typeface="Symbol" panose="05050102010706020507" pitchFamily="18" charset="2"/>
              </a:rPr>
              <a:t> Prevent ovulation during pregnancy </a:t>
            </a:r>
            <a:r>
              <a:rPr lang="en-US" altLang="en-US" sz="1800"/>
              <a:t> considered as </a:t>
            </a:r>
            <a:r>
              <a:rPr lang="en-US" altLang="en-US" sz="1800">
                <a:sym typeface="Symbol" panose="05050102010706020507" pitchFamily="18" charset="2"/>
              </a:rPr>
              <a:t>natural contraceptive. </a:t>
            </a:r>
          </a:p>
          <a:p>
            <a:pPr algn="l" rtl="0" eaLnBrk="1" hangingPunct="1">
              <a:buFontTx/>
              <a:buChar char="•"/>
            </a:pPr>
            <a:r>
              <a:rPr lang="en-US" altLang="en-US" sz="1800">
                <a:sym typeface="Symbol" panose="05050102010706020507" pitchFamily="18" charset="2"/>
              </a:rPr>
              <a:t> Maintain normal bleeding,</a:t>
            </a:r>
            <a:r>
              <a:rPr lang="en-US" altLang="en-US" sz="1800"/>
              <a:t> used for  dysmenorrhea, endometriosis, functional  uterine bleeding.</a:t>
            </a:r>
          </a:p>
        </p:txBody>
      </p:sp>
      <p:graphicFrame>
        <p:nvGraphicFramePr>
          <p:cNvPr id="8196" name="Object 10">
            <a:extLst>
              <a:ext uri="{FF2B5EF4-FFF2-40B4-BE49-F238E27FC236}">
                <a16:creationId xmlns:a16="http://schemas.microsoft.com/office/drawing/2014/main" xmlns="" id="{E2C6481C-2908-4DF0-BC12-55041141CF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4688" y="1214438"/>
          <a:ext cx="1714500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S ChemDraw Drawing" r:id="rId7" imgW="1516380" imgH="1267460" progId="ChemDraw.Document.6.0">
                  <p:embed/>
                </p:oleObj>
              </mc:Choice>
              <mc:Fallback>
                <p:oleObj name="CS ChemDraw Drawing" r:id="rId7" imgW="1516380" imgH="1267460" progId="ChemDraw.Document.6.0">
                  <p:embed/>
                  <p:pic>
                    <p:nvPicPr>
                      <p:cNvPr id="8196" name="Object 10">
                        <a:extLst>
                          <a:ext uri="{FF2B5EF4-FFF2-40B4-BE49-F238E27FC236}">
                            <a16:creationId xmlns:a16="http://schemas.microsoft.com/office/drawing/2014/main" xmlns="" id="{E2C6481C-2908-4DF0-BC12-55041141CF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214438"/>
                        <a:ext cx="1714500" cy="143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1">
            <a:extLst>
              <a:ext uri="{FF2B5EF4-FFF2-40B4-BE49-F238E27FC236}">
                <a16:creationId xmlns:a16="http://schemas.microsoft.com/office/drawing/2014/main" xmlns="" id="{08E10356-1D7A-4906-8486-A0BC5F7F0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2663825"/>
            <a:ext cx="1466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Pregnane (C21)</a:t>
            </a:r>
            <a:endParaRPr lang="en-US" altLang="en-US">
              <a:ea typeface="SimSun" panose="02010600030101010101" pitchFamily="2" charset="-122"/>
            </a:endParaRPr>
          </a:p>
        </p:txBody>
      </p:sp>
      <p:graphicFrame>
        <p:nvGraphicFramePr>
          <p:cNvPr id="8197" name="Object 10">
            <a:extLst>
              <a:ext uri="{FF2B5EF4-FFF2-40B4-BE49-F238E27FC236}">
                <a16:creationId xmlns:a16="http://schemas.microsoft.com/office/drawing/2014/main" xmlns="" id="{8C94AE1E-0424-4BA4-84CF-F84CF40CE9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250" y="1357313"/>
          <a:ext cx="1785938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CS ChemDraw Drawing" r:id="rId9" imgW="1446840" imgH="1071000" progId="ChemDraw.Document.6.0">
                  <p:embed/>
                </p:oleObj>
              </mc:Choice>
              <mc:Fallback>
                <p:oleObj name="CS ChemDraw Drawing" r:id="rId9" imgW="1446840" imgH="1071000" progId="ChemDraw.Document.6.0">
                  <p:embed/>
                  <p:pic>
                    <p:nvPicPr>
                      <p:cNvPr id="8197" name="Object 10">
                        <a:extLst>
                          <a:ext uri="{FF2B5EF4-FFF2-40B4-BE49-F238E27FC236}">
                            <a16:creationId xmlns:a16="http://schemas.microsoft.com/office/drawing/2014/main" xmlns="" id="{8C94AE1E-0424-4BA4-84CF-F84CF40CE9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357313"/>
                        <a:ext cx="1785938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0">
            <a:extLst>
              <a:ext uri="{FF2B5EF4-FFF2-40B4-BE49-F238E27FC236}">
                <a16:creationId xmlns:a16="http://schemas.microsoft.com/office/drawing/2014/main" xmlns="" id="{3EF632C8-3E02-4512-B01C-A29C07013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6357938"/>
            <a:ext cx="1314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Pregnenolone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3620</TotalTime>
  <Words>1527</Words>
  <Application>Microsoft Office PowerPoint</Application>
  <PresentationFormat>On-screen Show (4:3)</PresentationFormat>
  <Paragraphs>205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تصميم افتراضي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ScOrPiOnE</dc:creator>
  <cp:lastModifiedBy>GP</cp:lastModifiedBy>
  <cp:revision>167</cp:revision>
  <dcterms:created xsi:type="dcterms:W3CDTF">2001-12-31T22:27:38Z</dcterms:created>
  <dcterms:modified xsi:type="dcterms:W3CDTF">2020-02-19T00:07:27Z</dcterms:modified>
</cp:coreProperties>
</file>