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DEF6C8-29DC-4112-A868-E2A1C3BC8E58}" type="datetimeFigureOut">
              <a:rPr lang="ar-EG" smtClean="0"/>
              <a:pPr/>
              <a:t>22/07/1441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C5499D3-A2BF-49C8-BE6C-5A1C27F31ED3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5318-303B-4F58-86D2-B2AB97863AD1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EF02-DC57-487E-A39E-E59F4BE20D1A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D4A9-271B-4E9C-B3F8-1E62E06B9302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86D-98B7-4FF2-A147-933AD4C664D7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2C96-4F8E-4D0C-AD9A-868EF20D5C4C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9033-F595-4550-97CF-44F61867E49B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3940-D23C-438C-A889-043A90783E1F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1F36-9704-4D06-AD8C-5599C9EED8F0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ADE8-ECB2-458C-AB81-B6DDC4FCD6EC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0E68-C404-4EF2-A4CD-D7F855F9B869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4D3D-CEA6-4FC2-BF2A-B131F13F13F3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E8AFB-D3AA-416C-85E3-C9E4F16345FF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5.wa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5" Type="http://schemas.openxmlformats.org/officeDocument/2006/relationships/image" Target="../media/image1.png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2.wav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5" Type="http://schemas.openxmlformats.org/officeDocument/2006/relationships/image" Target="../media/image1.png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DNA structure and organization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 dirty="0"/>
          </a:p>
        </p:txBody>
      </p:sp>
      <p:pic>
        <p:nvPicPr>
          <p:cNvPr id="5" name="~PP994.WAV">
            <a:hlinkClick r:id="" action="ppaction://media"/>
          </p:cNvPr>
          <p:cNvPicPr>
            <a:picLocks noRot="1" noChangeAspect="1"/>
          </p:cNvPicPr>
          <p:nvPr>
            <a:wavAudioFile r:embed="rId1" name="~PP99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7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II) - Secondary structure of DNA (double stranded helix formation):</a:t>
            </a:r>
            <a:br>
              <a:rPr lang="en-US" b="1" i="1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US" dirty="0" smtClean="0"/>
              <a:t>In which the DNA presents in the form of a double helix coiled around common longitudinal axis.</a:t>
            </a:r>
          </a:p>
          <a:p>
            <a:pPr lvl="0" algn="just"/>
            <a:r>
              <a:rPr lang="en-US" dirty="0" smtClean="0"/>
              <a:t>This conformation leads to formation of two unequal grooves :</a:t>
            </a:r>
          </a:p>
          <a:p>
            <a:pPr algn="just"/>
            <a:r>
              <a:rPr lang="en-US" dirty="0" smtClean="0"/>
              <a:t>1. Major groove: Where regulatory proteins interact with DNA &amp; it occurs at A=T dimmer.</a:t>
            </a:r>
          </a:p>
          <a:p>
            <a:pPr algn="just"/>
            <a:r>
              <a:rPr lang="en-US" dirty="0" smtClean="0"/>
              <a:t>2. Minor groove: Where </a:t>
            </a:r>
            <a:r>
              <a:rPr lang="en-US" dirty="0" err="1" smtClean="0"/>
              <a:t>histones</a:t>
            </a:r>
            <a:r>
              <a:rPr lang="en-US" dirty="0" smtClean="0"/>
              <a:t> interact with DNA &amp; it occurs at G</a:t>
            </a:r>
            <a:r>
              <a:rPr lang="en-US" u="sng" dirty="0" smtClean="0"/>
              <a:t>=</a:t>
            </a:r>
            <a:r>
              <a:rPr lang="en-US" dirty="0" smtClean="0"/>
              <a:t>C dimmer.</a:t>
            </a:r>
          </a:p>
          <a:p>
            <a:pPr lvl="0" algn="just"/>
            <a:r>
              <a:rPr lang="en-US" dirty="0" smtClean="0"/>
              <a:t>The two grooves are unequal due to the space filling of A=T dimmer is not the same as for G</a:t>
            </a:r>
            <a:r>
              <a:rPr lang="en-US" u="sng" dirty="0" smtClean="0"/>
              <a:t>=</a:t>
            </a:r>
            <a:r>
              <a:rPr lang="en-US" dirty="0" smtClean="0"/>
              <a:t>C dimmer.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1815.WAV">
            <a:hlinkClick r:id="" action="ppaction://media"/>
          </p:cNvPr>
          <p:cNvPicPr>
            <a:picLocks noRot="1" noChangeAspect="1"/>
          </p:cNvPicPr>
          <p:nvPr>
            <a:wavAudioFile r:embed="rId1" name="~PP181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"/>
            <a:ext cx="32670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4419600" y="3200400"/>
            <a:ext cx="0" cy="2857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 flipV="1">
            <a:off x="1981200" y="4572000"/>
            <a:ext cx="240030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09600" y="4343400"/>
            <a:ext cx="13716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Common longitudinal axis</a:t>
            </a:r>
            <a:endParaRPr kumimoji="0" lang="ar-E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~PP828.WAV">
            <a:hlinkClick r:id="" action="ppaction://media"/>
          </p:cNvPr>
          <p:cNvPicPr>
            <a:picLocks noRot="1" noChangeAspect="1"/>
          </p:cNvPicPr>
          <p:nvPr>
            <a:wavAudioFile r:embed="rId1" name="~PP82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two strands of the DNA show the following criteria: 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dirty="0" smtClean="0"/>
              <a:t>1. </a:t>
            </a:r>
            <a:r>
              <a:rPr lang="en-US" dirty="0" smtClean="0"/>
              <a:t>The hydrophilic </a:t>
            </a:r>
            <a:r>
              <a:rPr lang="en-US" dirty="0" err="1" smtClean="0"/>
              <a:t>deoxyribose</a:t>
            </a:r>
            <a:r>
              <a:rPr lang="en-US" dirty="0" smtClean="0"/>
              <a:t> and phosphoric acid project outwards forming the backbone of the DNA molecule while the hydrophobic nitrogenous bases are hidden the core of the DNA.</a:t>
            </a:r>
          </a:p>
          <a:p>
            <a:pPr algn="just">
              <a:buNone/>
            </a:pPr>
            <a:r>
              <a:rPr lang="en-US" dirty="0" smtClean="0"/>
              <a:t>2. The plane of the nitrogenous bases is perpendicular to the helix axis and the bases are partially overlapping with each other i.e. base stacking.</a:t>
            </a:r>
          </a:p>
          <a:p>
            <a:pPr algn="just">
              <a:buNone/>
            </a:pPr>
            <a:r>
              <a:rPr lang="en-US" dirty="0" smtClean="0"/>
              <a:t>3. They are anti-parallel: One strand runs in 3'→5' direction and called anti-sense or non-coding or template strand and the other runs in 5'→3' direction and called sense or coding </a:t>
            </a:r>
            <a:r>
              <a:rPr lang="en-US" dirty="0" err="1" smtClean="0"/>
              <a:t>strand.See</a:t>
            </a:r>
            <a:r>
              <a:rPr lang="en-US" dirty="0" smtClean="0"/>
              <a:t> the following figure. 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3397.WAV">
            <a:hlinkClick r:id="" action="ppaction://media"/>
          </p:cNvPr>
          <p:cNvPicPr>
            <a:picLocks noRot="1" noChangeAspect="1"/>
          </p:cNvPicPr>
          <p:nvPr>
            <a:wavAudioFile r:embed="rId1" name="~PP339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 t="2589" r="5859"/>
          <a:stretch>
            <a:fillRect/>
          </a:stretch>
        </p:blipFill>
        <p:spPr bwMode="auto">
          <a:xfrm>
            <a:off x="1676400" y="914400"/>
            <a:ext cx="487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1857.WAV">
            <a:hlinkClick r:id="" action="ppaction://media"/>
          </p:cNvPr>
          <p:cNvPicPr>
            <a:picLocks noRot="1" noChangeAspect="1"/>
          </p:cNvPicPr>
          <p:nvPr>
            <a:wavAudioFile r:embed="rId1" name="~PP1857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9436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/>
              <a:t>4. </a:t>
            </a:r>
            <a:r>
              <a:rPr lang="en-US" sz="3400" dirty="0" smtClean="0"/>
              <a:t>They have 3'-5' polarity: The two free ends of the DNA strands are different with free phosphate attaches to the (OH) group of C5 of the </a:t>
            </a:r>
            <a:r>
              <a:rPr lang="en-US" sz="3400" dirty="0" err="1" smtClean="0"/>
              <a:t>deoxy</a:t>
            </a:r>
            <a:r>
              <a:rPr lang="en-US" sz="3400" dirty="0" smtClean="0"/>
              <a:t> ribose of the first nucleotide forming 5' end  ( top end or left terminal) &amp; free (OH) group of c3 of the </a:t>
            </a:r>
            <a:r>
              <a:rPr lang="en-US" sz="3400" dirty="0" err="1" smtClean="0"/>
              <a:t>deoxy</a:t>
            </a:r>
            <a:r>
              <a:rPr lang="en-US" sz="3400" dirty="0" smtClean="0"/>
              <a:t> ribose of the last nucleotide forming 3' end ( bottom end or right terminal) . This polarity is very important for reading of the code sequence in 3'→5' direction for DNA replication &amp; RNA transcription and in 5'→3' direction on mRNA for protein synthesis.</a:t>
            </a:r>
          </a:p>
          <a:p>
            <a:pPr algn="just">
              <a:buNone/>
            </a:pPr>
            <a:r>
              <a:rPr lang="en-US" sz="3400" dirty="0" smtClean="0"/>
              <a:t>5. They are complementary to each others i.e. knowing the sequence of one strand determine the sequence of the other strand , depending on the base pairing rule in which adenine binds thymine by double hydrogen bonds (A=T) &amp; Guanine binds cytosine by triple hydrogen bonds (G</a:t>
            </a:r>
            <a:r>
              <a:rPr lang="en-US" sz="3400" u="sng" dirty="0" smtClean="0"/>
              <a:t>=</a:t>
            </a:r>
            <a:r>
              <a:rPr lang="en-US" sz="3400" dirty="0" smtClean="0"/>
              <a:t>C) , so the ratio of </a:t>
            </a:r>
            <a:r>
              <a:rPr lang="en-US" sz="3400" dirty="0" err="1" smtClean="0"/>
              <a:t>purines</a:t>
            </a:r>
            <a:r>
              <a:rPr lang="en-US" sz="3400" dirty="0" smtClean="0"/>
              <a:t> (A &amp; G) to </a:t>
            </a:r>
            <a:r>
              <a:rPr lang="en-US" sz="3400" dirty="0" err="1" smtClean="0"/>
              <a:t>pyrimidine</a:t>
            </a:r>
            <a:r>
              <a:rPr lang="en-US" sz="3400" dirty="0" smtClean="0"/>
              <a:t> (T &amp; C) in the DNA  ~ 1.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2204.WAV">
            <a:hlinkClick r:id="" action="ppaction://media"/>
          </p:cNvPr>
          <p:cNvPicPr>
            <a:picLocks noRot="1" noChangeAspect="1"/>
          </p:cNvPicPr>
          <p:nvPr>
            <a:wavAudioFile r:embed="rId1" name="~PP220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6. It may be right handed or left handed:</a:t>
            </a:r>
          </a:p>
          <a:p>
            <a:pPr algn="just"/>
            <a:r>
              <a:rPr lang="en-US" dirty="0" smtClean="0"/>
              <a:t>If the helix spirals in a clockwise direction (toward the arrowhead in the drawing), it is a right-handed helix. </a:t>
            </a:r>
          </a:p>
          <a:p>
            <a:pPr algn="just"/>
            <a:r>
              <a:rPr lang="en-US" dirty="0" smtClean="0"/>
              <a:t>If it spirals in a counterclockwise direction, it is a left handed helix </a:t>
            </a:r>
          </a:p>
          <a:p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76400"/>
            <a:ext cx="358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739.WAV">
            <a:hlinkClick r:id="" action="ppaction://media"/>
          </p:cNvPr>
          <p:cNvPicPr>
            <a:picLocks noRot="1" noChangeAspect="1"/>
          </p:cNvPicPr>
          <p:nvPr>
            <a:wavAudioFile r:embed="rId1" name="~PP1739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III) - Structural forms or classification of the DNA: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596150"/>
          <a:ext cx="6248400" cy="449984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704564"/>
                <a:gridCol w="2200686"/>
                <a:gridCol w="2343150"/>
              </a:tblGrid>
              <a:tr h="29385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B-form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4081" marR="64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/>
                        <a:t>A-form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4081" marR="64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/>
                        <a:t>Z-form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4081" marR="64081" marT="0" marB="0"/>
                </a:tc>
              </a:tr>
              <a:tr h="58844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It is right-handed helix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4081" marR="64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/>
                        <a:t>It is right-handed helix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4081" marR="64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/>
                        <a:t>It is left handed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4081" marR="64081" marT="0" marB="0" anchor="ctr"/>
                </a:tc>
              </a:tr>
              <a:tr h="58844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/>
                        <a:t>Contains 10 base pair per turn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4081" marR="64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Contains 11 base pair per turn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4081" marR="64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/>
                        <a:t>Contains 12 base pair per turn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4081" marR="64081" marT="0" marB="0"/>
                </a:tc>
              </a:tr>
              <a:tr h="30291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/>
                        <a:t>It is the most common form at physiological conditions (low salt and high degree of hydration).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4081" marR="64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It is the dehydrated form of B-form under lower hydration and higher salt content with, thicker helix than B-form and has shorter turn height but does not exist under physiological conditions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4081" marR="64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It is zigzag-like helix that is thinner than B-form. It is formed in areas rich in G and C under high </a:t>
                      </a:r>
                      <a:r>
                        <a:rPr lang="en-US" sz="1600" b="1" dirty="0" err="1"/>
                        <a:t>cation</a:t>
                      </a:r>
                      <a:r>
                        <a:rPr lang="en-US" sz="1600" b="1" dirty="0"/>
                        <a:t> or salt concentration that lead to disappearance of the major groove and deepening of the minor one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4081" marR="64081" marT="0" marB="0"/>
                </a:tc>
              </a:tr>
            </a:tbl>
          </a:graphicData>
        </a:graphic>
      </p:graphicFrame>
      <p:pic>
        <p:nvPicPr>
          <p:cNvPr id="5" name="~PP2460.WAV">
            <a:hlinkClick r:id="" action="ppaction://media"/>
          </p:cNvPr>
          <p:cNvPicPr>
            <a:picLocks noRot="1" noChangeAspect="1"/>
          </p:cNvPicPr>
          <p:nvPr>
            <a:wavAudioFile r:embed="rId1" name="~PP2460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1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 l="34360"/>
          <a:stretch>
            <a:fillRect/>
          </a:stretch>
        </p:blipFill>
        <p:spPr bwMode="auto">
          <a:xfrm>
            <a:off x="609600" y="9906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 t="2159"/>
          <a:stretch>
            <a:fillRect/>
          </a:stretch>
        </p:blipFill>
        <p:spPr bwMode="auto">
          <a:xfrm>
            <a:off x="6172200" y="990600"/>
            <a:ext cx="15144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553200" y="4114800"/>
            <a:ext cx="914400" cy="320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Z-DNA</a:t>
            </a:r>
            <a:endParaRPr kumimoji="0" lang="ar-E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~PP3271.WAV">
            <a:hlinkClick r:id="" action="ppaction://media"/>
          </p:cNvPr>
          <p:cNvPicPr>
            <a:picLocks noRot="1" noChangeAspect="1"/>
          </p:cNvPicPr>
          <p:nvPr>
            <a:wavAudioFile r:embed="rId1" name="~PP3271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IV) - Chromatin organization (Tertiary structure of DNA):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Chromatin:</a:t>
            </a:r>
            <a:endParaRPr lang="en-US" dirty="0" smtClean="0"/>
          </a:p>
          <a:p>
            <a:pPr lvl="0"/>
            <a:r>
              <a:rPr lang="en-US" dirty="0" smtClean="0"/>
              <a:t>The DNA formed in the human cell has a length of 1 meter and the typical human cell diameter  is 20µm and the nucleus diameter is 5-10µm, so for the DNA to be packed into such small space should be condensed by organizing proteins into a compact structure ( DNA –protein complex) which is called chromatin.</a:t>
            </a:r>
          </a:p>
          <a:p>
            <a:pPr lvl="0"/>
            <a:r>
              <a:rPr lang="en-US" dirty="0" smtClean="0"/>
              <a:t>Chromatin consists of:</a:t>
            </a:r>
          </a:p>
          <a:p>
            <a:pPr lvl="1"/>
            <a:r>
              <a:rPr lang="en-US" dirty="0" smtClean="0"/>
              <a:t>Very long double stranded DNA molecule.</a:t>
            </a:r>
          </a:p>
          <a:p>
            <a:pPr lvl="1"/>
            <a:r>
              <a:rPr lang="en-US" dirty="0" smtClean="0"/>
              <a:t>Small quantity of RNA.</a:t>
            </a:r>
          </a:p>
          <a:p>
            <a:pPr lvl="1"/>
            <a:r>
              <a:rPr lang="en-US" dirty="0" err="1" smtClean="0"/>
              <a:t>Histones</a:t>
            </a:r>
            <a:r>
              <a:rPr lang="en-US" dirty="0" smtClean="0"/>
              <a:t> which are basic proteins.</a:t>
            </a:r>
          </a:p>
          <a:p>
            <a:pPr lvl="1"/>
            <a:r>
              <a:rPr lang="en-US" dirty="0" err="1" smtClean="0"/>
              <a:t>Protamines</a:t>
            </a:r>
            <a:r>
              <a:rPr lang="en-US" dirty="0" smtClean="0"/>
              <a:t>  which are basic proteins. 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2577.WAV">
            <a:hlinkClick r:id="" action="ppaction://media"/>
          </p:cNvPr>
          <p:cNvPicPr>
            <a:picLocks noRot="1" noChangeAspect="1"/>
          </p:cNvPicPr>
          <p:nvPr>
            <a:wavAudioFile r:embed="rId1" name="~PP257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Histones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They are simple basic proteins that are positively charged at physiological PH (7.4) forming ionic bonds with the negatively charged DNA.</a:t>
            </a:r>
          </a:p>
          <a:p>
            <a:pPr algn="just"/>
            <a:r>
              <a:rPr lang="en-US" dirty="0" smtClean="0"/>
              <a:t>They are 5 major classes ( H1 , H2 {H2A &amp; H2B} , H3 &amp; H4) that fall into two main groups:</a:t>
            </a:r>
          </a:p>
          <a:p>
            <a:pPr lvl="1" algn="just"/>
            <a:r>
              <a:rPr lang="en-US" dirty="0" smtClean="0"/>
              <a:t>The first group: which form the </a:t>
            </a:r>
            <a:r>
              <a:rPr lang="en-US" dirty="0" err="1" smtClean="0"/>
              <a:t>nucleosome</a:t>
            </a:r>
            <a:r>
              <a:rPr lang="en-US" dirty="0" smtClean="0"/>
              <a:t> core and is formed of </a:t>
            </a:r>
            <a:r>
              <a:rPr lang="en-US" dirty="0" err="1" smtClean="0"/>
              <a:t>octamer</a:t>
            </a:r>
            <a:r>
              <a:rPr lang="en-US" dirty="0" smtClean="0"/>
              <a:t> i.e. 8 subunits  which are 2 H2A , 2 H2B , 2 H3, 2 H4 surrounded on their surface by DNA segment of 146 nucleotide in length that coil 1.75 turn.</a:t>
            </a:r>
          </a:p>
          <a:p>
            <a:pPr lvl="1" algn="just"/>
            <a:r>
              <a:rPr lang="en-US" dirty="0" smtClean="0"/>
              <a:t>The second group: This is formed of H1 only which binds to the linker DNA which is the DNA segment between </a:t>
            </a:r>
            <a:r>
              <a:rPr lang="en-US" dirty="0" err="1" smtClean="0"/>
              <a:t>nucleosomes</a:t>
            </a:r>
            <a:r>
              <a:rPr lang="en-US" dirty="0" smtClean="0"/>
              <a:t> and has length of 30 nucleotides thus completing two DNA turns. 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3295.WAV">
            <a:hlinkClick r:id="" action="ppaction://media"/>
          </p:cNvPr>
          <p:cNvPicPr>
            <a:picLocks noRot="1" noChangeAspect="1"/>
          </p:cNvPicPr>
          <p:nvPr>
            <a:wavAudioFile r:embed="rId1" name="~PP329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u="sng" dirty="0" err="1" smtClean="0"/>
              <a:t>Nitrogenous</a:t>
            </a:r>
            <a:r>
              <a:rPr lang="fr-FR" b="1" i="1" u="sng" dirty="0" smtClean="0"/>
              <a:t> Bases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n-GB" dirty="0" smtClean="0"/>
              <a:t>Nitrogenous bases that enter in RNA &amp; DNA structure are either </a:t>
            </a:r>
            <a:r>
              <a:rPr lang="en-GB" dirty="0" err="1" smtClean="0"/>
              <a:t>purines</a:t>
            </a:r>
            <a:r>
              <a:rPr lang="en-GB" dirty="0" smtClean="0"/>
              <a:t> or </a:t>
            </a:r>
            <a:r>
              <a:rPr lang="en-GB" dirty="0" err="1" smtClean="0"/>
              <a:t>pyrimidines</a:t>
            </a:r>
            <a:r>
              <a:rPr lang="en-GB" dirty="0" smtClean="0"/>
              <a:t>.</a:t>
            </a:r>
            <a:endParaRPr lang="en-US" dirty="0" smtClean="0"/>
          </a:p>
          <a:p>
            <a:pPr lvl="0" algn="just">
              <a:buNone/>
            </a:pPr>
            <a:r>
              <a:rPr lang="fr-FR" b="1" u="sng" dirty="0" smtClean="0"/>
              <a:t>I- There are </a:t>
            </a:r>
            <a:r>
              <a:rPr lang="fr-FR" b="1" u="sng" dirty="0" err="1" smtClean="0"/>
              <a:t>two</a:t>
            </a:r>
            <a:r>
              <a:rPr lang="fr-FR" b="1" u="sng" dirty="0" smtClean="0"/>
              <a:t> purine bases:-</a:t>
            </a:r>
            <a:endParaRPr lang="en-US" b="1" u="sng" dirty="0" smtClean="0"/>
          </a:p>
          <a:p>
            <a:pPr algn="just">
              <a:buNone/>
            </a:pPr>
            <a:r>
              <a:rPr lang="fr-FR" dirty="0" smtClean="0"/>
              <a:t>a)- </a:t>
            </a:r>
            <a:r>
              <a:rPr lang="fr-FR" dirty="0" err="1" smtClean="0"/>
              <a:t>Adenine</a:t>
            </a:r>
            <a:r>
              <a:rPr lang="fr-FR" dirty="0" smtClean="0"/>
              <a:t> = </a:t>
            </a:r>
            <a:r>
              <a:rPr lang="en-US" b="1" dirty="0" smtClean="0"/>
              <a:t>(A)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GB" dirty="0" smtClean="0"/>
              <a:t>b)- Guanine = </a:t>
            </a:r>
            <a:r>
              <a:rPr lang="en-US" b="1" dirty="0" smtClean="0"/>
              <a:t>(G).</a:t>
            </a:r>
          </a:p>
          <a:p>
            <a:pPr lvl="0" algn="just"/>
            <a:r>
              <a:rPr lang="fr-FR" dirty="0" err="1" smtClean="0"/>
              <a:t>Both</a:t>
            </a:r>
            <a:r>
              <a:rPr lang="fr-FR" dirty="0" smtClean="0"/>
              <a:t> (A) &amp; (G) enter in the structure of DNA &amp; RNA.</a:t>
            </a:r>
            <a:endParaRPr lang="en-US" dirty="0" smtClean="0"/>
          </a:p>
          <a:p>
            <a:pPr algn="just"/>
            <a:r>
              <a:rPr lang="fr-FR" dirty="0" smtClean="0"/>
              <a:t>There are a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derived</a:t>
            </a:r>
            <a:r>
              <a:rPr lang="fr-FR" dirty="0" smtClean="0"/>
              <a:t> </a:t>
            </a:r>
            <a:r>
              <a:rPr lang="fr-FR" dirty="0" err="1" smtClean="0"/>
              <a:t>metabolic</a:t>
            </a:r>
            <a:r>
              <a:rPr lang="fr-FR" dirty="0" smtClean="0"/>
              <a:t> </a:t>
            </a:r>
            <a:r>
              <a:rPr lang="fr-FR" dirty="0" err="1" smtClean="0"/>
              <a:t>products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adenine</a:t>
            </a:r>
            <a:r>
              <a:rPr lang="fr-FR" dirty="0" smtClean="0"/>
              <a:t> &amp; guanine </a:t>
            </a:r>
            <a:r>
              <a:rPr lang="fr-FR" dirty="0" err="1" smtClean="0"/>
              <a:t>which</a:t>
            </a:r>
            <a:r>
              <a:rPr lang="fr-FR" dirty="0" smtClean="0"/>
              <a:t> are Xanthine, </a:t>
            </a:r>
            <a:r>
              <a:rPr lang="fr-FR" dirty="0" err="1" smtClean="0"/>
              <a:t>Hypoxanthine</a:t>
            </a:r>
            <a:r>
              <a:rPr lang="fr-FR" dirty="0" smtClean="0"/>
              <a:t> &amp; </a:t>
            </a:r>
            <a:r>
              <a:rPr lang="fr-FR" dirty="0" err="1" smtClean="0"/>
              <a:t>Uric</a:t>
            </a:r>
            <a:r>
              <a:rPr lang="fr-FR" dirty="0" smtClean="0"/>
              <a:t> </a:t>
            </a:r>
            <a:r>
              <a:rPr lang="fr-FR" dirty="0" err="1" smtClean="0"/>
              <a:t>acid</a:t>
            </a:r>
            <a:r>
              <a:rPr lang="fr-FR" dirty="0" smtClean="0"/>
              <a:t> 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2027.WAV">
            <a:hlinkClick r:id="" action="ppaction://media"/>
          </p:cNvPr>
          <p:cNvPicPr>
            <a:picLocks noRot="1" noChangeAspect="1"/>
          </p:cNvPicPr>
          <p:nvPr>
            <a:wavAudioFile r:embed="rId1" name="~PP202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3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334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1960.WAV">
            <a:hlinkClick r:id="" action="ppaction://media"/>
          </p:cNvPr>
          <p:cNvPicPr>
            <a:picLocks noRot="1" noChangeAspect="1"/>
          </p:cNvPicPr>
          <p:nvPr>
            <a:wavAudioFile r:embed="rId1" name="~PP1960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Functions of </a:t>
            </a:r>
            <a:r>
              <a:rPr lang="en-US" dirty="0" err="1" smtClean="0"/>
              <a:t>histones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Structural role.</a:t>
            </a:r>
          </a:p>
          <a:p>
            <a:pPr lvl="1"/>
            <a:r>
              <a:rPr lang="en-US" dirty="0" smtClean="0"/>
              <a:t>Regulatory role (increase or decrease the rate of transcription) as they subject to covalent modifications such as </a:t>
            </a:r>
            <a:r>
              <a:rPr lang="en-US" dirty="0" err="1" smtClean="0"/>
              <a:t>phosphorylation</a:t>
            </a:r>
            <a:r>
              <a:rPr lang="en-US" dirty="0" smtClean="0"/>
              <a:t> , </a:t>
            </a:r>
            <a:r>
              <a:rPr lang="en-US" dirty="0" err="1" smtClean="0"/>
              <a:t>acetylation</a:t>
            </a:r>
            <a:r>
              <a:rPr lang="en-US" dirty="0" smtClean="0"/>
              <a:t> &amp; </a:t>
            </a:r>
            <a:r>
              <a:rPr lang="en-US" dirty="0" err="1" smtClean="0"/>
              <a:t>methylation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Affect the chromosomal condensation during the DNA replication and repair.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2771.WAV">
            <a:hlinkClick r:id="" action="ppaction://media"/>
          </p:cNvPr>
          <p:cNvPicPr>
            <a:picLocks noRot="1" noChangeAspect="1"/>
          </p:cNvPicPr>
          <p:nvPr>
            <a:wavAudioFile r:embed="rId1" name="~PP277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>Organization of DNA into chromatin occurs as follows: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25" y="914400"/>
            <a:ext cx="52673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124200"/>
            <a:ext cx="475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/>
          <a:srcRect l="16602"/>
          <a:stretch>
            <a:fillRect/>
          </a:stretch>
        </p:blipFill>
        <p:spPr bwMode="auto">
          <a:xfrm>
            <a:off x="1447800" y="4267200"/>
            <a:ext cx="43910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2616.WAV">
            <a:hlinkClick r:id="" action="ppaction://media"/>
          </p:cNvPr>
          <p:cNvPicPr>
            <a:picLocks noRot="1" noChangeAspect="1"/>
          </p:cNvPicPr>
          <p:nvPr>
            <a:wavAudioFile r:embed="rId1" name="~PP2616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752600" y="838200"/>
            <a:ext cx="5267325" cy="1981200"/>
            <a:chOff x="1800" y="12123"/>
            <a:chExt cx="8295" cy="2280"/>
          </a:xfrm>
        </p:grpSpPr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3"/>
            <a:srcRect t="12515"/>
            <a:stretch>
              <a:fillRect/>
            </a:stretch>
          </p:blipFill>
          <p:spPr bwMode="auto">
            <a:xfrm>
              <a:off x="1800" y="12123"/>
              <a:ext cx="8295" cy="2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6" name="Text Box 4"/>
            <p:cNvSpPr txBox="1">
              <a:spLocks noChangeArrowheads="1"/>
            </p:cNvSpPr>
            <p:nvPr/>
          </p:nvSpPr>
          <p:spPr bwMode="auto">
            <a:xfrm>
              <a:off x="3420" y="14220"/>
              <a:ext cx="1800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E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 l="12529"/>
          <a:stretch>
            <a:fillRect/>
          </a:stretch>
        </p:blipFill>
        <p:spPr bwMode="auto">
          <a:xfrm>
            <a:off x="2438400" y="3352800"/>
            <a:ext cx="4524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564.WAV">
            <a:hlinkClick r:id="" action="ppaction://media"/>
          </p:cNvPr>
          <p:cNvPicPr>
            <a:picLocks noRot="1" noChangeAspect="1"/>
          </p:cNvPicPr>
          <p:nvPr>
            <a:wavAudioFile r:embed="rId1" name="~PP564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8229600" cy="586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Types of chromatin:</a:t>
            </a:r>
            <a:endParaRPr lang="en-US" dirty="0" smtClean="0"/>
          </a:p>
          <a:p>
            <a:pPr algn="just">
              <a:buNone/>
            </a:pPr>
            <a:r>
              <a:rPr lang="en-US" b="1" i="1" dirty="0" smtClean="0"/>
              <a:t>1. </a:t>
            </a:r>
            <a:r>
              <a:rPr lang="en-US" b="1" i="1" dirty="0" err="1" smtClean="0"/>
              <a:t>Euchromatin</a:t>
            </a:r>
            <a:r>
              <a:rPr lang="en-US" dirty="0" smtClean="0"/>
              <a:t>: This has the following characters:</a:t>
            </a:r>
          </a:p>
          <a:p>
            <a:pPr algn="just">
              <a:buNone/>
            </a:pPr>
            <a:r>
              <a:rPr lang="en-US" dirty="0" smtClean="0"/>
              <a:t>a. Active.</a:t>
            </a:r>
          </a:p>
          <a:p>
            <a:pPr algn="just">
              <a:buNone/>
            </a:pPr>
            <a:r>
              <a:rPr lang="en-US" dirty="0" smtClean="0"/>
              <a:t>b. Stained light.</a:t>
            </a:r>
          </a:p>
          <a:p>
            <a:pPr algn="just">
              <a:buNone/>
            </a:pPr>
            <a:r>
              <a:rPr lang="en-US" dirty="0" smtClean="0"/>
              <a:t>c. DNase-1 hypersensitive.</a:t>
            </a:r>
          </a:p>
          <a:p>
            <a:pPr algn="just">
              <a:buNone/>
            </a:pPr>
            <a:r>
              <a:rPr lang="en-US" b="1" i="1" dirty="0" smtClean="0"/>
              <a:t>2. Heterochromatin:</a:t>
            </a:r>
            <a:r>
              <a:rPr lang="en-US" dirty="0" smtClean="0"/>
              <a:t> This has the following characters:</a:t>
            </a:r>
          </a:p>
          <a:p>
            <a:pPr algn="just">
              <a:buNone/>
            </a:pPr>
            <a:r>
              <a:rPr lang="en-US" dirty="0" smtClean="0"/>
              <a:t>a. Inactive.</a:t>
            </a:r>
          </a:p>
          <a:p>
            <a:pPr algn="just">
              <a:buNone/>
            </a:pPr>
            <a:r>
              <a:rPr lang="en-US" dirty="0" smtClean="0"/>
              <a:t>b. Stained dark.</a:t>
            </a:r>
          </a:p>
          <a:p>
            <a:pPr algn="just">
              <a:buNone/>
            </a:pPr>
            <a:r>
              <a:rPr lang="en-US" dirty="0" smtClean="0"/>
              <a:t>c. Not sensitive to DNase-1 .</a:t>
            </a:r>
          </a:p>
          <a:p>
            <a:pPr algn="just">
              <a:buNone/>
            </a:pPr>
            <a:r>
              <a:rPr lang="en-US" b="1" i="1" dirty="0" smtClean="0"/>
              <a:t>3. Facultative Heterochromatin: </a:t>
            </a:r>
            <a:r>
              <a:rPr lang="en-US" dirty="0" smtClean="0"/>
              <a:t>If heterochromatin turned to </a:t>
            </a:r>
            <a:r>
              <a:rPr lang="en-US" dirty="0" err="1" smtClean="0"/>
              <a:t>euchromatin</a:t>
            </a:r>
            <a:r>
              <a:rPr lang="en-US" dirty="0" smtClean="0"/>
              <a:t> at specific developmental phase.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2251.WAV">
            <a:hlinkClick r:id="" action="ppaction://media"/>
          </p:cNvPr>
          <p:cNvPicPr>
            <a:picLocks noRot="1" noChangeAspect="1"/>
          </p:cNvPicPr>
          <p:nvPr>
            <a:wavAudioFile r:embed="rId1" name="~PP225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Mitochondrial DNA: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US" dirty="0" smtClean="0"/>
              <a:t>It is double stranded circular DNA .</a:t>
            </a:r>
          </a:p>
          <a:p>
            <a:pPr lvl="0" algn="just"/>
            <a:r>
              <a:rPr lang="en-US" dirty="0" smtClean="0"/>
              <a:t>It codes for many protein subunits of four enzymes involved in energy production in mitochondrial respiratory chain which are ATP </a:t>
            </a:r>
            <a:r>
              <a:rPr lang="en-US" dirty="0" err="1" smtClean="0"/>
              <a:t>synthase</a:t>
            </a:r>
            <a:r>
              <a:rPr lang="en-US" dirty="0" smtClean="0"/>
              <a:t> ( complex V) , </a:t>
            </a:r>
            <a:r>
              <a:rPr lang="en-US" dirty="0" err="1" smtClean="0"/>
              <a:t>Cytochrome</a:t>
            </a:r>
            <a:r>
              <a:rPr lang="en-US" dirty="0" smtClean="0"/>
              <a:t> </a:t>
            </a:r>
            <a:r>
              <a:rPr lang="en-US" dirty="0" err="1" smtClean="0"/>
              <a:t>oxidase</a:t>
            </a:r>
            <a:r>
              <a:rPr lang="en-US" dirty="0" smtClean="0"/>
              <a:t> ( complex IV) , NADH-Q </a:t>
            </a:r>
            <a:r>
              <a:rPr lang="en-US" dirty="0" err="1" smtClean="0"/>
              <a:t>reductase</a:t>
            </a:r>
            <a:r>
              <a:rPr lang="en-US" dirty="0" smtClean="0"/>
              <a:t> ( complex I) &amp; Coenzyme-Q – </a:t>
            </a:r>
            <a:r>
              <a:rPr lang="en-US" dirty="0" err="1" smtClean="0"/>
              <a:t>cytochrome</a:t>
            </a:r>
            <a:r>
              <a:rPr lang="en-US" dirty="0" smtClean="0"/>
              <a:t> C </a:t>
            </a:r>
            <a:r>
              <a:rPr lang="en-US" dirty="0" err="1" smtClean="0"/>
              <a:t>reductase</a:t>
            </a:r>
            <a:r>
              <a:rPr lang="en-US" dirty="0" smtClean="0"/>
              <a:t> ( complex III).</a:t>
            </a:r>
          </a:p>
          <a:p>
            <a:pPr lvl="0" algn="just"/>
            <a:r>
              <a:rPr lang="en-US" dirty="0" smtClean="0"/>
              <a:t>All mitochondrial DNA in the zygote are maternally derived as the sperm not carries any mitochondria in the fertilized egg &amp; mutations of mitochondrial DNA result in </a:t>
            </a:r>
            <a:r>
              <a:rPr lang="en-US" b="1" u="sng" dirty="0" smtClean="0"/>
              <a:t>MELAS</a:t>
            </a:r>
            <a:r>
              <a:rPr lang="en-US" dirty="0" smtClean="0"/>
              <a:t> syndrome which are group of maternally inherited diseases include </a:t>
            </a:r>
            <a:r>
              <a:rPr lang="en-US" dirty="0" err="1" smtClean="0"/>
              <a:t>myopathy</a:t>
            </a:r>
            <a:r>
              <a:rPr lang="en-US" dirty="0" smtClean="0"/>
              <a:t>, encephalopathy, lactic acidosis &amp; stroke like episodes.   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1127.WAV">
            <a:hlinkClick r:id="" action="ppaction://media"/>
          </p:cNvPr>
          <p:cNvPicPr>
            <a:picLocks noRot="1" noChangeAspect="1"/>
          </p:cNvPicPr>
          <p:nvPr>
            <a:wavAudioFile r:embed="rId1" name="~PP112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1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Questions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Q1:</a:t>
            </a:r>
            <a:r>
              <a:rPr lang="en-US" dirty="0" smtClean="0"/>
              <a:t> Tabulate the differences between DNA and RNA.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Q2:</a:t>
            </a:r>
            <a:r>
              <a:rPr lang="en-US" dirty="0" smtClean="0"/>
              <a:t> Describe the secondary </a:t>
            </a:r>
            <a:r>
              <a:rPr lang="en-US" dirty="0" err="1" smtClean="0"/>
              <a:t>sructure</a:t>
            </a:r>
            <a:r>
              <a:rPr lang="en-US" dirty="0" smtClean="0"/>
              <a:t> of DNA.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Q3:</a:t>
            </a:r>
            <a:r>
              <a:rPr lang="en-US" dirty="0" smtClean="0"/>
              <a:t> Compare between the structural forms of DNA.</a:t>
            </a:r>
          </a:p>
          <a:p>
            <a:r>
              <a:rPr lang="en-US" b="1" smtClean="0">
                <a:solidFill>
                  <a:srgbClr val="FF0000"/>
                </a:solidFill>
              </a:rPr>
              <a:t>Q4: </a:t>
            </a:r>
            <a:r>
              <a:rPr lang="en-US" dirty="0" smtClean="0"/>
              <a:t>Write short notes on mitochondrial DNA.</a:t>
            </a: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1317.WAV">
            <a:hlinkClick r:id="" action="ppaction://media"/>
          </p:cNvPr>
          <p:cNvPicPr>
            <a:picLocks noRot="1" noChangeAspect="1"/>
          </p:cNvPicPr>
          <p:nvPr>
            <a:wavAudioFile r:embed="rId1" name="~PP131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fr-FR" b="1" u="sng" dirty="0" smtClean="0"/>
              <a:t>2. There are </a:t>
            </a:r>
            <a:r>
              <a:rPr lang="fr-FR" b="1" u="sng" dirty="0" err="1" smtClean="0"/>
              <a:t>three</a:t>
            </a:r>
            <a:r>
              <a:rPr lang="fr-FR" b="1" u="sng" dirty="0" smtClean="0"/>
              <a:t> pyrimidines:-</a:t>
            </a:r>
            <a:endParaRPr lang="en-US" b="1" u="sng" dirty="0" smtClean="0"/>
          </a:p>
          <a:p>
            <a:pPr>
              <a:buNone/>
            </a:pPr>
            <a:r>
              <a:rPr lang="fr-FR" dirty="0" smtClean="0"/>
              <a:t>a)- </a:t>
            </a:r>
            <a:r>
              <a:rPr lang="fr-FR" dirty="0" err="1" smtClean="0"/>
              <a:t>Uracil</a:t>
            </a:r>
            <a:r>
              <a:rPr lang="fr-FR" dirty="0" smtClean="0"/>
              <a:t> (</a:t>
            </a:r>
            <a:r>
              <a:rPr lang="fr-FR" b="1" dirty="0" smtClean="0"/>
              <a:t>U</a:t>
            </a:r>
            <a:r>
              <a:rPr lang="fr-FR" dirty="0" smtClean="0"/>
              <a:t>).</a:t>
            </a:r>
          </a:p>
          <a:p>
            <a:pPr>
              <a:buNone/>
            </a:pPr>
            <a:r>
              <a:rPr lang="fr-FR" dirty="0" smtClean="0"/>
              <a:t>b)-Thymine (</a:t>
            </a:r>
            <a:r>
              <a:rPr lang="fr-FR" b="1" dirty="0" smtClean="0"/>
              <a:t>T</a:t>
            </a:r>
            <a:r>
              <a:rPr lang="fr-FR" dirty="0" smtClean="0"/>
              <a:t>).</a:t>
            </a:r>
          </a:p>
          <a:p>
            <a:pPr>
              <a:buNone/>
            </a:pPr>
            <a:r>
              <a:rPr lang="fr-FR" dirty="0" smtClean="0"/>
              <a:t>c)-Cytosine = (</a:t>
            </a:r>
            <a:r>
              <a:rPr lang="fr-FR" b="1" dirty="0" smtClean="0"/>
              <a:t>C</a:t>
            </a:r>
            <a:r>
              <a:rPr lang="fr-FR" dirty="0" smtClean="0"/>
              <a:t>) .</a:t>
            </a:r>
          </a:p>
          <a:p>
            <a:pPr lvl="0"/>
            <a:r>
              <a:rPr lang="fr-FR" dirty="0" err="1" smtClean="0"/>
              <a:t>Uracil</a:t>
            </a:r>
            <a:r>
              <a:rPr lang="fr-FR" dirty="0" smtClean="0"/>
              <a:t> </a:t>
            </a:r>
            <a:r>
              <a:rPr lang="fr-FR" dirty="0" err="1" smtClean="0"/>
              <a:t>enters</a:t>
            </a:r>
            <a:r>
              <a:rPr lang="fr-FR" dirty="0" smtClean="0"/>
              <a:t> in </a:t>
            </a:r>
            <a:r>
              <a:rPr lang="fr-FR" dirty="0" err="1" smtClean="0"/>
              <a:t>structureof</a:t>
            </a:r>
            <a:r>
              <a:rPr lang="fr-FR" dirty="0" smtClean="0"/>
              <a:t> RNA </a:t>
            </a:r>
            <a:r>
              <a:rPr lang="fr-FR" dirty="0" err="1" smtClean="0"/>
              <a:t>only</a:t>
            </a:r>
            <a:r>
              <a:rPr lang="en-US" dirty="0" smtClean="0"/>
              <a:t>.</a:t>
            </a:r>
          </a:p>
          <a:p>
            <a:pPr lvl="0"/>
            <a:r>
              <a:rPr lang="fr-FR" dirty="0" smtClean="0"/>
              <a:t>Thymine </a:t>
            </a:r>
            <a:r>
              <a:rPr lang="fr-FR" dirty="0" err="1" smtClean="0"/>
              <a:t>enters</a:t>
            </a:r>
            <a:r>
              <a:rPr lang="fr-FR" dirty="0" smtClean="0"/>
              <a:t> in structure of DNA </a:t>
            </a:r>
            <a:r>
              <a:rPr lang="fr-FR" dirty="0" err="1" smtClean="0"/>
              <a:t>only</a:t>
            </a:r>
            <a:r>
              <a:rPr lang="fr-FR" dirty="0" smtClean="0"/>
              <a:t>.</a:t>
            </a:r>
            <a:endParaRPr lang="en-US" dirty="0" smtClean="0"/>
          </a:p>
          <a:p>
            <a:pPr lvl="0"/>
            <a:r>
              <a:rPr lang="fr-FR" dirty="0" smtClean="0"/>
              <a:t>Cytosine </a:t>
            </a:r>
            <a:r>
              <a:rPr lang="fr-FR" dirty="0" err="1" smtClean="0"/>
              <a:t>enters</a:t>
            </a:r>
            <a:r>
              <a:rPr lang="fr-FR" dirty="0" smtClean="0"/>
              <a:t> in structure of DNA &amp;RNA.</a:t>
            </a:r>
            <a:endParaRPr lang="en-US" dirty="0" smtClean="0"/>
          </a:p>
          <a:p>
            <a:pPr>
              <a:buNone/>
            </a:pPr>
            <a:r>
              <a:rPr lang="en-US" b="1" i="1" u="sng" dirty="0" smtClean="0"/>
              <a:t>3.Pentoses that enter in nucleic acid structure</a:t>
            </a:r>
            <a:endParaRPr lang="en-US" dirty="0" smtClean="0"/>
          </a:p>
          <a:p>
            <a:pPr lvl="0"/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either</a:t>
            </a:r>
            <a:r>
              <a:rPr lang="fr-FR" dirty="0" smtClean="0"/>
              <a:t> :-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a)- </a:t>
            </a:r>
            <a:r>
              <a:rPr lang="en-US" b="1" dirty="0" smtClean="0"/>
              <a:t>D-ribose</a:t>
            </a:r>
            <a:r>
              <a:rPr lang="en-US" dirty="0" smtClean="0"/>
              <a:t>:-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enters</a:t>
            </a:r>
            <a:r>
              <a:rPr lang="fr-FR" dirty="0" smtClean="0"/>
              <a:t> in structure of RNA</a:t>
            </a:r>
            <a:r>
              <a:rPr lang="en-US" dirty="0" smtClean="0"/>
              <a:t> .</a:t>
            </a:r>
          </a:p>
          <a:p>
            <a:pPr>
              <a:buNone/>
            </a:pPr>
            <a:r>
              <a:rPr lang="en-US" dirty="0" smtClean="0"/>
              <a:t>b)- </a:t>
            </a:r>
            <a:r>
              <a:rPr lang="en-US" b="1" dirty="0" smtClean="0"/>
              <a:t>2-Deoxy-D-ribose</a:t>
            </a:r>
            <a:r>
              <a:rPr lang="en-US" dirty="0" smtClean="0"/>
              <a:t> </a:t>
            </a:r>
            <a:r>
              <a:rPr lang="fr-FR" dirty="0" smtClean="0"/>
              <a:t>:-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enters</a:t>
            </a:r>
            <a:r>
              <a:rPr lang="fr-FR" dirty="0" smtClean="0"/>
              <a:t> in structure of DNA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b="1" i="1" u="sng" dirty="0" smtClean="0"/>
              <a:t>Phosphoric acid “Phosphate"(H</a:t>
            </a:r>
            <a:r>
              <a:rPr lang="en-US" b="1" i="1" u="sng" baseline="-25000" dirty="0" smtClean="0"/>
              <a:t>3</a:t>
            </a:r>
            <a:r>
              <a:rPr lang="en-US" b="1" i="1" u="sng" dirty="0" smtClean="0"/>
              <a:t>PO</a:t>
            </a:r>
            <a:r>
              <a:rPr lang="en-US" b="1" i="1" u="sng" baseline="-25000" dirty="0" smtClean="0"/>
              <a:t>4</a:t>
            </a:r>
            <a:r>
              <a:rPr lang="en-US" b="1" i="1" u="sng" dirty="0" smtClean="0"/>
              <a:t>).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3815.WAV">
            <a:hlinkClick r:id="" action="ppaction://media"/>
          </p:cNvPr>
          <p:cNvPicPr>
            <a:picLocks noRot="1" noChangeAspect="1"/>
          </p:cNvPicPr>
          <p:nvPr>
            <a:wavAudioFile r:embed="rId1" name="~PP381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Nucleotides &amp; Nucleosides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u="sng" dirty="0" smtClean="0"/>
              <a:t>I-Nucleotides:-</a:t>
            </a:r>
            <a:endParaRPr lang="en-US" dirty="0" smtClean="0"/>
          </a:p>
          <a:p>
            <a:pPr lvl="0"/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nucleotide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formed</a:t>
            </a:r>
            <a:r>
              <a:rPr lang="fr-FR" dirty="0" smtClean="0"/>
              <a:t> of:-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a)- </a:t>
            </a:r>
            <a:r>
              <a:rPr lang="fr-FR" dirty="0" err="1" smtClean="0"/>
              <a:t>Nitrogenous</a:t>
            </a:r>
            <a:r>
              <a:rPr lang="fr-FR" dirty="0" smtClean="0"/>
              <a:t> base(purine or pyrimidine).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b)- Pentose </a:t>
            </a:r>
            <a:r>
              <a:rPr lang="fr-FR" dirty="0" err="1" smtClean="0"/>
              <a:t>sugar</a:t>
            </a:r>
            <a:r>
              <a:rPr lang="fr-FR" dirty="0" smtClean="0"/>
              <a:t> (D-ribose in RNA &amp; 2-</a:t>
            </a:r>
            <a:r>
              <a:rPr lang="fr-FR" dirty="0" err="1" smtClean="0"/>
              <a:t>Deoxy</a:t>
            </a:r>
            <a:r>
              <a:rPr lang="fr-FR" dirty="0" smtClean="0"/>
              <a:t>-D-ribose in DNA).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c)- </a:t>
            </a:r>
            <a:r>
              <a:rPr lang="fr-FR" dirty="0" err="1" smtClean="0"/>
              <a:t>Phosphoric</a:t>
            </a:r>
            <a:r>
              <a:rPr lang="fr-FR" dirty="0" smtClean="0"/>
              <a:t> </a:t>
            </a:r>
            <a:r>
              <a:rPr lang="fr-FR" dirty="0" err="1" smtClean="0"/>
              <a:t>acid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en-US" b="1" i="1" u="sng" dirty="0" smtClean="0"/>
              <a:t>II- </a:t>
            </a:r>
            <a:r>
              <a:rPr lang="en-US" b="1" i="1" u="sng" dirty="0" err="1" smtClean="0"/>
              <a:t>Nuclosides</a:t>
            </a:r>
            <a:r>
              <a:rPr lang="en-US" b="1" i="1" u="sng" dirty="0" smtClean="0"/>
              <a:t>:-</a:t>
            </a:r>
            <a:endParaRPr lang="en-US" dirty="0" smtClean="0"/>
          </a:p>
          <a:p>
            <a:pPr lvl="0"/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nucleoside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formed</a:t>
            </a:r>
            <a:r>
              <a:rPr lang="fr-FR" dirty="0" smtClean="0"/>
              <a:t> of a </a:t>
            </a:r>
            <a:r>
              <a:rPr lang="fr-FR" dirty="0" err="1" smtClean="0"/>
              <a:t>nitrogenous</a:t>
            </a:r>
            <a:r>
              <a:rPr lang="fr-FR" dirty="0" smtClean="0"/>
              <a:t> base &amp; a pentose </a:t>
            </a:r>
            <a:r>
              <a:rPr lang="fr-FR" dirty="0" err="1" smtClean="0"/>
              <a:t>sugar</a:t>
            </a:r>
            <a:r>
              <a:rPr lang="fr-FR" dirty="0" smtClean="0"/>
              <a:t> </a:t>
            </a:r>
            <a:r>
              <a:rPr lang="fr-FR" dirty="0" err="1" smtClean="0"/>
              <a:t>attached</a:t>
            </a:r>
            <a:r>
              <a:rPr lang="fr-FR" dirty="0" smtClean="0"/>
              <a:t> to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as </a:t>
            </a:r>
            <a:r>
              <a:rPr lang="fr-FR" dirty="0" err="1" smtClean="0"/>
              <a:t>previously</a:t>
            </a:r>
            <a:r>
              <a:rPr lang="fr-FR" dirty="0" smtClean="0"/>
              <a:t> </a:t>
            </a:r>
            <a:r>
              <a:rPr lang="fr-FR" dirty="0" err="1" smtClean="0"/>
              <a:t>mentioned</a:t>
            </a:r>
            <a:r>
              <a:rPr lang="fr-FR" dirty="0" smtClean="0"/>
              <a:t>.</a:t>
            </a:r>
            <a:endParaRPr lang="en-US" dirty="0" smtClean="0"/>
          </a:p>
          <a:p>
            <a:pPr lvl="0"/>
            <a:r>
              <a:rPr lang="fr-FR" dirty="0" smtClean="0"/>
              <a:t>So </a:t>
            </a:r>
            <a:r>
              <a:rPr lang="fr-FR" dirty="0" err="1" smtClean="0"/>
              <a:t>Nucleoside</a:t>
            </a:r>
            <a:r>
              <a:rPr lang="fr-FR" dirty="0" smtClean="0"/>
              <a:t> = Base +  Pentose.</a:t>
            </a:r>
            <a:endParaRPr lang="en-US" dirty="0" smtClean="0"/>
          </a:p>
          <a:p>
            <a:r>
              <a:rPr lang="en-US" dirty="0" smtClean="0"/>
              <a:t>Each nucleotide or nucleoside is named according to the nitrogenous base as follows</a:t>
            </a:r>
            <a:r>
              <a:rPr lang="fr-FR" dirty="0" smtClean="0"/>
              <a:t> </a:t>
            </a: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2084.WAV">
            <a:hlinkClick r:id="" action="ppaction://media"/>
          </p:cNvPr>
          <p:cNvPicPr>
            <a:picLocks noRot="1" noChangeAspect="1"/>
          </p:cNvPicPr>
          <p:nvPr>
            <a:wavAudioFile r:embed="rId1" name="~PP208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399" y="304799"/>
          <a:ext cx="6553200" cy="57257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9532"/>
                <a:gridCol w="2601834"/>
                <a:gridCol w="2601834"/>
              </a:tblGrid>
              <a:tr h="394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/>
                        <a:t>Base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/>
                        <a:t>Nucleoside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/>
                        <a:t>Nucleotide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097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/>
                        <a:t>Adenine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/>
                        <a:t>Adenosine(A)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/>
                        <a:t>Adenosine Monophosphate (AMP, Adenylic acid) 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09779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/>
                        <a:t>2-Deoxy-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/>
                        <a:t>adenosine (</a:t>
                      </a:r>
                      <a:r>
                        <a:rPr lang="en-US" sz="1600" b="1" dirty="0" err="1"/>
                        <a:t>dA</a:t>
                      </a:r>
                      <a:r>
                        <a:rPr lang="en-US" sz="1600" b="1" dirty="0"/>
                        <a:t>)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/>
                        <a:t>2-deoxyAdenosine Monophosphate  (dAMP, 2-deoxyadenylic acid) 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097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/>
                        <a:t>Guanine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 err="1"/>
                        <a:t>Guanosine</a:t>
                      </a:r>
                      <a:r>
                        <a:rPr lang="en-US" sz="1600" b="1" dirty="0"/>
                        <a:t> (G)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/>
                        <a:t>Guanosine Monophosphate (GMP, Guanylic acid) 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09779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/>
                        <a:t>2-deoxy-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 err="1"/>
                        <a:t>guanosine</a:t>
                      </a:r>
                      <a:r>
                        <a:rPr lang="en-US" sz="1600" b="1" dirty="0"/>
                        <a:t> (</a:t>
                      </a:r>
                      <a:r>
                        <a:rPr lang="en-US" sz="1600" b="1" dirty="0" err="1"/>
                        <a:t>dG</a:t>
                      </a:r>
                      <a:r>
                        <a:rPr lang="en-US" sz="1600" b="1" dirty="0"/>
                        <a:t>)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/>
                        <a:t>2-deoxyGuanosine </a:t>
                      </a:r>
                      <a:r>
                        <a:rPr lang="en-US" sz="1600" b="1" dirty="0" err="1"/>
                        <a:t>Monophosphate</a:t>
                      </a:r>
                      <a:r>
                        <a:rPr lang="en-US" sz="1600" b="1" dirty="0"/>
                        <a:t> (</a:t>
                      </a:r>
                      <a:r>
                        <a:rPr lang="en-US" sz="1600" b="1" dirty="0" err="1"/>
                        <a:t>dGMP</a:t>
                      </a:r>
                      <a:r>
                        <a:rPr lang="en-US" sz="1600" b="1" dirty="0"/>
                        <a:t>, 2-deoxyguanylic acid)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929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/>
                        <a:t>Cytosine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 err="1"/>
                        <a:t>Cytidine</a:t>
                      </a:r>
                      <a:r>
                        <a:rPr lang="en-US" sz="1600" b="1" dirty="0"/>
                        <a:t> (C)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 err="1"/>
                        <a:t>Cytidine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Monophosphate</a:t>
                      </a:r>
                      <a:r>
                        <a:rPr lang="en-US" sz="1600" b="1" dirty="0"/>
                        <a:t> (CMP, </a:t>
                      </a:r>
                      <a:r>
                        <a:rPr lang="en-US" sz="1600" b="1" dirty="0" err="1"/>
                        <a:t>Cytidylic</a:t>
                      </a:r>
                      <a:r>
                        <a:rPr lang="en-US" sz="1600" b="1" dirty="0"/>
                        <a:t> acid)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09779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/>
                        <a:t>2-deoxycytidine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/>
                        <a:t>       (</a:t>
                      </a:r>
                      <a:r>
                        <a:rPr lang="en-US" sz="1600" b="1" dirty="0" err="1"/>
                        <a:t>dC</a:t>
                      </a:r>
                      <a:r>
                        <a:rPr lang="en-US" sz="1600" b="1" dirty="0"/>
                        <a:t>)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/>
                        <a:t>2-deoxyCytidine </a:t>
                      </a:r>
                      <a:r>
                        <a:rPr lang="en-US" sz="1600" b="1" dirty="0" err="1"/>
                        <a:t>Monophosphate</a:t>
                      </a:r>
                      <a:r>
                        <a:rPr lang="en-US" sz="1600" b="1" dirty="0"/>
                        <a:t> (</a:t>
                      </a:r>
                      <a:r>
                        <a:rPr lang="en-US" sz="1600" b="1" dirty="0" err="1"/>
                        <a:t>dCMP</a:t>
                      </a:r>
                      <a:r>
                        <a:rPr lang="en-US" sz="1600" b="1" dirty="0"/>
                        <a:t>, 2-deoxycytidylic acid)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92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/>
                        <a:t>Uracil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/>
                        <a:t>Uridine (U)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 err="1"/>
                        <a:t>Uridine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Monophosphate</a:t>
                      </a:r>
                      <a:r>
                        <a:rPr lang="en-US" sz="1600" b="1" dirty="0"/>
                        <a:t> (UMP, </a:t>
                      </a:r>
                      <a:r>
                        <a:rPr lang="en-US" sz="1600" b="1" dirty="0" err="1"/>
                        <a:t>Uridylic</a:t>
                      </a:r>
                      <a:r>
                        <a:rPr lang="en-US" sz="1600" b="1" dirty="0"/>
                        <a:t> acid)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09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/>
                        <a:t>Thymine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/>
                        <a:t>2-deoxy -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/>
                        <a:t>thymidine   (dT)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b="1" dirty="0"/>
                        <a:t>2-deoxyThymidine </a:t>
                      </a:r>
                      <a:r>
                        <a:rPr lang="en-US" sz="1600" b="1" dirty="0" err="1"/>
                        <a:t>Monophosphate</a:t>
                      </a:r>
                      <a:r>
                        <a:rPr lang="en-US" sz="1600" b="1" dirty="0"/>
                        <a:t> (</a:t>
                      </a:r>
                      <a:r>
                        <a:rPr lang="en-US" sz="1600" b="1" dirty="0" err="1"/>
                        <a:t>dTMP</a:t>
                      </a:r>
                      <a:r>
                        <a:rPr lang="en-US" sz="1600" b="1" dirty="0"/>
                        <a:t> 2-deoxythymidylic acid)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" name="~PP3651.WAV">
            <a:hlinkClick r:id="" action="ppaction://media"/>
          </p:cNvPr>
          <p:cNvPicPr>
            <a:picLocks noRot="1" noChangeAspect="1"/>
          </p:cNvPicPr>
          <p:nvPr>
            <a:wavAudioFile r:embed="rId1" name="~PP365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6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t="3177"/>
          <a:stretch>
            <a:fillRect/>
          </a:stretch>
        </p:blipFill>
        <p:spPr bwMode="auto">
          <a:xfrm>
            <a:off x="1752600" y="1219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3342.WAV">
            <a:hlinkClick r:id="" action="ppaction://media"/>
          </p:cNvPr>
          <p:cNvPicPr>
            <a:picLocks noRot="1" noChangeAspect="1"/>
          </p:cNvPicPr>
          <p:nvPr>
            <a:wavAudioFile r:embed="rId1" name="~PP334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Differences between DNA &amp; RNAs</a:t>
            </a:r>
            <a:endParaRPr lang="ar-E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61782" y="1509712"/>
          <a:ext cx="6020435" cy="418820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150620"/>
                <a:gridCol w="2334895"/>
                <a:gridCol w="2534920"/>
              </a:tblGrid>
              <a:tr h="364490">
                <a:tc>
                  <a:txBody>
                    <a:bodyPr/>
                    <a:lstStyle/>
                    <a:p>
                      <a:pPr algn="justLow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	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DNA</a:t>
                      </a:r>
                      <a:endParaRPr lang="en-US" sz="1600" b="1" i="1" kern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RNAs</a:t>
                      </a:r>
                      <a:endParaRPr lang="en-US" sz="1600" b="1" i="1" kern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31242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Name 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Deoxyribonucleic acid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/>
                        <a:t>Ribonucleic acid</a:t>
                      </a:r>
                      <a:endParaRPr lang="en-US" sz="1600" b="1" i="1" kern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80772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/>
                        <a:t>Occurance</a:t>
                      </a:r>
                      <a:endParaRPr lang="en-US" sz="1600" b="1" i="1" kern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Nucleus &amp; mitochondria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/>
                        <a:t>Synthesized in the nucleus and functions in the cytoplasm</a:t>
                      </a:r>
                      <a:endParaRPr lang="en-US" sz="1600" b="1" i="1" kern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105283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/>
                        <a:t>Number of strands </a:t>
                      </a:r>
                      <a:endParaRPr lang="en-US" sz="1600" b="1" i="1" kern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Double stranded but single strand DNA may present e.g. in </a:t>
                      </a:r>
                      <a:r>
                        <a:rPr lang="en-US" sz="1600" b="1" kern="0" dirty="0" err="1"/>
                        <a:t>bacteriophages</a:t>
                      </a:r>
                      <a:r>
                        <a:rPr lang="en-US" sz="1600" b="1" kern="0" dirty="0"/>
                        <a:t>   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Single stranded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13011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/>
                        <a:t>Type of nucleotides</a:t>
                      </a:r>
                    </a:p>
                    <a:p>
                      <a:pPr algn="justLow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/>
                        <a:t>And bases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 err="1"/>
                        <a:t>Deoxyribonucleotides</a:t>
                      </a:r>
                      <a:endParaRPr lang="en-US" sz="1600" b="1" kern="0" dirty="0"/>
                    </a:p>
                    <a:p>
                      <a:pPr algn="justLow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- Adenine (A)</a:t>
                      </a:r>
                    </a:p>
                    <a:p>
                      <a:pPr algn="justLow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- Guanine (G)</a:t>
                      </a:r>
                    </a:p>
                    <a:p>
                      <a:pPr algn="justLow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- Thymine (T)</a:t>
                      </a:r>
                    </a:p>
                    <a:p>
                      <a:pPr algn="justLow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- Cytosine (C)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 err="1"/>
                        <a:t>Ribonucleotides</a:t>
                      </a:r>
                      <a:endParaRPr lang="en-US" sz="1600" b="1" kern="0" dirty="0"/>
                    </a:p>
                    <a:p>
                      <a:pPr algn="justLow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- Adenine (A)</a:t>
                      </a:r>
                    </a:p>
                    <a:p>
                      <a:pPr algn="justLow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- Guanine (G)</a:t>
                      </a:r>
                    </a:p>
                    <a:p>
                      <a:pPr algn="justLow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- </a:t>
                      </a:r>
                      <a:r>
                        <a:rPr lang="en-US" sz="1600" b="1" dirty="0" err="1"/>
                        <a:t>Uracil</a:t>
                      </a:r>
                      <a:r>
                        <a:rPr lang="en-US" sz="1600" b="1" dirty="0"/>
                        <a:t> (U)</a:t>
                      </a:r>
                    </a:p>
                    <a:p>
                      <a:pPr algn="justLow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- Cytosine (C)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~PP2268.WAV">
            <a:hlinkClick r:id="" action="ppaction://media"/>
          </p:cNvPr>
          <p:cNvPicPr>
            <a:picLocks noRot="1" noChangeAspect="1"/>
          </p:cNvPicPr>
          <p:nvPr>
            <a:wavAudioFile r:embed="rId1" name="~PP2268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Differences between DNA &amp; RNAs</a:t>
            </a:r>
            <a:endParaRPr lang="ar-E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990600"/>
          <a:ext cx="6287135" cy="526694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02128"/>
                <a:gridCol w="2438072"/>
                <a:gridCol w="2646935"/>
              </a:tblGrid>
              <a:tr h="25164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	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DNA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RNAs</a:t>
                      </a:r>
                      <a:endParaRPr lang="en-US" sz="1600" b="1" i="1" kern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52256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Effect of alkali 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Not hydrolysable by alkali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/>
                        <a:t>Hydrolysable by alkali</a:t>
                      </a:r>
                      <a:endParaRPr lang="en-US" sz="1600" b="1" i="1" kern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52256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Type of sugar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 err="1"/>
                        <a:t>Deoxyribose</a:t>
                      </a:r>
                      <a:r>
                        <a:rPr lang="en-US" sz="1600" b="1" kern="0" dirty="0"/>
                        <a:t> 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/>
                        <a:t>Ribose  </a:t>
                      </a:r>
                      <a:endParaRPr lang="en-US" sz="1600" b="1" i="1" kern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187720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/>
                        <a:t>Types </a:t>
                      </a:r>
                      <a:endParaRPr lang="en-US" sz="1600" b="1" i="1" kern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One type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It is mainly of three types (</a:t>
                      </a:r>
                      <a:r>
                        <a:rPr lang="en-US" sz="1600" b="1" kern="0" dirty="0" err="1"/>
                        <a:t>rRNA</a:t>
                      </a:r>
                      <a:r>
                        <a:rPr lang="en-US" sz="1600" b="1" kern="0" dirty="0"/>
                        <a:t> , </a:t>
                      </a:r>
                      <a:r>
                        <a:rPr lang="en-US" sz="1600" b="1" kern="0" dirty="0" err="1"/>
                        <a:t>mRMA</a:t>
                      </a:r>
                      <a:r>
                        <a:rPr lang="en-US" sz="1600" b="1" kern="0" dirty="0"/>
                        <a:t> , </a:t>
                      </a:r>
                      <a:r>
                        <a:rPr lang="en-US" sz="1600" b="1" kern="0" dirty="0" err="1"/>
                        <a:t>tRNA</a:t>
                      </a:r>
                      <a:r>
                        <a:rPr lang="en-US" sz="1600" b="1" kern="0" dirty="0"/>
                        <a:t>), beside the small nuclear RNA, </a:t>
                      </a:r>
                      <a:r>
                        <a:rPr lang="en-US" sz="1600" b="1" kern="0" dirty="0" err="1"/>
                        <a:t>snRNA</a:t>
                      </a:r>
                      <a:r>
                        <a:rPr lang="en-US" sz="1600" b="1" kern="0" dirty="0"/>
                        <a:t>, used in mRNA splicing) that differ in: gene of origin, function, size and structural modification.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52256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/>
                        <a:t>Synthesis Process </a:t>
                      </a:r>
                      <a:endParaRPr lang="en-US" sz="1600" b="1" i="1" kern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It is called replication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It is called transcription. 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106442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/>
                        <a:t>Functions </a:t>
                      </a:r>
                      <a:endParaRPr lang="en-US" sz="1600" b="1" i="1" kern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Storage of genetic information, cell division, DNA replication &amp; RNA transcription. 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/>
                        <a:t>RNAs play a central role in the process of protein synthesis</a:t>
                      </a:r>
                      <a:endParaRPr lang="en-US" sz="1600" b="1" i="1" kern="0" dirty="0">
                        <a:latin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~PP1796.WAV">
            <a:hlinkClick r:id="" action="ppaction://media"/>
          </p:cNvPr>
          <p:cNvPicPr>
            <a:picLocks noRot="1" noChangeAspect="1"/>
          </p:cNvPicPr>
          <p:nvPr>
            <a:wavAudioFile r:embed="rId1" name="~PP1796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1-Chemistry or Structure of </a:t>
            </a:r>
            <a:r>
              <a:rPr lang="en-GB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Deoxy</a:t>
            </a:r>
            <a:r>
              <a:rPr lang="en-GB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Ribonucleic Acid (DNA):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b="1" i="1" dirty="0" smtClean="0"/>
              <a:t>I) - Primary structure (level) of DNA (single strand formation):</a:t>
            </a:r>
          </a:p>
          <a:p>
            <a:pPr>
              <a:buNone/>
            </a:pPr>
            <a:r>
              <a:rPr lang="en-US" dirty="0" smtClean="0"/>
              <a:t>- It is the linear sequence of its building </a:t>
            </a:r>
            <a:r>
              <a:rPr lang="en-US" dirty="0" err="1" smtClean="0"/>
              <a:t>deoxyribo</a:t>
            </a:r>
            <a:r>
              <a:rPr lang="en-US" dirty="0" smtClean="0"/>
              <a:t>-nucleotides units as follow: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err="1" smtClean="0"/>
              <a:t>Deoxy-adenylic</a:t>
            </a:r>
            <a:r>
              <a:rPr lang="en-US" dirty="0" smtClean="0"/>
              <a:t> acid (adenine – </a:t>
            </a:r>
            <a:r>
              <a:rPr lang="en-US" dirty="0" err="1" smtClean="0"/>
              <a:t>deoxyribose</a:t>
            </a:r>
            <a:r>
              <a:rPr lang="en-US" dirty="0" smtClean="0"/>
              <a:t> – phosphoric acid).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err="1" smtClean="0"/>
              <a:t>Deoxy-guanylic</a:t>
            </a:r>
            <a:r>
              <a:rPr lang="en-US" dirty="0" smtClean="0"/>
              <a:t> acid (guanine – </a:t>
            </a:r>
            <a:r>
              <a:rPr lang="en-US" dirty="0" err="1" smtClean="0"/>
              <a:t>deoxyribose</a:t>
            </a:r>
            <a:r>
              <a:rPr lang="en-US" dirty="0" smtClean="0"/>
              <a:t> – phosphoric acid).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err="1" smtClean="0"/>
              <a:t>Deoxy-cytidylic</a:t>
            </a:r>
            <a:r>
              <a:rPr lang="en-US" dirty="0" smtClean="0"/>
              <a:t> acid (cytosine – </a:t>
            </a:r>
            <a:r>
              <a:rPr lang="en-US" dirty="0" err="1" smtClean="0"/>
              <a:t>deoxyribose</a:t>
            </a:r>
            <a:r>
              <a:rPr lang="en-US" dirty="0" smtClean="0"/>
              <a:t> – phosphoric acid).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err="1" smtClean="0"/>
              <a:t>Deoxy-thymidylic</a:t>
            </a:r>
            <a:r>
              <a:rPr lang="en-US" dirty="0" smtClean="0"/>
              <a:t> acid (thymine–</a:t>
            </a:r>
            <a:r>
              <a:rPr lang="en-US" dirty="0" err="1" smtClean="0"/>
              <a:t>deoxyribose</a:t>
            </a:r>
            <a:r>
              <a:rPr lang="en-US" dirty="0" smtClean="0"/>
              <a:t> – phosphoric acid).</a:t>
            </a:r>
          </a:p>
          <a:p>
            <a:pPr marL="514350" indent="-514350">
              <a:buNone/>
            </a:pPr>
            <a:r>
              <a:rPr lang="en-US" dirty="0" smtClean="0"/>
              <a:t>- The </a:t>
            </a:r>
            <a:r>
              <a:rPr lang="en-US" dirty="0" err="1" smtClean="0"/>
              <a:t>deoxy</a:t>
            </a:r>
            <a:r>
              <a:rPr lang="en-US" dirty="0" smtClean="0"/>
              <a:t>-nucleotides are interconnected together by </a:t>
            </a:r>
            <a:r>
              <a:rPr lang="en-US" dirty="0" err="1" smtClean="0"/>
              <a:t>phosphodiester</a:t>
            </a:r>
            <a:r>
              <a:rPr lang="en-US" dirty="0" smtClean="0"/>
              <a:t> bonds.</a:t>
            </a:r>
          </a:p>
          <a:p>
            <a:pPr marL="514350" lvl="0" indent="-514350">
              <a:buFont typeface="+mj-lt"/>
              <a:buAutoNum type="alphaUcPeriod"/>
            </a:pPr>
            <a:endParaRPr lang="en-US" dirty="0" smtClean="0"/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3061.WAV">
            <a:hlinkClick r:id="" action="ppaction://media"/>
          </p:cNvPr>
          <p:cNvPicPr>
            <a:picLocks noRot="1" noChangeAspect="1"/>
          </p:cNvPicPr>
          <p:nvPr>
            <a:wavAudioFile r:embed="rId1" name="~PP306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2229</Words>
  <Application>Microsoft Office PowerPoint</Application>
  <PresentationFormat>On-screen Show (4:3)</PresentationFormat>
  <Paragraphs>204</Paragraphs>
  <Slides>26</Slides>
  <Notes>0</Notes>
  <HiddenSlides>0</HiddenSlides>
  <MMClips>26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DNA structure and organization</vt:lpstr>
      <vt:lpstr>Nitrogenous Bases </vt:lpstr>
      <vt:lpstr>Slide 3</vt:lpstr>
      <vt:lpstr>Nucleotides &amp; Nucleosides</vt:lpstr>
      <vt:lpstr>Slide 5</vt:lpstr>
      <vt:lpstr>Slide 6</vt:lpstr>
      <vt:lpstr>Differences between DNA &amp; RNAs</vt:lpstr>
      <vt:lpstr>Differences between DNA &amp; RNAs</vt:lpstr>
      <vt:lpstr>1-Chemistry or Structure of Deoxy Ribonucleic Acid (DNA): </vt:lpstr>
      <vt:lpstr>II) - Secondary structure of DNA (double stranded helix formation): </vt:lpstr>
      <vt:lpstr>Slide 11</vt:lpstr>
      <vt:lpstr>The two strands of the DNA show the following criteria:  </vt:lpstr>
      <vt:lpstr>Slide 13</vt:lpstr>
      <vt:lpstr>Slide 14</vt:lpstr>
      <vt:lpstr>Slide 15</vt:lpstr>
      <vt:lpstr>III) - Structural forms or classification of the DNA: </vt:lpstr>
      <vt:lpstr>Slide 17</vt:lpstr>
      <vt:lpstr>IV) - Chromatin organization (Tertiary structure of DNA): </vt:lpstr>
      <vt:lpstr>Histones</vt:lpstr>
      <vt:lpstr>Slide 20</vt:lpstr>
      <vt:lpstr>Slide 21</vt:lpstr>
      <vt:lpstr>Organization of DNA into chromatin occurs as follows: </vt:lpstr>
      <vt:lpstr>Slide 23</vt:lpstr>
      <vt:lpstr>Slide 24</vt:lpstr>
      <vt:lpstr>Mitochondrial DNA: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structure and organization</dc:title>
  <dc:creator>TCE2</dc:creator>
  <cp:lastModifiedBy>TCE2</cp:lastModifiedBy>
  <cp:revision>37</cp:revision>
  <dcterms:created xsi:type="dcterms:W3CDTF">2006-08-16T00:00:00Z</dcterms:created>
  <dcterms:modified xsi:type="dcterms:W3CDTF">2020-03-15T22:43:20Z</dcterms:modified>
</cp:coreProperties>
</file>