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70" r:id="rId5"/>
    <p:sldId id="258" r:id="rId6"/>
    <p:sldId id="260" r:id="rId7"/>
    <p:sldId id="261" r:id="rId8"/>
    <p:sldId id="262" r:id="rId9"/>
    <p:sldId id="271" r:id="rId10"/>
    <p:sldId id="263" r:id="rId11"/>
    <p:sldId id="264" r:id="rId12"/>
    <p:sldId id="265" r:id="rId13"/>
    <p:sldId id="266" r:id="rId14"/>
    <p:sldId id="267" r:id="rId15"/>
    <p:sldId id="268" r:id="rId16"/>
    <p:sldId id="269" r:id="rId1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t>17.03.2020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17.03.2020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17.03.2020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17.03.2020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17.03.2020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t>17.03.2020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t>17.03.2020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t>17.03.2020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17.03.2020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17.03.2020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17.03.2020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17.03.2020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Drug interactions</a:t>
            </a:r>
          </a:p>
        </p:txBody>
      </p:sp>
      <p:sp>
        <p:nvSpPr>
          <p:cNvPr id="3" name="Subtitle 2"/>
          <p:cNvSpPr>
            <a:spLocks noGrp="1"/>
          </p:cNvSpPr>
          <p:nvPr>
            <p:ph type="subTitle" idx="1"/>
          </p:nvPr>
        </p:nvSpPr>
        <p:spPr/>
        <p:txBody>
          <a:bodyPr/>
          <a:lstStyle/>
          <a:p>
            <a:endParaRPr lang="en-US"/>
          </a:p>
        </p:txBody>
      </p:sp>
      <p:pic>
        <p:nvPicPr>
          <p:cNvPr id="4" name="interaction">
            <a:hlinkClick r:id="" action="ppaction://media"/>
            <a:extLst>
              <a:ext uri="{FF2B5EF4-FFF2-40B4-BE49-F238E27FC236}">
                <a16:creationId xmlns:a16="http://schemas.microsoft.com/office/drawing/2014/main" id="{B6072DC6-8469-4B5A-9DE9-1CAB8B918A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7749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r>
              <a:rPr lang="en-US" b="1" dirty="0"/>
              <a:t>Q–T interval prolongation</a:t>
            </a:r>
            <a:br>
              <a:rPr lang="en-US" b="1" dirty="0"/>
            </a:br>
            <a:r>
              <a:rPr lang="en-US" dirty="0"/>
              <a:t>It is necessary always to be aware of this drug interaction, which has to be avoided as it leads to syncope and sudden death. Several classes of drug are associated with this adverse interaction, predisposition being increased by the presence of electrolyte abnormalities (e.g. </a:t>
            </a:r>
            <a:r>
              <a:rPr lang="en-US" dirty="0" err="1"/>
              <a:t>hypokalaemia</a:t>
            </a:r>
            <a:r>
              <a:rPr lang="en-US" dirty="0"/>
              <a:t>, hypomagnesaemia).</a:t>
            </a:r>
          </a:p>
          <a:p>
            <a:r>
              <a:rPr lang="en-US" dirty="0"/>
              <a:t>This dangerous adverse interaction may occur with some OTC drugs and with commonly prescribed/dispensed antibiotics (usually short-term courses) for common infections (e.g. coughs, fungal infection), particularly when the patient is on a drug that belongs to a class known to be associated with the causation of QT prolongation. Thus, a history of current medications is needed. </a:t>
            </a:r>
          </a:p>
        </p:txBody>
      </p:sp>
    </p:spTree>
    <p:extLst>
      <p:ext uri="{BB962C8B-B14F-4D97-AF65-F5344CB8AC3E}">
        <p14:creationId xmlns:p14="http://schemas.microsoft.com/office/powerpoint/2010/main" val="217307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r>
              <a:rPr lang="en-US" b="1" dirty="0"/>
              <a:t>Potassium abnormalities</a:t>
            </a:r>
            <a:br>
              <a:rPr lang="en-US" b="1" dirty="0"/>
            </a:br>
            <a:r>
              <a:rPr lang="en-US" b="1" dirty="0" err="1"/>
              <a:t>Hyperkalaemia</a:t>
            </a:r>
            <a:br>
              <a:rPr lang="en-US" b="1" dirty="0"/>
            </a:br>
            <a:r>
              <a:rPr lang="en-US" dirty="0" err="1"/>
              <a:t>Hyperkalaemia</a:t>
            </a:r>
            <a:r>
              <a:rPr lang="en-US" dirty="0"/>
              <a:t> (defined as serum potassium 5.3 </a:t>
            </a:r>
            <a:r>
              <a:rPr lang="en-US" dirty="0" err="1"/>
              <a:t>mEq</a:t>
            </a:r>
            <a:r>
              <a:rPr lang="en-US" dirty="0"/>
              <a:t>/L) is rare in healthy individuals. Levels over 7 </a:t>
            </a:r>
            <a:r>
              <a:rPr lang="en-US" dirty="0" err="1"/>
              <a:t>mmol</a:t>
            </a:r>
            <a:r>
              <a:rPr lang="en-US" dirty="0"/>
              <a:t>/L indicate a medical emergency as cardiac arrest may occur. Drugs are implicated in the development of </a:t>
            </a:r>
            <a:r>
              <a:rPr lang="en-US" dirty="0" err="1"/>
              <a:t>hyperkalaemia</a:t>
            </a:r>
            <a:r>
              <a:rPr lang="en-US" dirty="0"/>
              <a:t> in as many as 75% of cases.</a:t>
            </a:r>
          </a:p>
          <a:p>
            <a:r>
              <a:rPr lang="en-US" dirty="0" err="1"/>
              <a:t>Hyperkalaemia</a:t>
            </a:r>
            <a:r>
              <a:rPr lang="en-US" dirty="0"/>
              <a:t> is often asymptomatic; symptoms when they occur are non-specific, such as fatigue, weakness and palpitations. Therefore, it is vitally important to monitor serum potassium levels in all patients who take medications that may cause </a:t>
            </a:r>
            <a:r>
              <a:rPr lang="en-US" dirty="0" err="1"/>
              <a:t>hyperkalaemia</a:t>
            </a:r>
            <a:r>
              <a:rPr lang="en-US" dirty="0"/>
              <a:t>.</a:t>
            </a:r>
            <a:br>
              <a:rPr lang="en-US" dirty="0"/>
            </a:br>
            <a:r>
              <a:rPr lang="en-US" b="1" dirty="0"/>
              <a:t>Symptoms suggestive of </a:t>
            </a:r>
            <a:r>
              <a:rPr lang="en-US" b="1" dirty="0" err="1"/>
              <a:t>hyperkalaemia</a:t>
            </a:r>
            <a:r>
              <a:rPr lang="en-US" b="1" dirty="0"/>
              <a:t> require immediate medical attention. </a:t>
            </a:r>
            <a:endParaRPr lang="en-US" dirty="0"/>
          </a:p>
        </p:txBody>
      </p:sp>
    </p:spTree>
    <p:extLst>
      <p:ext uri="{BB962C8B-B14F-4D97-AF65-F5344CB8AC3E}">
        <p14:creationId xmlns:p14="http://schemas.microsoft.com/office/powerpoint/2010/main" val="3512548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r>
              <a:rPr lang="en-US" b="1" dirty="0"/>
              <a:t>Serotonin toxicity and serotonin syndrome</a:t>
            </a:r>
            <a:br>
              <a:rPr lang="en-US" b="1" dirty="0"/>
            </a:br>
            <a:r>
              <a:rPr lang="en-US" dirty="0"/>
              <a:t>This is caused by excessive stimulation of CNS and peripheral serotonin receptors and is characterized by changes in mental state, autonomic hyperactivity (hypertension, tachycardia, hyperthermia, may be up to 41°C, hyperactive bowel sounds, mydriasis, excessive sweating) and neuromuscular abnormality (tremor, clonus, ocular clonus, hypertonicity, hyperreflexia); the latter may lead to rhabdomyolysis with consequent risk of renal failure, </a:t>
            </a:r>
            <a:r>
              <a:rPr lang="en-US" dirty="0" err="1"/>
              <a:t>hyperkalaemia</a:t>
            </a:r>
            <a:r>
              <a:rPr lang="en-US" dirty="0"/>
              <a:t> and hypocalcaemia. Symptoms usually occur within 6 hours of taking the provoking drug. Tremor, akathisia and </a:t>
            </a:r>
            <a:r>
              <a:rPr lang="en-US" dirty="0" err="1"/>
              <a:t>diarrhoea</a:t>
            </a:r>
            <a:r>
              <a:rPr lang="en-US" dirty="0"/>
              <a:t> are early features. This is a very serious adverse interaction and immediate medical attention is necessary, usually in a critical care setting. </a:t>
            </a:r>
            <a:br>
              <a:rPr lang="en-US" dirty="0"/>
            </a:br>
            <a:endParaRPr lang="en-US" dirty="0"/>
          </a:p>
        </p:txBody>
      </p:sp>
    </p:spTree>
    <p:extLst>
      <p:ext uri="{BB962C8B-B14F-4D97-AF65-F5344CB8AC3E}">
        <p14:creationId xmlns:p14="http://schemas.microsoft.com/office/powerpoint/2010/main" val="249936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55000" lnSpcReduction="20000"/>
          </a:bodyPr>
          <a:lstStyle/>
          <a:p>
            <a:r>
              <a:rPr lang="en-US" b="1" dirty="0"/>
              <a:t>Immunosuppression and blood </a:t>
            </a:r>
            <a:r>
              <a:rPr lang="en-US" b="1" dirty="0" err="1"/>
              <a:t>dyscrasias</a:t>
            </a:r>
            <a:br>
              <a:rPr lang="en-US" b="1" dirty="0"/>
            </a:br>
            <a:r>
              <a:rPr lang="en-US" dirty="0"/>
              <a:t>Leukocyte and differential counts (including platelet counts) must be normal</a:t>
            </a:r>
            <a:br>
              <a:rPr lang="en-US" dirty="0"/>
            </a:br>
            <a:r>
              <a:rPr lang="en-US" dirty="0"/>
              <a:t>before starting treatment with drugs that have the potential to cause blood</a:t>
            </a:r>
            <a:br>
              <a:rPr lang="en-US" dirty="0"/>
            </a:br>
            <a:r>
              <a:rPr lang="en-US" dirty="0" err="1"/>
              <a:t>dyscrasias</a:t>
            </a:r>
            <a:r>
              <a:rPr lang="en-US" dirty="0"/>
              <a:t> or bone marrow suppression.</a:t>
            </a:r>
            <a:br>
              <a:rPr lang="en-US" dirty="0"/>
            </a:br>
            <a:r>
              <a:rPr lang="en-US" dirty="0"/>
              <a:t>Patients and their </a:t>
            </a:r>
            <a:r>
              <a:rPr lang="en-US" dirty="0" err="1"/>
              <a:t>carers</a:t>
            </a:r>
            <a:r>
              <a:rPr lang="en-US" dirty="0"/>
              <a:t> should be told to recognize signs of blood disorders and</a:t>
            </a:r>
            <a:br>
              <a:rPr lang="en-US" dirty="0"/>
            </a:br>
            <a:r>
              <a:rPr lang="en-US" dirty="0"/>
              <a:t>advised to seek immediate medical treatment if symptoms such as fever, sore</a:t>
            </a:r>
            <a:br>
              <a:rPr lang="en-US" dirty="0"/>
            </a:br>
            <a:r>
              <a:rPr lang="en-US" dirty="0"/>
              <a:t>throat, flu-like illnesses, rashes, mouth ulcers, purpura, bleeding or bruising</a:t>
            </a:r>
            <a:br>
              <a:rPr lang="en-US" dirty="0"/>
            </a:br>
            <a:r>
              <a:rPr lang="en-US" dirty="0"/>
              <a:t>develop, or the individual feels unduly tired, weak or unwell (fatigue, lethargy or</a:t>
            </a:r>
            <a:br>
              <a:rPr lang="en-US" dirty="0"/>
            </a:br>
            <a:r>
              <a:rPr lang="en-US" dirty="0"/>
              <a:t>malaise). Bleeding can be indicated by gum bleeding while brushing the teeth,</a:t>
            </a:r>
            <a:br>
              <a:rPr lang="en-US" dirty="0"/>
            </a:br>
            <a:r>
              <a:rPr lang="en-US" dirty="0"/>
              <a:t>nosebleeds of no apparent cause, bruising with no or minimal trauma, dark urine</a:t>
            </a:r>
            <a:br>
              <a:rPr lang="en-US" dirty="0"/>
            </a:br>
            <a:r>
              <a:rPr lang="en-US" dirty="0"/>
              <a:t>and/or tarry stools.</a:t>
            </a:r>
          </a:p>
          <a:p>
            <a:r>
              <a:rPr lang="en-US" dirty="0"/>
              <a:t>Neutropenia, lymphopenia and pancytopenia are likely to occur when two drugs</a:t>
            </a:r>
            <a:br>
              <a:rPr lang="en-US" dirty="0"/>
            </a:br>
            <a:r>
              <a:rPr lang="en-US" dirty="0"/>
              <a:t>causing such effects are co-administered or can arise from increased concentrations of such a drug due to impaired metabolism or impaired excretion.</a:t>
            </a:r>
            <a:br>
              <a:rPr lang="en-US" dirty="0"/>
            </a:br>
            <a:r>
              <a:rPr lang="en-US" dirty="0"/>
              <a:t>With neutropenia, symptoms may be absent but there may be signs of severe </a:t>
            </a:r>
            <a:r>
              <a:rPr lang="en-US" dirty="0" err="1"/>
              <a:t>lifethreatening</a:t>
            </a:r>
            <a:r>
              <a:rPr lang="en-US" dirty="0"/>
              <a:t> infection. Neutrophil counts below 0.5  109/L are associated with the highest risk of severe infections. The clinical features of infection may be modified. </a:t>
            </a:r>
            <a:br>
              <a:rPr lang="en-US" dirty="0"/>
            </a:br>
            <a:endParaRPr lang="en-US" dirty="0"/>
          </a:p>
        </p:txBody>
      </p:sp>
    </p:spTree>
    <p:extLst>
      <p:ext uri="{BB962C8B-B14F-4D97-AF65-F5344CB8AC3E}">
        <p14:creationId xmlns:p14="http://schemas.microsoft.com/office/powerpoint/2010/main" val="3634538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55000" lnSpcReduction="20000"/>
          </a:bodyPr>
          <a:lstStyle/>
          <a:p>
            <a:r>
              <a:rPr lang="en-US" b="1" dirty="0"/>
              <a:t>Bleeding disorders</a:t>
            </a:r>
            <a:br>
              <a:rPr lang="en-US" b="1" dirty="0"/>
            </a:br>
            <a:r>
              <a:rPr lang="en-US" b="1" dirty="0"/>
              <a:t>Excessive anticoagulation</a:t>
            </a:r>
            <a:br>
              <a:rPr lang="en-US" b="1" dirty="0"/>
            </a:br>
            <a:r>
              <a:rPr lang="en-US" dirty="0"/>
              <a:t>The likely causes of this are increased plasma concentrations of warfarin (see</a:t>
            </a:r>
            <a:br>
              <a:rPr lang="en-US" dirty="0"/>
            </a:br>
            <a:r>
              <a:rPr lang="en-US" dirty="0"/>
              <a:t>warfarin interactions) and/or the concurrent use of drugs with effects on</a:t>
            </a:r>
            <a:br>
              <a:rPr lang="en-US" dirty="0"/>
            </a:br>
            <a:r>
              <a:rPr lang="en-US" dirty="0"/>
              <a:t>coagulation (e.g. drugs with antiplatelet or anti-thrombolytic activity). Assess</a:t>
            </a:r>
            <a:br>
              <a:rPr lang="en-US" dirty="0"/>
            </a:br>
            <a:r>
              <a:rPr lang="en-US" dirty="0"/>
              <a:t>clotting screen (INR for warfarin, APTT for unfractionated heparin; low molecular</a:t>
            </a:r>
            <a:br>
              <a:rPr lang="en-US" dirty="0"/>
            </a:br>
            <a:r>
              <a:rPr lang="en-US" dirty="0"/>
              <a:t>weight heparins are not routinely monitored), liver function and FBC (for platelet</a:t>
            </a:r>
            <a:br>
              <a:rPr lang="en-US" dirty="0"/>
            </a:br>
            <a:r>
              <a:rPr lang="en-US" dirty="0"/>
              <a:t>count) prior to initiating anticoagulant therapy. Local guidelines may vary, but it</a:t>
            </a:r>
            <a:br>
              <a:rPr lang="en-US" dirty="0"/>
            </a:br>
            <a:r>
              <a:rPr lang="en-US" dirty="0"/>
              <a:t>would seem safe to measure INR every other day until stable during concurrent</a:t>
            </a:r>
            <a:br>
              <a:rPr lang="en-US" dirty="0"/>
            </a:br>
            <a:r>
              <a:rPr lang="en-US" dirty="0"/>
              <a:t>administration with a drug that has the potential to interact.</a:t>
            </a:r>
            <a:br>
              <a:rPr lang="en-US" dirty="0"/>
            </a:br>
            <a:r>
              <a:rPr lang="en-US" b="1" dirty="0" err="1"/>
              <a:t>Underanticoagulation</a:t>
            </a:r>
            <a:br>
              <a:rPr lang="en-US" b="1" dirty="0"/>
            </a:br>
            <a:r>
              <a:rPr lang="en-US" dirty="0"/>
              <a:t>This is usually asymptomatic, but it may have potentially life-threatening consequences (e.g. pulmonary embolism, catastrophic heart failure) as </a:t>
            </a:r>
            <a:r>
              <a:rPr lang="en-US" dirty="0" err="1"/>
              <a:t>anticoagulantsare</a:t>
            </a:r>
            <a:r>
              <a:rPr lang="en-US" dirty="0"/>
              <a:t> mainly used for the treatment and prevention of venous thromboembolic disease and after heart valve replacement. When a drug is added that may reduce the effect of anticoagulants (and when it is stopped), the INR should be measured every other day until it stabilizes. </a:t>
            </a:r>
            <a:br>
              <a:rPr lang="en-US" dirty="0"/>
            </a:br>
            <a:br>
              <a:rPr lang="en-US" dirty="0"/>
            </a:br>
            <a:br>
              <a:rPr lang="en-US" dirty="0"/>
            </a:br>
            <a:endParaRPr lang="en-US" dirty="0"/>
          </a:p>
        </p:txBody>
      </p:sp>
    </p:spTree>
    <p:extLst>
      <p:ext uri="{BB962C8B-B14F-4D97-AF65-F5344CB8AC3E}">
        <p14:creationId xmlns:p14="http://schemas.microsoft.com/office/powerpoint/2010/main" val="2055075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1600" b="1" dirty="0"/>
              <a:t>Central nervous system depression</a:t>
            </a:r>
            <a:br>
              <a:rPr lang="en-US" sz="1600" b="1" dirty="0"/>
            </a:br>
            <a:r>
              <a:rPr lang="en-US" sz="1600" dirty="0"/>
              <a:t>Many drugs are known depressants of the CNS, for example opioids, anxiolytics and hypnotics, older antihistamines, antipsychotic drugs and antidepressants. Other drugs may cause fatigue or lethargy by other mechanisms, as is seen with calcium channel blockers. Even minor degrees of sedation can be dangerous, for example:</a:t>
            </a:r>
            <a:br>
              <a:rPr lang="en-US" sz="1600" dirty="0"/>
            </a:br>
            <a:r>
              <a:rPr lang="en-US" sz="1600" dirty="0"/>
              <a:t>• for everyday activities such as driving or cooking;</a:t>
            </a:r>
            <a:br>
              <a:rPr lang="en-US" sz="1600" dirty="0"/>
            </a:br>
            <a:r>
              <a:rPr lang="en-US" sz="1600" dirty="0"/>
              <a:t>• if the patient’s occupation requires operating machinery, the use of sharp</a:t>
            </a:r>
            <a:br>
              <a:rPr lang="en-US" sz="1600" dirty="0"/>
            </a:br>
            <a:r>
              <a:rPr lang="en-US" sz="1600" dirty="0"/>
              <a:t>implements or working at heights;</a:t>
            </a:r>
            <a:br>
              <a:rPr lang="en-US" sz="1600" dirty="0"/>
            </a:br>
            <a:r>
              <a:rPr lang="en-US" sz="1600" dirty="0"/>
              <a:t>• for individuals at risk of falling, such as elderly people and those with pre-existing</a:t>
            </a:r>
            <a:br>
              <a:rPr lang="en-US" sz="1600" dirty="0"/>
            </a:br>
            <a:r>
              <a:rPr lang="en-US" sz="1600" dirty="0"/>
              <a:t>balance impairments.</a:t>
            </a:r>
            <a:br>
              <a:rPr lang="en-US" sz="1600" dirty="0"/>
            </a:br>
            <a:r>
              <a:rPr lang="en-US" sz="1600" dirty="0"/>
              <a:t>Some of these CNS depressants, particularly opioid analgesics, may be administered</a:t>
            </a:r>
            <a:br>
              <a:rPr lang="en-US" sz="1600" dirty="0"/>
            </a:br>
            <a:r>
              <a:rPr lang="en-US" sz="1600" dirty="0"/>
              <a:t>topically. Patients/</a:t>
            </a:r>
            <a:r>
              <a:rPr lang="en-US" sz="1600" dirty="0" err="1"/>
              <a:t>carers</a:t>
            </a:r>
            <a:r>
              <a:rPr lang="en-US" sz="1600" dirty="0"/>
              <a:t> should be warned about the following/signs and be advised</a:t>
            </a:r>
            <a:br>
              <a:rPr lang="en-US" sz="1600" dirty="0"/>
            </a:br>
            <a:r>
              <a:rPr lang="en-US" sz="1600" dirty="0"/>
              <a:t>to seek immediate medical attention if they occur:</a:t>
            </a:r>
            <a:br>
              <a:rPr lang="en-US" sz="1600" dirty="0"/>
            </a:br>
            <a:r>
              <a:rPr lang="en-US" sz="1600" dirty="0"/>
              <a:t>• excessive drowsiness;</a:t>
            </a:r>
            <a:br>
              <a:rPr lang="en-US" sz="1600" dirty="0"/>
            </a:br>
            <a:r>
              <a:rPr lang="en-US" sz="1600" dirty="0"/>
              <a:t>• </a:t>
            </a:r>
            <a:r>
              <a:rPr lang="en-US" sz="1600" dirty="0" err="1"/>
              <a:t>laboured</a:t>
            </a:r>
            <a:r>
              <a:rPr lang="en-US" sz="1600" dirty="0"/>
              <a:t> breathing;</a:t>
            </a:r>
            <a:br>
              <a:rPr lang="en-US" sz="1600" dirty="0"/>
            </a:br>
            <a:r>
              <a:rPr lang="en-US" sz="1600" dirty="0"/>
              <a:t>• impairment of mental acuity (cognition). </a:t>
            </a:r>
          </a:p>
        </p:txBody>
      </p:sp>
    </p:spTree>
    <p:extLst>
      <p:ext uri="{BB962C8B-B14F-4D97-AF65-F5344CB8AC3E}">
        <p14:creationId xmlns:p14="http://schemas.microsoft.com/office/powerpoint/2010/main" val="4036824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Autofit/>
          </a:bodyPr>
          <a:lstStyle/>
          <a:p>
            <a:r>
              <a:rPr lang="en-US" sz="1600" b="1" dirty="0" err="1"/>
              <a:t>Antimuscarinic</a:t>
            </a:r>
            <a:r>
              <a:rPr lang="en-US" sz="1600" b="1" dirty="0"/>
              <a:t> effects</a:t>
            </a:r>
            <a:br>
              <a:rPr lang="en-US" sz="1600" b="1" dirty="0"/>
            </a:br>
            <a:r>
              <a:rPr lang="en-US" sz="1600" dirty="0"/>
              <a:t>Antagonism of the muscarinic receptors of the parasympathetic nervous system causes a wide range of symptoms and signs, including dry mouth, blurred vision, constipation, difficulty in passing urine, dizziness, confusion, palpitations and tachycardia.</a:t>
            </a:r>
            <a:br>
              <a:rPr lang="en-US" sz="1600" dirty="0"/>
            </a:br>
            <a:r>
              <a:rPr lang="en-US" sz="1600" dirty="0"/>
              <a:t>Many drugs used in elderly patients have </a:t>
            </a:r>
            <a:r>
              <a:rPr lang="en-US" sz="1600" dirty="0" err="1"/>
              <a:t>antimuscarinic</a:t>
            </a:r>
            <a:r>
              <a:rPr lang="en-US" sz="1600" dirty="0"/>
              <a:t> effects, such as drugs used to treat urinary incontinence, depression, Parkinson’s disease and gastrointestinal disorders, and those given topically for some eye disorders. Additive </a:t>
            </a:r>
            <a:r>
              <a:rPr lang="en-US" sz="1600" dirty="0" err="1"/>
              <a:t>antimuscarinic</a:t>
            </a:r>
            <a:r>
              <a:rPr lang="en-US" sz="1600" dirty="0"/>
              <a:t> effects such as confusion, retention of urine and blurring of vision are potentially dangerous in the elderly as they increase the risk of accidents and falls. </a:t>
            </a:r>
          </a:p>
          <a:p>
            <a:r>
              <a:rPr lang="en-US" sz="1600" dirty="0"/>
              <a:t>If the individual has been prescribed drugs to be taken sublingually, a dry mouth would result in reduced dissolution of these tablets and decreased effect of the drug, which is undesirable, for example during an angina attack. </a:t>
            </a:r>
          </a:p>
          <a:p>
            <a:r>
              <a:rPr lang="en-US" sz="1600" dirty="0"/>
              <a:t>Both patients and their </a:t>
            </a:r>
            <a:r>
              <a:rPr lang="en-US" sz="1600" dirty="0" err="1"/>
              <a:t>carers</a:t>
            </a:r>
            <a:r>
              <a:rPr lang="en-US" sz="1600" dirty="0"/>
              <a:t> should be advised to look out for early features of confusion, unstable gait and visual symptoms. In order to minimize patient discomfort, immediate measures should be taken to relieve these symptoms, for example using mild laxatives for constipation, ensuring adequate hydration and ensuring assistance is available when patients wish to be mobile. Some OTC drugs (e.g. antihistamines) have </a:t>
            </a:r>
            <a:r>
              <a:rPr lang="en-US" sz="1600" dirty="0" err="1"/>
              <a:t>antimuscarinic</a:t>
            </a:r>
            <a:r>
              <a:rPr lang="en-US" sz="1600" dirty="0"/>
              <a:t> effects. </a:t>
            </a:r>
            <a:br>
              <a:rPr lang="en-US" sz="1600" dirty="0"/>
            </a:br>
            <a:endParaRPr lang="en-US" sz="1600" dirty="0"/>
          </a:p>
        </p:txBody>
      </p:sp>
    </p:spTree>
    <p:extLst>
      <p:ext uri="{BB962C8B-B14F-4D97-AF65-F5344CB8AC3E}">
        <p14:creationId xmlns:p14="http://schemas.microsoft.com/office/powerpoint/2010/main" val="37605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Most Common Clinical features of drug interactions</a:t>
            </a:r>
          </a:p>
        </p:txBody>
      </p:sp>
      <p:sp>
        <p:nvSpPr>
          <p:cNvPr id="3" name="Content Placeholder 2"/>
          <p:cNvSpPr>
            <a:spLocks noGrp="1"/>
          </p:cNvSpPr>
          <p:nvPr>
            <p:ph idx="1"/>
          </p:nvPr>
        </p:nvSpPr>
        <p:spPr/>
        <p:txBody>
          <a:bodyPr>
            <a:normAutofit fontScale="77500" lnSpcReduction="20000"/>
          </a:bodyPr>
          <a:lstStyle/>
          <a:p>
            <a:pPr marL="0" indent="0">
              <a:buNone/>
            </a:pPr>
            <a:r>
              <a:rPr lang="en-US" b="1" dirty="0"/>
              <a:t>General considerations</a:t>
            </a:r>
            <a:r>
              <a:rPr lang="en-US" dirty="0"/>
              <a:t> </a:t>
            </a:r>
          </a:p>
          <a:p>
            <a:r>
              <a:rPr lang="en-US" dirty="0"/>
              <a:t>If inducers of drug metabolism are used concurrently, be aware of a lack of therapeutic effect of the substrate (primary) drug and a risk of toxicity of the substrate drug when the inducer is discontinued, particularly if dose increases of the substrate drug have been made to obtain the desired therapeutic effect.</a:t>
            </a:r>
          </a:p>
          <a:p>
            <a:r>
              <a:rPr lang="en-US" dirty="0"/>
              <a:t>If inhibitors of drug metabolism are used concurrently, be aware of and monitor for toxic/adverse effects of the substrate drug. Watch for a lack of therapeutic effect when the inhibitor is discontinued; the development of lack of therapeutic effect will depend on the half-life of the inhibitor. </a:t>
            </a:r>
            <a:br>
              <a:rPr lang="en-US" dirty="0"/>
            </a:br>
            <a:endParaRPr lang="en-US" dirty="0"/>
          </a:p>
        </p:txBody>
      </p:sp>
    </p:spTree>
    <p:extLst>
      <p:ext uri="{BB962C8B-B14F-4D97-AF65-F5344CB8AC3E}">
        <p14:creationId xmlns:p14="http://schemas.microsoft.com/office/powerpoint/2010/main" val="1080635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a:t>Be aware that OTC medications, nutritional supplements and herbal medications can interact in known and unknown ways to cause an inhibition/induction of metabolizing enzymes and transport mechanisms. </a:t>
            </a:r>
          </a:p>
          <a:p>
            <a:r>
              <a:rPr lang="en-US" dirty="0"/>
              <a:t>The constituents can cause additive/antagonist effects and adverse life-threatening interactions, particularly in people on medications such as MAOI antidepressants, opioids, corticosteroids, </a:t>
            </a:r>
            <a:r>
              <a:rPr lang="en-US" dirty="0" err="1"/>
              <a:t>immunosuppressants</a:t>
            </a:r>
            <a:r>
              <a:rPr lang="en-US" dirty="0"/>
              <a:t> and anticoagulants</a:t>
            </a:r>
          </a:p>
        </p:txBody>
      </p:sp>
    </p:spTree>
    <p:extLst>
      <p:ext uri="{BB962C8B-B14F-4D97-AF65-F5344CB8AC3E}">
        <p14:creationId xmlns:p14="http://schemas.microsoft.com/office/powerpoint/2010/main" val="2675099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dirty="0"/>
              <a:t>The clinical features of drug interactions are often non-specific, and therefore a high index of suspicion should be maintained if they are to be recognized promptly.</a:t>
            </a:r>
            <a:br>
              <a:rPr lang="en-US" dirty="0"/>
            </a:br>
            <a:r>
              <a:rPr lang="en-US" dirty="0"/>
              <a:t>When a new drug is started, a specific management plan should be made, which should include:</a:t>
            </a:r>
            <a:br>
              <a:rPr lang="en-US" dirty="0"/>
            </a:br>
            <a:r>
              <a:rPr lang="en-US" dirty="0"/>
              <a:t>• which physiological parameters (e.g. BP) should be measured and how often;</a:t>
            </a:r>
            <a:br>
              <a:rPr lang="en-US" dirty="0"/>
            </a:br>
            <a:r>
              <a:rPr lang="en-US" dirty="0"/>
              <a:t>• which investigations (e.g. blood tests, ECG) should be undertaken and how often;</a:t>
            </a:r>
            <a:br>
              <a:rPr lang="en-US" dirty="0"/>
            </a:br>
            <a:r>
              <a:rPr lang="en-US" dirty="0"/>
              <a:t>• educating patients (and </a:t>
            </a:r>
            <a:r>
              <a:rPr lang="en-US" dirty="0" err="1"/>
              <a:t>carers</a:t>
            </a:r>
            <a:r>
              <a:rPr lang="en-US" dirty="0"/>
              <a:t> when necessary) about the symptoms and signs of the potential interactions that may occur and when they should seek medical attention.</a:t>
            </a:r>
          </a:p>
          <a:p>
            <a:endParaRPr lang="en-US" dirty="0"/>
          </a:p>
        </p:txBody>
      </p:sp>
    </p:spTree>
    <p:extLst>
      <p:ext uri="{BB962C8B-B14F-4D97-AF65-F5344CB8AC3E}">
        <p14:creationId xmlns:p14="http://schemas.microsoft.com/office/powerpoint/2010/main" val="3418682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r>
              <a:rPr lang="en-US" dirty="0"/>
              <a:t>The following list of problems that may be the result of drug interactions:</a:t>
            </a:r>
          </a:p>
          <a:p>
            <a:pPr marL="0" indent="0">
              <a:buNone/>
            </a:pPr>
            <a:r>
              <a:rPr lang="en-US" dirty="0"/>
              <a:t>1- </a:t>
            </a:r>
            <a:r>
              <a:rPr lang="en-US" b="1" dirty="0"/>
              <a:t>Blood glucose abnormalities</a:t>
            </a:r>
            <a:br>
              <a:rPr lang="en-US" b="1" dirty="0"/>
            </a:br>
            <a:r>
              <a:rPr lang="en-US" dirty="0"/>
              <a:t>Home blood glucose monitoring is recommended for all patients on antidiabetic medications, particularly insulin. If values are below 4 </a:t>
            </a:r>
            <a:r>
              <a:rPr lang="en-US" dirty="0" err="1"/>
              <a:t>mmol</a:t>
            </a:r>
            <a:r>
              <a:rPr lang="en-US" dirty="0"/>
              <a:t>/L or persistently above 15 </a:t>
            </a:r>
            <a:r>
              <a:rPr lang="en-US" dirty="0" err="1"/>
              <a:t>mmol</a:t>
            </a:r>
            <a:r>
              <a:rPr lang="en-US" dirty="0"/>
              <a:t>/L, </a:t>
            </a:r>
            <a:r>
              <a:rPr lang="en-US" b="1" dirty="0"/>
              <a:t>patients should seek immediate medical advice</a:t>
            </a:r>
            <a:r>
              <a:rPr lang="en-US" dirty="0"/>
              <a:t>. Self-monitoring is usually offered to those with type 2 diabetes as an integral part of self-management education.</a:t>
            </a:r>
          </a:p>
          <a:p>
            <a:pPr marL="0" indent="0">
              <a:buNone/>
            </a:pPr>
            <a:r>
              <a:rPr lang="en-US" dirty="0"/>
              <a:t>2- </a:t>
            </a:r>
            <a:r>
              <a:rPr lang="en-US" b="1" dirty="0" err="1"/>
              <a:t>Hypoglycaemia</a:t>
            </a:r>
            <a:br>
              <a:rPr lang="en-US" b="1" dirty="0"/>
            </a:br>
            <a:r>
              <a:rPr lang="en-US" dirty="0" err="1"/>
              <a:t>Hypoglycaemia</a:t>
            </a:r>
            <a:r>
              <a:rPr lang="en-US" dirty="0"/>
              <a:t> occurs when the blood glucose falls to below 4 </a:t>
            </a:r>
            <a:r>
              <a:rPr lang="en-US" dirty="0" err="1"/>
              <a:t>mmol</a:t>
            </a:r>
            <a:r>
              <a:rPr lang="en-US" dirty="0"/>
              <a:t>/L. The usual warning signs include tremor, sweating, going pale, dizziness, slurred speech, confusion and irritability. It is likely that the longer a patient has had diabetes, the less obvious the warning symptoms will be. Beta-adrenergic blockers (e.g. propranolol, atenolol) may mask the symptoms of </a:t>
            </a:r>
            <a:r>
              <a:rPr lang="en-US" dirty="0" err="1"/>
              <a:t>hypoglycaemia</a:t>
            </a:r>
            <a:r>
              <a:rPr lang="en-US" dirty="0"/>
              <a:t>. </a:t>
            </a:r>
          </a:p>
        </p:txBody>
      </p:sp>
    </p:spTree>
    <p:extLst>
      <p:ext uri="{BB962C8B-B14F-4D97-AF65-F5344CB8AC3E}">
        <p14:creationId xmlns:p14="http://schemas.microsoft.com/office/powerpoint/2010/main" val="3822300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r>
              <a:rPr lang="en-US" b="1" dirty="0" err="1">
                <a:solidFill>
                  <a:srgbClr val="000000"/>
                </a:solidFill>
                <a:latin typeface="Frutiger-Bold"/>
              </a:rPr>
              <a:t>Hyperglycaemia</a:t>
            </a:r>
            <a:br>
              <a:rPr lang="en-US" b="1" dirty="0">
                <a:solidFill>
                  <a:srgbClr val="000000"/>
                </a:solidFill>
                <a:latin typeface="Frutiger-Bold"/>
              </a:rPr>
            </a:br>
            <a:r>
              <a:rPr lang="en-US" dirty="0">
                <a:solidFill>
                  <a:srgbClr val="000000"/>
                </a:solidFill>
                <a:latin typeface="GaramondITCbyBT-Light"/>
              </a:rPr>
              <a:t>Common symptoms include thirst, polydipsia (increased oral fluid intake), a dry mouth, polyuria (increased urination), </a:t>
            </a:r>
            <a:r>
              <a:rPr lang="en-US" dirty="0" err="1">
                <a:solidFill>
                  <a:srgbClr val="000000"/>
                </a:solidFill>
                <a:latin typeface="GaramondITCbyBT-Light"/>
              </a:rPr>
              <a:t>nocturia</a:t>
            </a:r>
            <a:r>
              <a:rPr lang="en-US" dirty="0">
                <a:solidFill>
                  <a:srgbClr val="000000"/>
                </a:solidFill>
                <a:latin typeface="GaramondITCbyBT-Light"/>
              </a:rPr>
              <a:t> (increased passage of urine at night), weight loss, tiredness, fatigue and blurred vision. The glycosylated </a:t>
            </a:r>
            <a:r>
              <a:rPr lang="en-US" dirty="0" err="1">
                <a:solidFill>
                  <a:srgbClr val="000000"/>
                </a:solidFill>
                <a:latin typeface="GaramondITCbyBT-Light"/>
              </a:rPr>
              <a:t>haemoglobin</a:t>
            </a:r>
            <a:r>
              <a:rPr lang="en-US" dirty="0">
                <a:solidFill>
                  <a:srgbClr val="000000"/>
                </a:solidFill>
                <a:latin typeface="GaramondITCbyBT-Light"/>
              </a:rPr>
              <a:t> (HbA</a:t>
            </a:r>
            <a:r>
              <a:rPr lang="en-US" sz="800" dirty="0">
                <a:solidFill>
                  <a:srgbClr val="000000"/>
                </a:solidFill>
                <a:latin typeface="GaramondITCbyBT-Light"/>
              </a:rPr>
              <a:t>1c</a:t>
            </a:r>
            <a:r>
              <a:rPr lang="en-US" dirty="0">
                <a:solidFill>
                  <a:srgbClr val="000000"/>
                </a:solidFill>
                <a:latin typeface="GaramondITCbyBT-Light"/>
              </a:rPr>
              <a:t>) value indicates blood glucose levels for the previous 2–3 months and is usually measured at least twice a year. If there is an addition of</a:t>
            </a:r>
            <a:br>
              <a:rPr lang="en-US" dirty="0">
                <a:solidFill>
                  <a:srgbClr val="000000"/>
                </a:solidFill>
                <a:latin typeface="GaramondITCbyBT-Light"/>
              </a:rPr>
            </a:br>
            <a:r>
              <a:rPr lang="en-US" dirty="0">
                <a:solidFill>
                  <a:srgbClr val="000000"/>
                </a:solidFill>
                <a:latin typeface="GaramondITCbyBT-Light"/>
              </a:rPr>
              <a:t>medication(s) or significant dose changes, the HbA</a:t>
            </a:r>
            <a:r>
              <a:rPr lang="en-US" sz="800" dirty="0">
                <a:solidFill>
                  <a:srgbClr val="000000"/>
                </a:solidFill>
                <a:latin typeface="GaramondITCbyBT-Light"/>
              </a:rPr>
              <a:t>1c </a:t>
            </a:r>
            <a:r>
              <a:rPr lang="en-US" dirty="0">
                <a:solidFill>
                  <a:srgbClr val="000000"/>
                </a:solidFill>
                <a:latin typeface="GaramondITCbyBT-Light"/>
              </a:rPr>
              <a:t>is checked 2–3 months later.</a:t>
            </a:r>
          </a:p>
          <a:p>
            <a:r>
              <a:rPr lang="en-US" dirty="0">
                <a:solidFill>
                  <a:srgbClr val="000000"/>
                </a:solidFill>
                <a:latin typeface="GaramondITCbyBT-Light"/>
              </a:rPr>
              <a:t>The current NICE target is below 6.5% for type 2 diabetes and less than 6.5% or less than 7.5% for type 1 diabetes depending on co-morbidities. Severe </a:t>
            </a:r>
            <a:r>
              <a:rPr lang="en-US" dirty="0" err="1">
                <a:solidFill>
                  <a:srgbClr val="000000"/>
                </a:solidFill>
                <a:latin typeface="GaramondITCbyBT-Light"/>
              </a:rPr>
              <a:t>hyperglycaemia</a:t>
            </a:r>
            <a:r>
              <a:rPr lang="en-US" dirty="0">
                <a:solidFill>
                  <a:srgbClr val="000000"/>
                </a:solidFill>
                <a:latin typeface="GaramondITCbyBT-Light"/>
              </a:rPr>
              <a:t> may lead to diabetic ketoacidosis: polyuria, thirst, leg cramps, weakness, nausea, vomiting, abdominal pain, increased depth and rate of breathing, drowsiness, confusion and coma.</a:t>
            </a:r>
            <a:r>
              <a:rPr lang="en-US" dirty="0"/>
              <a:t> </a:t>
            </a:r>
          </a:p>
        </p:txBody>
      </p:sp>
    </p:spTree>
    <p:extLst>
      <p:ext uri="{BB962C8B-B14F-4D97-AF65-F5344CB8AC3E}">
        <p14:creationId xmlns:p14="http://schemas.microsoft.com/office/powerpoint/2010/main" val="1501553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r>
              <a:rPr lang="en-US" b="1" dirty="0"/>
              <a:t>Blood pressure changes</a:t>
            </a:r>
          </a:p>
          <a:p>
            <a:pPr marL="0" indent="0">
              <a:buNone/>
            </a:pPr>
            <a:r>
              <a:rPr lang="en-US" dirty="0"/>
              <a:t>The British Hypertension Society and NICE recommend that BP should be measured with the patient sitting (the British Hypertension Society recommends for at least 3 minutes) with the arm supported in a horizontal position at the level of the mid-sternum. </a:t>
            </a:r>
          </a:p>
          <a:p>
            <a:pPr marL="0" indent="0">
              <a:buNone/>
            </a:pPr>
            <a:r>
              <a:rPr lang="en-US" dirty="0"/>
              <a:t>If the BP is found to be raised, a second measurement should be made after at least 1 minute (preferably at the end of the consultation). If there are symptoms suggestive of postural hypotension, BP should be measured with the patient standing up for at least 1 minute.</a:t>
            </a:r>
          </a:p>
          <a:p>
            <a:r>
              <a:rPr lang="en-US" dirty="0"/>
              <a:t>Blood pressure should be monitored monthly until stable (weekly if hypertension is severe) and ideally should be measured at the same time after taking antihypertensive medication.</a:t>
            </a:r>
          </a:p>
        </p:txBody>
      </p:sp>
    </p:spTree>
    <p:extLst>
      <p:ext uri="{BB962C8B-B14F-4D97-AF65-F5344CB8AC3E}">
        <p14:creationId xmlns:p14="http://schemas.microsoft.com/office/powerpoint/2010/main" val="815926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Autofit/>
          </a:bodyPr>
          <a:lstStyle/>
          <a:p>
            <a:r>
              <a:rPr lang="en-US" sz="2400" b="1" dirty="0">
                <a:solidFill>
                  <a:srgbClr val="000000"/>
                </a:solidFill>
                <a:latin typeface="Frutiger-Bold"/>
              </a:rPr>
              <a:t>Hypotension</a:t>
            </a:r>
            <a:br>
              <a:rPr lang="en-US" sz="2400" b="1" dirty="0">
                <a:solidFill>
                  <a:srgbClr val="000000"/>
                </a:solidFill>
                <a:latin typeface="Frutiger-Bold"/>
              </a:rPr>
            </a:br>
            <a:r>
              <a:rPr lang="en-US" sz="2400" dirty="0">
                <a:solidFill>
                  <a:srgbClr val="000000"/>
                </a:solidFill>
                <a:latin typeface="GaramondITCbyBT-Light"/>
              </a:rPr>
              <a:t>Warn patients to report any symptoms suggestive of hypotension, for example light-headedness, dizziness, fainting while standing up (postural hypotension), blurred vision, confusion, tiredness, weakness or temporary loss of consciousness. </a:t>
            </a:r>
          </a:p>
          <a:p>
            <a:r>
              <a:rPr lang="en-US" sz="2400" dirty="0">
                <a:solidFill>
                  <a:srgbClr val="000000"/>
                </a:solidFill>
                <a:latin typeface="GaramondITCbyBT-Light"/>
              </a:rPr>
              <a:t>Advise patients to keep properly hydrated (e.g. a minimum intake of 2 L of water a day). Hypotensive episodes are more likely in those with compromised compensatory mechanism such as in diabetic autonomic neuropathy and following myocardial infarction. Hypotensive episodes may also accompany arrhythmias.</a:t>
            </a:r>
          </a:p>
        </p:txBody>
      </p:sp>
    </p:spTree>
    <p:extLst>
      <p:ext uri="{BB962C8B-B14F-4D97-AF65-F5344CB8AC3E}">
        <p14:creationId xmlns:p14="http://schemas.microsoft.com/office/powerpoint/2010/main" val="1773359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b="1" dirty="0"/>
              <a:t>Hypertension</a:t>
            </a:r>
            <a:br>
              <a:rPr lang="en-US" dirty="0"/>
            </a:br>
            <a:r>
              <a:rPr lang="en-US" dirty="0" err="1"/>
              <a:t>Hypertension</a:t>
            </a:r>
            <a:r>
              <a:rPr lang="en-US" dirty="0"/>
              <a:t> is usually asymptomatic; however, chronic headaches, dizziness/ vertigo and blurred vision may occur with severe hypertension. </a:t>
            </a:r>
          </a:p>
          <a:p>
            <a:r>
              <a:rPr lang="en-US" dirty="0"/>
              <a:t>An early warning sign is a throbbing headache, and immediate medical attention should be sought.</a:t>
            </a:r>
          </a:p>
          <a:p>
            <a:r>
              <a:rPr lang="en-US" dirty="0"/>
              <a:t>Severe hypertensive episodes (BP180/110 mmHg, especially with </a:t>
            </a:r>
            <a:r>
              <a:rPr lang="en-US" dirty="0" err="1"/>
              <a:t>papilloedema</a:t>
            </a:r>
            <a:r>
              <a:rPr lang="en-US" dirty="0"/>
              <a:t> or retinal </a:t>
            </a:r>
            <a:r>
              <a:rPr lang="en-US" dirty="0" err="1"/>
              <a:t>haemorrhages</a:t>
            </a:r>
            <a:r>
              <a:rPr lang="en-US" dirty="0"/>
              <a:t>) need to be treated aggressively. </a:t>
            </a:r>
          </a:p>
          <a:p>
            <a:endParaRPr lang="en-US" dirty="0"/>
          </a:p>
        </p:txBody>
      </p:sp>
    </p:spTree>
    <p:extLst>
      <p:ext uri="{BB962C8B-B14F-4D97-AF65-F5344CB8AC3E}">
        <p14:creationId xmlns:p14="http://schemas.microsoft.com/office/powerpoint/2010/main" val="257192355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TotalTime>
  <Words>383</Words>
  <Application>Microsoft Office PowerPoint</Application>
  <PresentationFormat>On-screen Show (4:3)</PresentationFormat>
  <Paragraphs>34</Paragraphs>
  <Slides>16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Frutiger-Bold</vt:lpstr>
      <vt:lpstr>GaramondITCbyBT-Light</vt:lpstr>
      <vt:lpstr>Тема Office</vt:lpstr>
      <vt:lpstr>Drug interactions</vt:lpstr>
      <vt:lpstr>Most Common Clinical features of drug interactions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omar</dc:creator>
  <cp:lastModifiedBy>Dr Essam</cp:lastModifiedBy>
  <cp:revision>15</cp:revision>
  <dcterms:created xsi:type="dcterms:W3CDTF">2020-03-16T11:03:59Z</dcterms:created>
  <dcterms:modified xsi:type="dcterms:W3CDTF">2020-03-17T09:55:52Z</dcterms:modified>
</cp:coreProperties>
</file>