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322" r:id="rId3"/>
    <p:sldId id="323" r:id="rId4"/>
    <p:sldId id="325" r:id="rId5"/>
    <p:sldId id="324" r:id="rId6"/>
    <p:sldId id="327" r:id="rId7"/>
    <p:sldId id="328" r:id="rId8"/>
    <p:sldId id="329" r:id="rId9"/>
    <p:sldId id="330" r:id="rId10"/>
    <p:sldId id="331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</p:sldIdLst>
  <p:sldSz cx="9144000" cy="6858000" type="screen4x3"/>
  <p:notesSz cx="6858000" cy="9144000"/>
  <p:defaultTextStyle>
    <a:defPPr>
      <a:defRPr lang="ar-SA"/>
    </a:defPPr>
    <a:lvl1pPr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00"/>
    <a:srgbClr val="FF0000"/>
    <a:srgbClr val="FF9900"/>
    <a:srgbClr val="00CC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489" autoAdjust="0"/>
    <p:restoredTop sz="93000" autoAdjust="0"/>
  </p:normalViewPr>
  <p:slideViewPr>
    <p:cSldViewPr>
      <p:cViewPr>
        <p:scale>
          <a:sx n="75" d="100"/>
          <a:sy n="75" d="100"/>
        </p:scale>
        <p:origin x="-1236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925D2-1C0A-420A-972C-97E88F786E8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6F15A-B42E-494E-BF74-70751B64A84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C6AAA-40E5-4D30-A94B-840FF2EFEEF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A04D73-A698-4B58-B3B8-05C5709FB37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96107E-4EBC-45E9-AC7B-C74B0BD5ABA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29F680-B4FF-45CC-A55B-1F37BD63C53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A7E35-E07B-4A31-A2AB-CC7E5DBF479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D9564-A483-4D64-A40B-FB717FEADA1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88DB9-579C-464B-AD16-24B48621175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97374-9FD1-497A-AFD7-0D53EBECD33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647B5-85D1-4F20-BB80-9746B4C561D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E9349-E3FD-4714-92FC-217B51FDDFB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A37E0-B528-48A6-935E-E78DDBB9FF4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4D6AA-022F-40E3-9EA1-53F1A9A06E0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78F8F45-DAE0-4F5E-9721-F96432E16D5A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5184775" cy="1143000"/>
          </a:xfrm>
        </p:spPr>
        <p:txBody>
          <a:bodyPr/>
          <a:lstStyle/>
          <a:p>
            <a:r>
              <a:rPr lang="en-US" sz="2400" b="1">
                <a:solidFill>
                  <a:srgbClr val="000066"/>
                </a:solidFill>
              </a:rPr>
              <a:t>Department of Histology</a:t>
            </a:r>
            <a:br>
              <a:rPr lang="en-US" sz="2400" b="1">
                <a:solidFill>
                  <a:srgbClr val="000066"/>
                </a:solidFill>
              </a:rPr>
            </a:br>
            <a:r>
              <a:rPr lang="en-US" sz="2400" b="1">
                <a:solidFill>
                  <a:srgbClr val="000066"/>
                </a:solidFill>
              </a:rPr>
              <a:t>Faculty of Medicine</a:t>
            </a:r>
            <a:br>
              <a:rPr lang="en-US" sz="2400" b="1">
                <a:solidFill>
                  <a:srgbClr val="000066"/>
                </a:solidFill>
              </a:rPr>
            </a:br>
            <a:r>
              <a:rPr lang="en-US" sz="2400" b="1">
                <a:solidFill>
                  <a:srgbClr val="000066"/>
                </a:solidFill>
              </a:rPr>
              <a:t>Assiut university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636838"/>
            <a:ext cx="8280400" cy="2376487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 b="1" dirty="0">
                <a:solidFill>
                  <a:srgbClr val="CC0000"/>
                </a:solidFill>
              </a:rPr>
              <a:t>EPITHELIAL TISSUE  </a:t>
            </a:r>
          </a:p>
          <a:p>
            <a:pPr algn="ctr">
              <a:buFontTx/>
              <a:buNone/>
            </a:pPr>
            <a:r>
              <a:rPr lang="en-US" sz="4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en-US" sz="4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Amal</a:t>
            </a:r>
            <a:r>
              <a:rPr lang="en-US" sz="4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Taha</a:t>
            </a:r>
            <a:endParaRPr lang="en-US" sz="48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2019-2020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sz="4800" b="1" dirty="0">
              <a:solidFill>
                <a:srgbClr val="CC0000"/>
              </a:solidFill>
            </a:endParaRPr>
          </a:p>
        </p:txBody>
      </p:sp>
      <p:pic>
        <p:nvPicPr>
          <p:cNvPr id="4103" name="Picture 7" descr="j03052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32588" y="260350"/>
            <a:ext cx="946150" cy="1152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4813"/>
            <a:ext cx="4105275" cy="5721350"/>
          </a:xfrm>
        </p:spPr>
        <p:txBody>
          <a:bodyPr/>
          <a:lstStyle/>
          <a:p>
            <a:pPr algn="l">
              <a:buFontTx/>
              <a:buNone/>
            </a:pPr>
            <a:r>
              <a:rPr lang="en-US" sz="2400" b="1" u="sng">
                <a:solidFill>
                  <a:srgbClr val="CC0000"/>
                </a:solidFill>
              </a:rPr>
              <a:t>2. Stratified Columnar Epithelium:</a:t>
            </a:r>
          </a:p>
          <a:p>
            <a:pPr algn="l">
              <a:buFontTx/>
              <a:buNone/>
            </a:pPr>
            <a:r>
              <a:rPr lang="en-US" sz="2400" b="1" u="sng"/>
              <a:t>Structure:</a:t>
            </a:r>
            <a:r>
              <a:rPr lang="en-US" sz="2800" b="1"/>
              <a:t> </a:t>
            </a:r>
            <a:r>
              <a:rPr lang="en-US" sz="2400" b="1"/>
              <a:t>Formed of several layers of cells. The basal cells are columnar, the following layers are polyhedral, the superficial cells are tall columnar.</a:t>
            </a:r>
          </a:p>
          <a:p>
            <a:pPr algn="l">
              <a:buFontTx/>
              <a:buNone/>
            </a:pPr>
            <a:r>
              <a:rPr lang="en-US" sz="2400" b="1" u="sng"/>
              <a:t>Site:</a:t>
            </a:r>
            <a:r>
              <a:rPr lang="en-US" sz="2400" b="1"/>
              <a:t> lining large ducts of glands.</a:t>
            </a:r>
          </a:p>
        </p:txBody>
      </p:sp>
      <p:pic>
        <p:nvPicPr>
          <p:cNvPr id="112647" name="Picture 7" descr="epithelium-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13225" y="692150"/>
            <a:ext cx="4473575" cy="45100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549275"/>
            <a:ext cx="4316412" cy="6048375"/>
          </a:xfrm>
        </p:spPr>
        <p:txBody>
          <a:bodyPr/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sz="2000" b="1" u="sng">
                <a:solidFill>
                  <a:srgbClr val="CC0000"/>
                </a:solidFill>
              </a:rPr>
              <a:t>3. Transitional Epithelium: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000" b="1"/>
              <a:t>Means that the epithelium can change its form.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000" b="1" u="sng"/>
              <a:t>Site:</a:t>
            </a:r>
            <a:r>
              <a:rPr lang="en-US" sz="2000" b="1"/>
              <a:t> It lines organs which can expand greatly like the urinary bladder.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000" b="1" u="sng"/>
              <a:t>Structure: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000" b="1"/>
              <a:t> a- When the epithelium is </a:t>
            </a:r>
            <a:r>
              <a:rPr lang="en-US" sz="2000" b="1">
                <a:solidFill>
                  <a:srgbClr val="00CC00"/>
                </a:solidFill>
              </a:rPr>
              <a:t>stretched</a:t>
            </a:r>
            <a:r>
              <a:rPr lang="en-US" sz="2000" b="1"/>
              <a:t> (as in full bladder), it is similar to a stratified squamous non keratinized type.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000" b="1"/>
              <a:t> b- When the epithelium is </a:t>
            </a:r>
            <a:r>
              <a:rPr lang="en-US" sz="2000" b="1">
                <a:solidFill>
                  <a:srgbClr val="00CC00"/>
                </a:solidFill>
              </a:rPr>
              <a:t>relaxed </a:t>
            </a:r>
            <a:r>
              <a:rPr lang="en-US" sz="2000" b="1"/>
              <a:t>(as in empty bladder): The basal cells are short columnar, the intermediate cells are polyhedral and the superficial cells are large rounded with convex upper surfaces &amp;have one or two nuclei.</a:t>
            </a:r>
          </a:p>
        </p:txBody>
      </p:sp>
      <p:pic>
        <p:nvPicPr>
          <p:cNvPr id="119817" name="Picture 9" descr="blad042h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1038" y="765175"/>
            <a:ext cx="3673475" cy="5256213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2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/>
          <a:lstStyle/>
          <a:p>
            <a:r>
              <a:rPr lang="en-US" sz="4000" b="1">
                <a:solidFill>
                  <a:srgbClr val="00CC00"/>
                </a:solidFill>
              </a:rPr>
              <a:t>Covering &amp; Lining Epithelium</a:t>
            </a:r>
          </a:p>
        </p:txBody>
      </p:sp>
      <p:pic>
        <p:nvPicPr>
          <p:cNvPr id="121861" name="Picture 5" descr="epitheli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87638" y="836613"/>
            <a:ext cx="3324225" cy="56880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013700" cy="922338"/>
          </a:xfrm>
        </p:spPr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Glandular Epithelium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8147050" cy="5327650"/>
          </a:xfrm>
        </p:spPr>
        <p:txBody>
          <a:bodyPr/>
          <a:lstStyle/>
          <a:p>
            <a:pPr algn="l">
              <a:buFontTx/>
              <a:buNone/>
            </a:pPr>
            <a:r>
              <a:rPr lang="en-US" sz="2800" b="1" u="sng">
                <a:solidFill>
                  <a:srgbClr val="CC0000"/>
                </a:solidFill>
              </a:rPr>
              <a:t>Classification of Glandular Epithelium:</a:t>
            </a:r>
          </a:p>
          <a:p>
            <a:pPr algn="l">
              <a:buFontTx/>
              <a:buNone/>
            </a:pPr>
            <a:r>
              <a:rPr lang="en-US" sz="2800" b="1"/>
              <a:t>There are several ways of classification of glandular epithelium:</a:t>
            </a:r>
          </a:p>
          <a:p>
            <a:pPr algn="l">
              <a:buFontTx/>
              <a:buNone/>
            </a:pPr>
            <a:r>
              <a:rPr lang="en-US" sz="2800" b="1" u="sng">
                <a:solidFill>
                  <a:srgbClr val="0000CC"/>
                </a:solidFill>
              </a:rPr>
              <a:t>According to presence or absence of ducts:</a:t>
            </a:r>
          </a:p>
          <a:p>
            <a:pPr algn="l">
              <a:buFontTx/>
              <a:buNone/>
            </a:pPr>
            <a:r>
              <a:rPr lang="en-US" sz="2800" b="1">
                <a:solidFill>
                  <a:srgbClr val="0000CC"/>
                </a:solidFill>
              </a:rPr>
              <a:t>1. Exocrine glands:</a:t>
            </a:r>
            <a:r>
              <a:rPr lang="en-US" sz="2800" b="1"/>
              <a:t> have ducts that carry their secretion to the surface of the epithelium, e.g. salivary glands.</a:t>
            </a:r>
          </a:p>
          <a:p>
            <a:pPr algn="l">
              <a:buFontTx/>
              <a:buNone/>
            </a:pPr>
            <a:r>
              <a:rPr lang="en-US" sz="2800" b="1">
                <a:solidFill>
                  <a:srgbClr val="0000CC"/>
                </a:solidFill>
              </a:rPr>
              <a:t>2. Endocrine glands:</a:t>
            </a:r>
            <a:r>
              <a:rPr lang="en-US" sz="2800" b="1"/>
              <a:t> are ductless glands. They secrete hormones directly into blood, e.g. pituitary gland.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229600" cy="5865812"/>
          </a:xfrm>
        </p:spPr>
        <p:txBody>
          <a:bodyPr/>
          <a:lstStyle/>
          <a:p>
            <a:pPr algn="l">
              <a:buFontTx/>
              <a:buNone/>
            </a:pPr>
            <a:r>
              <a:rPr lang="en-US" b="1">
                <a:solidFill>
                  <a:srgbClr val="FF0000"/>
                </a:solidFill>
              </a:rPr>
              <a:t>Exocrine glands</a:t>
            </a:r>
            <a:r>
              <a:rPr lang="en-US" sz="2800" b="1"/>
              <a:t>: are further classified according to:</a:t>
            </a:r>
          </a:p>
          <a:p>
            <a:pPr algn="l">
              <a:buFontTx/>
              <a:buNone/>
            </a:pPr>
            <a:r>
              <a:rPr lang="en-US" sz="2800" b="1"/>
              <a:t> </a:t>
            </a:r>
            <a:r>
              <a:rPr lang="en-US" sz="2800" b="1">
                <a:solidFill>
                  <a:srgbClr val="0000CC"/>
                </a:solidFill>
              </a:rPr>
              <a:t>a- the nature of secretion into</a:t>
            </a:r>
            <a:r>
              <a:rPr lang="en-US" sz="2800" b="1"/>
              <a:t>:</a:t>
            </a:r>
          </a:p>
          <a:p>
            <a:pPr algn="l">
              <a:buFontTx/>
              <a:buNone/>
            </a:pPr>
            <a:r>
              <a:rPr lang="en-US" sz="2800" b="1"/>
              <a:t>1. </a:t>
            </a:r>
            <a:r>
              <a:rPr lang="en-US" sz="2800" b="1">
                <a:solidFill>
                  <a:srgbClr val="0000CC"/>
                </a:solidFill>
              </a:rPr>
              <a:t>Serous</a:t>
            </a:r>
            <a:r>
              <a:rPr lang="en-US" sz="2800" b="1"/>
              <a:t> glands secrete watery secretion rich in enzymes e.g. pancreas.</a:t>
            </a:r>
          </a:p>
          <a:p>
            <a:pPr algn="l">
              <a:buFontTx/>
              <a:buNone/>
            </a:pPr>
            <a:r>
              <a:rPr lang="en-US" sz="2800" b="1"/>
              <a:t>2. </a:t>
            </a:r>
            <a:r>
              <a:rPr lang="en-US" sz="2800" b="1">
                <a:solidFill>
                  <a:srgbClr val="0000CC"/>
                </a:solidFill>
              </a:rPr>
              <a:t>Mucous</a:t>
            </a:r>
            <a:r>
              <a:rPr lang="en-US" sz="2800" b="1"/>
              <a:t> glands secrete viscid mucous secretion e.g. esophageal glands.</a:t>
            </a:r>
          </a:p>
          <a:p>
            <a:pPr algn="l">
              <a:buFontTx/>
              <a:buNone/>
            </a:pPr>
            <a:r>
              <a:rPr lang="en-US" sz="2800" b="1"/>
              <a:t>3. </a:t>
            </a:r>
            <a:r>
              <a:rPr lang="en-US" sz="2800" b="1">
                <a:solidFill>
                  <a:srgbClr val="0000CC"/>
                </a:solidFill>
              </a:rPr>
              <a:t>Muco-serous</a:t>
            </a:r>
            <a:r>
              <a:rPr lang="en-US" sz="2800" b="1"/>
              <a:t> glands: secrete mucous &amp;serous secretion e.g. submandibular salivary gland.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CC0000"/>
                </a:solidFill>
              </a:rPr>
              <a:t>Exocrine glands</a:t>
            </a:r>
            <a:r>
              <a:rPr lang="en-US" sz="3600" b="1">
                <a:solidFill>
                  <a:srgbClr val="CC0000"/>
                </a:solidFill>
              </a:rPr>
              <a:t> according to</a:t>
            </a:r>
            <a:br>
              <a:rPr lang="en-US" sz="3600" b="1">
                <a:solidFill>
                  <a:srgbClr val="CC0000"/>
                </a:solidFill>
              </a:rPr>
            </a:br>
            <a:r>
              <a:rPr lang="en-US" sz="3600" b="1">
                <a:solidFill>
                  <a:srgbClr val="CC0000"/>
                </a:solidFill>
              </a:rPr>
              <a:t> the nature of secretion</a:t>
            </a:r>
          </a:p>
        </p:txBody>
      </p:sp>
      <p:pic>
        <p:nvPicPr>
          <p:cNvPr id="126983" name="Picture 7" descr="saliv-sche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28775"/>
            <a:ext cx="4572000" cy="4389438"/>
          </a:xfrm>
          <a:noFill/>
          <a:ln/>
        </p:spPr>
      </p:pic>
      <p:pic>
        <p:nvPicPr>
          <p:cNvPr id="126984" name="Picture 8" descr="mixed_saliv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2060575"/>
            <a:ext cx="4186237" cy="3600450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875"/>
            <a:ext cx="4643438" cy="4525963"/>
          </a:xfrm>
        </p:spPr>
        <p:txBody>
          <a:bodyPr/>
          <a:lstStyle/>
          <a:p>
            <a:pPr algn="l">
              <a:buFontTx/>
              <a:buNone/>
            </a:pPr>
            <a:r>
              <a:rPr lang="ar-EG" sz="2800" b="1"/>
              <a:t> </a:t>
            </a:r>
            <a:r>
              <a:rPr lang="en-US" sz="2800" b="1"/>
              <a:t> </a:t>
            </a:r>
            <a:r>
              <a:rPr lang="en-US" sz="2800" b="1">
                <a:solidFill>
                  <a:srgbClr val="0000CC"/>
                </a:solidFill>
              </a:rPr>
              <a:t>b- the mode of secretion:</a:t>
            </a:r>
          </a:p>
          <a:p>
            <a:pPr algn="l">
              <a:buFontTx/>
              <a:buNone/>
            </a:pPr>
            <a:r>
              <a:rPr lang="en-US" sz="2800" b="1">
                <a:solidFill>
                  <a:srgbClr val="0000CC"/>
                </a:solidFill>
              </a:rPr>
              <a:t>1. Merocrine </a:t>
            </a:r>
            <a:r>
              <a:rPr lang="en-US" sz="2800" b="1"/>
              <a:t>glands: The secretion leaves the cell by exocytosis &amp; the cell membrane is left intact. No part of the cell is lost e.g. salivary glands.</a:t>
            </a:r>
            <a:r>
              <a:rPr lang="en-US" sz="2400" b="1"/>
              <a:t> </a:t>
            </a:r>
          </a:p>
        </p:txBody>
      </p:sp>
      <p:pic>
        <p:nvPicPr>
          <p:cNvPr id="129030" name="Picture 6" descr="image0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196975"/>
            <a:ext cx="4402137" cy="3594100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4316412" cy="4929188"/>
          </a:xfrm>
        </p:spPr>
        <p:txBody>
          <a:bodyPr/>
          <a:lstStyle/>
          <a:p>
            <a:pPr algn="l">
              <a:buFontTx/>
              <a:buNone/>
            </a:pPr>
            <a:r>
              <a:rPr lang="en-US" sz="2800" b="1">
                <a:solidFill>
                  <a:srgbClr val="0000CC"/>
                </a:solidFill>
              </a:rPr>
              <a:t>2. Apocrine</a:t>
            </a:r>
            <a:r>
              <a:rPr lang="en-US" sz="2800" b="1"/>
              <a:t> glands: During secretion, there is loss of the apical part of the cell e.g. apocrine sweat glands. </a:t>
            </a:r>
          </a:p>
        </p:txBody>
      </p:sp>
      <p:pic>
        <p:nvPicPr>
          <p:cNvPr id="131079" name="Picture 7" descr="image0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40200" y="1557338"/>
            <a:ext cx="4546600" cy="3816350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052513"/>
            <a:ext cx="4316412" cy="5073650"/>
          </a:xfrm>
        </p:spPr>
        <p:txBody>
          <a:bodyPr/>
          <a:lstStyle/>
          <a:p>
            <a:pPr algn="l">
              <a:buFontTx/>
              <a:buNone/>
            </a:pPr>
            <a:r>
              <a:rPr lang="en-US" sz="2800" b="1">
                <a:solidFill>
                  <a:srgbClr val="0000CC"/>
                </a:solidFill>
              </a:rPr>
              <a:t>3. Holocrine</a:t>
            </a:r>
            <a:r>
              <a:rPr lang="en-US" sz="2800" b="1"/>
              <a:t> glands: The cells after being full of secretion, they burst &amp;become totally included in the secretion e.g. sebaceous glands.</a:t>
            </a:r>
          </a:p>
        </p:txBody>
      </p:sp>
      <p:pic>
        <p:nvPicPr>
          <p:cNvPr id="133127" name="Picture 7" descr="holocr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1268413"/>
            <a:ext cx="4557712" cy="4032250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accent2"/>
                </a:solidFill>
              </a:rPr>
              <a:t>Sensory Epithelium</a:t>
            </a:r>
            <a:br>
              <a:rPr lang="en-US" sz="4000" b="1">
                <a:solidFill>
                  <a:schemeClr val="accent2"/>
                </a:solidFill>
              </a:rPr>
            </a:br>
            <a:r>
              <a:rPr lang="en-US" sz="4000" b="1">
                <a:solidFill>
                  <a:schemeClr val="accent2"/>
                </a:solidFill>
              </a:rPr>
              <a:t>(Neuro-Epithelium)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2400" b="1"/>
              <a:t>It is epithelial tissue modified to act as a receptor.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 b="1"/>
              <a:t>Structure: formed of three types of cells: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 b="1"/>
              <a:t> 1. sensory cells.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 b="1"/>
              <a:t> 2. supporting cells.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 b="1"/>
              <a:t> 3. basal cells.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 b="1"/>
              <a:t>Site: 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 b="1"/>
              <a:t>-taste buds in the tongue.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 b="1"/>
              <a:t>-olfactory epithelium in the nose</a:t>
            </a:r>
          </a:p>
        </p:txBody>
      </p:sp>
      <p:pic>
        <p:nvPicPr>
          <p:cNvPr id="135175" name="Picture 7" descr="exp_human04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350963"/>
            <a:ext cx="3240088" cy="2435225"/>
          </a:xfrm>
          <a:noFill/>
          <a:ln/>
        </p:spPr>
      </p:pic>
      <p:pic>
        <p:nvPicPr>
          <p:cNvPr id="135176" name="Picture 8" descr="Tongue%20taste%20buds%2020X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t="24780" r="16338" b="31371"/>
          <a:stretch>
            <a:fillRect/>
          </a:stretch>
        </p:blipFill>
        <p:spPr>
          <a:xfrm>
            <a:off x="4859338" y="3938588"/>
            <a:ext cx="3457575" cy="2316162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EPITHELIAL TISSUE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4897437" cy="5903913"/>
          </a:xfrm>
        </p:spPr>
        <p:txBody>
          <a:bodyPr/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sz="2400" b="1" u="sng">
                <a:solidFill>
                  <a:srgbClr val="0000CC"/>
                </a:solidFill>
              </a:rPr>
              <a:t>Genaral Characteristics: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000" b="1"/>
              <a:t>1. It is formed of crowded cells with minimal intercellular substance</a:t>
            </a:r>
            <a:r>
              <a:rPr lang="en-US" sz="2800"/>
              <a:t>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000" b="1"/>
              <a:t>2. It rests on a </a:t>
            </a:r>
            <a:r>
              <a:rPr lang="en-US" sz="2000" b="1">
                <a:solidFill>
                  <a:srgbClr val="009900"/>
                </a:solidFill>
              </a:rPr>
              <a:t>basement membrane</a:t>
            </a:r>
            <a:r>
              <a:rPr lang="en-US" sz="2000" b="1"/>
              <a:t> &amp; underlying connective tissue.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000" b="1"/>
              <a:t>3. It is avascular (=nonvascularized).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000" b="1"/>
              <a:t>4. It is rich in nerve endings.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000" b="1"/>
              <a:t>5. It has a high power of regeneration.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000" b="1"/>
              <a:t>6. It forms: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000" b="1"/>
              <a:t> a- sheets covering all surfaces &amp;lining all cavities in the body (</a:t>
            </a:r>
            <a:r>
              <a:rPr lang="en-US" sz="2000" b="1">
                <a:solidFill>
                  <a:srgbClr val="00CC00"/>
                </a:solidFill>
              </a:rPr>
              <a:t>covering &amp;lining epithelium</a:t>
            </a:r>
            <a:r>
              <a:rPr lang="en-US" sz="2000" b="1"/>
              <a:t>)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000" b="1"/>
              <a:t> b- clusters of cells forming glands (</a:t>
            </a:r>
            <a:r>
              <a:rPr lang="en-US" sz="2000" b="1">
                <a:solidFill>
                  <a:srgbClr val="CC0000"/>
                </a:solidFill>
              </a:rPr>
              <a:t>glandular epithelium</a:t>
            </a:r>
            <a:r>
              <a:rPr lang="en-US" sz="2000" b="1"/>
              <a:t>)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000" b="1"/>
              <a:t> c- modified structures acting as sensory receptors (</a:t>
            </a:r>
            <a:r>
              <a:rPr lang="en-US" sz="2000" b="1">
                <a:solidFill>
                  <a:schemeClr val="accent2"/>
                </a:solidFill>
              </a:rPr>
              <a:t>sensory epithelium</a:t>
            </a:r>
            <a:r>
              <a:rPr lang="en-US" sz="2000" b="1"/>
              <a:t>)</a:t>
            </a:r>
          </a:p>
          <a:p>
            <a:pPr algn="l">
              <a:lnSpc>
                <a:spcPct val="90000"/>
              </a:lnSpc>
              <a:buFontTx/>
              <a:buNone/>
            </a:pPr>
            <a:endParaRPr lang="en-US" sz="2800"/>
          </a:p>
        </p:txBody>
      </p:sp>
      <p:pic>
        <p:nvPicPr>
          <p:cNvPr id="91142" name="Picture 6" descr="epitheli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1628775"/>
            <a:ext cx="3884613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00042"/>
            <a:ext cx="8215370" cy="1557358"/>
          </a:xfrm>
        </p:spPr>
        <p:txBody>
          <a:bodyPr/>
          <a:lstStyle/>
          <a:p>
            <a:r>
              <a:rPr lang="en-US" sz="6000" b="1" i="1" dirty="0" smtClean="0">
                <a:solidFill>
                  <a:srgbClr val="FF33CC"/>
                </a:solidFill>
              </a:rPr>
              <a:t>      </a:t>
            </a:r>
            <a:r>
              <a:rPr lang="en-US" sz="6000" b="1" i="1" dirty="0" smtClean="0">
                <a:solidFill>
                  <a:srgbClr val="FF33CC"/>
                </a:solidFill>
                <a:latin typeface="Algerian" pitchFamily="82" charset="0"/>
              </a:rPr>
              <a:t>Thank </a:t>
            </a:r>
            <a:r>
              <a:rPr lang="en-US" sz="6000" b="1" i="1" dirty="0">
                <a:solidFill>
                  <a:srgbClr val="FF33CC"/>
                </a:solidFill>
                <a:latin typeface="Algerian" pitchFamily="82" charset="0"/>
              </a:rPr>
              <a:t>you</a:t>
            </a:r>
            <a:r>
              <a:rPr lang="en-US" sz="6000" b="1" dirty="0">
                <a:solidFill>
                  <a:srgbClr val="FF33CC"/>
                </a:solidFill>
                <a:latin typeface="Algerian" pitchFamily="82" charset="0"/>
              </a:rPr>
              <a:t>         </a:t>
            </a:r>
            <a:r>
              <a:rPr lang="en-US" sz="6000" b="1" dirty="0">
                <a:solidFill>
                  <a:srgbClr val="FF33CC"/>
                </a:solidFill>
              </a:rPr>
              <a:t/>
            </a:r>
            <a:br>
              <a:rPr lang="en-US" sz="6000" b="1" dirty="0">
                <a:solidFill>
                  <a:srgbClr val="FF33CC"/>
                </a:solidFill>
              </a:rPr>
            </a:br>
            <a:endParaRPr lang="en-US" sz="6000" b="1" dirty="0">
              <a:solidFill>
                <a:srgbClr val="FF33CC"/>
              </a:solidFill>
            </a:endParaRPr>
          </a:p>
        </p:txBody>
      </p:sp>
      <p:pic>
        <p:nvPicPr>
          <p:cNvPr id="63491" name="Picture 3" descr="Water lilie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787" y="1571612"/>
            <a:ext cx="8214741" cy="478634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/>
          <a:lstStyle/>
          <a:p>
            <a:r>
              <a:rPr lang="en-US" sz="4000" b="1">
                <a:solidFill>
                  <a:srgbClr val="009900"/>
                </a:solidFill>
              </a:rPr>
              <a:t>Basement Membrane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765175"/>
            <a:ext cx="4244975" cy="5360988"/>
          </a:xfrm>
        </p:spPr>
        <p:txBody>
          <a:bodyPr/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sz="2000" b="1"/>
              <a:t>It is the layer thet sparates the epithelium from the underlying connective tissue.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000" b="1"/>
              <a:t>By</a:t>
            </a:r>
            <a:r>
              <a:rPr lang="en-US" sz="2000" b="1">
                <a:solidFill>
                  <a:srgbClr val="FF9900"/>
                </a:solidFill>
              </a:rPr>
              <a:t> </a:t>
            </a:r>
            <a:r>
              <a:rPr lang="en-US" sz="2000" b="1">
                <a:solidFill>
                  <a:srgbClr val="FF0000"/>
                </a:solidFill>
              </a:rPr>
              <a:t>LM</a:t>
            </a:r>
            <a:r>
              <a:rPr lang="en-US" sz="2000" b="1"/>
              <a:t>, it appears as a thin layer &amp; can be stained with PAS &amp; silver.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000" b="1"/>
              <a:t>By </a:t>
            </a:r>
            <a:r>
              <a:rPr lang="en-US" sz="2000" b="1">
                <a:solidFill>
                  <a:srgbClr val="FF0000"/>
                </a:solidFill>
              </a:rPr>
              <a:t>EM</a:t>
            </a:r>
            <a:r>
              <a:rPr lang="en-US" sz="2000" b="1"/>
              <a:t>, it is formed of: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000" b="1"/>
              <a:t>1. Cell coat of epithelial cells.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000" b="1"/>
              <a:t>2. Basal lamina: is a homogenous layer composed of glycoproteins.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000" b="1"/>
              <a:t>3. A layer of reticular fibers.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FF0000"/>
                </a:solidFill>
              </a:rPr>
              <a:t>Function</a:t>
            </a:r>
            <a:r>
              <a:rPr lang="en-US" sz="2000" b="1"/>
              <a:t>: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000" b="1"/>
              <a:t>1- acts as a barrier against diffusion of macromolecules.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000" b="1"/>
              <a:t>2- support for the epithelial layer.</a:t>
            </a:r>
          </a:p>
        </p:txBody>
      </p:sp>
      <p:pic>
        <p:nvPicPr>
          <p:cNvPr id="93191" name="Picture 7" descr="Untitled-Scanned-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42990" t="76190" r="25986"/>
          <a:stretch>
            <a:fillRect/>
          </a:stretch>
        </p:blipFill>
        <p:spPr>
          <a:xfrm>
            <a:off x="5076825" y="908050"/>
            <a:ext cx="3624263" cy="2855913"/>
          </a:xfrm>
          <a:noFill/>
          <a:ln/>
        </p:spPr>
      </p:pic>
      <p:pic>
        <p:nvPicPr>
          <p:cNvPr id="93192" name="Picture 8" descr="B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3900488"/>
            <a:ext cx="3816350" cy="2552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rganization Chart 7"/>
          <p:cNvGrpSpPr>
            <a:grpSpLocks noChangeAspect="1"/>
          </p:cNvGrpSpPr>
          <p:nvPr/>
        </p:nvGrpSpPr>
        <p:grpSpPr bwMode="auto">
          <a:xfrm>
            <a:off x="428597" y="522287"/>
            <a:ext cx="8286808" cy="6335713"/>
            <a:chOff x="233" y="836"/>
            <a:chExt cx="1872" cy="720"/>
          </a:xfrm>
        </p:grpSpPr>
        <p:cxnSp>
          <p:nvCxnSpPr>
            <p:cNvPr id="99341" name="_s99341"/>
            <p:cNvCxnSpPr>
              <a:cxnSpLocks noChangeShapeType="1"/>
              <a:stCxn id="8" idx="0"/>
              <a:endCxn id="6" idx="2"/>
            </p:cNvCxnSpPr>
            <p:nvPr/>
          </p:nvCxnSpPr>
          <p:spPr bwMode="auto">
            <a:xfrm rot="5400000" flipH="1">
              <a:off x="1349" y="944"/>
              <a:ext cx="144" cy="504"/>
            </a:xfrm>
            <a:prstGeom prst="bentConnector3">
              <a:avLst>
                <a:gd name="adj1" fmla="val 900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99340" name="_s99340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16200000">
              <a:off x="845" y="944"/>
              <a:ext cx="144" cy="504"/>
            </a:xfrm>
            <a:prstGeom prst="bentConnector3">
              <a:avLst>
                <a:gd name="adj1" fmla="val 900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6" name="_s99336"/>
            <p:cNvSpPr>
              <a:spLocks noChangeArrowheads="1"/>
            </p:cNvSpPr>
            <p:nvPr/>
          </p:nvSpPr>
          <p:spPr bwMode="auto">
            <a:xfrm>
              <a:off x="737" y="8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b="1" i="0" u="none" strike="noStrike" cap="none" normalizeH="0" baseline="0" smtClean="0">
                  <a:ln>
                    <a:noFill/>
                  </a:ln>
                  <a:solidFill>
                    <a:srgbClr val="00CC00"/>
                  </a:solidFill>
                  <a:effectLst/>
                  <a:latin typeface="Arial" pitchFamily="34" charset="0"/>
                  <a:cs typeface="Arial" pitchFamily="34" charset="0"/>
                </a:rPr>
                <a:t>Covering &amp; Lining 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b="1" i="0" u="none" strike="noStrike" cap="none" normalizeH="0" baseline="0" smtClean="0">
                  <a:ln>
                    <a:noFill/>
                  </a:ln>
                  <a:solidFill>
                    <a:srgbClr val="00CC00"/>
                  </a:solidFill>
                  <a:effectLst/>
                  <a:latin typeface="Arial" pitchFamily="34" charset="0"/>
                  <a:cs typeface="Arial" pitchFamily="34" charset="0"/>
                </a:rPr>
                <a:t>Epithelium</a:t>
              </a:r>
            </a:p>
          </p:txBody>
        </p:sp>
        <p:sp>
          <p:nvSpPr>
            <p:cNvPr id="7" name="_s99337"/>
            <p:cNvSpPr>
              <a:spLocks noChangeArrowheads="1"/>
            </p:cNvSpPr>
            <p:nvPr/>
          </p:nvSpPr>
          <p:spPr bwMode="auto">
            <a:xfrm>
              <a:off x="233" y="126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pitchFamily="34" charset="0"/>
                  <a:cs typeface="Arial" pitchFamily="34" charset="0"/>
                </a:rPr>
                <a:t>Simple Epithelium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Formed of one layer of cells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1- simple </a:t>
              </a:r>
              <a:r>
                <a:rPr kumimoji="0" lang="en-US" sz="25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squamous</a:t>
              </a:r>
              <a:r>
                <a:rPr kumimoji="0" lang="en-US" sz="2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5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ep</a:t>
              </a:r>
              <a:r>
                <a:rPr kumimoji="0" lang="en-US" sz="2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2- simple </a:t>
              </a:r>
              <a:r>
                <a:rPr kumimoji="0" lang="en-US" sz="25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cuboidal</a:t>
              </a:r>
              <a:r>
                <a:rPr kumimoji="0" lang="en-US" sz="2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5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ep</a:t>
              </a:r>
              <a:r>
                <a:rPr kumimoji="0" lang="en-US" sz="2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3- simple columnar </a:t>
              </a:r>
              <a:r>
                <a:rPr kumimoji="0" lang="en-US" sz="25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ep</a:t>
              </a:r>
              <a:r>
                <a:rPr kumimoji="0" lang="en-US" sz="2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-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pseudostratified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columnar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ep</a:t>
              </a:r>
              <a:r>
                <a:rPr kumimoji="0" lang="en-US" sz="2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8" name="_s99338"/>
            <p:cNvSpPr>
              <a:spLocks noChangeArrowheads="1"/>
            </p:cNvSpPr>
            <p:nvPr/>
          </p:nvSpPr>
          <p:spPr bwMode="auto">
            <a:xfrm>
              <a:off x="1241" y="126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b="1" i="0" u="none" strike="noStrike" cap="none" normalizeH="0" baseline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pitchFamily="34" charset="0"/>
                  <a:cs typeface="Arial" pitchFamily="34" charset="0"/>
                </a:rPr>
                <a:t>Stratified Epithelium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Formed of more than one 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layer of cells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1- stratified squamous ep.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2- stratified columnar ep.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3- transitional ep.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CC00"/>
                </a:solidFill>
              </a:rPr>
              <a:t>Covering &amp; Lining Epithelium</a:t>
            </a:r>
            <a:br>
              <a:rPr lang="en-US" sz="4000" b="1">
                <a:solidFill>
                  <a:srgbClr val="00CC00"/>
                </a:solidFill>
              </a:rPr>
            </a:br>
            <a:r>
              <a:rPr lang="en-US" sz="4000" b="1">
                <a:solidFill>
                  <a:srgbClr val="00CC00"/>
                </a:solidFill>
              </a:rPr>
              <a:t> </a:t>
            </a:r>
            <a:r>
              <a:rPr lang="en-US" sz="4000" b="1">
                <a:solidFill>
                  <a:srgbClr val="0000CC"/>
                </a:solidFill>
              </a:rPr>
              <a:t>I- Simple Epithelium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557338"/>
            <a:ext cx="4032250" cy="4525962"/>
          </a:xfrm>
        </p:spPr>
        <p:txBody>
          <a:bodyPr/>
          <a:lstStyle/>
          <a:p>
            <a:pPr algn="l">
              <a:buFontTx/>
              <a:buNone/>
            </a:pPr>
            <a:r>
              <a:rPr lang="en-US" sz="2800" b="1" u="sng">
                <a:solidFill>
                  <a:srgbClr val="CC0000"/>
                </a:solidFill>
              </a:rPr>
              <a:t>1. Simple squamous epithelium:</a:t>
            </a:r>
          </a:p>
          <a:p>
            <a:pPr algn="l">
              <a:buFontTx/>
              <a:buNone/>
            </a:pPr>
            <a:r>
              <a:rPr lang="en-US" sz="2800" b="1"/>
              <a:t>Formed of one layer of flat cells with flat nuclei.</a:t>
            </a:r>
          </a:p>
          <a:p>
            <a:pPr algn="l">
              <a:buFontTx/>
              <a:buNone/>
            </a:pPr>
            <a:r>
              <a:rPr lang="en-US" sz="2800" b="1"/>
              <a:t>Site: lining blood vessels &amp;all body cavities.</a:t>
            </a:r>
          </a:p>
        </p:txBody>
      </p:sp>
      <p:pic>
        <p:nvPicPr>
          <p:cNvPr id="96265" name="Picture 9" descr="s sq e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43388" y="1484313"/>
            <a:ext cx="3876675" cy="4968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4248150" cy="4929188"/>
          </a:xfrm>
        </p:spPr>
        <p:txBody>
          <a:bodyPr/>
          <a:lstStyle/>
          <a:p>
            <a:pPr marL="533400" indent="-533400" algn="l">
              <a:buFontTx/>
              <a:buNone/>
            </a:pPr>
            <a:r>
              <a:rPr lang="en-US" sz="2800" b="1" u="sng">
                <a:solidFill>
                  <a:srgbClr val="CC0000"/>
                </a:solidFill>
              </a:rPr>
              <a:t> 2. Simple Cuboidal epithelium:</a:t>
            </a:r>
          </a:p>
          <a:p>
            <a:pPr marL="533400" indent="-533400" algn="l">
              <a:buFontTx/>
              <a:buNone/>
            </a:pPr>
            <a:r>
              <a:rPr lang="en-US" sz="2800" b="1"/>
              <a:t>Formed of one layer of cubical cells with central rounded nuclei.</a:t>
            </a:r>
          </a:p>
          <a:p>
            <a:pPr marL="533400" indent="-533400" algn="l">
              <a:buFontTx/>
              <a:buNone/>
            </a:pPr>
            <a:r>
              <a:rPr lang="en-US" sz="2800" b="1"/>
              <a:t>Site: lining renal tubules &amp;thyroid follicles.</a:t>
            </a:r>
          </a:p>
        </p:txBody>
      </p:sp>
      <p:pic>
        <p:nvPicPr>
          <p:cNvPr id="103431" name="Picture 7" descr="2-Simple Cuboidal Epithelium 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268413"/>
            <a:ext cx="4114800" cy="4108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28775"/>
            <a:ext cx="4038600" cy="4525963"/>
          </a:xfrm>
          <a:noFill/>
          <a:ln/>
        </p:spPr>
        <p:txBody>
          <a:bodyPr/>
          <a:lstStyle/>
          <a:p>
            <a:pPr algn="l">
              <a:buFontTx/>
              <a:buNone/>
            </a:pPr>
            <a:r>
              <a:rPr lang="en-US" sz="2800" b="1" u="sng">
                <a:solidFill>
                  <a:srgbClr val="CC0000"/>
                </a:solidFill>
              </a:rPr>
              <a:t>3. Simple Columnar epithelium:</a:t>
            </a:r>
          </a:p>
          <a:p>
            <a:pPr algn="l">
              <a:buFontTx/>
              <a:buNone/>
            </a:pPr>
            <a:r>
              <a:rPr lang="en-US" sz="2800" b="1"/>
              <a:t>Formed of one layer of tall cells with oval basal nuclei.</a:t>
            </a:r>
          </a:p>
          <a:p>
            <a:pPr algn="l">
              <a:buFontTx/>
              <a:buNone/>
            </a:pPr>
            <a:r>
              <a:rPr lang="en-US" sz="2800" b="1"/>
              <a:t>Site: lining the  stomach, the intestines &amp; gall bladder.</a:t>
            </a:r>
          </a:p>
        </p:txBody>
      </p:sp>
      <p:pic>
        <p:nvPicPr>
          <p:cNvPr id="105482" name="Picture 10" descr="simple columnar epitheli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1898650"/>
            <a:ext cx="4681537" cy="4051300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0350"/>
            <a:ext cx="4038600" cy="5965825"/>
          </a:xfrm>
        </p:spPr>
        <p:txBody>
          <a:bodyPr/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sz="2800" b="1" u="sng">
                <a:solidFill>
                  <a:srgbClr val="CC0000"/>
                </a:solidFill>
              </a:rPr>
              <a:t>4. Pseudostratified Columnar epithelium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400" b="1"/>
              <a:t>Formed of one layer of cells.</a:t>
            </a:r>
            <a:r>
              <a:rPr lang="en-US" sz="2800" b="1"/>
              <a:t> </a:t>
            </a:r>
            <a:r>
              <a:rPr lang="en-US" sz="2400" b="1"/>
              <a:t>Some cells are tall &amp; reach the surface of the epithelium and others are too short to reach the surface but all the cells rest on the basement membrane. The epithelium appears falsely stratified.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400" b="1"/>
              <a:t>Site: lining the trachea (pseudostratified columnar </a:t>
            </a:r>
            <a:r>
              <a:rPr lang="en-US" sz="2400" b="1">
                <a:solidFill>
                  <a:srgbClr val="0000CC"/>
                </a:solidFill>
              </a:rPr>
              <a:t>ciliated</a:t>
            </a:r>
            <a:r>
              <a:rPr lang="en-US" sz="2400" b="1"/>
              <a:t> ep.) </a:t>
            </a:r>
          </a:p>
        </p:txBody>
      </p:sp>
      <p:pic>
        <p:nvPicPr>
          <p:cNvPr id="107530" name="Picture 10" descr="Pseudosratified-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3546475"/>
            <a:ext cx="4392612" cy="2921000"/>
          </a:xfrm>
          <a:noFill/>
          <a:ln/>
        </p:spPr>
      </p:pic>
      <p:pic>
        <p:nvPicPr>
          <p:cNvPr id="107532" name="Picture 12" descr="sketchpseudo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11638" y="765175"/>
            <a:ext cx="4392612" cy="24701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b="1">
                <a:solidFill>
                  <a:srgbClr val="0000CC"/>
                </a:solidFill>
              </a:rPr>
              <a:t>II- Stratified Epithelium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4105275" cy="5472113"/>
          </a:xfrm>
        </p:spPr>
        <p:txBody>
          <a:bodyPr/>
          <a:lstStyle/>
          <a:p>
            <a:pPr algn="l">
              <a:buFontTx/>
              <a:buNone/>
            </a:pPr>
            <a:r>
              <a:rPr lang="en-US" sz="2000" b="1" u="sng">
                <a:solidFill>
                  <a:srgbClr val="CC0000"/>
                </a:solidFill>
              </a:rPr>
              <a:t>1- Stratified Squamous Epithelium:</a:t>
            </a:r>
          </a:p>
          <a:p>
            <a:pPr algn="l">
              <a:buFontTx/>
              <a:buNone/>
            </a:pPr>
            <a:r>
              <a:rPr lang="en-US" sz="2000" b="1" u="sng"/>
              <a:t>Structure:</a:t>
            </a:r>
            <a:r>
              <a:rPr lang="en-US" sz="2000" b="1"/>
              <a:t> Formed of several layers of cells. The basal cells are columnar, the following layers are polyhedral, the superficial cells are flattened squamous.</a:t>
            </a:r>
          </a:p>
          <a:p>
            <a:pPr algn="l">
              <a:buFontTx/>
              <a:buNone/>
            </a:pPr>
            <a:r>
              <a:rPr lang="en-US" sz="2000" b="1" u="sng"/>
              <a:t>Site:</a:t>
            </a:r>
            <a:r>
              <a:rPr lang="en-US" sz="2000" b="1"/>
              <a:t> It has two types:</a:t>
            </a:r>
          </a:p>
          <a:p>
            <a:pPr algn="l">
              <a:buFontTx/>
              <a:buNone/>
            </a:pPr>
            <a:r>
              <a:rPr lang="en-US" sz="2000" b="1"/>
              <a:t>1. Stratified squamous non keratinized: lining the oral cavity &amp; the oesophagus.</a:t>
            </a:r>
          </a:p>
          <a:p>
            <a:pPr algn="l">
              <a:buFontTx/>
              <a:buNone/>
            </a:pPr>
            <a:r>
              <a:rPr lang="en-US" sz="2000" b="1"/>
              <a:t>2 Stratified squamous keratinized: covers the skin </a:t>
            </a:r>
          </a:p>
          <a:p>
            <a:pPr algn="l">
              <a:buFontTx/>
              <a:buNone/>
            </a:pPr>
            <a:endParaRPr lang="en-US" sz="2400" b="1"/>
          </a:p>
        </p:txBody>
      </p:sp>
      <p:pic>
        <p:nvPicPr>
          <p:cNvPr id="109577" name="Picture 9" descr="Stratified%20Epitheliu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8066" t="7997" r="3055" b="13620"/>
          <a:stretch>
            <a:fillRect/>
          </a:stretch>
        </p:blipFill>
        <p:spPr>
          <a:xfrm>
            <a:off x="4787900" y="1052513"/>
            <a:ext cx="2874963" cy="2498725"/>
          </a:xfrm>
          <a:noFill/>
          <a:ln/>
        </p:spPr>
      </p:pic>
      <p:pic>
        <p:nvPicPr>
          <p:cNvPr id="109578" name="Picture 10" descr="43_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4289425"/>
            <a:ext cx="3271838" cy="2568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1633</TotalTime>
  <Words>900</Words>
  <Application>Microsoft Office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Default Design</vt:lpstr>
      <vt:lpstr>Department of Histology Faculty of Medicine Assiut university</vt:lpstr>
      <vt:lpstr>EPITHELIAL TISSUE</vt:lpstr>
      <vt:lpstr>Basement Membrane</vt:lpstr>
      <vt:lpstr>Slide 4</vt:lpstr>
      <vt:lpstr>Covering &amp; Lining Epithelium  I- Simple Epithelium</vt:lpstr>
      <vt:lpstr>Slide 6</vt:lpstr>
      <vt:lpstr>Slide 7</vt:lpstr>
      <vt:lpstr>Slide 8</vt:lpstr>
      <vt:lpstr>II- Stratified Epithelium</vt:lpstr>
      <vt:lpstr>Slide 10</vt:lpstr>
      <vt:lpstr>Slide 11</vt:lpstr>
      <vt:lpstr>Covering &amp; Lining Epithelium</vt:lpstr>
      <vt:lpstr>Glandular Epithelium</vt:lpstr>
      <vt:lpstr>Slide 14</vt:lpstr>
      <vt:lpstr>Exocrine glands according to  the nature of secretion</vt:lpstr>
      <vt:lpstr>Slide 16</vt:lpstr>
      <vt:lpstr>Slide 17</vt:lpstr>
      <vt:lpstr>Slide 18</vt:lpstr>
      <vt:lpstr>Sensory Epithelium (Neuro-Epithelium)</vt:lpstr>
      <vt:lpstr>      Thank you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Integumentary  System</dc:title>
  <dc:creator>welcome</dc:creator>
  <cp:lastModifiedBy>Windows User</cp:lastModifiedBy>
  <cp:revision>173</cp:revision>
  <dcterms:created xsi:type="dcterms:W3CDTF">2010-01-03T17:52:21Z</dcterms:created>
  <dcterms:modified xsi:type="dcterms:W3CDTF">2019-10-21T22:54:30Z</dcterms:modified>
</cp:coreProperties>
</file>