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81" r:id="rId2"/>
  </p:sldMasterIdLst>
  <p:notesMasterIdLst>
    <p:notesMasterId r:id="rId33"/>
  </p:notesMasterIdLst>
  <p:sldIdLst>
    <p:sldId id="257" r:id="rId3"/>
    <p:sldId id="406" r:id="rId4"/>
    <p:sldId id="407" r:id="rId5"/>
    <p:sldId id="408" r:id="rId6"/>
    <p:sldId id="409" r:id="rId7"/>
    <p:sldId id="410" r:id="rId8"/>
    <p:sldId id="419" r:id="rId9"/>
    <p:sldId id="412" r:id="rId10"/>
    <p:sldId id="413" r:id="rId11"/>
    <p:sldId id="414" r:id="rId12"/>
    <p:sldId id="415" r:id="rId13"/>
    <p:sldId id="417" r:id="rId14"/>
    <p:sldId id="442" r:id="rId15"/>
    <p:sldId id="444" r:id="rId16"/>
    <p:sldId id="422" r:id="rId17"/>
    <p:sldId id="446" r:id="rId18"/>
    <p:sldId id="458" r:id="rId19"/>
    <p:sldId id="443" r:id="rId20"/>
    <p:sldId id="423" r:id="rId21"/>
    <p:sldId id="447" r:id="rId22"/>
    <p:sldId id="424" r:id="rId23"/>
    <p:sldId id="448" r:id="rId24"/>
    <p:sldId id="425" r:id="rId25"/>
    <p:sldId id="449" r:id="rId26"/>
    <p:sldId id="426" r:id="rId27"/>
    <p:sldId id="450" r:id="rId28"/>
    <p:sldId id="451" r:id="rId29"/>
    <p:sldId id="427" r:id="rId30"/>
    <p:sldId id="428" r:id="rId31"/>
    <p:sldId id="462" r:id="rId3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r" defTabSz="914400" rtl="1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r" defTabSz="914400" rtl="1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r" defTabSz="914400" rtl="1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r" defTabSz="914400" rtl="1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87941" autoAdjust="0"/>
  </p:normalViewPr>
  <p:slideViewPr>
    <p:cSldViewPr>
      <p:cViewPr varScale="1">
        <p:scale>
          <a:sx n="80" d="100"/>
          <a:sy n="80" d="100"/>
        </p:scale>
        <p:origin x="101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13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B020A8-888D-4A90-B9FE-6710B50940EF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9E0D5B43-A3E4-4485-8338-73A84EA4E30C}">
      <dgm:prSet phldrT="[Text]"/>
      <dgm:spPr/>
      <dgm:t>
        <a:bodyPr/>
        <a:lstStyle/>
        <a:p>
          <a:pPr rtl="1"/>
          <a:r>
            <a:rPr lang="en-US" b="1" dirty="0">
              <a:solidFill>
                <a:schemeClr val="bg1"/>
              </a:solidFill>
              <a:latin typeface="Georgia" panose="02040502050405020303" pitchFamily="18" charset="0"/>
            </a:rPr>
            <a:t>Sugar </a:t>
          </a:r>
          <a:r>
            <a:rPr lang="en-US" b="1" dirty="0" err="1">
              <a:solidFill>
                <a:schemeClr val="bg1"/>
              </a:solidFill>
              <a:latin typeface="Georgia" panose="02040502050405020303" pitchFamily="18" charset="0"/>
            </a:rPr>
            <a:t>acetals</a:t>
          </a:r>
          <a:r>
            <a:rPr lang="en-US" b="1" dirty="0">
              <a:solidFill>
                <a:schemeClr val="bg1"/>
              </a:solidFill>
              <a:latin typeface="Georgia" panose="02040502050405020303" pitchFamily="18" charset="0"/>
            </a:rPr>
            <a:t> </a:t>
          </a:r>
          <a:endParaRPr lang="ar-EG" dirty="0">
            <a:solidFill>
              <a:schemeClr val="bg1"/>
            </a:solidFill>
          </a:endParaRPr>
        </a:p>
      </dgm:t>
    </dgm:pt>
    <dgm:pt modelId="{2EA0755F-0EE1-42AE-8B00-D8CD018EDF12}" type="parTrans" cxnId="{DEDA6AA5-273E-4BEA-81BA-A28B014F8BBD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65A0C832-13AE-4334-B1D2-072F60F60E67}" type="sibTrans" cxnId="{DEDA6AA5-273E-4BEA-81BA-A28B014F8BBD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E05D159B-B1C3-4124-A487-6181498BFF43}">
      <dgm:prSet phldrT="[Text]"/>
      <dgm:spPr/>
      <dgm:t>
        <a:bodyPr/>
        <a:lstStyle/>
        <a:p>
          <a:pPr rtl="1"/>
          <a:r>
            <a:rPr lang="en-US" b="1" dirty="0" err="1">
              <a:solidFill>
                <a:schemeClr val="bg1"/>
              </a:solidFill>
              <a:latin typeface="Georgia" panose="02040502050405020303" pitchFamily="18" charset="0"/>
            </a:rPr>
            <a:t>Homosides</a:t>
          </a:r>
          <a:endParaRPr lang="ar-EG" dirty="0">
            <a:solidFill>
              <a:schemeClr val="bg1"/>
            </a:solidFill>
          </a:endParaRPr>
        </a:p>
      </dgm:t>
    </dgm:pt>
    <dgm:pt modelId="{4F153370-A142-460D-B62C-C3872763CAE4}" type="parTrans" cxnId="{264C7269-6076-4A12-964B-B06C23173878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A4914CD9-2A6F-467B-84EB-1B8E13B1752A}" type="sibTrans" cxnId="{264C7269-6076-4A12-964B-B06C23173878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1B2273B1-F1A3-482E-BF25-38DCB35A08A1}">
      <dgm:prSet phldrT="[Text]"/>
      <dgm:spPr/>
      <dgm:t>
        <a:bodyPr/>
        <a:lstStyle/>
        <a:p>
          <a:pPr rtl="1"/>
          <a:r>
            <a:rPr lang="en-US" b="1" dirty="0" err="1">
              <a:solidFill>
                <a:schemeClr val="bg1"/>
              </a:solidFill>
              <a:latin typeface="Georgia" panose="02040502050405020303" pitchFamily="18" charset="0"/>
            </a:rPr>
            <a:t>Homosaccharides</a:t>
          </a:r>
          <a:endParaRPr lang="ar-EG" dirty="0">
            <a:solidFill>
              <a:schemeClr val="bg1"/>
            </a:solidFill>
          </a:endParaRPr>
        </a:p>
      </dgm:t>
    </dgm:pt>
    <dgm:pt modelId="{5D2E5DC6-A17C-4FE1-8EAA-57CE390BE89F}" type="parTrans" cxnId="{DDCA1CDE-BEBE-4B7B-AAC7-3A54B08C851A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61533D26-BDE6-4E99-930E-645BDABCFFD5}" type="sibTrans" cxnId="{DDCA1CDE-BEBE-4B7B-AAC7-3A54B08C851A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A419CFF5-F796-4D6B-A0F4-75E40ADA4FB8}">
      <dgm:prSet phldrT="[Text]"/>
      <dgm:spPr/>
      <dgm:t>
        <a:bodyPr/>
        <a:lstStyle/>
        <a:p>
          <a:pPr rtl="1"/>
          <a:r>
            <a:rPr lang="en-US" b="1" dirty="0" err="1">
              <a:solidFill>
                <a:schemeClr val="bg1"/>
              </a:solidFill>
              <a:latin typeface="Georgia" panose="02040502050405020303" pitchFamily="18" charset="0"/>
            </a:rPr>
            <a:t>Heterosaccharides</a:t>
          </a:r>
          <a:endParaRPr lang="ar-EG" dirty="0">
            <a:solidFill>
              <a:schemeClr val="bg1"/>
            </a:solidFill>
          </a:endParaRPr>
        </a:p>
      </dgm:t>
    </dgm:pt>
    <dgm:pt modelId="{0889AB9C-BD2D-4596-9773-0DC1B09540E8}" type="parTrans" cxnId="{E026B357-0D4F-4CEB-88D3-F39B6BC04B26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96766C6B-62FB-4B1A-B180-EBE0E158B7DC}" type="sibTrans" cxnId="{E026B357-0D4F-4CEB-88D3-F39B6BC04B26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1E300AAB-A415-4627-A3A9-7F6EE477CE7D}">
      <dgm:prSet phldrT="[Text]"/>
      <dgm:spPr/>
      <dgm:t>
        <a:bodyPr/>
        <a:lstStyle/>
        <a:p>
          <a:pPr rtl="1"/>
          <a:r>
            <a:rPr lang="en-US" b="1" dirty="0" err="1">
              <a:solidFill>
                <a:schemeClr val="bg1"/>
              </a:solidFill>
              <a:latin typeface="Georgia" panose="02040502050405020303" pitchFamily="18" charset="0"/>
            </a:rPr>
            <a:t>Heterosides</a:t>
          </a:r>
          <a:endParaRPr lang="ar-EG" dirty="0">
            <a:solidFill>
              <a:schemeClr val="bg1"/>
            </a:solidFill>
          </a:endParaRPr>
        </a:p>
      </dgm:t>
    </dgm:pt>
    <dgm:pt modelId="{94B93A10-7FA0-434F-A535-B7F2A8E6D47E}" type="parTrans" cxnId="{770830EC-4EC9-4B3F-B694-F3B20E39FA5F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A942D275-3FF1-4F3D-A2C9-6E39D4BF9A94}" type="sibTrans" cxnId="{770830EC-4EC9-4B3F-B694-F3B20E39FA5F}">
      <dgm:prSet/>
      <dgm:spPr/>
      <dgm:t>
        <a:bodyPr/>
        <a:lstStyle/>
        <a:p>
          <a:pPr rtl="1"/>
          <a:endParaRPr lang="ar-EG">
            <a:solidFill>
              <a:schemeClr val="bg1"/>
            </a:solidFill>
          </a:endParaRPr>
        </a:p>
      </dgm:t>
    </dgm:pt>
    <dgm:pt modelId="{8F8405FB-CFD6-48AF-B941-B39C720FA196}" type="pres">
      <dgm:prSet presAssocID="{24B020A8-888D-4A90-B9FE-6710B50940E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A6AA06-0EEA-417F-8B5F-F09671BD2ED2}" type="pres">
      <dgm:prSet presAssocID="{9E0D5B43-A3E4-4485-8338-73A84EA4E30C}" presName="root1" presStyleCnt="0"/>
      <dgm:spPr/>
    </dgm:pt>
    <dgm:pt modelId="{C8C99861-6FBA-4D2F-9B12-7C3833C2E09A}" type="pres">
      <dgm:prSet presAssocID="{9E0D5B43-A3E4-4485-8338-73A84EA4E30C}" presName="LevelOneTextNode" presStyleLbl="node0" presStyleIdx="0" presStyleCnt="1" custScaleY="46663" custLinFactNeighborX="467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C9869B-8A8F-4EF9-BD19-A930152ADAB6}" type="pres">
      <dgm:prSet presAssocID="{9E0D5B43-A3E4-4485-8338-73A84EA4E30C}" presName="level2hierChild" presStyleCnt="0"/>
      <dgm:spPr/>
    </dgm:pt>
    <dgm:pt modelId="{F3CB6C2E-A257-4284-967A-BDCAEA5FDE8C}" type="pres">
      <dgm:prSet presAssocID="{4F153370-A142-460D-B62C-C3872763CAE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87D8202-8560-4F9F-BF42-3022567E9245}" type="pres">
      <dgm:prSet presAssocID="{4F153370-A142-460D-B62C-C3872763CAE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50ED282D-D3BA-4979-8461-0FDB38B15CC0}" type="pres">
      <dgm:prSet presAssocID="{E05D159B-B1C3-4124-A487-6181498BFF43}" presName="root2" presStyleCnt="0"/>
      <dgm:spPr/>
    </dgm:pt>
    <dgm:pt modelId="{49DACE31-DE98-4B09-B7DA-D964EE895CF1}" type="pres">
      <dgm:prSet presAssocID="{E05D159B-B1C3-4124-A487-6181498BFF43}" presName="LevelTwoTextNode" presStyleLbl="node2" presStyleIdx="0" presStyleCnt="2" custScaleY="46688" custLinFactNeighborX="-7372" custLinFactNeighborY="-788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AF3490-358E-497F-8522-5588A6A04429}" type="pres">
      <dgm:prSet presAssocID="{E05D159B-B1C3-4124-A487-6181498BFF43}" presName="level3hierChild" presStyleCnt="0"/>
      <dgm:spPr/>
    </dgm:pt>
    <dgm:pt modelId="{034E7397-5C31-47AF-94FC-A2DCEDF67AB1}" type="pres">
      <dgm:prSet presAssocID="{5D2E5DC6-A17C-4FE1-8EAA-57CE390BE89F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B92463EC-5BB0-443F-AFB6-31C2395AE186}" type="pres">
      <dgm:prSet presAssocID="{5D2E5DC6-A17C-4FE1-8EAA-57CE390BE89F}" presName="connTx" presStyleLbl="parChTrans1D3" presStyleIdx="0" presStyleCnt="2"/>
      <dgm:spPr/>
      <dgm:t>
        <a:bodyPr/>
        <a:lstStyle/>
        <a:p>
          <a:endParaRPr lang="en-US"/>
        </a:p>
      </dgm:t>
    </dgm:pt>
    <dgm:pt modelId="{E4CFD89C-B11D-489C-B0C8-C0726439C4F2}" type="pres">
      <dgm:prSet presAssocID="{1B2273B1-F1A3-482E-BF25-38DCB35A08A1}" presName="root2" presStyleCnt="0"/>
      <dgm:spPr/>
    </dgm:pt>
    <dgm:pt modelId="{74E47EE5-DE84-4C01-858E-C3B3C2EDE8F6}" type="pres">
      <dgm:prSet presAssocID="{1B2273B1-F1A3-482E-BF25-38DCB35A08A1}" presName="LevelTwoTextNode" presStyleLbl="node3" presStyleIdx="0" presStyleCnt="2" custScaleY="50349" custLinFactY="-17185" custLinFactNeighborX="-1489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9F2AA7-EEBC-4AEE-970E-356164D3712F}" type="pres">
      <dgm:prSet presAssocID="{1B2273B1-F1A3-482E-BF25-38DCB35A08A1}" presName="level3hierChild" presStyleCnt="0"/>
      <dgm:spPr/>
    </dgm:pt>
    <dgm:pt modelId="{ABE9EF67-9BED-4007-8C37-4810032BAD2B}" type="pres">
      <dgm:prSet presAssocID="{0889AB9C-BD2D-4596-9773-0DC1B09540E8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B8BCF297-D5AC-45FE-9898-756B05AC4F34}" type="pres">
      <dgm:prSet presAssocID="{0889AB9C-BD2D-4596-9773-0DC1B09540E8}" presName="connTx" presStyleLbl="parChTrans1D3" presStyleIdx="1" presStyleCnt="2"/>
      <dgm:spPr/>
      <dgm:t>
        <a:bodyPr/>
        <a:lstStyle/>
        <a:p>
          <a:endParaRPr lang="en-US"/>
        </a:p>
      </dgm:t>
    </dgm:pt>
    <dgm:pt modelId="{4D9B404A-3E77-47D6-BA44-87AB4D288876}" type="pres">
      <dgm:prSet presAssocID="{A419CFF5-F796-4D6B-A0F4-75E40ADA4FB8}" presName="root2" presStyleCnt="0"/>
      <dgm:spPr/>
    </dgm:pt>
    <dgm:pt modelId="{990308EB-CEE5-4C09-B5A9-7801ACCED802}" type="pres">
      <dgm:prSet presAssocID="{A419CFF5-F796-4D6B-A0F4-75E40ADA4FB8}" presName="LevelTwoTextNode" presStyleLbl="node3" presStyleIdx="1" presStyleCnt="2" custScaleY="49625" custLinFactNeighborX="-14897" custLinFactNeighborY="-3008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2F9074-E891-4572-9F39-5381B8B8C80A}" type="pres">
      <dgm:prSet presAssocID="{A419CFF5-F796-4D6B-A0F4-75E40ADA4FB8}" presName="level3hierChild" presStyleCnt="0"/>
      <dgm:spPr/>
    </dgm:pt>
    <dgm:pt modelId="{26592263-4F0F-4834-B466-AB933BBC1F81}" type="pres">
      <dgm:prSet presAssocID="{94B93A10-7FA0-434F-A535-B7F2A8E6D47E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D04D2089-3984-4C20-8318-2E37DA34AED7}" type="pres">
      <dgm:prSet presAssocID="{94B93A10-7FA0-434F-A535-B7F2A8E6D47E}" presName="connTx" presStyleLbl="parChTrans1D2" presStyleIdx="1" presStyleCnt="2"/>
      <dgm:spPr/>
      <dgm:t>
        <a:bodyPr/>
        <a:lstStyle/>
        <a:p>
          <a:endParaRPr lang="en-US"/>
        </a:p>
      </dgm:t>
    </dgm:pt>
    <dgm:pt modelId="{EC54662C-AA3B-4639-839E-51593DAD23C7}" type="pres">
      <dgm:prSet presAssocID="{1E300AAB-A415-4627-A3A9-7F6EE477CE7D}" presName="root2" presStyleCnt="0"/>
      <dgm:spPr/>
    </dgm:pt>
    <dgm:pt modelId="{9A6B2DF0-E50D-43FA-9D16-B5DF476439E0}" type="pres">
      <dgm:prSet presAssocID="{1E300AAB-A415-4627-A3A9-7F6EE477CE7D}" presName="LevelTwoTextNode" presStyleLbl="node2" presStyleIdx="1" presStyleCnt="2" custScaleY="50401" custLinFactNeighborX="-11862" custLinFactNeighborY="-19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C12C33-8566-4C84-BE9C-D5233E43CB8D}" type="pres">
      <dgm:prSet presAssocID="{1E300AAB-A415-4627-A3A9-7F6EE477CE7D}" presName="level3hierChild" presStyleCnt="0"/>
      <dgm:spPr/>
    </dgm:pt>
  </dgm:ptLst>
  <dgm:cxnLst>
    <dgm:cxn modelId="{9950448D-70CD-4AF9-B3F9-BEDBCDD659AE}" type="presOf" srcId="{0889AB9C-BD2D-4596-9773-0DC1B09540E8}" destId="{B8BCF297-D5AC-45FE-9898-756B05AC4F34}" srcOrd="1" destOrd="0" presId="urn:microsoft.com/office/officeart/2005/8/layout/hierarchy2"/>
    <dgm:cxn modelId="{264C7269-6076-4A12-964B-B06C23173878}" srcId="{9E0D5B43-A3E4-4485-8338-73A84EA4E30C}" destId="{E05D159B-B1C3-4124-A487-6181498BFF43}" srcOrd="0" destOrd="0" parTransId="{4F153370-A142-460D-B62C-C3872763CAE4}" sibTransId="{A4914CD9-2A6F-467B-84EB-1B8E13B1752A}"/>
    <dgm:cxn modelId="{0230F009-6EAD-46D9-AED7-8A781121C766}" type="presOf" srcId="{24B020A8-888D-4A90-B9FE-6710B50940EF}" destId="{8F8405FB-CFD6-48AF-B941-B39C720FA196}" srcOrd="0" destOrd="0" presId="urn:microsoft.com/office/officeart/2005/8/layout/hierarchy2"/>
    <dgm:cxn modelId="{465F97E7-D358-41B9-963A-900D17BEEE1B}" type="presOf" srcId="{9E0D5B43-A3E4-4485-8338-73A84EA4E30C}" destId="{C8C99861-6FBA-4D2F-9B12-7C3833C2E09A}" srcOrd="0" destOrd="0" presId="urn:microsoft.com/office/officeart/2005/8/layout/hierarchy2"/>
    <dgm:cxn modelId="{E1A6D4EC-F700-43E8-9843-D23E8D0FB16B}" type="presOf" srcId="{1B2273B1-F1A3-482E-BF25-38DCB35A08A1}" destId="{74E47EE5-DE84-4C01-858E-C3B3C2EDE8F6}" srcOrd="0" destOrd="0" presId="urn:microsoft.com/office/officeart/2005/8/layout/hierarchy2"/>
    <dgm:cxn modelId="{E64C3491-3353-499D-B937-C954B86F5B93}" type="presOf" srcId="{5D2E5DC6-A17C-4FE1-8EAA-57CE390BE89F}" destId="{034E7397-5C31-47AF-94FC-A2DCEDF67AB1}" srcOrd="0" destOrd="0" presId="urn:microsoft.com/office/officeart/2005/8/layout/hierarchy2"/>
    <dgm:cxn modelId="{1E2A753A-5324-4EBC-A26B-3B4F88FD3CAF}" type="presOf" srcId="{1E300AAB-A415-4627-A3A9-7F6EE477CE7D}" destId="{9A6B2DF0-E50D-43FA-9D16-B5DF476439E0}" srcOrd="0" destOrd="0" presId="urn:microsoft.com/office/officeart/2005/8/layout/hierarchy2"/>
    <dgm:cxn modelId="{46F18606-09D5-4D4F-9673-841B598C063C}" type="presOf" srcId="{A419CFF5-F796-4D6B-A0F4-75E40ADA4FB8}" destId="{990308EB-CEE5-4C09-B5A9-7801ACCED802}" srcOrd="0" destOrd="0" presId="urn:microsoft.com/office/officeart/2005/8/layout/hierarchy2"/>
    <dgm:cxn modelId="{A975E23C-5E04-4BFF-9A11-A3EC8E1B3828}" type="presOf" srcId="{0889AB9C-BD2D-4596-9773-0DC1B09540E8}" destId="{ABE9EF67-9BED-4007-8C37-4810032BAD2B}" srcOrd="0" destOrd="0" presId="urn:microsoft.com/office/officeart/2005/8/layout/hierarchy2"/>
    <dgm:cxn modelId="{2097F06C-E577-4F9A-A61A-510A1A1AE871}" type="presOf" srcId="{94B93A10-7FA0-434F-A535-B7F2A8E6D47E}" destId="{26592263-4F0F-4834-B466-AB933BBC1F81}" srcOrd="0" destOrd="0" presId="urn:microsoft.com/office/officeart/2005/8/layout/hierarchy2"/>
    <dgm:cxn modelId="{DDCA1CDE-BEBE-4B7B-AAC7-3A54B08C851A}" srcId="{E05D159B-B1C3-4124-A487-6181498BFF43}" destId="{1B2273B1-F1A3-482E-BF25-38DCB35A08A1}" srcOrd="0" destOrd="0" parTransId="{5D2E5DC6-A17C-4FE1-8EAA-57CE390BE89F}" sibTransId="{61533D26-BDE6-4E99-930E-645BDABCFFD5}"/>
    <dgm:cxn modelId="{E026B357-0D4F-4CEB-88D3-F39B6BC04B26}" srcId="{E05D159B-B1C3-4124-A487-6181498BFF43}" destId="{A419CFF5-F796-4D6B-A0F4-75E40ADA4FB8}" srcOrd="1" destOrd="0" parTransId="{0889AB9C-BD2D-4596-9773-0DC1B09540E8}" sibTransId="{96766C6B-62FB-4B1A-B180-EBE0E158B7DC}"/>
    <dgm:cxn modelId="{9B35F755-6699-4465-A475-63E9136DE613}" type="presOf" srcId="{94B93A10-7FA0-434F-A535-B7F2A8E6D47E}" destId="{D04D2089-3984-4C20-8318-2E37DA34AED7}" srcOrd="1" destOrd="0" presId="urn:microsoft.com/office/officeart/2005/8/layout/hierarchy2"/>
    <dgm:cxn modelId="{36B4AE86-E73B-41D9-97AC-D58FFB20C226}" type="presOf" srcId="{4F153370-A142-460D-B62C-C3872763CAE4}" destId="{C87D8202-8560-4F9F-BF42-3022567E9245}" srcOrd="1" destOrd="0" presId="urn:microsoft.com/office/officeart/2005/8/layout/hierarchy2"/>
    <dgm:cxn modelId="{10930A9A-B6CE-41E6-B50D-B708F81F7437}" type="presOf" srcId="{4F153370-A142-460D-B62C-C3872763CAE4}" destId="{F3CB6C2E-A257-4284-967A-BDCAEA5FDE8C}" srcOrd="0" destOrd="0" presId="urn:microsoft.com/office/officeart/2005/8/layout/hierarchy2"/>
    <dgm:cxn modelId="{770830EC-4EC9-4B3F-B694-F3B20E39FA5F}" srcId="{9E0D5B43-A3E4-4485-8338-73A84EA4E30C}" destId="{1E300AAB-A415-4627-A3A9-7F6EE477CE7D}" srcOrd="1" destOrd="0" parTransId="{94B93A10-7FA0-434F-A535-B7F2A8E6D47E}" sibTransId="{A942D275-3FF1-4F3D-A2C9-6E39D4BF9A94}"/>
    <dgm:cxn modelId="{DEDA6AA5-273E-4BEA-81BA-A28B014F8BBD}" srcId="{24B020A8-888D-4A90-B9FE-6710B50940EF}" destId="{9E0D5B43-A3E4-4485-8338-73A84EA4E30C}" srcOrd="0" destOrd="0" parTransId="{2EA0755F-0EE1-42AE-8B00-D8CD018EDF12}" sibTransId="{65A0C832-13AE-4334-B1D2-072F60F60E67}"/>
    <dgm:cxn modelId="{F66000A2-EEC0-45FC-9223-0A7C2B84375C}" type="presOf" srcId="{E05D159B-B1C3-4124-A487-6181498BFF43}" destId="{49DACE31-DE98-4B09-B7DA-D964EE895CF1}" srcOrd="0" destOrd="0" presId="urn:microsoft.com/office/officeart/2005/8/layout/hierarchy2"/>
    <dgm:cxn modelId="{C9A9BF96-EC73-4822-93CB-CA3EE1CFF13C}" type="presOf" srcId="{5D2E5DC6-A17C-4FE1-8EAA-57CE390BE89F}" destId="{B92463EC-5BB0-443F-AFB6-31C2395AE186}" srcOrd="1" destOrd="0" presId="urn:microsoft.com/office/officeart/2005/8/layout/hierarchy2"/>
    <dgm:cxn modelId="{F9CC26AF-FE66-4B52-AAE6-A708592897A0}" type="presParOf" srcId="{8F8405FB-CFD6-48AF-B941-B39C720FA196}" destId="{E8A6AA06-0EEA-417F-8B5F-F09671BD2ED2}" srcOrd="0" destOrd="0" presId="urn:microsoft.com/office/officeart/2005/8/layout/hierarchy2"/>
    <dgm:cxn modelId="{0379D92D-CBB4-48E3-BB2C-5C647FD2C6B9}" type="presParOf" srcId="{E8A6AA06-0EEA-417F-8B5F-F09671BD2ED2}" destId="{C8C99861-6FBA-4D2F-9B12-7C3833C2E09A}" srcOrd="0" destOrd="0" presId="urn:microsoft.com/office/officeart/2005/8/layout/hierarchy2"/>
    <dgm:cxn modelId="{C459E0A1-32BF-4C3D-97F0-9C7B316FE6C6}" type="presParOf" srcId="{E8A6AA06-0EEA-417F-8B5F-F09671BD2ED2}" destId="{6CC9869B-8A8F-4EF9-BD19-A930152ADAB6}" srcOrd="1" destOrd="0" presId="urn:microsoft.com/office/officeart/2005/8/layout/hierarchy2"/>
    <dgm:cxn modelId="{BB2924ED-59BF-40C5-A715-63F1257671A4}" type="presParOf" srcId="{6CC9869B-8A8F-4EF9-BD19-A930152ADAB6}" destId="{F3CB6C2E-A257-4284-967A-BDCAEA5FDE8C}" srcOrd="0" destOrd="0" presId="urn:microsoft.com/office/officeart/2005/8/layout/hierarchy2"/>
    <dgm:cxn modelId="{A9C3850E-A500-4FBD-8CA1-2B555DCC85A3}" type="presParOf" srcId="{F3CB6C2E-A257-4284-967A-BDCAEA5FDE8C}" destId="{C87D8202-8560-4F9F-BF42-3022567E9245}" srcOrd="0" destOrd="0" presId="urn:microsoft.com/office/officeart/2005/8/layout/hierarchy2"/>
    <dgm:cxn modelId="{FF9A6217-EEB9-481D-91A4-C32BF3870E9B}" type="presParOf" srcId="{6CC9869B-8A8F-4EF9-BD19-A930152ADAB6}" destId="{50ED282D-D3BA-4979-8461-0FDB38B15CC0}" srcOrd="1" destOrd="0" presId="urn:microsoft.com/office/officeart/2005/8/layout/hierarchy2"/>
    <dgm:cxn modelId="{ED904CBE-A0BC-43BE-9A3E-0EDA48E349D2}" type="presParOf" srcId="{50ED282D-D3BA-4979-8461-0FDB38B15CC0}" destId="{49DACE31-DE98-4B09-B7DA-D964EE895CF1}" srcOrd="0" destOrd="0" presId="urn:microsoft.com/office/officeart/2005/8/layout/hierarchy2"/>
    <dgm:cxn modelId="{A6052A03-592C-4F56-87F1-525E2B033EE5}" type="presParOf" srcId="{50ED282D-D3BA-4979-8461-0FDB38B15CC0}" destId="{1AAF3490-358E-497F-8522-5588A6A04429}" srcOrd="1" destOrd="0" presId="urn:microsoft.com/office/officeart/2005/8/layout/hierarchy2"/>
    <dgm:cxn modelId="{E9D2F01F-5723-4FBE-921D-956E673576ED}" type="presParOf" srcId="{1AAF3490-358E-497F-8522-5588A6A04429}" destId="{034E7397-5C31-47AF-94FC-A2DCEDF67AB1}" srcOrd="0" destOrd="0" presId="urn:microsoft.com/office/officeart/2005/8/layout/hierarchy2"/>
    <dgm:cxn modelId="{9BEF892A-1674-42B9-8A82-20C4D43D7799}" type="presParOf" srcId="{034E7397-5C31-47AF-94FC-A2DCEDF67AB1}" destId="{B92463EC-5BB0-443F-AFB6-31C2395AE186}" srcOrd="0" destOrd="0" presId="urn:microsoft.com/office/officeart/2005/8/layout/hierarchy2"/>
    <dgm:cxn modelId="{5F149D3C-2F80-4084-9C12-FF407204E047}" type="presParOf" srcId="{1AAF3490-358E-497F-8522-5588A6A04429}" destId="{E4CFD89C-B11D-489C-B0C8-C0726439C4F2}" srcOrd="1" destOrd="0" presId="urn:microsoft.com/office/officeart/2005/8/layout/hierarchy2"/>
    <dgm:cxn modelId="{2CAFA3E2-F3A4-467E-9EA4-812D57B0D943}" type="presParOf" srcId="{E4CFD89C-B11D-489C-B0C8-C0726439C4F2}" destId="{74E47EE5-DE84-4C01-858E-C3B3C2EDE8F6}" srcOrd="0" destOrd="0" presId="urn:microsoft.com/office/officeart/2005/8/layout/hierarchy2"/>
    <dgm:cxn modelId="{CA600539-E0E3-4EA2-A667-65349C29699B}" type="presParOf" srcId="{E4CFD89C-B11D-489C-B0C8-C0726439C4F2}" destId="{189F2AA7-EEBC-4AEE-970E-356164D3712F}" srcOrd="1" destOrd="0" presId="urn:microsoft.com/office/officeart/2005/8/layout/hierarchy2"/>
    <dgm:cxn modelId="{2B5BF80C-168E-4257-949E-BFFD6FF97386}" type="presParOf" srcId="{1AAF3490-358E-497F-8522-5588A6A04429}" destId="{ABE9EF67-9BED-4007-8C37-4810032BAD2B}" srcOrd="2" destOrd="0" presId="urn:microsoft.com/office/officeart/2005/8/layout/hierarchy2"/>
    <dgm:cxn modelId="{4C2C1137-EC2C-457F-A7E4-FB16191BC53C}" type="presParOf" srcId="{ABE9EF67-9BED-4007-8C37-4810032BAD2B}" destId="{B8BCF297-D5AC-45FE-9898-756B05AC4F34}" srcOrd="0" destOrd="0" presId="urn:microsoft.com/office/officeart/2005/8/layout/hierarchy2"/>
    <dgm:cxn modelId="{2C63B486-1C91-43EC-A4D6-57B81404D760}" type="presParOf" srcId="{1AAF3490-358E-497F-8522-5588A6A04429}" destId="{4D9B404A-3E77-47D6-BA44-87AB4D288876}" srcOrd="3" destOrd="0" presId="urn:microsoft.com/office/officeart/2005/8/layout/hierarchy2"/>
    <dgm:cxn modelId="{684DE013-7EFA-431C-BD44-B8C0F31AEA2D}" type="presParOf" srcId="{4D9B404A-3E77-47D6-BA44-87AB4D288876}" destId="{990308EB-CEE5-4C09-B5A9-7801ACCED802}" srcOrd="0" destOrd="0" presId="urn:microsoft.com/office/officeart/2005/8/layout/hierarchy2"/>
    <dgm:cxn modelId="{505AEF81-8D61-4CC5-B9E7-1D3DCEE07713}" type="presParOf" srcId="{4D9B404A-3E77-47D6-BA44-87AB4D288876}" destId="{4E2F9074-E891-4572-9F39-5381B8B8C80A}" srcOrd="1" destOrd="0" presId="urn:microsoft.com/office/officeart/2005/8/layout/hierarchy2"/>
    <dgm:cxn modelId="{47ED7879-A24D-4AE3-9617-027DFD34A2F3}" type="presParOf" srcId="{6CC9869B-8A8F-4EF9-BD19-A930152ADAB6}" destId="{26592263-4F0F-4834-B466-AB933BBC1F81}" srcOrd="2" destOrd="0" presId="urn:microsoft.com/office/officeart/2005/8/layout/hierarchy2"/>
    <dgm:cxn modelId="{B2CA4DD9-A0BA-4905-8027-C1D59CD63444}" type="presParOf" srcId="{26592263-4F0F-4834-B466-AB933BBC1F81}" destId="{D04D2089-3984-4C20-8318-2E37DA34AED7}" srcOrd="0" destOrd="0" presId="urn:microsoft.com/office/officeart/2005/8/layout/hierarchy2"/>
    <dgm:cxn modelId="{AB90FFCB-36B1-475B-9513-22C3C0C1A22C}" type="presParOf" srcId="{6CC9869B-8A8F-4EF9-BD19-A930152ADAB6}" destId="{EC54662C-AA3B-4639-839E-51593DAD23C7}" srcOrd="3" destOrd="0" presId="urn:microsoft.com/office/officeart/2005/8/layout/hierarchy2"/>
    <dgm:cxn modelId="{32FDB3F7-AE31-48E2-84FF-1F1DE37DDF29}" type="presParOf" srcId="{EC54662C-AA3B-4639-839E-51593DAD23C7}" destId="{9A6B2DF0-E50D-43FA-9D16-B5DF476439E0}" srcOrd="0" destOrd="0" presId="urn:microsoft.com/office/officeart/2005/8/layout/hierarchy2"/>
    <dgm:cxn modelId="{176BFF58-7DB9-4578-BF9E-5F677B20BB4A}" type="presParOf" srcId="{EC54662C-AA3B-4639-839E-51593DAD23C7}" destId="{19C12C33-8566-4C84-BE9C-D5233E43CB8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99861-6FBA-4D2F-9B12-7C3833C2E09A}">
      <dsp:nvSpPr>
        <dsp:cNvPr id="0" name=""/>
        <dsp:cNvSpPr/>
      </dsp:nvSpPr>
      <dsp:spPr>
        <a:xfrm>
          <a:off x="152650" y="2968786"/>
          <a:ext cx="3207039" cy="7482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>
              <a:solidFill>
                <a:schemeClr val="bg1"/>
              </a:solidFill>
              <a:latin typeface="Georgia" panose="02040502050405020303" pitchFamily="18" charset="0"/>
            </a:rPr>
            <a:t>Sugar </a:t>
          </a:r>
          <a:r>
            <a:rPr lang="en-US" sz="2500" b="1" kern="1200" dirty="0" err="1">
              <a:solidFill>
                <a:schemeClr val="bg1"/>
              </a:solidFill>
              <a:latin typeface="Georgia" panose="02040502050405020303" pitchFamily="18" charset="0"/>
            </a:rPr>
            <a:t>acetals</a:t>
          </a:r>
          <a:r>
            <a:rPr lang="en-US" sz="2500" b="1" kern="1200" dirty="0">
              <a:solidFill>
                <a:schemeClr val="bg1"/>
              </a:solidFill>
              <a:latin typeface="Georgia" panose="02040502050405020303" pitchFamily="18" charset="0"/>
            </a:rPr>
            <a:t> </a:t>
          </a:r>
          <a:endParaRPr lang="ar-EG" sz="2500" kern="1200" dirty="0">
            <a:solidFill>
              <a:schemeClr val="bg1"/>
            </a:solidFill>
          </a:endParaRPr>
        </a:p>
      </dsp:txBody>
      <dsp:txXfrm>
        <a:off x="174565" y="2990701"/>
        <a:ext cx="3163209" cy="704420"/>
      </dsp:txXfrm>
    </dsp:sp>
    <dsp:sp modelId="{F3CB6C2E-A257-4284-967A-BDCAEA5FDE8C}">
      <dsp:nvSpPr>
        <dsp:cNvPr id="0" name=""/>
        <dsp:cNvSpPr/>
      </dsp:nvSpPr>
      <dsp:spPr>
        <a:xfrm rot="17796595">
          <a:off x="2807271" y="2424784"/>
          <a:ext cx="2001205" cy="47021"/>
        </a:xfrm>
        <a:custGeom>
          <a:avLst/>
          <a:gdLst/>
          <a:ahLst/>
          <a:cxnLst/>
          <a:rect l="0" t="0" r="0" b="0"/>
          <a:pathLst>
            <a:path>
              <a:moveTo>
                <a:pt x="0" y="23510"/>
              </a:moveTo>
              <a:lnTo>
                <a:pt x="2001205" y="235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700" kern="1200">
            <a:solidFill>
              <a:schemeClr val="bg1"/>
            </a:solidFill>
          </a:endParaRPr>
        </a:p>
      </dsp:txBody>
      <dsp:txXfrm>
        <a:off x="3757843" y="2398265"/>
        <a:ext cx="100060" cy="100060"/>
      </dsp:txXfrm>
    </dsp:sp>
    <dsp:sp modelId="{49DACE31-DE98-4B09-B7DA-D964EE895CF1}">
      <dsp:nvSpPr>
        <dsp:cNvPr id="0" name=""/>
        <dsp:cNvSpPr/>
      </dsp:nvSpPr>
      <dsp:spPr>
        <a:xfrm>
          <a:off x="4256057" y="1179354"/>
          <a:ext cx="3207039" cy="748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>
              <a:solidFill>
                <a:schemeClr val="bg1"/>
              </a:solidFill>
              <a:latin typeface="Georgia" panose="02040502050405020303" pitchFamily="18" charset="0"/>
            </a:rPr>
            <a:t>Homosides</a:t>
          </a:r>
          <a:endParaRPr lang="ar-EG" sz="2500" kern="1200" dirty="0">
            <a:solidFill>
              <a:schemeClr val="bg1"/>
            </a:solidFill>
          </a:endParaRPr>
        </a:p>
      </dsp:txBody>
      <dsp:txXfrm>
        <a:off x="4277984" y="1201281"/>
        <a:ext cx="3163185" cy="704797"/>
      </dsp:txXfrm>
    </dsp:sp>
    <dsp:sp modelId="{034E7397-5C31-47AF-94FC-A2DCEDF67AB1}">
      <dsp:nvSpPr>
        <dsp:cNvPr id="0" name=""/>
        <dsp:cNvSpPr/>
      </dsp:nvSpPr>
      <dsp:spPr>
        <a:xfrm rot="18756338">
          <a:off x="7214596" y="963994"/>
          <a:ext cx="1538454" cy="47021"/>
        </a:xfrm>
        <a:custGeom>
          <a:avLst/>
          <a:gdLst/>
          <a:ahLst/>
          <a:cxnLst/>
          <a:rect l="0" t="0" r="0" b="0"/>
          <a:pathLst>
            <a:path>
              <a:moveTo>
                <a:pt x="0" y="23510"/>
              </a:moveTo>
              <a:lnTo>
                <a:pt x="1538454" y="235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500" kern="1200">
            <a:solidFill>
              <a:schemeClr val="bg1"/>
            </a:solidFill>
          </a:endParaRPr>
        </a:p>
      </dsp:txBody>
      <dsp:txXfrm>
        <a:off x="7945362" y="949044"/>
        <a:ext cx="76922" cy="76922"/>
      </dsp:txXfrm>
    </dsp:sp>
    <dsp:sp modelId="{74E47EE5-DE84-4C01-858E-C3B3C2EDE8F6}">
      <dsp:nvSpPr>
        <dsp:cNvPr id="0" name=""/>
        <dsp:cNvSpPr/>
      </dsp:nvSpPr>
      <dsp:spPr>
        <a:xfrm>
          <a:off x="8504550" y="17652"/>
          <a:ext cx="3207039" cy="807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>
              <a:solidFill>
                <a:schemeClr val="bg1"/>
              </a:solidFill>
              <a:latin typeface="Georgia" panose="02040502050405020303" pitchFamily="18" charset="0"/>
            </a:rPr>
            <a:t>Homosaccharides</a:t>
          </a:r>
          <a:endParaRPr lang="ar-EG" sz="2500" kern="1200" dirty="0">
            <a:solidFill>
              <a:schemeClr val="bg1"/>
            </a:solidFill>
          </a:endParaRPr>
        </a:p>
      </dsp:txBody>
      <dsp:txXfrm>
        <a:off x="8528197" y="41299"/>
        <a:ext cx="3159745" cy="760062"/>
      </dsp:txXfrm>
    </dsp:sp>
    <dsp:sp modelId="{ABE9EF67-9BED-4007-8C37-4810032BAD2B}">
      <dsp:nvSpPr>
        <dsp:cNvPr id="0" name=""/>
        <dsp:cNvSpPr/>
      </dsp:nvSpPr>
      <dsp:spPr>
        <a:xfrm rot="3086327">
          <a:off x="7148446" y="2183399"/>
          <a:ext cx="1670787" cy="47021"/>
        </a:xfrm>
        <a:custGeom>
          <a:avLst/>
          <a:gdLst/>
          <a:ahLst/>
          <a:cxnLst/>
          <a:rect l="0" t="0" r="0" b="0"/>
          <a:pathLst>
            <a:path>
              <a:moveTo>
                <a:pt x="0" y="23510"/>
              </a:moveTo>
              <a:lnTo>
                <a:pt x="1670787" y="2351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600" kern="1200">
            <a:solidFill>
              <a:schemeClr val="bg1"/>
            </a:solidFill>
          </a:endParaRPr>
        </a:p>
      </dsp:txBody>
      <dsp:txXfrm>
        <a:off x="7942069" y="2165140"/>
        <a:ext cx="83539" cy="83539"/>
      </dsp:txXfrm>
    </dsp:sp>
    <dsp:sp modelId="{990308EB-CEE5-4C09-B5A9-7801ACCED802}">
      <dsp:nvSpPr>
        <dsp:cNvPr id="0" name=""/>
        <dsp:cNvSpPr/>
      </dsp:nvSpPr>
      <dsp:spPr>
        <a:xfrm>
          <a:off x="8504582" y="2462266"/>
          <a:ext cx="3207039" cy="7957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>
              <a:solidFill>
                <a:schemeClr val="bg1"/>
              </a:solidFill>
              <a:latin typeface="Georgia" panose="02040502050405020303" pitchFamily="18" charset="0"/>
            </a:rPr>
            <a:t>Heterosaccharides</a:t>
          </a:r>
          <a:endParaRPr lang="ar-EG" sz="2500" kern="1200" dirty="0">
            <a:solidFill>
              <a:schemeClr val="bg1"/>
            </a:solidFill>
          </a:endParaRPr>
        </a:p>
      </dsp:txBody>
      <dsp:txXfrm>
        <a:off x="8527889" y="2485573"/>
        <a:ext cx="3160425" cy="749132"/>
      </dsp:txXfrm>
    </dsp:sp>
    <dsp:sp modelId="{26592263-4F0F-4834-B466-AB933BBC1F81}">
      <dsp:nvSpPr>
        <dsp:cNvPr id="0" name=""/>
        <dsp:cNvSpPr/>
      </dsp:nvSpPr>
      <dsp:spPr>
        <a:xfrm rot="1897149">
          <a:off x="3294110" y="3551004"/>
          <a:ext cx="883529" cy="47021"/>
        </a:xfrm>
        <a:custGeom>
          <a:avLst/>
          <a:gdLst/>
          <a:ahLst/>
          <a:cxnLst/>
          <a:rect l="0" t="0" r="0" b="0"/>
          <a:pathLst>
            <a:path>
              <a:moveTo>
                <a:pt x="0" y="23510"/>
              </a:moveTo>
              <a:lnTo>
                <a:pt x="883529" y="235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500" kern="1200">
            <a:solidFill>
              <a:schemeClr val="bg1"/>
            </a:solidFill>
          </a:endParaRPr>
        </a:p>
      </dsp:txBody>
      <dsp:txXfrm>
        <a:off x="3713787" y="3552427"/>
        <a:ext cx="44176" cy="44176"/>
      </dsp:txXfrm>
    </dsp:sp>
    <dsp:sp modelId="{9A6B2DF0-E50D-43FA-9D16-B5DF476439E0}">
      <dsp:nvSpPr>
        <dsp:cNvPr id="0" name=""/>
        <dsp:cNvSpPr/>
      </dsp:nvSpPr>
      <dsp:spPr>
        <a:xfrm>
          <a:off x="4112061" y="3402025"/>
          <a:ext cx="3207039" cy="808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>
              <a:solidFill>
                <a:schemeClr val="bg1"/>
              </a:solidFill>
              <a:latin typeface="Georgia" panose="02040502050405020303" pitchFamily="18" charset="0"/>
            </a:rPr>
            <a:t>Heterosides</a:t>
          </a:r>
          <a:endParaRPr lang="ar-EG" sz="2500" kern="1200" dirty="0">
            <a:solidFill>
              <a:schemeClr val="bg1"/>
            </a:solidFill>
          </a:endParaRPr>
        </a:p>
      </dsp:txBody>
      <dsp:txXfrm>
        <a:off x="4135732" y="3425696"/>
        <a:ext cx="3159697" cy="760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47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47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146345-E5A7-4BC6-988F-90C7A915B3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2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B3AC244-16B2-4333-99A3-0C2FBF810BC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757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31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46345-E5A7-4BC6-988F-90C7A915B34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46345-E5A7-4BC6-988F-90C7A915B34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9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46345-E5A7-4BC6-988F-90C7A915B3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5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1C61AEA-4F9F-42AA-9186-0EA30C48FC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87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5D4-CF12-48BD-B9D3-FF6416DC93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49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5D4-CF12-48BD-B9D3-FF6416DC93F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40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5D4-CF12-48BD-B9D3-FF6416DC93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284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5D4-CF12-48BD-B9D3-FF6416DC93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6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5D4-CF12-48BD-B9D3-FF6416DC93F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726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5D4-CF12-48BD-B9D3-FF6416DC93F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985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3B86-3EF3-4498-A414-1360DCE613A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760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1C747-FBAA-46CF-B7EF-96B66FD97B5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540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237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85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0CCC0-CD66-40ED-B6BA-FEDDC552F7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63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64639F-67ED-4451-AD5E-34DEEE975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0825" y="-265013"/>
            <a:ext cx="13191257" cy="13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21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64639F-67ED-4451-AD5E-34DEEE975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40904" y="-193005"/>
            <a:ext cx="15913767" cy="131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5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31FCEE-00D6-4832-AC2F-1249B78BCF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0825" y="-265013"/>
            <a:ext cx="13512825" cy="1317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BE4C2-D985-4A7E-AD0D-471CAEA8F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2712" y="381860"/>
            <a:ext cx="13105456" cy="1246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31D573-0C44-48CD-831E-93AE90BF7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353" y="967036"/>
            <a:ext cx="12815463" cy="13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92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31FCEE-00D6-4832-AC2F-1249B78BCF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0825" y="-265013"/>
            <a:ext cx="13393489" cy="1317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BE4C2-D985-4A7E-AD0D-471CAEA8FE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0704" y="381860"/>
            <a:ext cx="12169352" cy="131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06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31FCEE-00D6-4832-AC2F-1249B78BCF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20825" y="-315416"/>
            <a:ext cx="13393489" cy="1581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AA47CE-F9E5-4F9D-B868-79BE7F500D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8696" y="1052737"/>
            <a:ext cx="4356573" cy="936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C6210-8860-4AB5-8DAA-F9DBE40C8E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8696" y="2888942"/>
            <a:ext cx="4356573" cy="936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542DBA-8754-460F-A2F1-D247BB3ADEF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93798" y="4797152"/>
            <a:ext cx="4356573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13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5EC95D-54BC-4D88-A589-AE0DA58B3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92832" y="-243408"/>
            <a:ext cx="13393489" cy="1296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D19A23-CCF8-4978-9E4F-831E65E343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8696" y="764704"/>
            <a:ext cx="7992888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03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54DA30-765C-416E-865F-2845C6F107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0704" y="-27384"/>
            <a:ext cx="1022513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72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C1B52C-9235-4AE0-9A05-43392A10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0825" y="-315416"/>
            <a:ext cx="13393489" cy="1581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8E6DB9-F240-4778-97AA-5765A59E3C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2974" y="865011"/>
            <a:ext cx="4356573" cy="763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78296-23E7-4BE7-BF81-85D791D121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7116" y="2204864"/>
            <a:ext cx="4356573" cy="783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58B69-4D8E-4669-9EAD-29401A9331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0773" y="5229200"/>
            <a:ext cx="4356573" cy="724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DB4C86-3C0E-4E3A-BEAA-D022E6643A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0773" y="3645024"/>
            <a:ext cx="4356573" cy="7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20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CF62BF-C201-42AB-91FE-F5C2B7158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20825" y="-265013"/>
            <a:ext cx="13512825" cy="13177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E37EB3-4ABF-437F-9903-7EFD5A642A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2712" y="381860"/>
            <a:ext cx="13105456" cy="1246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52DFB-94BC-4D5C-A664-ED26916B5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353" y="967036"/>
            <a:ext cx="12815463" cy="13669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8C855A-2AB9-42C4-A815-DD2912ACE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353" y="3861048"/>
            <a:ext cx="12815463" cy="13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78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E05DA-199E-4E3B-831A-14CBC92975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353" y="44624"/>
            <a:ext cx="12815463" cy="1366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F7F4C-C0C7-4912-AC72-B554F6411C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0784" y="3068960"/>
            <a:ext cx="12815463" cy="13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1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1AC0F-4D59-4C5A-BDD7-5C872B9507D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62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C5DC1-6FF3-4C6F-B39C-F72422C39C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264C6-ED20-4A01-846C-7098E8CAD59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20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EC9B-7098-4FC0-B4F5-5A6EF101CEB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99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458DD-5589-40AB-B27A-74D983D0DF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4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108C-F335-4481-B933-40479C24E96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01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67ABE-F4A7-4A7E-8046-2422533F4E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80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7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7.gif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1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EB0B365-C795-4B5B-A09C-2FEBD53AF42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1670030" y="6335658"/>
            <a:ext cx="520556" cy="52055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2624" y="6595936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rgbClr val="FF0000"/>
                </a:solidFill>
                <a:effectLst/>
                <a:latin typeface="+mn-lt"/>
              </a:defRPr>
            </a:lvl1pPr>
          </a:lstStyle>
          <a:p>
            <a:fld id="{1E5555D4-CF12-48BD-B9D3-FF6416DC93F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56D2EF-B384-4FA8-96F1-1B4E5411E83C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1208568" y="44625"/>
            <a:ext cx="936104" cy="2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0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hdr="0" ftr="0" dt="0"/>
  <p:txStyles>
    <p:titleStyle>
      <a:lvl1pPr algn="ctr" defTabSz="457200" rtl="1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1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40799-79E2-4EC5-87CC-E3411337AE8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643692" y="6309320"/>
            <a:ext cx="546894" cy="546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DD614D-2EE1-4645-A7E4-62FFBA38F18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08568" y="44625"/>
            <a:ext cx="936104" cy="2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5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92" r:id="rId4"/>
    <p:sldLayoutId id="2147483685" r:id="rId5"/>
    <p:sldLayoutId id="2147483688" r:id="rId6"/>
    <p:sldLayoutId id="2147483686" r:id="rId7"/>
    <p:sldLayoutId id="2147483687" r:id="rId8"/>
    <p:sldLayoutId id="2147483689" r:id="rId9"/>
    <p:sldLayoutId id="2147483690" r:id="rId10"/>
    <p:sldLayoutId id="2147483693" r:id="rId11"/>
    <p:sldLayoutId id="2147483694" r:id="rId12"/>
  </p:sldLayoutIdLst>
  <p:hf hdr="0" ftr="0" dt="0"/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0.m4a"/><Relationship Id="rId7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9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13.m4a"/><Relationship Id="rId7" Type="http://schemas.openxmlformats.org/officeDocument/2006/relationships/diagramQuickStyle" Target="../diagrams/quickStyle1.xml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5.xml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3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3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2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13.png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15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5.xml"/><Relationship Id="rId6" Type="http://schemas.openxmlformats.org/officeDocument/2006/relationships/image" Target="../media/image13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6.xml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7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8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Carbohydrates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4E905E-F6BE-429A-A9C9-33272A46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1AEA-4F9F-42AA-9186-0EA30C48FC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47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8" y="3324276"/>
            <a:ext cx="6888088" cy="353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It occurs in small quantities in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sugar 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beet (</a:t>
            </a:r>
            <a:r>
              <a:rPr lang="ar-EG" sz="3200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بنجر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) 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and appreciable quantities in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cotton seed 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soybean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. </a:t>
            </a:r>
          </a:p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It is commonly recovered from the mother liquor (molasses) during sucrose crystallization.</a:t>
            </a:r>
            <a:endParaRPr lang="en-US" sz="3200" b="1" dirty="0"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9496" y="-19504"/>
            <a:ext cx="8294258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RAFFINOSE : </a:t>
            </a:r>
            <a:r>
              <a:rPr lang="en-US" sz="3600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Melitose</a:t>
            </a:r>
            <a:r>
              <a:rPr lang="en-US" sz="3600" b="1" i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, </a:t>
            </a:r>
            <a:r>
              <a:rPr lang="en-US" sz="3600" b="1" i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melitriose</a:t>
            </a:r>
            <a:endParaRPr lang="en-US" sz="4800" b="1" i="1" dirty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32" y="3645024"/>
            <a:ext cx="5148785" cy="25021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1619" y="1392979"/>
            <a:ext cx="11912957" cy="1133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Raffinose comprises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melibiose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sucrose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with the central glucose residue</a:t>
            </a:r>
            <a:r>
              <a:rPr lang="en-US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.  </a:t>
            </a:r>
            <a:endParaRPr lang="en-US" b="1" dirty="0"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7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D58180A8-B2F6-48B0-A086-6E391B686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002" y="2721889"/>
            <a:ext cx="3061731" cy="5740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A4E246-E408-4C96-B002-807604D9E8CB}"/>
              </a:ext>
            </a:extLst>
          </p:cNvPr>
          <p:cNvSpPr/>
          <p:nvPr/>
        </p:nvSpPr>
        <p:spPr>
          <a:xfrm>
            <a:off x="552319" y="2587069"/>
            <a:ext cx="2549096" cy="660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Occurrence: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2345A0-F451-4468-8C70-001D5246242D}"/>
              </a:ext>
            </a:extLst>
          </p:cNvPr>
          <p:cNvSpPr/>
          <p:nvPr/>
        </p:nvSpPr>
        <p:spPr>
          <a:xfrm>
            <a:off x="1343472" y="681326"/>
            <a:ext cx="1061429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-D-galactopyranosyl-1,6-</a:t>
            </a:r>
            <a: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-D-glucopyranosyl-1,2-</a:t>
            </a:r>
            <a: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-D-</a:t>
            </a:r>
            <a:r>
              <a:rPr lang="en-US" sz="1900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fructofuranoside</a:t>
            </a:r>
            <a:r>
              <a:rPr lang="en-US" sz="19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.</a:t>
            </a: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8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85"/>
    </mc:Choice>
    <mc:Fallback xmlns="">
      <p:transition spd="slow" advTm="52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1344" y="4333600"/>
            <a:ext cx="11809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Complete hydrolysis yield one molecule of D-fructose, one molecule of D-glucose and two molecules of D-galactose. </a:t>
            </a:r>
          </a:p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Accordingly, </a:t>
            </a:r>
            <a:r>
              <a:rPr lang="en-US" b="1" dirty="0" err="1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stachyose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is composed of </a:t>
            </a:r>
            <a:r>
              <a:rPr lang="en-US" b="1" dirty="0" err="1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raffinose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containing an added </a:t>
            </a:r>
            <a:r>
              <a:rPr lang="en-US" b="1" dirty="0" err="1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galactose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unit.</a:t>
            </a:r>
            <a:endParaRPr lang="ar-EG" b="1" dirty="0">
              <a:latin typeface="Georgia" panose="0204050205040502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1587" y="0"/>
            <a:ext cx="7632848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TETRASACCHARIDES</a:t>
            </a:r>
            <a:endParaRPr lang="en-US" sz="4400" b="1" dirty="0"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9856" y="610735"/>
            <a:ext cx="28803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Stachyose</a:t>
            </a:r>
            <a:endParaRPr lang="ar-EG" sz="3200" b="1" i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F2C76031-FBE7-4EE5-99B7-5B7A44C71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37" y="3723876"/>
            <a:ext cx="3061731" cy="5740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A0A9E8-014E-4DE0-BF3F-0E40C9C458AA}"/>
              </a:ext>
            </a:extLst>
          </p:cNvPr>
          <p:cNvSpPr/>
          <p:nvPr/>
        </p:nvSpPr>
        <p:spPr>
          <a:xfrm>
            <a:off x="2321587" y="1195510"/>
            <a:ext cx="98704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22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-D-galactose- 1,6-</a:t>
            </a:r>
            <a:r>
              <a:rPr lang="en-US" sz="22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22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 D-galactose-1,6-</a:t>
            </a:r>
            <a:r>
              <a:rPr lang="en-US" sz="22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sz="22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-D-glucose- 1,2-</a:t>
            </a:r>
            <a:r>
              <a:rPr lang="en-US" sz="22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en-US" sz="22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-D-fructose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05C1AC-816E-4354-B46F-80F41957A6B0}"/>
              </a:ext>
            </a:extLst>
          </p:cNvPr>
          <p:cNvSpPr/>
          <p:nvPr/>
        </p:nvSpPr>
        <p:spPr>
          <a:xfrm>
            <a:off x="335360" y="2780928"/>
            <a:ext cx="7016664" cy="660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It occurs in </a:t>
            </a: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soybean</a:t>
            </a:r>
            <a:r>
              <a:rPr lang="en-US" sz="28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with </a:t>
            </a: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raffinose</a:t>
            </a:r>
            <a:r>
              <a:rPr lang="en-US" sz="2800" b="1" dirty="0">
                <a:solidFill>
                  <a:prstClr val="black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.</a:t>
            </a:r>
          </a:p>
        </p:txBody>
      </p:sp>
      <p:pic>
        <p:nvPicPr>
          <p:cNvPr id="10" name="Picture 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D1C8664C-A80B-4FCF-8D57-52527333F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38" y="2234282"/>
            <a:ext cx="3061731" cy="5740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FDDD14-4D8C-4B94-9405-1D429D44BAE5}"/>
              </a:ext>
            </a:extLst>
          </p:cNvPr>
          <p:cNvSpPr/>
          <p:nvPr/>
        </p:nvSpPr>
        <p:spPr>
          <a:xfrm>
            <a:off x="708782" y="3601791"/>
            <a:ext cx="1984839" cy="660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Structure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1411F7-D7B9-474E-BA8E-4E2D9DBAEFD9}"/>
              </a:ext>
            </a:extLst>
          </p:cNvPr>
          <p:cNvSpPr/>
          <p:nvPr/>
        </p:nvSpPr>
        <p:spPr>
          <a:xfrm>
            <a:off x="533255" y="2121147"/>
            <a:ext cx="2335896" cy="660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Occurrence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56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51"/>
    </mc:Choice>
    <mc:Fallback xmlns="">
      <p:transition spd="slow" advTm="36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8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1" y="836712"/>
            <a:ext cx="9658209" cy="5854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2B3D64-EED0-4134-B7AD-46160D36CF54}"/>
              </a:ext>
            </a:extLst>
          </p:cNvPr>
          <p:cNvSpPr/>
          <p:nvPr/>
        </p:nvSpPr>
        <p:spPr>
          <a:xfrm>
            <a:off x="4079776" y="-16752"/>
            <a:ext cx="28803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Stachyose</a:t>
            </a:r>
            <a:endParaRPr lang="ar-EG" sz="3600" b="1" i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6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1"/>
    </mc:Choice>
    <mc:Fallback xmlns="">
      <p:transition spd="slow" advTm="10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3927699"/>
              </p:ext>
            </p:extLst>
          </p:nvPr>
        </p:nvGraphicFramePr>
        <p:xfrm>
          <a:off x="-32278" y="891067"/>
          <a:ext cx="121920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23792" y="2846013"/>
            <a:ext cx="345638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latin typeface="Georgia" panose="02040502050405020303" pitchFamily="18" charset="0"/>
              </a:rPr>
              <a:t>Having the </a:t>
            </a:r>
            <a:r>
              <a:rPr lang="en-US" sz="2200" b="1" dirty="0" err="1">
                <a:solidFill>
                  <a:srgbClr val="000000"/>
                </a:solidFill>
                <a:latin typeface="Georgia" panose="02040502050405020303" pitchFamily="18" charset="0"/>
              </a:rPr>
              <a:t>glycosidic</a:t>
            </a:r>
            <a:r>
              <a:rPr lang="en-US" sz="2200" b="1" dirty="0">
                <a:solidFill>
                  <a:srgbClr val="000000"/>
                </a:solidFill>
                <a:latin typeface="Georgia" panose="02040502050405020303" pitchFamily="18" charset="0"/>
              </a:rPr>
              <a:t> linkage between sugar portions.</a:t>
            </a:r>
            <a:endParaRPr lang="ar-EG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8472264" y="1772816"/>
            <a:ext cx="361545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latin typeface="Georgia" panose="02040502050405020303" pitchFamily="18" charset="0"/>
              </a:rPr>
              <a:t>Built up of one kind of </a:t>
            </a:r>
            <a:r>
              <a:rPr lang="en-US" sz="2200" b="1" dirty="0" err="1">
                <a:solidFill>
                  <a:srgbClr val="000000"/>
                </a:solidFill>
                <a:latin typeface="Georgia" panose="02040502050405020303" pitchFamily="18" charset="0"/>
              </a:rPr>
              <a:t>monosaccharides</a:t>
            </a:r>
            <a:r>
              <a:rPr lang="en-US" sz="2200" b="1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endParaRPr lang="ar-EG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8400256" y="4149080"/>
            <a:ext cx="375946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b="1" dirty="0">
                <a:solidFill>
                  <a:srgbClr val="000000"/>
                </a:solidFill>
                <a:latin typeface="Georgia" panose="02040502050405020303" pitchFamily="18" charset="0"/>
              </a:rPr>
              <a:t>Built up of several kinds of </a:t>
            </a:r>
            <a:r>
              <a:rPr lang="en-US" sz="2200" b="1" dirty="0" err="1">
                <a:solidFill>
                  <a:srgbClr val="000000"/>
                </a:solidFill>
                <a:latin typeface="Georgia" panose="02040502050405020303" pitchFamily="18" charset="0"/>
              </a:rPr>
              <a:t>monosaccharides</a:t>
            </a:r>
            <a:r>
              <a:rPr lang="en-US" sz="2200" b="1" dirty="0">
                <a:solidFill>
                  <a:srgbClr val="000000"/>
                </a:solidFill>
                <a:latin typeface="Georgia" panose="02040502050405020303" pitchFamily="18" charset="0"/>
              </a:rPr>
              <a:t> and sugar derivatives.</a:t>
            </a:r>
            <a:endParaRPr lang="ar-EG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4079776" y="5085184"/>
            <a:ext cx="374441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en-US" sz="2200" b="1" dirty="0">
                <a:solidFill>
                  <a:srgbClr val="000000"/>
                </a:solidFill>
                <a:latin typeface="Georgia" panose="02040502050405020303" pitchFamily="18" charset="0"/>
              </a:rPr>
              <a:t>Having the </a:t>
            </a:r>
            <a:r>
              <a:rPr lang="en-US" sz="2200" b="1" dirty="0" err="1">
                <a:solidFill>
                  <a:srgbClr val="000000"/>
                </a:solidFill>
                <a:latin typeface="Georgia" panose="02040502050405020303" pitchFamily="18" charset="0"/>
              </a:rPr>
              <a:t>glycosidic</a:t>
            </a:r>
            <a:r>
              <a:rPr lang="en-US" sz="2200" b="1" dirty="0">
                <a:solidFill>
                  <a:srgbClr val="000000"/>
                </a:solidFill>
                <a:latin typeface="Georgia" panose="02040502050405020303" pitchFamily="18" charset="0"/>
              </a:rPr>
              <a:t> linkage between sugar portion and non sugar portion </a:t>
            </a:r>
            <a:r>
              <a:rPr lang="en-US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e.g. glycosides.</a:t>
            </a:r>
            <a:endParaRPr lang="ar-EG" sz="2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481" y="4653136"/>
            <a:ext cx="3741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Glycosidic compounds</a:t>
            </a:r>
            <a:endParaRPr lang="ar-EG" dirty="0"/>
          </a:p>
        </p:txBody>
      </p:sp>
      <p:sp>
        <p:nvSpPr>
          <p:cNvPr id="3" name="Rectangle 2"/>
          <p:cNvSpPr/>
          <p:nvPr/>
        </p:nvSpPr>
        <p:spPr>
          <a:xfrm>
            <a:off x="131807" y="1689547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Food reserve </a:t>
            </a:r>
          </a:p>
          <a:p>
            <a:pPr marL="457200" indent="-457200">
              <a:buAutoNum type="arabicParenR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Structural elements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26702" y="32105"/>
            <a:ext cx="626758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POLYSACCHARIDES</a:t>
            </a:r>
            <a:endParaRPr lang="ar-EG" sz="3200" b="1" dirty="0">
              <a:solidFill>
                <a:srgbClr val="FFFF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049F9C-97D2-4970-AB5F-0254DF584D50}"/>
              </a:ext>
            </a:extLst>
          </p:cNvPr>
          <p:cNvSpPr/>
          <p:nvPr/>
        </p:nvSpPr>
        <p:spPr>
          <a:xfrm>
            <a:off x="134693" y="834627"/>
            <a:ext cx="6897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Georgia" panose="02040502050405020303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Georgia" panose="02040502050405020303" pitchFamily="18" charset="0"/>
              </a:rPr>
              <a:t>Polysaccharides have two main functions: 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46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65"/>
    </mc:Choice>
    <mc:Fallback xmlns="">
      <p:transition spd="slow" advTm="4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5" grpId="0">
        <p:bldAsOne/>
      </p:bldGraphic>
      <p:bldP spid="6" grpId="0"/>
      <p:bldP spid="7" grpId="0"/>
      <p:bldP spid="8" grpId="0"/>
      <p:bldP spid="9" grpId="0"/>
      <p:bldP spid="2" grpId="0"/>
      <p:bldP spid="3" grpId="0"/>
      <p:bldP spid="1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67608" y="-42912"/>
            <a:ext cx="590465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A-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Georgia" panose="02040502050405020303" pitchFamily="18" charset="0"/>
              </a:rPr>
              <a:t>Homosaccharides</a:t>
            </a:r>
            <a:endParaRPr lang="ar-EG" sz="3200" dirty="0">
              <a:solidFill>
                <a:srgbClr val="FFFF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47728" y="550407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I- </a:t>
            </a:r>
            <a:r>
              <a:rPr lang="en-US" sz="3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Glucosans</a:t>
            </a:r>
            <a:endParaRPr lang="ar-EG" sz="32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079776" y="1215343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1- Starch</a:t>
            </a:r>
            <a:endParaRPr lang="ar-EG" sz="3200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28" y="2148384"/>
            <a:ext cx="120726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is the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first visible product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of photosynthesis.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Occurs in the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storage organs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(seeds, tubers and roots) as the reserve food material in the form of granules.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is obtained from a variety of plant source, including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</a:rPr>
              <a:t>zea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 maize, wheat, potato and rice.</a:t>
            </a:r>
            <a:endParaRPr lang="en-US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</a:rPr>
              <a:t>Chemical composition: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Starch consists of two components which differ in the physical properties commonly known as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amylose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amylopectin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  <a:endParaRPr lang="ar-EG" b="1" dirty="0">
              <a:latin typeface="Georgia" panose="02040502050405020303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4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17"/>
    </mc:Choice>
    <mc:Fallback xmlns="">
      <p:transition spd="slow" advTm="83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50702"/>
            <a:ext cx="12000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is the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inner layer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of the granule and forms about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25%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of the whole starch and this proportion varies according to the plant.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is more water soluble, forming less viscous solution, and is responsible for the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blue iodine reaction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of the starch.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527" y="3284984"/>
            <a:ext cx="119861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consists of linear chain molecules of about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250-300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glucopyranose residues </a:t>
            </a:r>
            <a:r>
              <a:rPr lang="en-US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linked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by </a:t>
            </a:r>
            <a:r>
              <a:rPr lang="ar-EG" b="1" i="1" dirty="0">
                <a:solidFill>
                  <a:srgbClr val="FF0000"/>
                </a:solidFill>
                <a:latin typeface="Symbol" panose="05050102010706020507" pitchFamily="18" charset="2"/>
              </a:rPr>
              <a:t>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- 1,4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-</a:t>
            </a:r>
            <a:r>
              <a:rPr lang="en-US" b="1" dirty="0" err="1">
                <a:solidFill>
                  <a:srgbClr val="000000"/>
                </a:solidFill>
                <a:latin typeface="Georgia" panose="02040502050405020303" pitchFamily="18" charset="0"/>
              </a:rPr>
              <a:t>glycosidic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linkages which tend to cause the molecule to assume a helical conformation with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six glucose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residues per turn of the helix and is hydrolyzed by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amylase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into maltose.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27448" y="44624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en-US" sz="3600" b="1" i="1" dirty="0">
                <a:solidFill>
                  <a:srgbClr val="FFFF00"/>
                </a:solidFill>
                <a:latin typeface="Georgia" panose="02040502050405020303" pitchFamily="18" charset="0"/>
              </a:rPr>
              <a:t> Amylose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14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0"/>
    </mc:Choice>
    <mc:Fallback xmlns="">
      <p:transition spd="slow" advTm="2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764704"/>
            <a:ext cx="786694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606" y="3717032"/>
            <a:ext cx="6233939" cy="292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8585523" y="1664804"/>
            <a:ext cx="2880320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Amylose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5400" y="4677544"/>
            <a:ext cx="3240360" cy="6956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Amylopectin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9A01DD88-BAF5-4A3A-8F46-74529594EE13}"/>
              </a:ext>
            </a:extLst>
          </p:cNvPr>
          <p:cNvSpPr/>
          <p:nvPr/>
        </p:nvSpPr>
        <p:spPr>
          <a:xfrm>
            <a:off x="3215680" y="-27384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1- Starch</a:t>
            </a: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5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66"/>
    </mc:Choice>
    <mc:Fallback xmlns="">
      <p:transition spd="slow" advTm="7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2" y="1196752"/>
            <a:ext cx="5595053" cy="4503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472" y="1196752"/>
            <a:ext cx="3988361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0B4445D5-3459-4983-9064-E27438D61FF0}"/>
              </a:ext>
            </a:extLst>
          </p:cNvPr>
          <p:cNvSpPr/>
          <p:nvPr/>
        </p:nvSpPr>
        <p:spPr>
          <a:xfrm>
            <a:off x="3791744" y="0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Georgia" panose="02040502050405020303" pitchFamily="18" charset="0"/>
              </a:rPr>
              <a:t>1- Starch</a:t>
            </a:r>
            <a:endParaRPr lang="ar-EG" sz="32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6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2"/>
    </mc:Choice>
    <mc:Fallback xmlns="">
      <p:transition spd="slow" advTm="1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37" y="1268760"/>
            <a:ext cx="118363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constitutes the outer layer of the granule, gives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bluish-red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or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violet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color with iodine solution.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consists of branched chains of about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1000 glucose units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or more, most of which are connected with </a:t>
            </a:r>
            <a:r>
              <a:rPr lang="ar-EG" b="1" i="1" dirty="0">
                <a:solidFill>
                  <a:srgbClr val="FF0000"/>
                </a:solidFill>
                <a:latin typeface="Symbol" panose="05050102010706020507" pitchFamily="18" charset="2"/>
              </a:rPr>
              <a:t>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- 1,4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-linkage but the branches are linked at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6-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position.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Amylopectin is hydrolyzed by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amylase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to give maltose and the rest is resistant high molecular weight residue named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dextrin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, which is the stubs of the branches (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</a:rPr>
              <a:t>i.e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 1,6-linkages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) as a product of incomplete hydrolysis.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1424" y="30544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just"/>
            <a:r>
              <a:rPr lang="en-US" sz="3600" b="1" i="1" dirty="0">
                <a:solidFill>
                  <a:srgbClr val="FFFF00"/>
                </a:solidFill>
                <a:latin typeface="Georgia" panose="02040502050405020303" pitchFamily="18" charset="0"/>
              </a:rPr>
              <a:t> Amylopectin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8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6"/>
    </mc:Choice>
    <mc:Fallback xmlns="">
      <p:transition spd="slow" advTm="8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86" y="3995678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1- Its adsorbent properties make it an ideal dusting powder.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2- It has the ability to swell in water so, it is used as </a:t>
            </a:r>
            <a:r>
              <a:rPr lang="en-US" b="1" dirty="0" err="1" smtClean="0">
                <a:solidFill>
                  <a:srgbClr val="000000"/>
                </a:solidFill>
                <a:latin typeface="Georgia" panose="02040502050405020303" pitchFamily="18" charset="0"/>
              </a:rPr>
              <a:t>disintegrant</a:t>
            </a:r>
            <a:r>
              <a:rPr lang="en-US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. </a:t>
            </a:r>
            <a:endParaRPr lang="en-US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3- Antidote for iodine poisoning.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4- Starting material from which liquid glucose, dextrose, dextrin are obtained.</a:t>
            </a:r>
            <a:endParaRPr lang="ar-EG" b="1" dirty="0">
              <a:latin typeface="Georgia" panose="02040502050405020303" pitchFamily="18" charset="0"/>
            </a:endParaRPr>
          </a:p>
        </p:txBody>
      </p:sp>
      <p:pic>
        <p:nvPicPr>
          <p:cNvPr id="3" name="Picture 2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DDE3D788-8345-4BBB-A1C1-AE2BCA810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86" y="3421604"/>
            <a:ext cx="3061731" cy="5740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CE4C43-99E6-42E6-9970-DDF67D68CA53}"/>
              </a:ext>
            </a:extLst>
          </p:cNvPr>
          <p:cNvSpPr/>
          <p:nvPr/>
        </p:nvSpPr>
        <p:spPr>
          <a:xfrm>
            <a:off x="47328" y="-27384"/>
            <a:ext cx="120776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Hydrolysis of starch by mineral acids results in the ultimate production of glucose.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The change in the coarse of hydrolysis can conveniently be traced with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iodine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</a:rPr>
              <a:t>colour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 reaction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which changes successively.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Starch gives </a:t>
            </a:r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</a:rPr>
              <a:t>blue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, dextrin gives </a:t>
            </a:r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</a:rPr>
              <a:t>purple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or </a:t>
            </a:r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</a:rPr>
              <a:t>reddish brown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and glucose gives </a:t>
            </a:r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</a:rPr>
              <a:t>no </a:t>
            </a:r>
            <a:r>
              <a:rPr lang="en-US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colour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E25CCB-4779-4B36-9395-E08622909AD7}"/>
              </a:ext>
            </a:extLst>
          </p:cNvPr>
          <p:cNvSpPr/>
          <p:nvPr/>
        </p:nvSpPr>
        <p:spPr>
          <a:xfrm>
            <a:off x="926149" y="3358565"/>
            <a:ext cx="1539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Uses :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3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8"/>
    </mc:Choice>
    <mc:Fallback xmlns="">
      <p:transition spd="slow" advTm="1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5360" y="0"/>
            <a:ext cx="10201275" cy="62071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600" i="1" dirty="0">
                <a:solidFill>
                  <a:srgbClr val="FFFF00"/>
                </a:solidFill>
                <a:latin typeface="Georgia" panose="02040502050405020303" pitchFamily="18" charset="0"/>
              </a:rPr>
              <a:t>NON  REDUCING DISACCHARIDES</a:t>
            </a:r>
            <a:endParaRPr lang="ar-EG" sz="3600" i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80728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These disaccharides, </a:t>
            </a:r>
            <a:r>
              <a:rPr lang="en-US" b="1" dirty="0">
                <a:latin typeface="Georgia" panose="02040502050405020303" pitchFamily="18" charset="0"/>
              </a:rPr>
              <a:t>have a </a:t>
            </a:r>
            <a:r>
              <a:rPr lang="en-US" b="1" dirty="0" err="1">
                <a:latin typeface="Georgia" panose="02040502050405020303" pitchFamily="18" charset="0"/>
              </a:rPr>
              <a:t>glycosidic</a:t>
            </a:r>
            <a:r>
              <a:rPr lang="en-US" b="1" dirty="0">
                <a:latin typeface="Georgia" panose="02040502050405020303" pitchFamily="18" charset="0"/>
              </a:rPr>
              <a:t> linkage between both</a:t>
            </a:r>
            <a:br>
              <a:rPr lang="en-US" b="1" dirty="0">
                <a:latin typeface="Georgia" panose="02040502050405020303" pitchFamily="18" charset="0"/>
              </a:rPr>
            </a:br>
            <a:r>
              <a:rPr lang="en-US" b="1" dirty="0">
                <a:latin typeface="Georgia" panose="02040502050405020303" pitchFamily="18" charset="0"/>
              </a:rPr>
              <a:t>anomeric centers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, therefore, they don’t contain a functional carbonyl group and do not reduce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Fehling’s solution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, form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osazone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or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undergo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mutarotation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in solution.</a:t>
            </a:r>
            <a:endParaRPr lang="en-US" sz="3200" b="1" dirty="0">
              <a:effectLst/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88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91"/>
    </mc:Choice>
    <mc:Fallback xmlns="">
      <p:transition spd="slow" advTm="5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980728"/>
            <a:ext cx="11924744" cy="36453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344" y="97468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latin typeface="Georgia" panose="02040502050405020303" pitchFamily="18" charset="0"/>
              </a:rPr>
              <a:t> Characteristics of Amylose and Amylopectin</a:t>
            </a:r>
            <a:endParaRPr lang="ar-EG" sz="2800" b="1" i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5013176"/>
            <a:ext cx="1135831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7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02" y="3158648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A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6% solution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of </a:t>
            </a:r>
            <a:r>
              <a:rPr lang="en-US" b="1" dirty="0" err="1">
                <a:solidFill>
                  <a:srgbClr val="000000"/>
                </a:solidFill>
                <a:latin typeface="Georgia" panose="02040502050405020303" pitchFamily="18" charset="0"/>
              </a:rPr>
              <a:t>heta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starch is used as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plasma expander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for treatment of shock caused by hemorrhage, burns, surgery or other trauma.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The molecules with molecular weight less than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50,000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are eliminated rapidly by renal excretion.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6618" y="0"/>
            <a:ext cx="82357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FF00"/>
                </a:solidFill>
                <a:latin typeface="Georgia" panose="02040502050405020303" pitchFamily="18" charset="0"/>
              </a:rPr>
              <a:t>Heta</a:t>
            </a:r>
            <a:r>
              <a:rPr lang="en-US" sz="3200" b="1" i="1" dirty="0">
                <a:solidFill>
                  <a:srgbClr val="FFFF00"/>
                </a:solidFill>
                <a:latin typeface="Georgia" panose="02040502050405020303" pitchFamily="18" charset="0"/>
              </a:rPr>
              <a:t> starch (Hydroxy ethyl starch) </a:t>
            </a:r>
          </a:p>
        </p:txBody>
      </p:sp>
      <p:pic>
        <p:nvPicPr>
          <p:cNvPr id="4" name="Picture 3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E95E5FC4-5599-4066-B9DD-6CF8C6374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3142958"/>
            <a:ext cx="3061731" cy="574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0532AB-9FAC-483E-83A5-A622F65ABFE0}"/>
              </a:ext>
            </a:extLst>
          </p:cNvPr>
          <p:cNvSpPr/>
          <p:nvPr/>
        </p:nvSpPr>
        <p:spPr>
          <a:xfrm>
            <a:off x="952607" y="3079919"/>
            <a:ext cx="1539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Uses 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ED2C56-2197-4963-9BF6-E410A61F3C10}"/>
              </a:ext>
            </a:extLst>
          </p:cNvPr>
          <p:cNvSpPr/>
          <p:nvPr/>
        </p:nvSpPr>
        <p:spPr>
          <a:xfrm>
            <a:off x="16602" y="836712"/>
            <a:ext cx="119120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Is a semi synthetic product, it consists of about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90% amylopectin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seven to eight </a:t>
            </a:r>
            <a:r>
              <a:rPr lang="en-US" b="1" dirty="0">
                <a:solidFill>
                  <a:srgbClr val="0070C0"/>
                </a:solidFill>
                <a:latin typeface="Georgia" panose="02040502050405020303" pitchFamily="18" charset="0"/>
              </a:rPr>
              <a:t>hydroxy ethylene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substituents are present for each </a:t>
            </a:r>
            <a:r>
              <a:rPr lang="en-US" b="1" dirty="0">
                <a:solidFill>
                  <a:schemeClr val="accent1"/>
                </a:solidFill>
                <a:latin typeface="Georgia" panose="02040502050405020303" pitchFamily="18" charset="0"/>
              </a:rPr>
              <a:t>10 glucose units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19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98"/>
    </mc:Choice>
    <mc:Fallback xmlns="">
      <p:transition spd="slow" advTm="4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598232"/>
            <a:ext cx="8674327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3454A8-62EE-41D4-95EA-833A09AFF2C6}"/>
              </a:ext>
            </a:extLst>
          </p:cNvPr>
          <p:cNvSpPr/>
          <p:nvPr/>
        </p:nvSpPr>
        <p:spPr>
          <a:xfrm>
            <a:off x="1316618" y="0"/>
            <a:ext cx="82357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FF00"/>
                </a:solidFill>
                <a:latin typeface="Georgia" panose="02040502050405020303" pitchFamily="18" charset="0"/>
              </a:rPr>
              <a:t>Heta</a:t>
            </a:r>
            <a:r>
              <a:rPr lang="en-US" sz="3200" b="1" i="1" dirty="0">
                <a:solidFill>
                  <a:srgbClr val="FFFF00"/>
                </a:solidFill>
                <a:latin typeface="Georgia" panose="02040502050405020303" pitchFamily="18" charset="0"/>
              </a:rPr>
              <a:t> starch (Hydroxy ethyl starch)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80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0"/>
    </mc:Choice>
    <mc:Fallback xmlns="">
      <p:transition spd="slow" advTm="21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54" y="1052736"/>
            <a:ext cx="119154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White, </a:t>
            </a:r>
            <a:r>
              <a:rPr lang="en-US" b="1" dirty="0" err="1">
                <a:solidFill>
                  <a:srgbClr val="000000"/>
                </a:solidFill>
                <a:latin typeface="Georgia" panose="02040502050405020303" pitchFamily="18" charset="0"/>
              </a:rPr>
              <a:t>amorsphous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powder which is incompletely soluble in cold water, but freely soluble in hot water.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is obtained by enzymatic degradation and incomplete hydrolysis of starch.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The degradation product vary in the molecular weight in the following decreasing order, </a:t>
            </a:r>
            <a:r>
              <a:rPr lang="en-US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amylodextrin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en-US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erythrodextrin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and </a:t>
            </a:r>
            <a:r>
              <a:rPr lang="en-US" b="1" dirty="0" err="1">
                <a:solidFill>
                  <a:schemeClr val="accent1"/>
                </a:solidFill>
                <a:latin typeface="Georgia" panose="02040502050405020303" pitchFamily="18" charset="0"/>
              </a:rPr>
              <a:t>achrodextrin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The color produced with iodine changes from blue to red to colorless.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When starch is heated with a steam at 180 - 200°C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yellow dextrin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or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British gum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results.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ar-EG" b="1" dirty="0">
              <a:latin typeface="Georgia" panose="02040502050405020303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87688" y="-3113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2- Dextrin</a:t>
            </a:r>
            <a:endParaRPr lang="ar-EG" sz="3600" dirty="0">
              <a:solidFill>
                <a:srgbClr val="FFFF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5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4"/>
    </mc:Choice>
    <mc:Fallback xmlns="">
      <p:transition spd="slow" advTm="25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upload.wikimedia.org/wikipedia/commons/thumb/2/25/Dextrin_skeletal.svg/1000px-Dextrin_skeletal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411" y="9128"/>
            <a:ext cx="3895831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15" y="9128"/>
            <a:ext cx="80648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Georgia" panose="02040502050405020303" pitchFamily="18" charset="0"/>
              </a:rPr>
              <a:t>White dextrin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is formed when starch is moistened with a very diluted mineral acids and heated at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110°C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Pure dextrin does not reduce Fehling's solution, but commercial dextrin contains always maltose and certain amount of free glucose, therefore, reduces Fehling's solution.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46" y="4616937"/>
            <a:ext cx="12188485" cy="2241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1- It is used as a source of readily digestible carbohydrates for infants and adults.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2- It is also used as substitute for natural gums or adhesive for sizing cloths and paper.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72D349-B422-4ABB-8C1A-87204412FD72}"/>
              </a:ext>
            </a:extLst>
          </p:cNvPr>
          <p:cNvGrpSpPr/>
          <p:nvPr/>
        </p:nvGrpSpPr>
        <p:grpSpPr>
          <a:xfrm>
            <a:off x="335360" y="4028105"/>
            <a:ext cx="3061731" cy="588832"/>
            <a:chOff x="335360" y="4028105"/>
            <a:chExt cx="3061731" cy="588832"/>
          </a:xfrm>
        </p:grpSpPr>
        <p:pic>
          <p:nvPicPr>
            <p:cNvPr id="5" name="Picture 4" descr="A picture containing indoor&#10;&#10;Description generated with high confidence">
              <a:extLst>
                <a:ext uri="{FF2B5EF4-FFF2-40B4-BE49-F238E27FC236}">
                  <a16:creationId xmlns:a16="http://schemas.microsoft.com/office/drawing/2014/main" id="{3AC4EC04-0987-4C56-8CDA-8D9102A58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360" y="4042863"/>
              <a:ext cx="3061731" cy="57407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F31DC72-39D7-427D-8873-E8CA3D8970E6}"/>
                </a:ext>
              </a:extLst>
            </p:cNvPr>
            <p:cNvSpPr/>
            <p:nvPr/>
          </p:nvSpPr>
          <p:spPr>
            <a:xfrm>
              <a:off x="1096623" y="4028105"/>
              <a:ext cx="12549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Uses</a:t>
              </a: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17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83"/>
    </mc:Choice>
    <mc:Fallback xmlns="">
      <p:transition spd="slow" advTm="8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336" y="980728"/>
            <a:ext cx="117373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is the most abundant carbohydrate in the earth and is the structural polysaccharide in plants.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It is unbranched polymer with </a:t>
            </a:r>
            <a:r>
              <a:rPr lang="en-US" b="1" dirty="0" err="1">
                <a:solidFill>
                  <a:srgbClr val="000000"/>
                </a:solidFill>
                <a:latin typeface="Georgia" panose="02040502050405020303" pitchFamily="18" charset="0"/>
              </a:rPr>
              <a:t>glucosyl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residues, joined together in </a:t>
            </a:r>
            <a:r>
              <a:rPr lang="ar-EG" b="1" dirty="0">
                <a:solidFill>
                  <a:srgbClr val="FF0000"/>
                </a:solidFill>
                <a:latin typeface="Symbol" panose="05050102010706020507" pitchFamily="18" charset="2"/>
              </a:rPr>
              <a:t>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 (1-4)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linkages.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Cellulose from different sources varies in molecular weight and the number of glucose units lies in the range of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2500 - 14,000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Cellulose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</a:rPr>
              <a:t>microfibrils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are tightly packed aggregates of cellulose molecules which are chemically inert, insoluble and possess significant mechanical strength.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999656" y="-27384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3- Cellulose</a:t>
            </a:r>
            <a:endParaRPr lang="ar-EG" sz="3600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76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64"/>
    </mc:Choice>
    <mc:Fallback xmlns="">
      <p:transition spd="slow" advTm="5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bio.miami.edu/~cmallery/150/chemistry/c8.5x8.cellulos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701" r="1569" b="3800"/>
          <a:stretch/>
        </p:blipFill>
        <p:spPr bwMode="auto">
          <a:xfrm>
            <a:off x="839416" y="854388"/>
            <a:ext cx="10140317" cy="5598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5B19383-1D15-4C0A-B16C-57965100C7BE}"/>
              </a:ext>
            </a:extLst>
          </p:cNvPr>
          <p:cNvSpPr/>
          <p:nvPr/>
        </p:nvSpPr>
        <p:spPr>
          <a:xfrm>
            <a:off x="2999656" y="-27384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3- Cellulose</a:t>
            </a:r>
            <a:endParaRPr lang="ar-EG" sz="36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6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"/>
    </mc:Choice>
    <mc:Fallback xmlns="">
      <p:transition spd="slow" advTm="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نتيجة بحث الصور عن ‪cellulose‬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69" y="1268760"/>
            <a:ext cx="545615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556792"/>
            <a:ext cx="61680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Because of its </a:t>
            </a:r>
            <a:r>
              <a:rPr lang="ar-EG" b="1" dirty="0">
                <a:solidFill>
                  <a:srgbClr val="FF0000"/>
                </a:solidFill>
                <a:latin typeface="Symbol" panose="05050102010706020507" pitchFamily="18" charset="2"/>
              </a:rPr>
              <a:t>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-linkages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, the preferred conformation of cellulose is the one in which the ring oxygen of one residue forms a hydrogen bond with the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C-3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hydroxyl group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of the next residue.</a:t>
            </a:r>
            <a:endParaRPr lang="ar-EG" b="1" dirty="0">
              <a:latin typeface="Georgia" panose="02040502050405020303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0D88F20E-9027-4A43-BE31-C446CB2D7771}"/>
              </a:ext>
            </a:extLst>
          </p:cNvPr>
          <p:cNvSpPr/>
          <p:nvPr/>
        </p:nvSpPr>
        <p:spPr>
          <a:xfrm>
            <a:off x="2999656" y="-27384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3- Cellulose</a:t>
            </a:r>
            <a:endParaRPr lang="ar-EG" sz="36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2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9"/>
    </mc:Choice>
    <mc:Fallback xmlns="">
      <p:transition spd="slow" advTm="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4624"/>
            <a:ext cx="1219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</a:rPr>
              <a:t>Fourty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or more individual cellulose molecules that aggregated to form </a:t>
            </a:r>
            <a:r>
              <a:rPr lang="en-US" b="1" dirty="0" err="1">
                <a:solidFill>
                  <a:srgbClr val="000000"/>
                </a:solidFill>
                <a:latin typeface="Georgia" panose="02040502050405020303" pitchFamily="18" charset="0"/>
              </a:rPr>
              <a:t>microfibrils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are held together by intermolecular hydrogen bonds. 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In human, cellulose is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not digested in small intestine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but is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digested in large intestine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to varying degrees by the </a:t>
            </a:r>
            <a:r>
              <a:rPr lang="en-US" b="1" dirty="0" err="1">
                <a:solidFill>
                  <a:srgbClr val="000000"/>
                </a:solidFill>
                <a:latin typeface="Georgia" panose="02040502050405020303" pitchFamily="18" charset="0"/>
              </a:rPr>
              <a:t>microflora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to yield short chain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fatty acids, hydrogen, CO</a:t>
            </a:r>
            <a:r>
              <a:rPr lang="en-US" b="1" baseline="-25000" dirty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methane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. 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Undigested cellulose forms a part of the indigestible components of the diet known as </a:t>
            </a:r>
            <a:r>
              <a:rPr lang="en-US" b="1" dirty="0">
                <a:solidFill>
                  <a:srgbClr val="00B050"/>
                </a:solidFill>
                <a:latin typeface="Georgia" panose="02040502050405020303" pitchFamily="18" charset="0"/>
              </a:rPr>
              <a:t>dietary fiber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Dietary fiber consists of cellulose and other polysaccharides (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hemicellulose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</a:rPr>
              <a:t>pectins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, gums and alginates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) and a non-polysaccharide compound;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lignin.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These different types of dietary fiber are derived from the cell wall and the sap components of plant cells.</a:t>
            </a:r>
            <a:endParaRPr lang="ar-EG" b="1" dirty="0">
              <a:latin typeface="Georgia" panose="02040502050405020303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1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63"/>
    </mc:Choice>
    <mc:Fallback xmlns="">
      <p:transition spd="slow" advTm="35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48784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This polysaccharide in known as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animal starch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and is stored in this form specially in the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liver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 and in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muscles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. 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The functional roles of glycogen in these two tissues are quite different.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 In muscles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, glycogen serves as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energy reserve 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mostly for contraction, where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in liver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, glycogen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supplies glucose to other tissue</a:t>
            </a:r>
            <a:r>
              <a:rPr lang="en-US" b="1" dirty="0">
                <a:solidFill>
                  <a:srgbClr val="000000"/>
                </a:solidFill>
                <a:latin typeface="Georgia" panose="02040502050405020303" pitchFamily="18" charset="0"/>
              </a:rPr>
              <a:t>, via blood circulatory system.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03712" y="0"/>
            <a:ext cx="3744416" cy="576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Georgia" panose="02040502050405020303" pitchFamily="18" charset="0"/>
              </a:rPr>
              <a:t>4- Glycogen</a:t>
            </a:r>
            <a:endParaRPr lang="ar-EG" sz="3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608" y="4153731"/>
            <a:ext cx="6890612" cy="268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23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7"/>
    </mc:Choice>
    <mc:Fallback xmlns="">
      <p:transition spd="slow" advTm="29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372" y="1700359"/>
            <a:ext cx="4698380" cy="2547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508654" y="1379586"/>
            <a:ext cx="7704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Sugar, Cane sugar, Beet sugar.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87788" y="0"/>
            <a:ext cx="36004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Sucrose</a:t>
            </a:r>
            <a:endParaRPr lang="ar-EG" sz="3600" b="1" i="1" dirty="0">
              <a:solidFill>
                <a:srgbClr val="FFFF00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36" y="3212976"/>
            <a:ext cx="7320136" cy="1952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Occurs in juices of seeds, leaves, fruits and flowers, in </a:t>
            </a: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cane sugar</a:t>
            </a:r>
            <a:r>
              <a:rPr lang="en-US" sz="2800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, and </a:t>
            </a:r>
            <a:r>
              <a:rPr lang="en-US" sz="2800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beet sugar</a:t>
            </a:r>
            <a:r>
              <a:rPr lang="en-US" sz="2800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.</a:t>
            </a:r>
            <a:endParaRPr lang="en-US" sz="3600" b="1" dirty="0">
              <a:effectLst/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9" name="Picture 8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C24B61-D236-4ABB-B8B9-9818C4595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61" y="2161635"/>
            <a:ext cx="3061731" cy="5740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3823E6-A72D-4579-8EE5-445F4F2ACADB}"/>
              </a:ext>
            </a:extLst>
          </p:cNvPr>
          <p:cNvSpPr/>
          <p:nvPr/>
        </p:nvSpPr>
        <p:spPr>
          <a:xfrm>
            <a:off x="1631503" y="511395"/>
            <a:ext cx="89289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1,2-α-D-</a:t>
            </a:r>
            <a:r>
              <a:rPr lang="en-US" sz="2800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glucopyranosyl</a:t>
            </a:r>
            <a:r>
              <a:rPr lang="en-US" sz="28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-β-D-</a:t>
            </a:r>
            <a:r>
              <a:rPr lang="en-US" sz="2800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fructofuranoside</a:t>
            </a:r>
            <a:endParaRPr lang="en-US" sz="3600" b="1" dirty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89EEA-568F-421A-B24F-9C8CEF7DC031}"/>
              </a:ext>
            </a:extLst>
          </p:cNvPr>
          <p:cNvSpPr/>
          <p:nvPr/>
        </p:nvSpPr>
        <p:spPr>
          <a:xfrm>
            <a:off x="513469" y="2042386"/>
            <a:ext cx="2558714" cy="660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Occurrence: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5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7"/>
    </mc:Choice>
    <mc:Fallback xmlns="">
      <p:transition spd="slow" advTm="4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358FC-6EB7-46CA-B083-24C5C4CAB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92" y="620688"/>
            <a:ext cx="10977220" cy="56166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68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211">
        <p15:prstTrans prst="curtains"/>
      </p:transition>
    </mc:Choice>
    <mc:Fallback xmlns="">
      <p:transition spd="slow" advTm="202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27" y="980728"/>
            <a:ext cx="1219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It is a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non-reducing sugar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, hence the reducing groups are involved it the </a:t>
            </a:r>
            <a:r>
              <a:rPr lang="en-US" b="1" dirty="0" err="1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glycosidic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linkage. </a:t>
            </a:r>
          </a:p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On hydrolysis by an acid or by an enzyme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invertase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of yeast, sucrose yields equimolecular quantities of the </a:t>
            </a:r>
            <a:r>
              <a:rPr lang="en-US" b="1" dirty="0" err="1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pyranose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form of D-glucose and D-fructose. </a:t>
            </a:r>
          </a:p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The mixture formed is known as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invert sugar 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and the process is called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inversion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, since the optical rotation changes from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dextro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to the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levo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rotation during the hydrolysis process.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904" y="5373216"/>
            <a:ext cx="6546140" cy="1220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24FB05-0DB9-4A67-A077-D1FF9B32A327}"/>
              </a:ext>
            </a:extLst>
          </p:cNvPr>
          <p:cNvSpPr/>
          <p:nvPr/>
        </p:nvSpPr>
        <p:spPr>
          <a:xfrm>
            <a:off x="2423592" y="0"/>
            <a:ext cx="2499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Low"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Structure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47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40"/>
    </mc:Choice>
    <mc:Fallback xmlns="">
      <p:transition spd="slow" advTm="60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1344" y="3645024"/>
            <a:ext cx="1154250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457200" lvl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300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In syrups as demulcent and nutrient.</a:t>
            </a:r>
          </a:p>
          <a:p>
            <a:pPr marL="342900" marR="457200" lvl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300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In sufficient concentration in aqueous solution, it is </a:t>
            </a:r>
            <a:r>
              <a:rPr lang="en-US" sz="2300" b="1" dirty="0" err="1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bacterostatic</a:t>
            </a:r>
            <a:r>
              <a:rPr lang="en-US" sz="2300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and preservative.</a:t>
            </a:r>
          </a:p>
          <a:p>
            <a:pPr marL="342900" marR="457200" lvl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300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Masks disagreeable taste in tablets and pills.</a:t>
            </a:r>
            <a:endParaRPr lang="en-US" sz="2300" b="1" dirty="0">
              <a:effectLst/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336" y="332656"/>
            <a:ext cx="1080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The enzymatic hydrolysis for sucrose by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-glycosidase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and not by </a:t>
            </a:r>
            <a:r>
              <a:rPr lang="en-US" b="1" dirty="0"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-glycosidase supported the </a:t>
            </a:r>
            <a:r>
              <a:rPr lang="en-US" b="1" dirty="0"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-</a:t>
            </a:r>
            <a:r>
              <a:rPr lang="en-US" b="1" dirty="0" err="1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glycosidic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configuration. </a:t>
            </a:r>
          </a:p>
        </p:txBody>
      </p:sp>
      <p:pic>
        <p:nvPicPr>
          <p:cNvPr id="8" name="Picture 7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0001020-27AB-4544-9B4C-80634B2D2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8" y="2852936"/>
            <a:ext cx="3061731" cy="5740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E53B58-8B00-4AB2-806E-7036C3EFF978}"/>
              </a:ext>
            </a:extLst>
          </p:cNvPr>
          <p:cNvSpPr/>
          <p:nvPr/>
        </p:nvSpPr>
        <p:spPr>
          <a:xfrm>
            <a:off x="1271464" y="2852936"/>
            <a:ext cx="1178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Low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Uses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63"/>
    </mc:Choice>
    <mc:Fallback xmlns="">
      <p:transition spd="slow" advTm="24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4142" y="1196752"/>
            <a:ext cx="12097344" cy="1086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err="1">
                <a:latin typeface="Georgia" panose="02040502050405020303" pitchFamily="18" charset="0"/>
              </a:rPr>
              <a:t>Trehalose</a:t>
            </a:r>
            <a:r>
              <a:rPr lang="en-US" sz="2200" b="1" dirty="0">
                <a:latin typeface="Georgia" panose="02040502050405020303" pitchFamily="18" charset="0"/>
              </a:rPr>
              <a:t> is a disaccharide found </a:t>
            </a:r>
            <a:r>
              <a:rPr lang="en-US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in yeasts, fungi, sea </a:t>
            </a:r>
            <a:r>
              <a:rPr lang="en-US" sz="2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urchins (</a:t>
            </a:r>
            <a:r>
              <a:rPr lang="ar-EG" sz="2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قنافذ</a:t>
            </a:r>
            <a:r>
              <a:rPr lang="en-US" sz="2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), </a:t>
            </a:r>
            <a:r>
              <a:rPr lang="en-US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and algae</a:t>
            </a:r>
            <a:r>
              <a:rPr lang="en-US" sz="2200" b="1" dirty="0">
                <a:latin typeface="Georgia" panose="02040502050405020303" pitchFamily="18" charset="0"/>
              </a:rPr>
              <a:t>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</a:rPr>
              <a:t>It is a </a:t>
            </a:r>
            <a:r>
              <a:rPr lang="en-US" b="1" dirty="0" err="1">
                <a:latin typeface="Georgia" panose="02040502050405020303" pitchFamily="18" charset="0"/>
              </a:rPr>
              <a:t>nonreducing</a:t>
            </a:r>
            <a:r>
              <a:rPr lang="en-US" b="1" dirty="0">
                <a:latin typeface="Georgia" panose="02040502050405020303" pitchFamily="18" charset="0"/>
              </a:rPr>
              <a:t> sugar and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does not found in plants</a:t>
            </a:r>
            <a:r>
              <a:rPr lang="en-US" b="1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76872"/>
            <a:ext cx="11558547" cy="168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It is widely distributed in yeasts, </a:t>
            </a:r>
            <a:r>
              <a:rPr lang="en-US" b="1" dirty="0" err="1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moulds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and fungi as these are not contain chlorophyll,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they do not form starch but store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trehalose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as a reserve food supply.</a:t>
            </a:r>
            <a:endParaRPr lang="en-US" sz="3200" b="1" dirty="0">
              <a:solidFill>
                <a:srgbClr val="FF0000"/>
              </a:solidFill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5640" y="-42559"/>
            <a:ext cx="424847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FF00"/>
                </a:solidFill>
                <a:latin typeface="Georgia" panose="02040502050405020303" pitchFamily="18" charset="0"/>
              </a:rPr>
              <a:t>Trehalose</a:t>
            </a:r>
            <a:r>
              <a:rPr lang="en-US" sz="36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25850" r="21651" b="26900"/>
          <a:stretch/>
        </p:blipFill>
        <p:spPr>
          <a:xfrm>
            <a:off x="8616735" y="3600621"/>
            <a:ext cx="3492760" cy="218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274149" y="4565442"/>
            <a:ext cx="11681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1- It has a sweet taste and high specific rotation (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+197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).</a:t>
            </a:r>
            <a:endParaRPr lang="en-US" sz="3200" b="1" dirty="0"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2- It is difficult to be hydrolyzed by acids.</a:t>
            </a:r>
            <a:endParaRPr lang="en-US" sz="3200" b="1" dirty="0"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3-It is hydrolyzed by specific enzyme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trehalase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which occurs in certain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yeast 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species,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moulds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fungi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. </a:t>
            </a:r>
            <a:endParaRPr lang="en-US" sz="3200" b="1" dirty="0"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10" name="Picture 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58F62A0A-646B-4E76-9612-93F5ED378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60" y="4162994"/>
            <a:ext cx="3061731" cy="574074"/>
          </a:xfrm>
          <a:prstGeom prst="rect">
            <a:avLst/>
          </a:prstGeom>
        </p:spPr>
      </p:pic>
      <p:pic>
        <p:nvPicPr>
          <p:cNvPr id="11" name="Picture 10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8CABCD56-27FC-4B5F-9925-DF0982EA0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764704"/>
            <a:ext cx="3061731" cy="5740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B67475-C7E5-494D-886F-02AABDAC9F50}"/>
              </a:ext>
            </a:extLst>
          </p:cNvPr>
          <p:cNvSpPr/>
          <p:nvPr/>
        </p:nvSpPr>
        <p:spPr>
          <a:xfrm>
            <a:off x="335360" y="764704"/>
            <a:ext cx="2558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Occurrence: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8167F0-5104-49CC-AC63-843BC3930C3A}"/>
              </a:ext>
            </a:extLst>
          </p:cNvPr>
          <p:cNvSpPr/>
          <p:nvPr/>
        </p:nvSpPr>
        <p:spPr>
          <a:xfrm>
            <a:off x="623392" y="4076823"/>
            <a:ext cx="2286203" cy="660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Properties: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5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5"/>
    </mc:Choice>
    <mc:Fallback xmlns="">
      <p:transition spd="slow" advTm="6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82638"/>
            <a:ext cx="12192000" cy="2241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Honey consists chiefly of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dextrose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and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levulose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(70-80%) with small amounts of water, sucrose (2-10%), dextrin, wax, proteins, volatile oils, minerals, acids and coloring and flavoring components, it contains vitamin B</a:t>
            </a:r>
            <a:r>
              <a:rPr lang="en-US" b="1" baseline="-25000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1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, B</a:t>
            </a:r>
            <a:r>
              <a:rPr lang="en-US" b="1" baseline="-25000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2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, C, nicotinic acid and formic acid.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864" y="747618"/>
            <a:ext cx="7320136" cy="229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6D95F4E0-18B5-4633-8302-2CB3D2C30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14" y="3725575"/>
            <a:ext cx="5427154" cy="574074"/>
          </a:xfrm>
          <a:prstGeom prst="rect">
            <a:avLst/>
          </a:prstGeom>
        </p:spPr>
      </p:pic>
      <p:pic>
        <p:nvPicPr>
          <p:cNvPr id="7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0173392C-4940-4B77-A066-1FE91BF73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74" y="1734101"/>
            <a:ext cx="3061731" cy="5740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538F48-1E65-4B1C-B252-91ADD90672DE}"/>
              </a:ext>
            </a:extLst>
          </p:cNvPr>
          <p:cNvSpPr/>
          <p:nvPr/>
        </p:nvSpPr>
        <p:spPr>
          <a:xfrm>
            <a:off x="978796" y="1604845"/>
            <a:ext cx="1476686" cy="660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Source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B2B71-D5E8-4777-BAAA-0FB964EE0D59}"/>
              </a:ext>
            </a:extLst>
          </p:cNvPr>
          <p:cNvSpPr/>
          <p:nvPr/>
        </p:nvSpPr>
        <p:spPr>
          <a:xfrm>
            <a:off x="190440" y="2923743"/>
            <a:ext cx="11811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Sugar secretions are collected in honeycomb by honey bees.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4DD01F-4015-4D3F-86F8-81DE56328EBE}"/>
              </a:ext>
            </a:extLst>
          </p:cNvPr>
          <p:cNvSpPr/>
          <p:nvPr/>
        </p:nvSpPr>
        <p:spPr>
          <a:xfrm>
            <a:off x="755584" y="3621908"/>
            <a:ext cx="4562467" cy="660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Chemical composition: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ED341-3395-45DC-BA40-D854DD7A30FB}"/>
              </a:ext>
            </a:extLst>
          </p:cNvPr>
          <p:cNvSpPr/>
          <p:nvPr/>
        </p:nvSpPr>
        <p:spPr>
          <a:xfrm>
            <a:off x="3905930" y="-25024"/>
            <a:ext cx="2039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HONEY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83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3"/>
    </mc:Choice>
    <mc:Fallback xmlns="">
      <p:transition spd="slow" advTm="1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360" y="980728"/>
            <a:ext cx="113772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1- As demulcent, sweetener in cough mixture.</a:t>
            </a:r>
          </a:p>
          <a:p>
            <a:pPr marL="0"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2- As a fragrance ingredient and humectant, also a biological additive in shampoos, face, body and hand creams and lotions.</a:t>
            </a:r>
          </a:p>
          <a:p>
            <a:pPr marL="0"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3- It has been reported to have antimicrobial activity. </a:t>
            </a:r>
            <a:endParaRPr lang="en-US" b="1" dirty="0">
              <a:effectLst/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183B1A-EF6A-4073-838F-B10031100E06}"/>
              </a:ext>
            </a:extLst>
          </p:cNvPr>
          <p:cNvSpPr/>
          <p:nvPr/>
        </p:nvSpPr>
        <p:spPr>
          <a:xfrm>
            <a:off x="1271464" y="-120669"/>
            <a:ext cx="1433406" cy="741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Uses: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8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"/>
    </mc:Choice>
    <mc:Fallback xmlns="">
      <p:transition spd="slow" advTm="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777" y="768515"/>
            <a:ext cx="11856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They may be considered as two disaccharides combined in one molecule with a central sugar residue. </a:t>
            </a:r>
          </a:p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They include both reducing and non-reducing types and may occur in plants as the sugar part of certain plant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glycosides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or in the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free state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.</a:t>
            </a:r>
          </a:p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The reducing type usually found in plant glycosides e.g.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Mannotriose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.</a:t>
            </a:r>
          </a:p>
          <a:p>
            <a:pPr marL="342900" marR="0" indent="-342900" algn="justLow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The non-reducing </a:t>
            </a:r>
            <a:r>
              <a:rPr lang="en-US" b="1" dirty="0" err="1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trisaccharides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have the molecular formula C</a:t>
            </a:r>
            <a:r>
              <a:rPr lang="en-US" b="1" baseline="-25000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18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H</a:t>
            </a:r>
            <a:r>
              <a:rPr lang="en-US" b="1" baseline="-25000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32 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O</a:t>
            </a:r>
            <a:r>
              <a:rPr lang="en-US" b="1" baseline="-25000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16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 e.g. </a:t>
            </a:r>
            <a:r>
              <a:rPr lang="en-US" b="1" dirty="0" err="1">
                <a:solidFill>
                  <a:srgbClr val="FF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Raffinose</a:t>
            </a:r>
            <a:r>
              <a:rPr lang="en-US" b="1" dirty="0"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.     </a:t>
            </a:r>
            <a:endParaRPr lang="en-US" b="1" dirty="0">
              <a:effectLst/>
              <a:latin typeface="Georgia" panose="02040502050405020303" pitchFamily="18" charset="0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95600" y="0"/>
            <a:ext cx="7416824" cy="58477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solidFill>
                  <a:srgbClr val="FFFF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raditional Arabic" panose="02020603050405020304" pitchFamily="18" charset="-78"/>
              </a:rPr>
              <a:t>TRISACCHARIDES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4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"/>
    </mc:Choice>
    <mc:Fallback xmlns="">
      <p:transition spd="slow" advTm="5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2|16.4|17.9|0.8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3.9|11.3|2.6|2|1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5.6|1.3|13.9|1.2|9.5|11.4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6.6|13|5.1|1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|24.4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|2.7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6|0.8|0.7|2.5|1.9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5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7.1|10.6|0.7|7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1.8|0.9|15.7|1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4|51.7|10.7|6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8.9|1.8|9.2|14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3|2.1|22.9|5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1.9|12.2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7|13.2|19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8|1.7|0.8|2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1.6|1|4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4|0.6|0.5|0.6|0.6|0.5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0.8|0.7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3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1.1|0.4|0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27421</TotalTime>
  <Words>1606</Words>
  <Application>Microsoft Office PowerPoint</Application>
  <PresentationFormat>Widescreen</PresentationFormat>
  <Paragraphs>138</Paragraphs>
  <Slides>30</Slides>
  <Notes>4</Notes>
  <HiddenSlides>1</HiddenSlides>
  <MMClips>29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맑은 고딕</vt:lpstr>
      <vt:lpstr>MS PGothic</vt:lpstr>
      <vt:lpstr>MS PGothic</vt:lpstr>
      <vt:lpstr>Arial</vt:lpstr>
      <vt:lpstr>Garamond</vt:lpstr>
      <vt:lpstr>Georgia</vt:lpstr>
      <vt:lpstr>Symbol</vt:lpstr>
      <vt:lpstr>Times New Roman</vt:lpstr>
      <vt:lpstr>Traditional Arabic</vt:lpstr>
      <vt:lpstr>Wingdings</vt:lpstr>
      <vt:lpstr>Organic</vt:lpstr>
      <vt:lpstr>Office Theme</vt:lpstr>
      <vt:lpstr>Carbohydrates </vt:lpstr>
      <vt:lpstr>NON  REDUCING DISACCHARIDES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Ryan Dill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Dill</dc:creator>
  <cp:lastModifiedBy>owner</cp:lastModifiedBy>
  <cp:revision>697</cp:revision>
  <dcterms:created xsi:type="dcterms:W3CDTF">2008-05-20T18:41:34Z</dcterms:created>
  <dcterms:modified xsi:type="dcterms:W3CDTF">2020-03-15T18:15:14Z</dcterms:modified>
</cp:coreProperties>
</file>