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DEC33F-0816-4598-B5BC-A2DD840B68AF}" type="datetimeFigureOut">
              <a:rPr lang="en-US" smtClean="0"/>
              <a:t>3/15/2020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37214-0FC9-44C9-89D8-EAADD358F0E6}" type="slidenum">
              <a:rPr lang="en-US" smtClean="0"/>
              <a:t>‹#›</a:t>
            </a:fld>
            <a:endParaRPr lang="en-US"/>
          </a:p>
        </p:txBody>
      </p:sp>
    </p:spTree>
    <p:extLst>
      <p:ext uri="{BB962C8B-B14F-4D97-AF65-F5344CB8AC3E}">
        <p14:creationId xmlns:p14="http://schemas.microsoft.com/office/powerpoint/2010/main" val="136937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78E174F6-CC6C-4760-BB53-01B95CC8D2D9}" type="slidenum">
              <a:rPr lang="en-US" altLang="en-US" sz="1200" smtClean="0">
                <a:latin typeface="Tahoma" panose="020B0604030504040204" pitchFamily="34" charset="0"/>
                <a:cs typeface="Arial" panose="020B0604020202020204" pitchFamily="34" charset="0"/>
              </a:rPr>
              <a:pPr algn="l" rtl="1"/>
              <a:t>1</a:t>
            </a:fld>
            <a:endParaRPr lang="en-US" altLang="en-US" sz="1200" smtClean="0">
              <a:latin typeface="Tahoma" panose="020B0604030504040204" pitchFamily="34" charset="0"/>
              <a:cs typeface="Arial" panose="020B0604020202020204" pitchFamily="34" charset="0"/>
            </a:endParaRPr>
          </a:p>
        </p:txBody>
      </p:sp>
      <p:sp>
        <p:nvSpPr>
          <p:cNvPr id="8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463410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1E27E703-5681-406C-A175-C0F7EB81E24D}" type="slidenum">
              <a:rPr lang="en-US" altLang="en-US" sz="1200" smtClean="0">
                <a:latin typeface="Tahoma" panose="020B0604030504040204" pitchFamily="34" charset="0"/>
                <a:cs typeface="Arial" panose="020B0604020202020204" pitchFamily="34" charset="0"/>
              </a:rPr>
              <a:pPr algn="l" rtl="1"/>
              <a:t>14</a:t>
            </a:fld>
            <a:endParaRPr lang="en-US" altLang="en-US" sz="1200" smtClean="0">
              <a:latin typeface="Tahoma" panose="020B0604030504040204" pitchFamily="34" charset="0"/>
              <a:cs typeface="Arial" panose="020B0604020202020204" pitchFamily="34" charset="0"/>
            </a:endParaRPr>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2186111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D3675E67-DC87-4B9E-9BB6-4A2B88ECDE54}" type="slidenum">
              <a:rPr lang="en-US" altLang="en-US" sz="1200" smtClean="0">
                <a:latin typeface="Tahoma" panose="020B0604030504040204" pitchFamily="34" charset="0"/>
                <a:cs typeface="Arial" panose="020B0604020202020204" pitchFamily="34" charset="0"/>
              </a:rPr>
              <a:pPr algn="l" rtl="1"/>
              <a:t>15</a:t>
            </a:fld>
            <a:endParaRPr lang="en-US" altLang="en-US" sz="1200" smtClean="0">
              <a:latin typeface="Tahoma" panose="020B0604030504040204" pitchFamily="34" charset="0"/>
              <a:cs typeface="Arial" panose="020B0604020202020204" pitchFamily="34"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4073219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436582BA-3E76-42FA-8BE1-B5881A11DEA4}" type="slidenum">
              <a:rPr lang="en-US" altLang="en-US" sz="1200" smtClean="0">
                <a:latin typeface="Tahoma" panose="020B0604030504040204" pitchFamily="34" charset="0"/>
                <a:cs typeface="Arial" panose="020B0604020202020204" pitchFamily="34" charset="0"/>
              </a:rPr>
              <a:pPr algn="l" rtl="1"/>
              <a:t>20</a:t>
            </a:fld>
            <a:endParaRPr lang="en-US" altLang="en-US" sz="1200" smtClean="0">
              <a:latin typeface="Tahoma" panose="020B0604030504040204" pitchFamily="34" charset="0"/>
              <a:cs typeface="Arial" panose="020B0604020202020204" pitchFamily="34"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2991261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5C2DDF51-B1AA-44F9-887A-4D46AB3B8795}" type="slidenum">
              <a:rPr lang="en-US" altLang="en-US" sz="1200" smtClean="0">
                <a:latin typeface="Tahoma" panose="020B0604030504040204" pitchFamily="34" charset="0"/>
                <a:cs typeface="Arial" panose="020B0604020202020204" pitchFamily="34" charset="0"/>
              </a:rPr>
              <a:pPr algn="l" rtl="1"/>
              <a:t>21</a:t>
            </a:fld>
            <a:endParaRPr lang="en-US" altLang="en-US" sz="1200" smtClean="0">
              <a:latin typeface="Tahoma" panose="020B0604030504040204" pitchFamily="34" charset="0"/>
              <a:cs typeface="Arial" panose="020B0604020202020204"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1126508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E9FF5B04-FB97-4B0E-954B-A0864FBDEFC9}" type="slidenum">
              <a:rPr lang="en-US" altLang="en-US" sz="1200" smtClean="0">
                <a:latin typeface="Tahoma" panose="020B0604030504040204" pitchFamily="34" charset="0"/>
                <a:cs typeface="Arial" panose="020B0604020202020204" pitchFamily="34" charset="0"/>
              </a:rPr>
              <a:pPr algn="l" rtl="1"/>
              <a:t>22</a:t>
            </a:fld>
            <a:endParaRPr lang="en-US" altLang="en-US" sz="1200" smtClean="0">
              <a:latin typeface="Tahoma" panose="020B0604030504040204" pitchFamily="34" charset="0"/>
              <a:cs typeface="Arial" panose="020B0604020202020204" pitchFamily="34"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3271959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D174D3D7-507E-4F9A-82C1-6BAA1B2BE535}" type="slidenum">
              <a:rPr lang="en-US" altLang="en-US" sz="1200" smtClean="0">
                <a:latin typeface="Tahoma" panose="020B0604030504040204" pitchFamily="34" charset="0"/>
                <a:cs typeface="Arial" panose="020B0604020202020204" pitchFamily="34" charset="0"/>
              </a:rPr>
              <a:pPr algn="l" rtl="1"/>
              <a:t>23</a:t>
            </a:fld>
            <a:endParaRPr lang="en-US" altLang="en-US" sz="1200" smtClean="0">
              <a:latin typeface="Tahoma" panose="020B0604030504040204" pitchFamily="34" charset="0"/>
              <a:cs typeface="Arial" panose="020B0604020202020204" pitchFamily="34"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674464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7C74940B-230A-4609-A095-817BBE7CF192}" type="slidenum">
              <a:rPr lang="en-US" altLang="en-US" sz="1200" smtClean="0">
                <a:latin typeface="Tahoma" panose="020B0604030504040204" pitchFamily="34" charset="0"/>
                <a:cs typeface="Arial" panose="020B0604020202020204" pitchFamily="34" charset="0"/>
              </a:rPr>
              <a:pPr algn="l" rtl="1"/>
              <a:t>24</a:t>
            </a:fld>
            <a:endParaRPr lang="en-US" altLang="en-US" sz="1200" smtClean="0">
              <a:latin typeface="Tahoma" panose="020B0604030504040204" pitchFamily="34" charset="0"/>
              <a:cs typeface="Arial" panose="020B0604020202020204" pitchFamily="34"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2237330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6A843A2A-188A-4B29-BDB0-59990D3D1AD0}" type="slidenum">
              <a:rPr lang="en-US" altLang="en-US" sz="1200" smtClean="0">
                <a:latin typeface="Tahoma" panose="020B0604030504040204" pitchFamily="34" charset="0"/>
                <a:cs typeface="Arial" panose="020B0604020202020204" pitchFamily="34" charset="0"/>
              </a:rPr>
              <a:pPr algn="l" rtl="1"/>
              <a:t>25</a:t>
            </a:fld>
            <a:endParaRPr lang="en-US" altLang="en-US" sz="1200" smtClean="0">
              <a:latin typeface="Tahoma" panose="020B0604030504040204" pitchFamily="34" charset="0"/>
              <a:cs typeface="Arial" panose="020B0604020202020204" pitchFamily="34"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842982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3C2DBE28-1A79-41D9-A058-25FC4800E0B6}" type="slidenum">
              <a:rPr lang="en-US" altLang="en-US" sz="1200" smtClean="0">
                <a:latin typeface="Tahoma" panose="020B0604030504040204" pitchFamily="34" charset="0"/>
                <a:cs typeface="Arial" panose="020B0604020202020204" pitchFamily="34" charset="0"/>
              </a:rPr>
              <a:pPr algn="l" rtl="1"/>
              <a:t>26</a:t>
            </a:fld>
            <a:endParaRPr lang="en-US" altLang="en-US" sz="1200" smtClean="0">
              <a:latin typeface="Tahoma" panose="020B0604030504040204" pitchFamily="34" charset="0"/>
              <a:cs typeface="Arial" panose="020B0604020202020204" pitchFamily="3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2851757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9A1D014E-737F-4F2C-BAE6-9AEFD7C9D9B8}" type="slidenum">
              <a:rPr lang="en-US" altLang="en-US" sz="1200" smtClean="0">
                <a:latin typeface="Tahoma" panose="020B0604030504040204" pitchFamily="34" charset="0"/>
                <a:cs typeface="Arial" panose="020B0604020202020204" pitchFamily="34" charset="0"/>
              </a:rPr>
              <a:pPr algn="l" rtl="1"/>
              <a:t>28</a:t>
            </a:fld>
            <a:endParaRPr lang="en-US" altLang="en-US" sz="1200" smtClean="0">
              <a:latin typeface="Tahoma" panose="020B0604030504040204" pitchFamily="34" charset="0"/>
              <a:cs typeface="Arial" panose="020B0604020202020204"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832262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4E2A9FCE-976B-4DA7-B0C2-5A5C9AE1F971}" type="slidenum">
              <a:rPr lang="en-US" altLang="en-US" sz="1200" smtClean="0">
                <a:latin typeface="Tahoma" panose="020B0604030504040204" pitchFamily="34" charset="0"/>
                <a:cs typeface="Arial" panose="020B0604020202020204" pitchFamily="34" charset="0"/>
              </a:rPr>
              <a:pPr algn="l" rtl="1"/>
              <a:t>2</a:t>
            </a:fld>
            <a:endParaRPr lang="en-US" altLang="en-US" sz="1200" smtClean="0">
              <a:latin typeface="Tahoma" panose="020B0604030504040204" pitchFamily="34" charset="0"/>
              <a:cs typeface="Arial" panose="020B0604020202020204" pitchFamily="34"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500234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C21AB913-6B0C-4383-B898-E89C4551F3B6}" type="slidenum">
              <a:rPr lang="en-US" altLang="en-US" sz="1200" smtClean="0">
                <a:latin typeface="Tahoma" panose="020B0604030504040204" pitchFamily="34" charset="0"/>
                <a:cs typeface="Arial" panose="020B0604020202020204" pitchFamily="34" charset="0"/>
              </a:rPr>
              <a:pPr algn="l" rtl="1"/>
              <a:t>29</a:t>
            </a:fld>
            <a:endParaRPr lang="en-US" altLang="en-US" sz="1200" smtClean="0">
              <a:latin typeface="Tahoma" panose="020B0604030504040204" pitchFamily="34" charset="0"/>
              <a:cs typeface="Arial" panose="020B0604020202020204"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2324924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AE04D885-BDDA-4BBA-99CE-7E985E5270C2}" type="slidenum">
              <a:rPr lang="en-US" altLang="en-US" sz="1200" smtClean="0">
                <a:latin typeface="Tahoma" panose="020B0604030504040204" pitchFamily="34" charset="0"/>
                <a:cs typeface="Arial" panose="020B0604020202020204" pitchFamily="34" charset="0"/>
              </a:rPr>
              <a:pPr algn="l" rtl="1"/>
              <a:t>30</a:t>
            </a:fld>
            <a:endParaRPr lang="en-US" altLang="en-US" sz="1200" smtClean="0">
              <a:latin typeface="Tahoma" panose="020B0604030504040204" pitchFamily="34" charset="0"/>
              <a:cs typeface="Arial" panose="020B0604020202020204" pitchFamily="34"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538787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387DED74-8DC2-497C-8E85-A57221BFCAD3}" type="slidenum">
              <a:rPr lang="en-US" altLang="en-US" sz="1200" smtClean="0">
                <a:latin typeface="Tahoma" panose="020B0604030504040204" pitchFamily="34" charset="0"/>
                <a:cs typeface="Arial" panose="020B0604020202020204" pitchFamily="34" charset="0"/>
              </a:rPr>
              <a:pPr algn="l" rtl="1"/>
              <a:t>31</a:t>
            </a:fld>
            <a:endParaRPr lang="en-US" altLang="en-US" sz="1200" smtClean="0">
              <a:latin typeface="Tahoma" panose="020B0604030504040204" pitchFamily="34" charset="0"/>
              <a:cs typeface="Arial" panose="020B060402020202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2653733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5CE6B50D-C786-402C-A394-FF88BBE5A25D}" type="slidenum">
              <a:rPr lang="en-US" altLang="en-US" sz="1200" smtClean="0">
                <a:latin typeface="Tahoma" panose="020B0604030504040204" pitchFamily="34" charset="0"/>
                <a:cs typeface="Arial" panose="020B0604020202020204" pitchFamily="34" charset="0"/>
              </a:rPr>
              <a:pPr algn="l" rtl="1"/>
              <a:t>32</a:t>
            </a:fld>
            <a:endParaRPr lang="en-US" altLang="en-US" sz="1200" smtClean="0">
              <a:latin typeface="Tahoma" panose="020B0604030504040204" pitchFamily="34" charset="0"/>
              <a:cs typeface="Arial" panose="020B0604020202020204"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2515054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00EBDA0B-07DB-48D1-B25B-679327FA8E84}" type="slidenum">
              <a:rPr lang="en-US" altLang="en-US" sz="1200" smtClean="0">
                <a:latin typeface="Tahoma" panose="020B0604030504040204" pitchFamily="34" charset="0"/>
                <a:cs typeface="Arial" panose="020B0604020202020204" pitchFamily="34" charset="0"/>
              </a:rPr>
              <a:pPr algn="l" rtl="1"/>
              <a:t>33</a:t>
            </a:fld>
            <a:endParaRPr lang="en-US" altLang="en-US" sz="1200" smtClean="0">
              <a:latin typeface="Tahoma" panose="020B0604030504040204" pitchFamily="34" charset="0"/>
              <a:cs typeface="Arial" panose="020B060402020202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13033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27E48BB7-5D1C-469B-913D-9C7D4A7C6825}" type="slidenum">
              <a:rPr lang="en-US" altLang="en-US" sz="1200" smtClean="0">
                <a:latin typeface="Tahoma" panose="020B0604030504040204" pitchFamily="34" charset="0"/>
                <a:cs typeface="Arial" panose="020B0604020202020204" pitchFamily="34" charset="0"/>
              </a:rPr>
              <a:pPr algn="l" rtl="1"/>
              <a:t>34</a:t>
            </a:fld>
            <a:endParaRPr lang="en-US" altLang="en-US" sz="1200" smtClean="0">
              <a:latin typeface="Tahoma" panose="020B0604030504040204" pitchFamily="34" charset="0"/>
              <a:cs typeface="Arial" panose="020B0604020202020204"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1841176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0DD98C3A-4A9B-45CB-B25B-8CB933E77BD7}" type="slidenum">
              <a:rPr lang="en-US" altLang="en-US" sz="1200" smtClean="0">
                <a:latin typeface="Tahoma" panose="020B0604030504040204" pitchFamily="34" charset="0"/>
                <a:cs typeface="Arial" panose="020B0604020202020204" pitchFamily="34" charset="0"/>
              </a:rPr>
              <a:pPr algn="l" rtl="1"/>
              <a:t>35</a:t>
            </a:fld>
            <a:endParaRPr lang="en-US" altLang="en-US" sz="1200" smtClean="0">
              <a:latin typeface="Tahoma" panose="020B0604030504040204" pitchFamily="34" charset="0"/>
              <a:cs typeface="Arial" panose="020B0604020202020204"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958413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5ADA99BF-978E-4E57-982D-741658161F85}" type="slidenum">
              <a:rPr lang="en-US" altLang="en-US" sz="1200" smtClean="0">
                <a:latin typeface="Tahoma" panose="020B0604030504040204" pitchFamily="34" charset="0"/>
                <a:cs typeface="Arial" panose="020B0604020202020204" pitchFamily="34" charset="0"/>
              </a:rPr>
              <a:pPr algn="l" rtl="1"/>
              <a:t>36</a:t>
            </a:fld>
            <a:endParaRPr lang="en-US" altLang="en-US" sz="1200" smtClean="0">
              <a:latin typeface="Tahoma" panose="020B0604030504040204" pitchFamily="34" charset="0"/>
              <a:cs typeface="Arial" panose="020B0604020202020204"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1652428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01105367-F832-4AA0-B8F3-A0A11A20AD8B}" type="slidenum">
              <a:rPr lang="en-US" altLang="en-US" sz="1200" smtClean="0">
                <a:latin typeface="Tahoma" panose="020B0604030504040204" pitchFamily="34" charset="0"/>
                <a:cs typeface="Arial" panose="020B0604020202020204" pitchFamily="34" charset="0"/>
              </a:rPr>
              <a:pPr algn="l" rtl="1"/>
              <a:t>37</a:t>
            </a:fld>
            <a:endParaRPr lang="en-US" altLang="en-US" sz="1200" smtClean="0">
              <a:latin typeface="Tahoma" panose="020B0604030504040204" pitchFamily="34" charset="0"/>
              <a:cs typeface="Arial" panose="020B0604020202020204" pitchFamily="34" charset="0"/>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1962487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FE2F193E-BF54-4D65-92A4-2ECFFBDAEA89}" type="slidenum">
              <a:rPr lang="en-US" altLang="en-US" sz="1200" smtClean="0">
                <a:latin typeface="Tahoma" panose="020B0604030504040204" pitchFamily="34" charset="0"/>
                <a:cs typeface="Arial" panose="020B0604020202020204" pitchFamily="34" charset="0"/>
              </a:rPr>
              <a:pPr algn="l" rtl="1"/>
              <a:t>7</a:t>
            </a:fld>
            <a:endParaRPr lang="en-US" altLang="en-US" sz="1200" smtClean="0">
              <a:latin typeface="Tahoma" panose="020B0604030504040204" pitchFamily="34" charset="0"/>
              <a:cs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3428018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ED336D77-8CEA-4D49-B6FE-A7FDA5CF2418}" type="slidenum">
              <a:rPr lang="en-US" altLang="en-US" sz="1200" smtClean="0">
                <a:latin typeface="Tahoma" panose="020B0604030504040204" pitchFamily="34" charset="0"/>
                <a:cs typeface="Arial" panose="020B0604020202020204" pitchFamily="34" charset="0"/>
              </a:rPr>
              <a:pPr algn="l" rtl="1"/>
              <a:t>8</a:t>
            </a:fld>
            <a:endParaRPr lang="en-US" altLang="en-US" sz="1200" smtClean="0">
              <a:latin typeface="Tahoma" panose="020B0604030504040204" pitchFamily="34" charset="0"/>
              <a:cs typeface="Arial" panose="020B0604020202020204" pitchFamily="34" charset="0"/>
            </a:endParaRPr>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361966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331FF099-E61F-414D-A988-9DA94560A060}" type="slidenum">
              <a:rPr lang="en-US" altLang="en-US" sz="1200" smtClean="0">
                <a:latin typeface="Tahoma" panose="020B0604030504040204" pitchFamily="34" charset="0"/>
                <a:cs typeface="Arial" panose="020B0604020202020204" pitchFamily="34" charset="0"/>
              </a:rPr>
              <a:pPr algn="l" rtl="1"/>
              <a:t>9</a:t>
            </a:fld>
            <a:endParaRPr lang="en-US" altLang="en-US" sz="1200" smtClean="0">
              <a:latin typeface="Tahoma" panose="020B0604030504040204" pitchFamily="34" charset="0"/>
              <a:cs typeface="Arial" panose="020B0604020202020204" pitchFamily="34" charset="0"/>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1601022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B9A7CD68-6E7A-4038-A2D8-A3920508B7B8}" type="slidenum">
              <a:rPr lang="en-US" altLang="en-US" sz="1200" smtClean="0">
                <a:latin typeface="Tahoma" panose="020B0604030504040204" pitchFamily="34" charset="0"/>
                <a:cs typeface="Arial" panose="020B0604020202020204" pitchFamily="34" charset="0"/>
              </a:rPr>
              <a:pPr algn="l" rtl="1"/>
              <a:t>10</a:t>
            </a:fld>
            <a:endParaRPr lang="en-US" altLang="en-US" sz="1200" smtClean="0">
              <a:latin typeface="Tahoma" panose="020B0604030504040204" pitchFamily="34" charset="0"/>
              <a:cs typeface="Arial" panose="020B0604020202020204" pitchFamily="34"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4283603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36647259-4597-4217-9D2D-E8DA610A6C4B}" type="slidenum">
              <a:rPr lang="en-US" altLang="en-US" sz="1200" smtClean="0">
                <a:latin typeface="Tahoma" panose="020B0604030504040204" pitchFamily="34" charset="0"/>
                <a:cs typeface="Arial" panose="020B0604020202020204" pitchFamily="34" charset="0"/>
              </a:rPr>
              <a:pPr algn="l" rtl="1"/>
              <a:t>11</a:t>
            </a:fld>
            <a:endParaRPr lang="en-US" altLang="en-US" sz="1200" smtClean="0">
              <a:latin typeface="Tahoma" panose="020B0604030504040204" pitchFamily="34" charset="0"/>
              <a:cs typeface="Arial" panose="020B060402020202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1654000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85C27FEF-1559-4338-A2FB-A5EDCE037B41}" type="slidenum">
              <a:rPr lang="en-US" altLang="en-US" sz="1200" smtClean="0">
                <a:latin typeface="Tahoma" panose="020B0604030504040204" pitchFamily="34" charset="0"/>
                <a:cs typeface="Arial" panose="020B0604020202020204" pitchFamily="34" charset="0"/>
              </a:rPr>
              <a:pPr algn="l" rtl="1"/>
              <a:t>12</a:t>
            </a:fld>
            <a:endParaRPr lang="en-US" altLang="en-US" sz="1200" smtClean="0">
              <a:latin typeface="Tahoma" panose="020B0604030504040204" pitchFamily="34" charset="0"/>
              <a:cs typeface="Arial" panose="020B0604020202020204" pitchFamily="34" charset="0"/>
            </a:endParaRPr>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2191925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l" rtl="1"/>
            <a:fld id="{B4D5AA6F-0A15-4995-871A-4B0C5F2C1C66}" type="slidenum">
              <a:rPr lang="en-US" altLang="en-US" sz="1200" smtClean="0">
                <a:latin typeface="Tahoma" panose="020B0604030504040204" pitchFamily="34" charset="0"/>
                <a:cs typeface="Arial" panose="020B0604020202020204" pitchFamily="34" charset="0"/>
              </a:rPr>
              <a:pPr algn="l" rtl="1"/>
              <a:t>13</a:t>
            </a:fld>
            <a:endParaRPr lang="en-US" altLang="en-US" sz="1200" smtClean="0">
              <a:latin typeface="Tahoma" panose="020B0604030504040204" pitchFamily="34" charset="0"/>
              <a:cs typeface="Arial" panose="020B0604020202020204"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406220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185135-8105-4958-B6D0-D71EE2CB791E}"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A390D-DA4D-4C7E-A9BA-444242843078}" type="slidenum">
              <a:rPr lang="en-US" smtClean="0"/>
              <a:t>‹#›</a:t>
            </a:fld>
            <a:endParaRPr lang="en-US"/>
          </a:p>
        </p:txBody>
      </p:sp>
    </p:spTree>
    <p:extLst>
      <p:ext uri="{BB962C8B-B14F-4D97-AF65-F5344CB8AC3E}">
        <p14:creationId xmlns:p14="http://schemas.microsoft.com/office/powerpoint/2010/main" val="1840784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185135-8105-4958-B6D0-D71EE2CB791E}"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A390D-DA4D-4C7E-A9BA-444242843078}" type="slidenum">
              <a:rPr lang="en-US" smtClean="0"/>
              <a:t>‹#›</a:t>
            </a:fld>
            <a:endParaRPr lang="en-US"/>
          </a:p>
        </p:txBody>
      </p:sp>
    </p:spTree>
    <p:extLst>
      <p:ext uri="{BB962C8B-B14F-4D97-AF65-F5344CB8AC3E}">
        <p14:creationId xmlns:p14="http://schemas.microsoft.com/office/powerpoint/2010/main" val="4094758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185135-8105-4958-B6D0-D71EE2CB791E}"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A390D-DA4D-4C7E-A9BA-444242843078}" type="slidenum">
              <a:rPr lang="en-US" smtClean="0"/>
              <a:t>‹#›</a:t>
            </a:fld>
            <a:endParaRPr lang="en-US"/>
          </a:p>
        </p:txBody>
      </p:sp>
    </p:spTree>
    <p:extLst>
      <p:ext uri="{BB962C8B-B14F-4D97-AF65-F5344CB8AC3E}">
        <p14:creationId xmlns:p14="http://schemas.microsoft.com/office/powerpoint/2010/main" val="1473044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83194DE8-7415-4E7D-A901-DD0A80F2E83A}" type="slidenum">
              <a:rPr lang="ru-RU" altLang="en-US"/>
              <a:pPr>
                <a:defRPr/>
              </a:pPr>
              <a:t>‹#›</a:t>
            </a:fld>
            <a:endParaRPr lang="ru-RU" altLang="en-US"/>
          </a:p>
        </p:txBody>
      </p:sp>
    </p:spTree>
    <p:extLst>
      <p:ext uri="{BB962C8B-B14F-4D97-AF65-F5344CB8AC3E}">
        <p14:creationId xmlns:p14="http://schemas.microsoft.com/office/powerpoint/2010/main" val="1482504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ar-EG"/>
          </a:p>
        </p:txBody>
      </p:sp>
      <p:sp>
        <p:nvSpPr>
          <p:cNvPr id="3" name="Text Placeholder 2"/>
          <p:cNvSpPr>
            <a:spLocks noGrp="1"/>
          </p:cNvSpPr>
          <p:nvPr>
            <p:ph type="body" sz="half" idx="1"/>
          </p:nvPr>
        </p:nvSpPr>
        <p:spPr>
          <a:xfrm>
            <a:off x="609600" y="1600201"/>
            <a:ext cx="10972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609600" y="3941763"/>
            <a:ext cx="10972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pPr>
              <a:defRPr/>
            </a:pPr>
            <a:fld id="{3CEF2D41-CD07-4E38-B227-361621FB0630}" type="slidenum">
              <a:rPr lang="ar-SA" altLang="en-US"/>
              <a:pPr>
                <a:defRPr/>
              </a:pPr>
              <a:t>‹#›</a:t>
            </a:fld>
            <a:endParaRPr lang="en-US" altLang="en-US"/>
          </a:p>
        </p:txBody>
      </p:sp>
    </p:spTree>
    <p:extLst>
      <p:ext uri="{BB962C8B-B14F-4D97-AF65-F5344CB8AC3E}">
        <p14:creationId xmlns:p14="http://schemas.microsoft.com/office/powerpoint/2010/main" val="485583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ar-EG"/>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pPr>
              <a:defRPr/>
            </a:pPr>
            <a:fld id="{57EC1B12-FC45-4311-B35F-D17F24569AC6}" type="slidenum">
              <a:rPr lang="ar-SA" altLang="en-US"/>
              <a:pPr>
                <a:defRPr/>
              </a:pPr>
              <a:t>‹#›</a:t>
            </a:fld>
            <a:endParaRPr lang="en-US" altLang="en-US"/>
          </a:p>
        </p:txBody>
      </p:sp>
    </p:spTree>
    <p:extLst>
      <p:ext uri="{BB962C8B-B14F-4D97-AF65-F5344CB8AC3E}">
        <p14:creationId xmlns:p14="http://schemas.microsoft.com/office/powerpoint/2010/main" val="676510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ar-EG"/>
          </a:p>
        </p:txBody>
      </p:sp>
      <p:sp>
        <p:nvSpPr>
          <p:cNvPr id="3" name="Content Placeholder 2"/>
          <p:cNvSpPr>
            <a:spLocks noGrp="1"/>
          </p:cNvSpPr>
          <p:nvPr>
            <p:ph sz="half" idx="1"/>
          </p:nvPr>
        </p:nvSpPr>
        <p:spPr>
          <a:xfrm>
            <a:off x="609600" y="1600201"/>
            <a:ext cx="10972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609600" y="3941763"/>
            <a:ext cx="10972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pPr>
              <a:defRPr/>
            </a:pPr>
            <a:fld id="{61C035DF-68E9-448B-B826-1914CC15B8F1}" type="slidenum">
              <a:rPr lang="ar-SA" altLang="en-US"/>
              <a:pPr>
                <a:defRPr/>
              </a:pPr>
              <a:t>‹#›</a:t>
            </a:fld>
            <a:endParaRPr lang="en-US" altLang="en-US"/>
          </a:p>
        </p:txBody>
      </p:sp>
    </p:spTree>
    <p:extLst>
      <p:ext uri="{BB962C8B-B14F-4D97-AF65-F5344CB8AC3E}">
        <p14:creationId xmlns:p14="http://schemas.microsoft.com/office/powerpoint/2010/main" val="2569232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3" name="Date Placeholder 2"/>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pPr>
              <a:defRPr/>
            </a:pPr>
            <a:fld id="{53EB6601-533C-4966-A5EE-DE2F796A9784}" type="slidenum">
              <a:rPr lang="ar-SA" altLang="en-US"/>
              <a:pPr>
                <a:defRPr/>
              </a:pPr>
              <a:t>‹#›</a:t>
            </a:fld>
            <a:endParaRPr lang="en-US" altLang="en-US"/>
          </a:p>
        </p:txBody>
      </p:sp>
    </p:spTree>
    <p:extLst>
      <p:ext uri="{BB962C8B-B14F-4D97-AF65-F5344CB8AC3E}">
        <p14:creationId xmlns:p14="http://schemas.microsoft.com/office/powerpoint/2010/main" val="363257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185135-8105-4958-B6D0-D71EE2CB791E}"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A390D-DA4D-4C7E-A9BA-444242843078}" type="slidenum">
              <a:rPr lang="en-US" smtClean="0"/>
              <a:t>‹#›</a:t>
            </a:fld>
            <a:endParaRPr lang="en-US"/>
          </a:p>
        </p:txBody>
      </p:sp>
    </p:spTree>
    <p:extLst>
      <p:ext uri="{BB962C8B-B14F-4D97-AF65-F5344CB8AC3E}">
        <p14:creationId xmlns:p14="http://schemas.microsoft.com/office/powerpoint/2010/main" val="394895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185135-8105-4958-B6D0-D71EE2CB791E}"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A390D-DA4D-4C7E-A9BA-444242843078}" type="slidenum">
              <a:rPr lang="en-US" smtClean="0"/>
              <a:t>‹#›</a:t>
            </a:fld>
            <a:endParaRPr lang="en-US"/>
          </a:p>
        </p:txBody>
      </p:sp>
    </p:spTree>
    <p:extLst>
      <p:ext uri="{BB962C8B-B14F-4D97-AF65-F5344CB8AC3E}">
        <p14:creationId xmlns:p14="http://schemas.microsoft.com/office/powerpoint/2010/main" val="3955714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185135-8105-4958-B6D0-D71EE2CB791E}"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4A390D-DA4D-4C7E-A9BA-444242843078}" type="slidenum">
              <a:rPr lang="en-US" smtClean="0"/>
              <a:t>‹#›</a:t>
            </a:fld>
            <a:endParaRPr lang="en-US"/>
          </a:p>
        </p:txBody>
      </p:sp>
    </p:spTree>
    <p:extLst>
      <p:ext uri="{BB962C8B-B14F-4D97-AF65-F5344CB8AC3E}">
        <p14:creationId xmlns:p14="http://schemas.microsoft.com/office/powerpoint/2010/main" val="3052915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185135-8105-4958-B6D0-D71EE2CB791E}" type="datetimeFigureOut">
              <a:rPr lang="en-US" smtClean="0"/>
              <a:t>3/15/2020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4A390D-DA4D-4C7E-A9BA-444242843078}" type="slidenum">
              <a:rPr lang="en-US" smtClean="0"/>
              <a:t>‹#›</a:t>
            </a:fld>
            <a:endParaRPr lang="en-US"/>
          </a:p>
        </p:txBody>
      </p:sp>
    </p:spTree>
    <p:extLst>
      <p:ext uri="{BB962C8B-B14F-4D97-AF65-F5344CB8AC3E}">
        <p14:creationId xmlns:p14="http://schemas.microsoft.com/office/powerpoint/2010/main" val="3068941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185135-8105-4958-B6D0-D71EE2CB791E}" type="datetimeFigureOut">
              <a:rPr lang="en-US" smtClean="0"/>
              <a:t>3/15/2020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4A390D-DA4D-4C7E-A9BA-444242843078}" type="slidenum">
              <a:rPr lang="en-US" smtClean="0"/>
              <a:t>‹#›</a:t>
            </a:fld>
            <a:endParaRPr lang="en-US"/>
          </a:p>
        </p:txBody>
      </p:sp>
    </p:spTree>
    <p:extLst>
      <p:ext uri="{BB962C8B-B14F-4D97-AF65-F5344CB8AC3E}">
        <p14:creationId xmlns:p14="http://schemas.microsoft.com/office/powerpoint/2010/main" val="2571129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5135-8105-4958-B6D0-D71EE2CB791E}" type="datetimeFigureOut">
              <a:rPr lang="en-US" smtClean="0"/>
              <a:t>3/15/2020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4A390D-DA4D-4C7E-A9BA-444242843078}" type="slidenum">
              <a:rPr lang="en-US" smtClean="0"/>
              <a:t>‹#›</a:t>
            </a:fld>
            <a:endParaRPr lang="en-US"/>
          </a:p>
        </p:txBody>
      </p:sp>
    </p:spTree>
    <p:extLst>
      <p:ext uri="{BB962C8B-B14F-4D97-AF65-F5344CB8AC3E}">
        <p14:creationId xmlns:p14="http://schemas.microsoft.com/office/powerpoint/2010/main" val="4186875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185135-8105-4958-B6D0-D71EE2CB791E}"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4A390D-DA4D-4C7E-A9BA-444242843078}" type="slidenum">
              <a:rPr lang="en-US" smtClean="0"/>
              <a:t>‹#›</a:t>
            </a:fld>
            <a:endParaRPr lang="en-US"/>
          </a:p>
        </p:txBody>
      </p:sp>
    </p:spTree>
    <p:extLst>
      <p:ext uri="{BB962C8B-B14F-4D97-AF65-F5344CB8AC3E}">
        <p14:creationId xmlns:p14="http://schemas.microsoft.com/office/powerpoint/2010/main" val="88038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185135-8105-4958-B6D0-D71EE2CB791E}"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4A390D-DA4D-4C7E-A9BA-444242843078}" type="slidenum">
              <a:rPr lang="en-US" smtClean="0"/>
              <a:t>‹#›</a:t>
            </a:fld>
            <a:endParaRPr lang="en-US"/>
          </a:p>
        </p:txBody>
      </p:sp>
    </p:spTree>
    <p:extLst>
      <p:ext uri="{BB962C8B-B14F-4D97-AF65-F5344CB8AC3E}">
        <p14:creationId xmlns:p14="http://schemas.microsoft.com/office/powerpoint/2010/main" val="229351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85135-8105-4958-B6D0-D71EE2CB791E}" type="datetimeFigureOut">
              <a:rPr lang="en-US" smtClean="0"/>
              <a:t>3/15/2020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A390D-DA4D-4C7E-A9BA-444242843078}" type="slidenum">
              <a:rPr lang="en-US" smtClean="0"/>
              <a:t>‹#›</a:t>
            </a:fld>
            <a:endParaRPr lang="en-US"/>
          </a:p>
        </p:txBody>
      </p:sp>
    </p:spTree>
    <p:extLst>
      <p:ext uri="{BB962C8B-B14F-4D97-AF65-F5344CB8AC3E}">
        <p14:creationId xmlns:p14="http://schemas.microsoft.com/office/powerpoint/2010/main" val="2851824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14.m4a"/><Relationship Id="rId7" Type="http://schemas.openxmlformats.org/officeDocument/2006/relationships/image" Target="../media/image8.wmf"/><Relationship Id="rId2" Type="http://schemas.microsoft.com/office/2007/relationships/media" Target="../media/media14.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png"/><Relationship Id="rId5" Type="http://schemas.openxmlformats.org/officeDocument/2006/relationships/notesSlide" Target="../notesSlides/notesSlide10.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image" Target="../media/image9.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en.wikipedia.org/wiki/Costus_speciosus"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en.wikipedia.org/wiki/Trigonella" TargetMode="External"/><Relationship Id="rId5" Type="http://schemas.openxmlformats.org/officeDocument/2006/relationships/hyperlink" Target="https://en.wikipedia.org/wiki/Sapogenin" TargetMode="External"/><Relationship Id="rId10" Type="http://schemas.openxmlformats.org/officeDocument/2006/relationships/image" Target="../media/image2.png"/><Relationship Id="rId4" Type="http://schemas.openxmlformats.org/officeDocument/2006/relationships/hyperlink" Target="https://en.wikipedia.org/wiki/Phytosteroid" TargetMode="External"/><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hyperlink" Target="https://www.sciencedirect.com/topics/neuroscience/saponins"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audio" Target="../media/media22.m4a"/><Relationship Id="rId7" Type="http://schemas.openxmlformats.org/officeDocument/2006/relationships/image" Target="../media/image13.emf"/><Relationship Id="rId2" Type="http://schemas.microsoft.com/office/2007/relationships/media" Target="../media/media22.m4a"/><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2.png"/><Relationship Id="rId5" Type="http://schemas.openxmlformats.org/officeDocument/2006/relationships/notesSlide" Target="../notesSlides/notesSlide14.xml"/><Relationship Id="rId10"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image" Target="../media/image14.w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4.m4a"/><Relationship Id="rId7" Type="http://schemas.openxmlformats.org/officeDocument/2006/relationships/image" Target="../media/image14.wmf"/><Relationship Id="rId2" Type="http://schemas.microsoft.com/office/2007/relationships/media" Target="../media/media24.m4a"/><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notesSlide" Target="../notesSlides/notesSlide16.xml"/><Relationship Id="rId4" Type="http://schemas.openxmlformats.org/officeDocument/2006/relationships/slideLayout" Target="../slideLayouts/slideLayout15.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16.jpe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3.m4a"/><Relationship Id="rId7" Type="http://schemas.openxmlformats.org/officeDocument/2006/relationships/image" Target="../media/image17.wmf"/><Relationship Id="rId2" Type="http://schemas.microsoft.com/office/2007/relationships/media" Target="../media/media33.m4a"/><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notesSlide" Target="../notesSlides/notesSlide24.xml"/><Relationship Id="rId4" Type="http://schemas.openxmlformats.org/officeDocument/2006/relationships/slideLayout" Target="../slideLayouts/slideLayout16.xml"/><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7.m4a"/><Relationship Id="rId7" Type="http://schemas.openxmlformats.org/officeDocument/2006/relationships/image" Target="../media/image20.wmf"/><Relationship Id="rId2" Type="http://schemas.microsoft.com/office/2007/relationships/media" Target="../media/media37.m4a"/><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notesSlide" Target="../notesSlides/notesSlide28.xml"/><Relationship Id="rId4" Type="http://schemas.openxmlformats.org/officeDocument/2006/relationships/slideLayout" Target="../slideLayouts/slideLayout16.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a:xfrm>
            <a:off x="3503613" y="1700214"/>
            <a:ext cx="4824412" cy="1855787"/>
          </a:xfrm>
        </p:spPr>
        <p:txBody>
          <a:bodyPr/>
          <a:lstStyle/>
          <a:p>
            <a:pPr eaLnBrk="1" hangingPunct="1"/>
            <a:r>
              <a:rPr lang="en-US" altLang="en-US" sz="8800" b="1">
                <a:solidFill>
                  <a:srgbClr val="FF0000"/>
                </a:solidFill>
                <a:latin typeface="Monotype Corsiva" panose="03010101010201010101" pitchFamily="66" charset="0"/>
              </a:rPr>
              <a:t>Glycosides</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2630217"/>
      </p:ext>
    </p:extLst>
  </p:cSld>
  <p:clrMapOvr>
    <a:masterClrMapping/>
  </p:clrMapOvr>
  <p:transition spd="slow" advTm="189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1524001" y="0"/>
            <a:ext cx="8893175" cy="6191250"/>
          </a:xfrm>
        </p:spPr>
        <p:txBody>
          <a:bodyPr/>
          <a:lstStyle/>
          <a:p>
            <a:pPr eaLnBrk="1" hangingPunct="1">
              <a:buFont typeface="Wingdings" panose="05000000000000000000" pitchFamily="2" charset="2"/>
              <a:buNone/>
            </a:pPr>
            <a:r>
              <a:rPr lang="en-US" altLang="en-US" sz="3600" b="1"/>
              <a:t>  </a:t>
            </a:r>
            <a:r>
              <a:rPr lang="en-US" altLang="en-US" sz="4000" b="1" u="sng"/>
              <a:t>Properties</a:t>
            </a:r>
            <a:r>
              <a:rPr lang="en-US" altLang="en-US" sz="4000" b="1"/>
              <a:t>:</a:t>
            </a:r>
            <a:r>
              <a:rPr lang="en-US" altLang="en-US" smtClean="0"/>
              <a:t> </a:t>
            </a:r>
          </a:p>
          <a:p>
            <a:pPr eaLnBrk="1" hangingPunct="1"/>
            <a:r>
              <a:rPr lang="en-US" altLang="en-US" smtClean="0"/>
              <a:t>Saponins form colloidal solution in water (hydrophilic colloids) which froths upon shaking. These substances modify and lower the surface tension and therefore foam when shaken. This has led to their use to increase the foaming of beer.</a:t>
            </a:r>
          </a:p>
          <a:p>
            <a:pPr eaLnBrk="1" hangingPunct="1">
              <a:buFont typeface="Wingdings" panose="05000000000000000000" pitchFamily="2" charset="2"/>
              <a:buNone/>
            </a:pPr>
            <a:endParaRPr lang="en-US" altLang="en-US" smtClean="0"/>
          </a:p>
          <a:p>
            <a:pPr eaLnBrk="1" hangingPunct="1"/>
            <a:r>
              <a:rPr lang="en-US" altLang="en-US" smtClean="0"/>
              <a:t>Practical industrial applications of saponins include their use in cleaning industrial equipment and fine fabrics and as powerful emulsifiers of certain resins, fats and fixed oils.  </a:t>
            </a:r>
            <a:r>
              <a:rPr lang="en-US" altLang="en-US" sz="3600" b="1" u="sng"/>
              <a:t> </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2722496"/>
      </p:ext>
    </p:extLst>
  </p:cSld>
  <p:clrMapOvr>
    <a:masterClrMapping/>
  </p:clrMapOvr>
  <p:transition spd="slow" advTm="56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1452563" y="0"/>
            <a:ext cx="8686801" cy="6121400"/>
          </a:xfrm>
        </p:spPr>
        <p:txBody>
          <a:bodyPr/>
          <a:lstStyle/>
          <a:p>
            <a:pPr eaLnBrk="1" hangingPunct="1">
              <a:lnSpc>
                <a:spcPct val="90000"/>
              </a:lnSpc>
            </a:pPr>
            <a:r>
              <a:rPr lang="en-US" altLang="en-US" smtClean="0"/>
              <a:t>In general, they have a bitter, acrid taste and drugs containing them are usually sternutatory (</a:t>
            </a:r>
            <a:r>
              <a:rPr lang="en-US" altLang="en-US" sz="2400" i="1" u="sng"/>
              <a:t>causing or producing sneezing</a:t>
            </a:r>
            <a:r>
              <a:rPr lang="en-US" altLang="en-US" smtClean="0"/>
              <a:t>) and irritating to the mucous membranes of eyes and nose.</a:t>
            </a:r>
          </a:p>
          <a:p>
            <a:pPr eaLnBrk="1" hangingPunct="1">
              <a:lnSpc>
                <a:spcPct val="90000"/>
              </a:lnSpc>
            </a:pPr>
            <a:r>
              <a:rPr lang="en-US" altLang="en-US" smtClean="0"/>
              <a:t>Characteristic for all saponins is their ability to cause haemolysis of red blood corpuscles and to destroy them. When injected into the blood stream, they are highly toxic.</a:t>
            </a:r>
          </a:p>
          <a:p>
            <a:pPr eaLnBrk="1" hangingPunct="1">
              <a:lnSpc>
                <a:spcPct val="90000"/>
              </a:lnSpc>
            </a:pPr>
            <a:r>
              <a:rPr lang="en-US" altLang="en-US" smtClean="0"/>
              <a:t>When taken by mouth, Saponins are comparatively harmless, being not absorbed from the intestinal tract. </a:t>
            </a:r>
            <a:r>
              <a:rPr lang="en-US" altLang="en-US" b="1" smtClean="0"/>
              <a:t>Sarsaparilla</a:t>
            </a:r>
            <a:r>
              <a:rPr lang="en-US" altLang="en-US" smtClean="0"/>
              <a:t>, for example, is rich in saponins but is widely used in the preparation of non­alcoholic beverages. </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585006"/>
      </p:ext>
    </p:extLst>
  </p:cSld>
  <p:clrMapOvr>
    <a:masterClrMapping/>
  </p:clrMapOvr>
  <p:transition spd="slow" advTm="73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1416050" y="0"/>
            <a:ext cx="9036050" cy="6191250"/>
          </a:xfrm>
        </p:spPr>
        <p:txBody>
          <a:bodyPr/>
          <a:lstStyle/>
          <a:p>
            <a:pPr eaLnBrk="1" hangingPunct="1">
              <a:lnSpc>
                <a:spcPct val="90000"/>
              </a:lnSpc>
            </a:pPr>
            <a:r>
              <a:rPr lang="en-US" altLang="en-US" smtClean="0"/>
              <a:t>Saponins are toxic especially to cold-blooded animals e.g. frogs. Many are used as fish-poisons.</a:t>
            </a:r>
          </a:p>
          <a:p>
            <a:pPr eaLnBrk="1" hangingPunct="1">
              <a:lnSpc>
                <a:spcPct val="90000"/>
              </a:lnSpc>
            </a:pPr>
            <a:r>
              <a:rPr lang="en-US" altLang="en-US" i="1" u="sng" smtClean="0"/>
              <a:t>The actual cause of the haemolysis</a:t>
            </a:r>
            <a:r>
              <a:rPr lang="en-US" altLang="en-US" smtClean="0"/>
              <a:t>: </a:t>
            </a:r>
          </a:p>
          <a:p>
            <a:pPr eaLnBrk="1" hangingPunct="1">
              <a:lnSpc>
                <a:spcPct val="90000"/>
              </a:lnSpc>
              <a:buFont typeface="Wingdings" panose="05000000000000000000" pitchFamily="2" charset="2"/>
              <a:buNone/>
            </a:pPr>
            <a:r>
              <a:rPr lang="en-US" altLang="en-US" smtClean="0"/>
              <a:t>	The red blood cells carry sterols in their membranes, and when brought into contact with saponins, the sterols of the RBCs are precipitated and the colloidal chemical properties of the membrane are so altered as to give hemoglobin passage to the surrounding medium. </a:t>
            </a:r>
          </a:p>
          <a:p>
            <a:pPr eaLnBrk="1" hangingPunct="1">
              <a:lnSpc>
                <a:spcPct val="90000"/>
              </a:lnSpc>
              <a:buFont typeface="Wingdings" panose="05000000000000000000" pitchFamily="2" charset="2"/>
              <a:buNone/>
            </a:pPr>
            <a:endParaRPr lang="en-US" altLang="en-US" sz="2400"/>
          </a:p>
          <a:p>
            <a:pPr eaLnBrk="1" hangingPunct="1">
              <a:lnSpc>
                <a:spcPct val="90000"/>
              </a:lnSpc>
            </a:pPr>
            <a:r>
              <a:rPr lang="en-US" altLang="en-US" smtClean="0"/>
              <a:t>Saponins have a high molecular weight and their isolation in a state of purity presents some difficulties. </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5424159"/>
      </p:ext>
    </p:extLst>
  </p:cSld>
  <p:clrMapOvr>
    <a:masterClrMapping/>
  </p:clrMapOvr>
  <p:transition spd="slow" advTm="5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1774825" y="404813"/>
            <a:ext cx="8686800" cy="6119812"/>
          </a:xfrm>
        </p:spPr>
        <p:txBody>
          <a:bodyPr/>
          <a:lstStyle/>
          <a:p>
            <a:pPr marL="347663" indent="-347663"/>
            <a:r>
              <a:rPr lang="en-US" altLang="en-US" sz="4000" b="1" u="sng"/>
              <a:t>Structure of Saponins</a:t>
            </a:r>
            <a:r>
              <a:rPr lang="en-US" altLang="en-US" sz="4000" b="1"/>
              <a:t>:</a:t>
            </a:r>
          </a:p>
          <a:p>
            <a:pPr marL="347663" indent="-347663">
              <a:buNone/>
            </a:pPr>
            <a:r>
              <a:rPr lang="en-US" altLang="en-US" smtClean="0"/>
              <a:t>	According to the structure of the aglycone or sapogenin, two kinds of saponin are recognized:</a:t>
            </a:r>
          </a:p>
          <a:p>
            <a:pPr marL="347663" indent="-347663">
              <a:buFont typeface="Wingdings" panose="05000000000000000000" pitchFamily="2" charset="2"/>
              <a:buAutoNum type="arabicPeriod"/>
            </a:pPr>
            <a:r>
              <a:rPr lang="en-US" altLang="en-US" smtClean="0"/>
              <a:t>The steroidal type (commonly tetracyclic triterpenoids, C-27).</a:t>
            </a:r>
          </a:p>
          <a:p>
            <a:pPr marL="347663" indent="-347663">
              <a:buFont typeface="Wingdings" panose="05000000000000000000" pitchFamily="2" charset="2"/>
              <a:buAutoNum type="arabicPeriod"/>
            </a:pPr>
            <a:r>
              <a:rPr lang="en-US" altLang="en-US" smtClean="0"/>
              <a:t>The triterpenoid type (pentacyclic triterpenoids, C-30).</a:t>
            </a:r>
          </a:p>
          <a:p>
            <a:pPr marL="347663" indent="-347663"/>
            <a:r>
              <a:rPr lang="en-US" altLang="en-US" smtClean="0"/>
              <a:t>Both of these have a glycosidal linkage at C-3 and have a common biosynthetic origin via mevalonic acid and isoprene units.</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7004022"/>
      </p:ext>
    </p:extLst>
  </p:cSld>
  <p:clrMapOvr>
    <a:masterClrMapping/>
  </p:clrMapOvr>
  <p:transition spd="slow" advTm="275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Grp="1" noChangeAspect="1"/>
          </p:cNvGraphicFramePr>
          <p:nvPr>
            <p:ph sz="quarter" idx="2"/>
          </p:nvPr>
        </p:nvGraphicFramePr>
        <p:xfrm>
          <a:off x="3071813" y="11114"/>
          <a:ext cx="5327650" cy="3273425"/>
        </p:xfrm>
        <a:graphic>
          <a:graphicData uri="http://schemas.openxmlformats.org/presentationml/2006/ole">
            <mc:AlternateContent xmlns:mc="http://schemas.openxmlformats.org/markup-compatibility/2006">
              <mc:Choice xmlns:v="urn:schemas-microsoft-com:vml" Requires="v">
                <p:oleObj spid="_x0000_s1032" name="CS ChemDraw Drawing" r:id="rId6" imgW="3429000" imgH="1947672" progId="ChemDraw.Document.6.0">
                  <p:embed/>
                </p:oleObj>
              </mc:Choice>
              <mc:Fallback>
                <p:oleObj name="CS ChemDraw Drawing" r:id="rId6" imgW="3429000" imgH="1947672" progId="ChemDraw.Document.6.0">
                  <p:embed/>
                  <p:pic>
                    <p:nvPicPr>
                      <p:cNvPr id="29698"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1813" y="11114"/>
                        <a:ext cx="5327650" cy="32734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699" name="Object 3"/>
          <p:cNvGraphicFramePr>
            <a:graphicFrameLocks noGrp="1" noChangeAspect="1"/>
          </p:cNvGraphicFramePr>
          <p:nvPr>
            <p:ph sz="quarter" idx="3"/>
          </p:nvPr>
        </p:nvGraphicFramePr>
        <p:xfrm>
          <a:off x="3071813" y="3357564"/>
          <a:ext cx="5327650" cy="3341687"/>
        </p:xfrm>
        <a:graphic>
          <a:graphicData uri="http://schemas.openxmlformats.org/presentationml/2006/ole">
            <mc:AlternateContent xmlns:mc="http://schemas.openxmlformats.org/markup-compatibility/2006">
              <mc:Choice xmlns:v="urn:schemas-microsoft-com:vml" Requires="v">
                <p:oleObj spid="_x0000_s1033" name="CS ChemDraw Drawing" r:id="rId8" imgW="4067556" imgH="2737104" progId="ChemDraw.Document.6.0">
                  <p:embed/>
                </p:oleObj>
              </mc:Choice>
              <mc:Fallback>
                <p:oleObj name="CS ChemDraw Drawing" r:id="rId8" imgW="4067556" imgH="2737104" progId="ChemDraw.Document.6.0">
                  <p:embed/>
                  <p:pic>
                    <p:nvPicPr>
                      <p:cNvPr id="29699"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1813" y="3357564"/>
                        <a:ext cx="5327650" cy="3341687"/>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Audio 1">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21261859"/>
      </p:ext>
    </p:extLst>
  </p:cSld>
  <p:clrMapOvr>
    <a:masterClrMapping/>
  </p:clrMapOvr>
  <p:transition spd="slow" advTm="143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631951" y="188914"/>
            <a:ext cx="5184775" cy="847725"/>
          </a:xfrm>
        </p:spPr>
        <p:txBody>
          <a:bodyPr/>
          <a:lstStyle/>
          <a:p>
            <a:pPr eaLnBrk="1" hangingPunct="1"/>
            <a:r>
              <a:rPr lang="en-US" altLang="en-US" sz="4000"/>
              <a:t>A. Steroidal saponins</a:t>
            </a:r>
          </a:p>
        </p:txBody>
      </p:sp>
      <p:sp>
        <p:nvSpPr>
          <p:cNvPr id="31747" name="Rectangle 3"/>
          <p:cNvSpPr>
            <a:spLocks noGrp="1" noChangeArrowheads="1"/>
          </p:cNvSpPr>
          <p:nvPr>
            <p:ph type="body" idx="1"/>
          </p:nvPr>
        </p:nvSpPr>
        <p:spPr>
          <a:xfrm>
            <a:off x="1774825" y="1600201"/>
            <a:ext cx="8686800" cy="4924425"/>
          </a:xfrm>
        </p:spPr>
        <p:txBody>
          <a:bodyPr/>
          <a:lstStyle/>
          <a:p>
            <a:pPr eaLnBrk="1" hangingPunct="1"/>
            <a:r>
              <a:rPr lang="en-US" altLang="en-US" smtClean="0"/>
              <a:t>The steroidal saponins are less widely distributed in nature than the pentacyclic triterpenoid type. </a:t>
            </a:r>
          </a:p>
          <a:p>
            <a:pPr eaLnBrk="1" hangingPunct="1"/>
            <a:r>
              <a:rPr lang="en-US" altLang="en-US" smtClean="0"/>
              <a:t>Steroidal saponins are of great pharmaceutical importance because of their relationship to compounds such as the sex hormones, cortisone, diuretic steroids, vitamin D and the cardiac glycosides. </a:t>
            </a:r>
          </a:p>
          <a:p>
            <a:pPr eaLnBrk="1" hangingPunct="1"/>
            <a:r>
              <a:rPr lang="en-US" altLang="en-US" smtClean="0"/>
              <a:t>Examples: Diosgenin (</a:t>
            </a:r>
            <a:r>
              <a:rPr lang="en-US" altLang="en-US" i="1" smtClean="0"/>
              <a:t>Dioscorea sylvatica</a:t>
            </a:r>
            <a:r>
              <a:rPr lang="en-US" altLang="en-US" smtClean="0"/>
              <a:t>), Sarsapogenin (</a:t>
            </a:r>
            <a:r>
              <a:rPr lang="en-US" altLang="en-US" i="1" smtClean="0"/>
              <a:t>Smilax</a:t>
            </a:r>
            <a:r>
              <a:rPr lang="en-US" altLang="en-US" smtClean="0"/>
              <a:t> sp.). </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2373225"/>
      </p:ext>
    </p:extLst>
  </p:cSld>
  <p:clrMapOvr>
    <a:masterClrMapping/>
  </p:clrMapOvr>
  <p:transition spd="slow" advTm="111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ChangeArrowheads="1"/>
          </p:cNvSpPr>
          <p:nvPr/>
        </p:nvSpPr>
        <p:spPr bwMode="auto">
          <a:xfrm>
            <a:off x="2424113" y="333376"/>
            <a:ext cx="7942262"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222222"/>
                </a:solidFill>
              </a:rPr>
              <a:t>Diosgenin</a:t>
            </a:r>
            <a:r>
              <a:rPr lang="en-US" altLang="en-US">
                <a:solidFill>
                  <a:srgbClr val="222222"/>
                </a:solidFill>
              </a:rPr>
              <a:t>,</a:t>
            </a:r>
          </a:p>
          <a:p>
            <a:pPr eaLnBrk="1" hangingPunct="1">
              <a:spcBef>
                <a:spcPct val="0"/>
              </a:spcBef>
              <a:buFontTx/>
              <a:buNone/>
            </a:pPr>
            <a:r>
              <a:rPr lang="en-US" altLang="en-US" sz="2000">
                <a:solidFill>
                  <a:srgbClr val="FF0000"/>
                </a:solidFill>
                <a:hlinkClick r:id="rId4" tooltip="Phytosteroid"/>
              </a:rPr>
              <a:t>phytosteroid</a:t>
            </a:r>
            <a:r>
              <a:rPr lang="en-US" altLang="en-US" sz="2000">
                <a:solidFill>
                  <a:srgbClr val="FF0000"/>
                </a:solidFill>
              </a:rPr>
              <a:t> </a:t>
            </a:r>
            <a:r>
              <a:rPr lang="en-US" altLang="en-US" sz="2000">
                <a:solidFill>
                  <a:srgbClr val="FF0000"/>
                </a:solidFill>
                <a:hlinkClick r:id="rId5" tooltip="Sapogenin"/>
              </a:rPr>
              <a:t>sapogenin</a:t>
            </a:r>
            <a:r>
              <a:rPr lang="en-US" altLang="en-US" sz="2000">
                <a:solidFill>
                  <a:srgbClr val="FF0000"/>
                </a:solidFill>
              </a:rPr>
              <a:t>,  present in detectable amounts in </a:t>
            </a:r>
            <a:r>
              <a:rPr lang="en-US" altLang="en-US" sz="2000" i="1">
                <a:solidFill>
                  <a:srgbClr val="FF0000"/>
                </a:solidFill>
                <a:hlinkClick r:id="rId6" tooltip="Trigonella"/>
              </a:rPr>
              <a:t>Trigonella</a:t>
            </a:r>
            <a:endParaRPr lang="en-US" altLang="en-US" sz="2000">
              <a:solidFill>
                <a:srgbClr val="FF0000"/>
              </a:solidFill>
            </a:endParaRPr>
          </a:p>
          <a:p>
            <a:pPr eaLnBrk="1" hangingPunct="1">
              <a:spcBef>
                <a:spcPct val="0"/>
              </a:spcBef>
              <a:buFontTx/>
              <a:buNone/>
            </a:pPr>
            <a:endParaRPr lang="en-US" altLang="en-US" sz="2000">
              <a:solidFill>
                <a:srgbClr val="FF0000"/>
              </a:solidFill>
            </a:endParaRPr>
          </a:p>
          <a:p>
            <a:pPr eaLnBrk="1" hangingPunct="1">
              <a:spcBef>
                <a:spcPct val="0"/>
              </a:spcBef>
              <a:buFontTx/>
              <a:buNone/>
            </a:pPr>
            <a:r>
              <a:rPr lang="en-US" altLang="en-US" sz="2000">
                <a:solidFill>
                  <a:srgbClr val="FF0000"/>
                </a:solidFill>
              </a:rPr>
              <a:t> </a:t>
            </a:r>
            <a:r>
              <a:rPr lang="en-US" altLang="en-US" sz="2000" i="1">
                <a:solidFill>
                  <a:srgbClr val="FF0000"/>
                </a:solidFill>
                <a:hlinkClick r:id="rId7" tooltip="Costus speciosus"/>
              </a:rPr>
              <a:t>Costus speciosus</a:t>
            </a:r>
            <a:r>
              <a:rPr lang="en-US" altLang="en-US" sz="2000">
                <a:solidFill>
                  <a:srgbClr val="FF0000"/>
                </a:solidFill>
              </a:rPr>
              <a:t>,  </a:t>
            </a:r>
          </a:p>
        </p:txBody>
      </p:sp>
      <p:pic>
        <p:nvPicPr>
          <p:cNvPr id="33795" name="Picture 2" descr="Diosgenin.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0488" y="1484314"/>
            <a:ext cx="42037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ChangeArrowheads="1"/>
          </p:cNvSpPr>
          <p:nvPr/>
        </p:nvSpPr>
        <p:spPr bwMode="auto">
          <a:xfrm>
            <a:off x="1919288" y="3933826"/>
            <a:ext cx="75612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222222"/>
                </a:solidFill>
              </a:rPr>
              <a:t>Diosgenin is a precursor for several hormones</a:t>
            </a:r>
            <a:endParaRPr lang="en-US" altLang="en-US" sz="2400"/>
          </a:p>
        </p:txBody>
      </p:sp>
      <p:pic>
        <p:nvPicPr>
          <p:cNvPr id="2" name="Audio 1">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6975628"/>
      </p:ext>
    </p:extLst>
  </p:cSld>
  <p:clrMapOvr>
    <a:masterClrMapping/>
  </p:clrMapOvr>
  <p:transition spd="slow" advTm="186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1631951" y="836613"/>
            <a:ext cx="8640763"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222222"/>
                </a:solidFill>
              </a:rPr>
              <a:t>Glycyrrhizin</a:t>
            </a:r>
            <a:r>
              <a:rPr lang="en-US" altLang="en-US">
                <a:solidFill>
                  <a:srgbClr val="222222"/>
                </a:solidFill>
              </a:rPr>
              <a:t> </a:t>
            </a:r>
          </a:p>
          <a:p>
            <a:pPr algn="just" eaLnBrk="1" hangingPunct="1">
              <a:spcBef>
                <a:spcPct val="0"/>
              </a:spcBef>
              <a:buFontTx/>
              <a:buNone/>
            </a:pPr>
            <a:r>
              <a:rPr lang="en-US" altLang="en-US">
                <a:solidFill>
                  <a:srgbClr val="222222"/>
                </a:solidFill>
              </a:rPr>
              <a:t>(or glycyrrhizic acid or glycyrrhizinic acid) is the chief sweet-tasting constituent of Glycyrrhiza glabra (liquorice) root. Structurally, it is a saponin used as an emulsifier and gel-forming agent in foodstuffs and cosmetics.</a:t>
            </a:r>
            <a:endParaRPr lang="en-US" altLang="en-US"/>
          </a:p>
        </p:txBody>
      </p:sp>
      <p:pic>
        <p:nvPicPr>
          <p:cNvPr id="34819" name="Picture 4" descr="Image result for glycyrrhiz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714" y="3905250"/>
            <a:ext cx="414178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2"/>
          <p:cNvSpPr>
            <a:spLocks noGrp="1" noChangeArrowheads="1"/>
          </p:cNvSpPr>
          <p:nvPr>
            <p:ph type="title"/>
          </p:nvPr>
        </p:nvSpPr>
        <p:spPr>
          <a:xfrm>
            <a:off x="1631950" y="115888"/>
            <a:ext cx="8229600" cy="703262"/>
          </a:xfrm>
          <a:solidFill>
            <a:srgbClr val="002060"/>
          </a:solidFill>
        </p:spPr>
        <p:txBody>
          <a:bodyPr/>
          <a:lstStyle/>
          <a:p>
            <a:pPr eaLnBrk="1" hangingPunct="1"/>
            <a:r>
              <a:rPr lang="en-US" altLang="en-US" b="1" smtClean="0">
                <a:solidFill>
                  <a:srgbClr val="FF0000"/>
                </a:solidFill>
              </a:rPr>
              <a:t>B. Triterpenoid saponins</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5390318"/>
      </p:ext>
    </p:extLst>
  </p:cSld>
  <p:clrMapOvr>
    <a:masterClrMapping/>
  </p:clrMapOvr>
  <p:transition spd="slow" advTm="275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524001" y="1"/>
            <a:ext cx="9432925" cy="1827213"/>
          </a:xfrm>
        </p:spPr>
        <p:txBody>
          <a:bodyPr/>
          <a:lstStyle/>
          <a:p>
            <a:pPr algn="l">
              <a:defRPr/>
            </a:pPr>
            <a:r>
              <a:rPr lang="en-US" altLang="en-US" sz="3200" b="1" dirty="0" err="1">
                <a:solidFill>
                  <a:srgbClr val="FF0000"/>
                </a:solidFill>
              </a:rPr>
              <a:t>Ginsing</a:t>
            </a:r>
            <a:r>
              <a:rPr lang="en-US" altLang="en-US" sz="3200" b="1" dirty="0">
                <a:solidFill>
                  <a:srgbClr val="FF0000"/>
                </a:solidFill>
              </a:rPr>
              <a:t> </a:t>
            </a:r>
            <a:r>
              <a:rPr lang="en-US" altLang="en-US" sz="3200" b="1" dirty="0" err="1">
                <a:solidFill>
                  <a:srgbClr val="FF0000"/>
                </a:solidFill>
              </a:rPr>
              <a:t>saponins</a:t>
            </a:r>
            <a:r>
              <a:rPr lang="en-US" altLang="en-US" sz="3200" b="1" dirty="0">
                <a:solidFill>
                  <a:srgbClr val="FF0000"/>
                </a:solidFill>
              </a:rPr>
              <a:t>,, (</a:t>
            </a:r>
            <a:r>
              <a:rPr lang="en-US" altLang="en-US" sz="3200" b="1" dirty="0" err="1">
                <a:solidFill>
                  <a:srgbClr val="C00000"/>
                </a:solidFill>
              </a:rPr>
              <a:t>Ginsenosides</a:t>
            </a:r>
            <a:r>
              <a:rPr lang="en-US" altLang="en-US" sz="3200" b="1" dirty="0">
                <a:solidFill>
                  <a:srgbClr val="C00000"/>
                </a:solidFill>
              </a:rPr>
              <a:t>)</a:t>
            </a:r>
            <a:br>
              <a:rPr lang="en-US" altLang="en-US" sz="3200" b="1" dirty="0">
                <a:solidFill>
                  <a:srgbClr val="C00000"/>
                </a:solidFill>
              </a:rPr>
            </a:br>
            <a:r>
              <a:rPr lang="en-US" altLang="en-US" sz="2400" dirty="0"/>
              <a:t/>
            </a:r>
            <a:br>
              <a:rPr lang="en-US" altLang="en-US" sz="2400" dirty="0"/>
            </a:br>
            <a:r>
              <a:rPr lang="en-US" altLang="en-US" sz="2400" dirty="0" err="1">
                <a:solidFill>
                  <a:srgbClr val="333333"/>
                </a:solidFill>
                <a:latin typeface="Arial Black" panose="020B0A04020102020204" pitchFamily="34" charset="0"/>
                <a:ea typeface="+mn-ea"/>
                <a:cs typeface="Arial" panose="020B0604020202020204" pitchFamily="34" charset="0"/>
              </a:rPr>
              <a:t>Ginsenosides</a:t>
            </a:r>
            <a:r>
              <a:rPr lang="en-US" altLang="en-US" sz="2400" dirty="0">
                <a:solidFill>
                  <a:srgbClr val="333333"/>
                </a:solidFill>
                <a:latin typeface="Arial Black" panose="020B0A04020102020204" pitchFamily="34" charset="0"/>
                <a:ea typeface="+mn-ea"/>
                <a:cs typeface="Arial" panose="020B0604020202020204" pitchFamily="34" charset="0"/>
              </a:rPr>
              <a:t> are </a:t>
            </a:r>
            <a:r>
              <a:rPr lang="en-US" altLang="en-US" sz="2400" dirty="0" err="1">
                <a:solidFill>
                  <a:srgbClr val="333333"/>
                </a:solidFill>
                <a:latin typeface="Arial Black" panose="020B0A04020102020204" pitchFamily="34" charset="0"/>
                <a:ea typeface="+mn-ea"/>
                <a:cs typeface="Arial" panose="020B0604020202020204" pitchFamily="34" charset="0"/>
                <a:hlinkClick r:id="rId4" tooltip="Learn more about Saponins from ScienceDirect's AI-generated Topic Pages"/>
              </a:rPr>
              <a:t>saponins</a:t>
            </a:r>
            <a:r>
              <a:rPr lang="en-US" altLang="en-US" sz="2400" dirty="0">
                <a:solidFill>
                  <a:srgbClr val="333333"/>
                </a:solidFill>
                <a:latin typeface="Arial Black" panose="020B0A04020102020204" pitchFamily="34" charset="0"/>
                <a:ea typeface="+mn-ea"/>
                <a:cs typeface="Arial" panose="020B0604020202020204" pitchFamily="34" charset="0"/>
              </a:rPr>
              <a:t>, which are the major pharmacologically active components of ginseng root. </a:t>
            </a:r>
            <a:endParaRPr lang="en-US" altLang="en-US" sz="2400" dirty="0"/>
          </a:p>
        </p:txBody>
      </p:sp>
      <p:sp>
        <p:nvSpPr>
          <p:cNvPr id="35843" name="Rectangle 1"/>
          <p:cNvSpPr>
            <a:spLocks noChangeArrowheads="1"/>
          </p:cNvSpPr>
          <p:nvPr/>
        </p:nvSpPr>
        <p:spPr bwMode="auto">
          <a:xfrm>
            <a:off x="1550989" y="4724401"/>
            <a:ext cx="88661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a:solidFill>
                  <a:srgbClr val="333333"/>
                </a:solidFill>
                <a:latin typeface="Arial Black" panose="020B0A04020102020204" pitchFamily="34" charset="0"/>
                <a:cs typeface="Arial" panose="020B0604020202020204" pitchFamily="34" charset="0"/>
              </a:rPr>
              <a:t>Pharmacological effects of ginseng have been demonstrated in cancer, diabetes mellitus, cardiovascular system, immune system and central nervous system including anti-stress and anti-oxidant activity</a:t>
            </a:r>
            <a:endParaRPr lang="en-US" altLang="en-US" sz="2400">
              <a:latin typeface="Arial Black" panose="020B0A04020102020204" pitchFamily="34" charset="0"/>
              <a:cs typeface="Arial" panose="020B0604020202020204" pitchFamily="34" charset="0"/>
            </a:endParaRPr>
          </a:p>
        </p:txBody>
      </p:sp>
      <p:pic>
        <p:nvPicPr>
          <p:cNvPr id="35844" name="Picture 5" descr="https://upload.wikimedia.org/wikipedia/commons/thumb/4/43/Ginsenoside_Rg1.png/220px-Ginsenoside_Rg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100" y="2060575"/>
            <a:ext cx="3240088" cy="25209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1220875"/>
      </p:ext>
    </p:extLst>
  </p:cSld>
  <p:clrMapOvr>
    <a:masterClrMapping/>
  </p:clrMapOvr>
  <p:transition spd="slow" advTm="17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3"/>
          <p:cNvSpPr>
            <a:spLocks noGrp="1"/>
          </p:cNvSpPr>
          <p:nvPr>
            <p:ph sz="quarter" idx="4294967295"/>
          </p:nvPr>
        </p:nvSpPr>
        <p:spPr>
          <a:xfrm>
            <a:off x="6172200" y="1600201"/>
            <a:ext cx="4038600" cy="2189163"/>
          </a:xfrm>
        </p:spPr>
        <p:txBody>
          <a:bodyPr/>
          <a:lstStyle/>
          <a:p>
            <a:endParaRPr lang="en-US" altLang="en-US" smtClean="0"/>
          </a:p>
        </p:txBody>
      </p:sp>
      <p:sp>
        <p:nvSpPr>
          <p:cNvPr id="36867" name="Content Placeholder 4"/>
          <p:cNvSpPr>
            <a:spLocks noGrp="1"/>
          </p:cNvSpPr>
          <p:nvPr>
            <p:ph sz="quarter" idx="4294967295"/>
          </p:nvPr>
        </p:nvSpPr>
        <p:spPr>
          <a:xfrm>
            <a:off x="6172200" y="3941763"/>
            <a:ext cx="4038600" cy="2189162"/>
          </a:xfrm>
        </p:spPr>
        <p:txBody>
          <a:bodyPr/>
          <a:lstStyle/>
          <a:p>
            <a:endParaRPr lang="en-US" altLang="en-US" smtClean="0"/>
          </a:p>
        </p:txBody>
      </p:sp>
      <p:sp>
        <p:nvSpPr>
          <p:cNvPr id="36868" name="Rectangle 2"/>
          <p:cNvSpPr>
            <a:spLocks noGrp="1" noChangeArrowheads="1"/>
          </p:cNvSpPr>
          <p:nvPr>
            <p:ph type="title"/>
          </p:nvPr>
        </p:nvSpPr>
        <p:spPr>
          <a:xfrm>
            <a:off x="1631951" y="115888"/>
            <a:ext cx="8856663" cy="990600"/>
          </a:xfrm>
        </p:spPr>
        <p:txBody>
          <a:bodyPr/>
          <a:lstStyle/>
          <a:p>
            <a:pPr eaLnBrk="1" hangingPunct="1"/>
            <a:r>
              <a:rPr lang="en-US" altLang="en-US" b="1" smtClean="0">
                <a:solidFill>
                  <a:schemeClr val="tx1"/>
                </a:solidFill>
                <a:latin typeface="Arial Black" panose="020B0A04020102020204" pitchFamily="34" charset="0"/>
              </a:rPr>
              <a:t>2- Cardiac glycosides</a:t>
            </a:r>
          </a:p>
        </p:txBody>
      </p:sp>
      <p:pic>
        <p:nvPicPr>
          <p:cNvPr id="36869" name="Picture 7" descr="sapon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513" y="1484314"/>
            <a:ext cx="9144000"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9484964"/>
      </p:ext>
    </p:extLst>
  </p:cSld>
  <p:clrMapOvr>
    <a:masterClrMapping/>
  </p:clrMapOvr>
  <p:transition spd="slow" advTm="37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Physico-chemical properties of glycosides&#10;• Colorless, solid, amorphous, nonvolatile (flavonoid- yellow, anthraquinone-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1"/>
            <a:ext cx="9036050"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4954971"/>
      </p:ext>
    </p:extLst>
  </p:cSld>
  <p:clrMapOvr>
    <a:masterClrMapping/>
  </p:clrMapOvr>
  <p:transition spd="slow" advTm="57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03388" y="71439"/>
            <a:ext cx="8964612" cy="936625"/>
          </a:xfrm>
        </p:spPr>
        <p:txBody>
          <a:bodyPr/>
          <a:lstStyle/>
          <a:p>
            <a:r>
              <a:rPr lang="en-US" altLang="en-US" sz="3600" b="1">
                <a:solidFill>
                  <a:srgbClr val="FF0000"/>
                </a:solidFill>
              </a:rPr>
              <a:t> Steroidal cardioactive glycosides</a:t>
            </a:r>
          </a:p>
        </p:txBody>
      </p:sp>
      <p:sp>
        <p:nvSpPr>
          <p:cNvPr id="37891" name="Rectangle 3"/>
          <p:cNvSpPr>
            <a:spLocks noGrp="1" noChangeArrowheads="1"/>
          </p:cNvSpPr>
          <p:nvPr>
            <p:ph type="body" idx="1"/>
          </p:nvPr>
        </p:nvSpPr>
        <p:spPr>
          <a:xfrm>
            <a:off x="1481138" y="1143001"/>
            <a:ext cx="8686801" cy="5256213"/>
          </a:xfrm>
        </p:spPr>
        <p:txBody>
          <a:bodyPr/>
          <a:lstStyle/>
          <a:p>
            <a:r>
              <a:rPr lang="en-US" altLang="en-US" sz="3000"/>
              <a:t>Cardiac glycosides are a group of natural products characterized by their specific effect on myocardial contraction and atrioventricular conduction.</a:t>
            </a:r>
          </a:p>
          <a:p>
            <a:r>
              <a:rPr lang="en-US" altLang="en-US" sz="3000"/>
              <a:t>In large doses they are toxic and bring about cardiac arrest in systole, but in lower doses they are important drugs in the treatment of </a:t>
            </a:r>
            <a:r>
              <a:rPr lang="en-US" altLang="en-US" sz="3000" i="1"/>
              <a:t>congestive heart failure</a:t>
            </a:r>
            <a:r>
              <a:rPr lang="en-US" altLang="en-US" sz="3000"/>
              <a:t>.</a:t>
            </a:r>
          </a:p>
          <a:p>
            <a:r>
              <a:rPr lang="en-US" altLang="en-US" sz="3000"/>
              <a:t>They have a diuretic activity. Since, the improved circulation tends to improve renal secretion, which relieves the edema often associated with heart failure.</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5099878"/>
      </p:ext>
    </p:extLst>
  </p:cSld>
  <p:clrMapOvr>
    <a:masterClrMapping/>
  </p:clrMapOvr>
  <p:transition spd="slow" advTm="49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631950" y="115888"/>
            <a:ext cx="6408738" cy="703262"/>
          </a:xfrm>
        </p:spPr>
        <p:txBody>
          <a:bodyPr/>
          <a:lstStyle/>
          <a:p>
            <a:r>
              <a:rPr lang="en-US" altLang="en-US" sz="3200" b="1">
                <a:solidFill>
                  <a:srgbClr val="0070C0"/>
                </a:solidFill>
                <a:sym typeface="Webdings" panose="05030102010509060703" pitchFamily="18" charset="2"/>
              </a:rPr>
              <a:t> </a:t>
            </a:r>
            <a:r>
              <a:rPr lang="en-US" altLang="en-US" sz="3200" b="1">
                <a:solidFill>
                  <a:srgbClr val="0070C0"/>
                </a:solidFill>
              </a:rPr>
              <a:t>Distribution in nature</a:t>
            </a:r>
          </a:p>
        </p:txBody>
      </p:sp>
      <p:sp>
        <p:nvSpPr>
          <p:cNvPr id="39939" name="Rectangle 3"/>
          <p:cNvSpPr>
            <a:spLocks noGrp="1" noChangeArrowheads="1"/>
          </p:cNvSpPr>
          <p:nvPr>
            <p:ph type="body" idx="1"/>
          </p:nvPr>
        </p:nvSpPr>
        <p:spPr>
          <a:xfrm>
            <a:off x="1524000" y="981076"/>
            <a:ext cx="9036050" cy="5616575"/>
          </a:xfrm>
        </p:spPr>
        <p:txBody>
          <a:bodyPr/>
          <a:lstStyle/>
          <a:p>
            <a:pPr algn="just">
              <a:lnSpc>
                <a:spcPct val="90000"/>
              </a:lnSpc>
            </a:pPr>
            <a:r>
              <a:rPr lang="en-US" altLang="en-US" b="1" smtClean="0"/>
              <a:t>Cardiac glycosides</a:t>
            </a:r>
            <a:r>
              <a:rPr lang="en-US" altLang="en-US" smtClean="0"/>
              <a:t> occur in small amounts in the seeds, leaves, stems, roots or barks of plants of wide geographical distribution, particularly of the Fam. </a:t>
            </a:r>
            <a:r>
              <a:rPr lang="en-US" altLang="en-US" i="1" u="sng" smtClean="0"/>
              <a:t>Apocyanaceae</a:t>
            </a:r>
            <a:r>
              <a:rPr lang="en-US" altLang="en-US" i="1" smtClean="0"/>
              <a:t> </a:t>
            </a:r>
            <a:r>
              <a:rPr lang="en-US" altLang="en-US" smtClean="0"/>
              <a:t>(e.g. seeds of </a:t>
            </a:r>
            <a:r>
              <a:rPr lang="en-US" altLang="en-US" i="1" smtClean="0"/>
              <a:t>Strophanthus, </a:t>
            </a:r>
            <a:r>
              <a:rPr lang="en-US" altLang="en-US" smtClean="0"/>
              <a:t>roots of </a:t>
            </a:r>
            <a:r>
              <a:rPr lang="en-US" altLang="en-US" i="1" smtClean="0"/>
              <a:t>Apocynum </a:t>
            </a:r>
            <a:r>
              <a:rPr lang="en-US" altLang="en-US" smtClean="0"/>
              <a:t>and fruits of </a:t>
            </a:r>
            <a:r>
              <a:rPr lang="en-US" altLang="en-US" i="1" smtClean="0"/>
              <a:t>Acokanthera);</a:t>
            </a:r>
            <a:r>
              <a:rPr lang="en-US" altLang="en-US" smtClean="0"/>
              <a:t> others are found in the </a:t>
            </a:r>
            <a:r>
              <a:rPr lang="en-US" altLang="en-US" i="1" u="sng" smtClean="0"/>
              <a:t>Scrophulariaceae</a:t>
            </a:r>
            <a:r>
              <a:rPr lang="en-US" altLang="en-US" i="1" smtClean="0"/>
              <a:t> </a:t>
            </a:r>
            <a:r>
              <a:rPr lang="en-US" altLang="en-US" smtClean="0"/>
              <a:t>(e.g. leaves of </a:t>
            </a:r>
            <a:r>
              <a:rPr lang="en-US" altLang="en-US" i="1" smtClean="0"/>
              <a:t>Digitalis sp.</a:t>
            </a:r>
            <a:r>
              <a:rPr lang="en-US" altLang="en-US" smtClean="0"/>
              <a:t>)</a:t>
            </a:r>
            <a:r>
              <a:rPr lang="en-US" altLang="en-US" i="1" smtClean="0"/>
              <a:t>, </a:t>
            </a:r>
            <a:r>
              <a:rPr lang="en-US" altLang="en-US" i="1" u="sng" smtClean="0"/>
              <a:t>Liliaceae</a:t>
            </a:r>
            <a:r>
              <a:rPr lang="en-US" altLang="en-US" i="1" smtClean="0"/>
              <a:t> </a:t>
            </a:r>
            <a:r>
              <a:rPr lang="en-US" altLang="en-US" smtClean="0"/>
              <a:t>(e.g. scales of the bulbs of </a:t>
            </a:r>
            <a:r>
              <a:rPr lang="en-US" altLang="en-US" i="1" smtClean="0"/>
              <a:t>Urginea </a:t>
            </a:r>
            <a:r>
              <a:rPr lang="en-US" altLang="en-US" smtClean="0"/>
              <a:t>and </a:t>
            </a:r>
            <a:r>
              <a:rPr lang="en-US" altLang="en-US" i="1" smtClean="0"/>
              <a:t>Convallaria</a:t>
            </a:r>
            <a:r>
              <a:rPr lang="en-US" altLang="en-US" smtClean="0"/>
              <a:t>)</a:t>
            </a:r>
            <a:r>
              <a:rPr lang="en-US" altLang="en-US" i="1" smtClean="0"/>
              <a:t>, </a:t>
            </a:r>
            <a:r>
              <a:rPr lang="en-US" altLang="en-US" smtClean="0"/>
              <a:t>and </a:t>
            </a:r>
            <a:r>
              <a:rPr lang="en-US" altLang="en-US" i="1" u="sng" smtClean="0"/>
              <a:t>Ranunculaceae</a:t>
            </a:r>
            <a:r>
              <a:rPr lang="en-US" altLang="en-US" i="1" smtClean="0"/>
              <a:t> (Adonis).</a:t>
            </a:r>
          </a:p>
          <a:p>
            <a:pPr algn="just">
              <a:lnSpc>
                <a:spcPct val="90000"/>
              </a:lnSpc>
            </a:pPr>
            <a:r>
              <a:rPr lang="en-US" altLang="en-US" smtClean="0"/>
              <a:t>Cardiac glycosides are also found in animals only in exceptional cases: </a:t>
            </a:r>
            <a:r>
              <a:rPr lang="en-US" altLang="en-US" u="sng" smtClean="0"/>
              <a:t>Bufadienolides</a:t>
            </a:r>
            <a:r>
              <a:rPr lang="en-US" altLang="en-US" smtClean="0"/>
              <a:t> occur in toads (</a:t>
            </a:r>
            <a:r>
              <a:rPr lang="en-US" altLang="en-US" i="1" smtClean="0"/>
              <a:t>Bufo</a:t>
            </a:r>
            <a:r>
              <a:rPr lang="en-US" altLang="en-US" smtClean="0"/>
              <a:t>).</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510135"/>
      </p:ext>
    </p:extLst>
  </p:cSld>
  <p:clrMapOvr>
    <a:masterClrMapping/>
  </p:clrMapOvr>
  <p:transition spd="slow" advTm="180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631950" y="115888"/>
            <a:ext cx="6408738" cy="703262"/>
          </a:xfrm>
        </p:spPr>
        <p:txBody>
          <a:bodyPr/>
          <a:lstStyle/>
          <a:p>
            <a:r>
              <a:rPr lang="en-US" altLang="en-US" sz="3200">
                <a:solidFill>
                  <a:srgbClr val="FF0000"/>
                </a:solidFill>
                <a:sym typeface="Webdings" panose="05030102010509060703" pitchFamily="18" charset="2"/>
              </a:rPr>
              <a:t> </a:t>
            </a:r>
            <a:r>
              <a:rPr lang="en-US" altLang="en-US" sz="3200">
                <a:solidFill>
                  <a:srgbClr val="FF0000"/>
                </a:solidFill>
              </a:rPr>
              <a:t>Structure of cardiac glycosides</a:t>
            </a:r>
          </a:p>
        </p:txBody>
      </p:sp>
      <p:sp>
        <p:nvSpPr>
          <p:cNvPr id="41987" name="Rectangle 3"/>
          <p:cNvSpPr>
            <a:spLocks noGrp="1" noChangeArrowheads="1"/>
          </p:cNvSpPr>
          <p:nvPr>
            <p:ph type="body" sz="half" idx="1"/>
          </p:nvPr>
        </p:nvSpPr>
        <p:spPr>
          <a:xfrm>
            <a:off x="1703388" y="3932238"/>
            <a:ext cx="8686800" cy="2449512"/>
          </a:xfrm>
        </p:spPr>
        <p:txBody>
          <a:bodyPr/>
          <a:lstStyle/>
          <a:p>
            <a:r>
              <a:rPr lang="en-US" altLang="en-US" smtClean="0"/>
              <a:t>The structure comprise a steroidal aglycone of the (C</a:t>
            </a:r>
            <a:r>
              <a:rPr lang="en-US" altLang="en-US" baseline="-25000" smtClean="0"/>
              <a:t>23</a:t>
            </a:r>
            <a:r>
              <a:rPr lang="en-US" altLang="en-US" smtClean="0"/>
              <a:t>) </a:t>
            </a:r>
            <a:r>
              <a:rPr lang="en-US" altLang="en-US" b="1" u="sng" smtClean="0"/>
              <a:t>cardenolide</a:t>
            </a:r>
            <a:r>
              <a:rPr lang="en-US" altLang="en-US" smtClean="0"/>
              <a:t> type or of the (C</a:t>
            </a:r>
            <a:r>
              <a:rPr lang="en-US" altLang="en-US" baseline="-25000" smtClean="0"/>
              <a:t>24</a:t>
            </a:r>
            <a:r>
              <a:rPr lang="en-US" altLang="en-US" smtClean="0"/>
              <a:t>) </a:t>
            </a:r>
            <a:r>
              <a:rPr lang="en-US" altLang="en-US" b="1" u="sng" smtClean="0"/>
              <a:t>bufadienolide</a:t>
            </a:r>
            <a:r>
              <a:rPr lang="en-US" altLang="en-US" smtClean="0"/>
              <a:t> type, and a sugar moiety, most often an oligosaccharide.</a:t>
            </a:r>
            <a:r>
              <a:rPr lang="en-US" altLang="en-US"/>
              <a:t> </a:t>
            </a:r>
          </a:p>
        </p:txBody>
      </p:sp>
      <p:graphicFrame>
        <p:nvGraphicFramePr>
          <p:cNvPr id="41988" name="Object 2"/>
          <p:cNvGraphicFramePr>
            <a:graphicFrameLocks noGrp="1" noChangeAspect="1"/>
          </p:cNvGraphicFramePr>
          <p:nvPr>
            <p:ph sz="half" idx="2"/>
          </p:nvPr>
        </p:nvGraphicFramePr>
        <p:xfrm>
          <a:off x="1846263" y="836613"/>
          <a:ext cx="3962400" cy="2952750"/>
        </p:xfrm>
        <a:graphic>
          <a:graphicData uri="http://schemas.openxmlformats.org/presentationml/2006/ole">
            <mc:AlternateContent xmlns:mc="http://schemas.openxmlformats.org/markup-compatibility/2006">
              <mc:Choice xmlns:v="urn:schemas-microsoft-com:vml" Requires="v">
                <p:oleObj spid="_x0000_s2056" name="CS ChemDraw Drawing" r:id="rId6" imgW="4065712" imgH="2639187" progId="ChemDraw.Document.6.0">
                  <p:embed/>
                </p:oleObj>
              </mc:Choice>
              <mc:Fallback>
                <p:oleObj name="CS ChemDraw Drawing" r:id="rId6" imgW="4065712" imgH="2639187" progId="ChemDraw.Document.6.0">
                  <p:embed/>
                  <p:pic>
                    <p:nvPicPr>
                      <p:cNvPr id="41988"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6263" y="836613"/>
                        <a:ext cx="3962400" cy="29527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89" name="Object 2"/>
          <p:cNvGraphicFramePr>
            <a:graphicFrameLocks noChangeAspect="1"/>
          </p:cNvGraphicFramePr>
          <p:nvPr/>
        </p:nvGraphicFramePr>
        <p:xfrm>
          <a:off x="5951539" y="758826"/>
          <a:ext cx="3730625" cy="3044825"/>
        </p:xfrm>
        <a:graphic>
          <a:graphicData uri="http://schemas.openxmlformats.org/presentationml/2006/ole">
            <mc:AlternateContent xmlns:mc="http://schemas.openxmlformats.org/markup-compatibility/2006">
              <mc:Choice xmlns:v="urn:schemas-microsoft-com:vml" Requires="v">
                <p:oleObj spid="_x0000_s2057" name="CS ChemDraw Drawing" r:id="rId8" imgW="3454908" imgH="2817876" progId="ChemDraw.Document.6.0">
                  <p:embed/>
                </p:oleObj>
              </mc:Choice>
              <mc:Fallback>
                <p:oleObj name="CS ChemDraw Drawing" r:id="rId8" imgW="3454908" imgH="2817876" progId="ChemDraw.Document.6.0">
                  <p:embed/>
                  <p:pic>
                    <p:nvPicPr>
                      <p:cNvPr id="41989"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1539" y="758826"/>
                        <a:ext cx="3730625" cy="30448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Audio 1">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4850402"/>
      </p:ext>
    </p:extLst>
  </p:cSld>
  <p:clrMapOvr>
    <a:masterClrMapping/>
  </p:clrMapOvr>
  <p:transition spd="slow" advTm="303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631951" y="115889"/>
            <a:ext cx="5616575" cy="630237"/>
          </a:xfrm>
        </p:spPr>
        <p:txBody>
          <a:bodyPr/>
          <a:lstStyle/>
          <a:p>
            <a:r>
              <a:rPr lang="en-US" altLang="en-US" sz="3200">
                <a:solidFill>
                  <a:schemeClr val="hlink"/>
                </a:solidFill>
              </a:rPr>
              <a:t>A. Structure of the aglycones</a:t>
            </a:r>
          </a:p>
        </p:txBody>
      </p:sp>
      <p:sp>
        <p:nvSpPr>
          <p:cNvPr id="44035" name="Rectangle 3"/>
          <p:cNvSpPr>
            <a:spLocks noGrp="1" noChangeArrowheads="1"/>
          </p:cNvSpPr>
          <p:nvPr>
            <p:ph type="body" idx="1"/>
          </p:nvPr>
        </p:nvSpPr>
        <p:spPr>
          <a:xfrm>
            <a:off x="1774825" y="1052514"/>
            <a:ext cx="8686800" cy="5400675"/>
          </a:xfrm>
        </p:spPr>
        <p:txBody>
          <a:bodyPr/>
          <a:lstStyle/>
          <a:p>
            <a:r>
              <a:rPr lang="en-US" altLang="en-US" smtClean="0"/>
              <a:t>All of the aglycones have in common the classic, tetracyclic, steroidal nucleus.</a:t>
            </a:r>
          </a:p>
          <a:p>
            <a:r>
              <a:rPr lang="en-US" altLang="en-US" smtClean="0"/>
              <a:t>Also common to all the aglycones is the presence of a hydroxyl group (3</a:t>
            </a:r>
            <a:r>
              <a:rPr lang="en-US" altLang="en-US" smtClean="0">
                <a:sym typeface="Symbol" panose="05050102010706020507" pitchFamily="18" charset="2"/>
              </a:rPr>
              <a:t></a:t>
            </a:r>
            <a:r>
              <a:rPr lang="en-US" altLang="en-US" smtClean="0"/>
              <a:t> secondary alcohol).</a:t>
            </a:r>
          </a:p>
          <a:p>
            <a:r>
              <a:rPr lang="en-US" altLang="en-US" smtClean="0"/>
              <a:t>All of the aglycones have a </a:t>
            </a:r>
            <a:r>
              <a:rPr lang="en-US" altLang="en-US" smtClean="0">
                <a:sym typeface="Symbol" panose="05050102010706020507" pitchFamily="18" charset="2"/>
              </a:rPr>
              <a:t></a:t>
            </a:r>
            <a:r>
              <a:rPr lang="en-US" altLang="en-US" smtClean="0"/>
              <a:t> constituent at C-17: an </a:t>
            </a:r>
            <a:r>
              <a:rPr lang="en-US" altLang="en-US" smtClean="0">
                <a:sym typeface="Symbol" panose="05050102010706020507" pitchFamily="18" charset="2"/>
              </a:rPr>
              <a:t></a:t>
            </a:r>
            <a:r>
              <a:rPr lang="en-US" altLang="en-US" smtClean="0"/>
              <a:t>,</a:t>
            </a:r>
            <a:r>
              <a:rPr lang="en-US" altLang="en-US" smtClean="0">
                <a:sym typeface="Symbol" panose="05050102010706020507" pitchFamily="18" charset="2"/>
              </a:rPr>
              <a:t></a:t>
            </a:r>
            <a:r>
              <a:rPr lang="en-US" altLang="en-US" smtClean="0"/>
              <a:t>-unsaturated lactone. </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6427038"/>
      </p:ext>
    </p:extLst>
  </p:cSld>
  <p:clrMapOvr>
    <a:masterClrMapping/>
  </p:clrMapOvr>
  <p:transition spd="slow" advTm="27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body" sz="half" idx="2"/>
          </p:nvPr>
        </p:nvSpPr>
        <p:spPr>
          <a:xfrm>
            <a:off x="1703388" y="4086226"/>
            <a:ext cx="8686800" cy="2151063"/>
          </a:xfrm>
        </p:spPr>
        <p:txBody>
          <a:bodyPr/>
          <a:lstStyle/>
          <a:p>
            <a:r>
              <a:rPr lang="en-US" altLang="en-US"/>
              <a:t>The size of the lactone ring distinguishes two groups of aglycones: the </a:t>
            </a:r>
            <a:r>
              <a:rPr lang="en-US" altLang="en-US" b="1" u="sng"/>
              <a:t>C23</a:t>
            </a:r>
            <a:r>
              <a:rPr lang="en-US" altLang="en-US"/>
              <a:t> cardenolides with an </a:t>
            </a:r>
            <a:r>
              <a:rPr lang="en-US" altLang="en-US">
                <a:sym typeface="Symbol" panose="05050102010706020507" pitchFamily="18" charset="2"/>
              </a:rPr>
              <a:t></a:t>
            </a:r>
            <a:r>
              <a:rPr lang="en-US" altLang="en-US"/>
              <a:t>,</a:t>
            </a:r>
            <a:r>
              <a:rPr lang="en-US" altLang="en-US">
                <a:sym typeface="Symbol" panose="05050102010706020507" pitchFamily="18" charset="2"/>
              </a:rPr>
              <a:t></a:t>
            </a:r>
            <a:r>
              <a:rPr lang="en-US" altLang="en-US"/>
              <a:t>-unsaturated </a:t>
            </a:r>
            <a:r>
              <a:rPr lang="en-US" altLang="en-US">
                <a:sym typeface="Symbol" panose="05050102010706020507" pitchFamily="18" charset="2"/>
              </a:rPr>
              <a:t>-</a:t>
            </a:r>
            <a:r>
              <a:rPr lang="en-US" altLang="en-US"/>
              <a:t>lactone (= butenolide) and the </a:t>
            </a:r>
            <a:r>
              <a:rPr lang="en-US" altLang="en-US" b="1" u="sng"/>
              <a:t>C24</a:t>
            </a:r>
            <a:r>
              <a:rPr lang="en-US" altLang="en-US"/>
              <a:t> bufadienolides with a di-unsaturated </a:t>
            </a:r>
            <a:r>
              <a:rPr lang="en-US" altLang="en-US">
                <a:sym typeface="Symbol" panose="05050102010706020507" pitchFamily="18" charset="2"/>
              </a:rPr>
              <a:t>-lactone (= pentadienolide).</a:t>
            </a:r>
            <a:r>
              <a:rPr lang="en-US" altLang="en-US"/>
              <a:t> </a:t>
            </a:r>
          </a:p>
        </p:txBody>
      </p:sp>
      <p:graphicFrame>
        <p:nvGraphicFramePr>
          <p:cNvPr id="46083" name="Object 2"/>
          <p:cNvGraphicFramePr>
            <a:graphicFrameLocks noGrp="1" noChangeAspect="1"/>
          </p:cNvGraphicFramePr>
          <p:nvPr>
            <p:ph sz="half" idx="1"/>
          </p:nvPr>
        </p:nvGraphicFramePr>
        <p:xfrm>
          <a:off x="3792538" y="168275"/>
          <a:ext cx="4437062" cy="3621088"/>
        </p:xfrm>
        <a:graphic>
          <a:graphicData uri="http://schemas.openxmlformats.org/presentationml/2006/ole">
            <mc:AlternateContent xmlns:mc="http://schemas.openxmlformats.org/markup-compatibility/2006">
              <mc:Choice xmlns:v="urn:schemas-microsoft-com:vml" Requires="v">
                <p:oleObj spid="_x0000_s3077" name="CS ChemDraw Drawing" r:id="rId6" imgW="3454908" imgH="2817876" progId="ChemDraw.Document.6.0">
                  <p:embed/>
                </p:oleObj>
              </mc:Choice>
              <mc:Fallback>
                <p:oleObj name="CS ChemDraw Drawing" r:id="rId6" imgW="3454908" imgH="2817876" progId="ChemDraw.Document.6.0">
                  <p:embed/>
                  <p:pic>
                    <p:nvPicPr>
                      <p:cNvPr id="46083"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538" y="168275"/>
                        <a:ext cx="4437062" cy="362108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Audio 1">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2069598"/>
      </p:ext>
    </p:extLst>
  </p:cSld>
  <p:clrMapOvr>
    <a:masterClrMapping/>
  </p:clrMapOvr>
  <p:transition spd="slow" advTm="17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631950" y="133351"/>
            <a:ext cx="6192838" cy="703263"/>
          </a:xfrm>
        </p:spPr>
        <p:txBody>
          <a:bodyPr/>
          <a:lstStyle/>
          <a:p>
            <a:r>
              <a:rPr lang="en-US" altLang="en-US" sz="3200">
                <a:solidFill>
                  <a:schemeClr val="hlink"/>
                </a:solidFill>
              </a:rPr>
              <a:t>B. Structure of the sugar moiety</a:t>
            </a:r>
          </a:p>
        </p:txBody>
      </p:sp>
      <p:sp>
        <p:nvSpPr>
          <p:cNvPr id="48131" name="Rectangle 3"/>
          <p:cNvSpPr>
            <a:spLocks noGrp="1" noChangeArrowheads="1"/>
          </p:cNvSpPr>
          <p:nvPr>
            <p:ph type="body" idx="1"/>
          </p:nvPr>
        </p:nvSpPr>
        <p:spPr>
          <a:xfrm>
            <a:off x="1774825" y="1085850"/>
            <a:ext cx="8686800" cy="5759450"/>
          </a:xfrm>
        </p:spPr>
        <p:txBody>
          <a:bodyPr/>
          <a:lstStyle/>
          <a:p>
            <a:pPr marL="347663" indent="-347663"/>
            <a:r>
              <a:rPr lang="en-US" altLang="en-US"/>
              <a:t>The sugar moiety is generally linked to the aglycone through the hydroxyl group at C-3.</a:t>
            </a:r>
          </a:p>
          <a:p>
            <a:pPr marL="347663" indent="-347663"/>
            <a:r>
              <a:rPr lang="en-US" altLang="en-US"/>
              <a:t>The majority of the saccharides found in cardiac glycosides are highly specific:</a:t>
            </a:r>
          </a:p>
          <a:p>
            <a:pPr marL="347663" indent="-347663">
              <a:buSzPct val="80000"/>
              <a:buFont typeface="Wingdings" panose="05000000000000000000" pitchFamily="2" charset="2"/>
              <a:buAutoNum type="arabicPeriod"/>
            </a:pPr>
            <a:r>
              <a:rPr lang="en-US" altLang="en-US" sz="2400"/>
              <a:t>2,6-dideoxyhexoses, e.g. D-digitoxose</a:t>
            </a:r>
          </a:p>
          <a:p>
            <a:pPr marL="347663" indent="-347663">
              <a:buSzPct val="80000"/>
              <a:buFont typeface="Wingdings" panose="05000000000000000000" pitchFamily="2" charset="2"/>
              <a:buAutoNum type="arabicPeriod"/>
            </a:pPr>
            <a:r>
              <a:rPr lang="en-US" altLang="en-US" sz="2400"/>
              <a:t>6-deoxyhexoses, e.g. L-rhamnose</a:t>
            </a:r>
          </a:p>
          <a:p>
            <a:pPr marL="347663" indent="-347663">
              <a:buSzPct val="80000"/>
              <a:buFont typeface="Wingdings" panose="05000000000000000000" pitchFamily="2" charset="2"/>
              <a:buAutoNum type="arabicPeriod"/>
            </a:pPr>
            <a:r>
              <a:rPr lang="en-US" altLang="en-US" sz="2400"/>
              <a:t>6-deoxy-3-methylhexoses, e.g. D-digitalose</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8411141"/>
      </p:ext>
    </p:extLst>
  </p:cSld>
  <p:clrMapOvr>
    <a:masterClrMapping/>
  </p:clrMapOvr>
  <p:transition spd="slow" advTm="292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631950" y="115889"/>
            <a:ext cx="3898900" cy="719137"/>
          </a:xfrm>
        </p:spPr>
        <p:txBody>
          <a:bodyPr/>
          <a:lstStyle/>
          <a:p>
            <a:r>
              <a:rPr lang="en-US" altLang="en-US" sz="3200">
                <a:sym typeface="Webdings" panose="05030102010509060703" pitchFamily="18" charset="2"/>
              </a:rPr>
              <a:t> </a:t>
            </a:r>
            <a:r>
              <a:rPr lang="en-US" altLang="en-US" sz="3200"/>
              <a:t>Color reactions</a:t>
            </a:r>
          </a:p>
        </p:txBody>
      </p:sp>
      <p:sp>
        <p:nvSpPr>
          <p:cNvPr id="95235" name="Rectangle 3"/>
          <p:cNvSpPr>
            <a:spLocks noGrp="1" noChangeArrowheads="1"/>
          </p:cNvSpPr>
          <p:nvPr>
            <p:ph type="body" idx="1"/>
          </p:nvPr>
        </p:nvSpPr>
        <p:spPr>
          <a:xfrm>
            <a:off x="1631951" y="981076"/>
            <a:ext cx="8964613" cy="5616575"/>
          </a:xfrm>
        </p:spPr>
        <p:txBody>
          <a:bodyPr/>
          <a:lstStyle/>
          <a:p>
            <a:pPr marL="347663" indent="-347663">
              <a:defRPr/>
            </a:pPr>
            <a:r>
              <a:rPr lang="en-US" dirty="0"/>
              <a:t>They can be due to the sugars or to the </a:t>
            </a:r>
            <a:r>
              <a:rPr lang="en-US" dirty="0" err="1"/>
              <a:t>aglycone</a:t>
            </a:r>
            <a:r>
              <a:rPr lang="en-US" dirty="0"/>
              <a:t>:</a:t>
            </a:r>
          </a:p>
          <a:p>
            <a:pPr marL="347663" indent="-347663">
              <a:buFont typeface="Wingdings" pitchFamily="2" charset="2"/>
              <a:buAutoNum type="alphaUcPeriod"/>
              <a:defRPr/>
            </a:pPr>
            <a:r>
              <a:rPr lang="en-US" b="1" i="1" dirty="0">
                <a:solidFill>
                  <a:schemeClr val="folHlink"/>
                </a:solidFill>
              </a:rPr>
              <a:t>Color reactions of the sugars</a:t>
            </a:r>
            <a:r>
              <a:rPr lang="en-US" dirty="0"/>
              <a:t>. </a:t>
            </a:r>
          </a:p>
          <a:p>
            <a:pPr marL="0" indent="0">
              <a:buNone/>
              <a:defRPr/>
            </a:pPr>
            <a:endParaRPr lang="en-US" b="1" i="1" dirty="0"/>
          </a:p>
          <a:p>
            <a:pPr marL="0" indent="0">
              <a:buNone/>
              <a:defRPr/>
            </a:pPr>
            <a:r>
              <a:rPr lang="en-US" b="1" i="1" dirty="0"/>
              <a:t>-</a:t>
            </a:r>
            <a:r>
              <a:rPr lang="en-US" b="1" i="1" dirty="0">
                <a:solidFill>
                  <a:srgbClr val="FF0000"/>
                </a:solidFill>
              </a:rPr>
              <a:t>Keller-</a:t>
            </a:r>
            <a:r>
              <a:rPr lang="en-US" b="1" i="1" dirty="0" err="1">
                <a:solidFill>
                  <a:srgbClr val="FF0000"/>
                </a:solidFill>
              </a:rPr>
              <a:t>Kiliani</a:t>
            </a:r>
            <a:r>
              <a:rPr lang="en-US" b="1" i="1" dirty="0">
                <a:solidFill>
                  <a:srgbClr val="FF0000"/>
                </a:solidFill>
              </a:rPr>
              <a:t> test</a:t>
            </a:r>
            <a:r>
              <a:rPr lang="en-US" dirty="0">
                <a:solidFill>
                  <a:srgbClr val="FF0000"/>
                </a:solidFill>
              </a:rPr>
              <a:t>.</a:t>
            </a:r>
          </a:p>
          <a:p>
            <a:pPr marL="347663" indent="-347663">
              <a:buNone/>
              <a:defRPr/>
            </a:pPr>
            <a:r>
              <a:rPr lang="en-US" dirty="0"/>
              <a:t>Dry 5 ml of the above extract on a water bath, and dissolve the residue in 3 ml of concentrated </a:t>
            </a:r>
            <a:r>
              <a:rPr lang="en-US" dirty="0">
                <a:solidFill>
                  <a:srgbClr val="FF0000"/>
                </a:solidFill>
              </a:rPr>
              <a:t>acetic acid</a:t>
            </a:r>
            <a:r>
              <a:rPr lang="en-US" dirty="0"/>
              <a:t>. Add 1 drop of conc. </a:t>
            </a:r>
            <a:r>
              <a:rPr lang="en-US" dirty="0" err="1">
                <a:solidFill>
                  <a:srgbClr val="FF0000"/>
                </a:solidFill>
              </a:rPr>
              <a:t>sulphuric</a:t>
            </a:r>
            <a:r>
              <a:rPr lang="en-US" dirty="0">
                <a:solidFill>
                  <a:srgbClr val="FF0000"/>
                </a:solidFill>
              </a:rPr>
              <a:t> acid </a:t>
            </a:r>
            <a:r>
              <a:rPr lang="en-US" dirty="0"/>
              <a:t>gradually. </a:t>
            </a:r>
            <a:r>
              <a:rPr lang="en-US" b="1" dirty="0">
                <a:solidFill>
                  <a:srgbClr val="FF9900"/>
                </a:solidFill>
              </a:rPr>
              <a:t>A reddish brown </a:t>
            </a:r>
            <a:r>
              <a:rPr lang="en-US" dirty="0"/>
              <a:t>ring forms at the interface, the upper acetic acid layer soon turns bluish green.</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1505717"/>
      </p:ext>
    </p:extLst>
  </p:cSld>
  <p:clrMapOvr>
    <a:masterClrMapping/>
  </p:clrMapOvr>
  <p:transition spd="slow" advTm="315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1950" y="0"/>
            <a:ext cx="8820150" cy="5570756"/>
          </a:xfrm>
          <a:prstGeom prst="rect">
            <a:avLst/>
          </a:prstGeom>
          <a:solidFill>
            <a:srgbClr val="002060"/>
          </a:solidFill>
        </p:spPr>
        <p:txBody>
          <a:bodyPr>
            <a:spAutoFit/>
          </a:bodyPr>
          <a:lstStyle/>
          <a:p>
            <a:pPr marL="347663" indent="-347663">
              <a:buFont typeface="Wingdings" pitchFamily="2" charset="2"/>
              <a:buAutoNum type="alphaUcPeriod" startAt="2"/>
              <a:defRPr/>
            </a:pPr>
            <a:r>
              <a:rPr lang="en-US" sz="2800" b="1" i="1" dirty="0">
                <a:solidFill>
                  <a:srgbClr val="FF0000"/>
                </a:solidFill>
              </a:rPr>
              <a:t>Color reactions of the </a:t>
            </a:r>
            <a:r>
              <a:rPr lang="en-US" sz="2800" b="1" i="1" dirty="0" err="1">
                <a:solidFill>
                  <a:srgbClr val="FF0000"/>
                </a:solidFill>
              </a:rPr>
              <a:t>aglycones</a:t>
            </a:r>
            <a:r>
              <a:rPr lang="en-US" sz="2800" b="1" dirty="0">
                <a:solidFill>
                  <a:srgbClr val="FF0000"/>
                </a:solidFill>
              </a:rPr>
              <a:t> (steroidal nucleus)</a:t>
            </a:r>
          </a:p>
          <a:p>
            <a:pPr eaLnBrk="1" hangingPunct="1">
              <a:defRPr/>
            </a:pPr>
            <a:endParaRPr lang="en-US" sz="2800" dirty="0">
              <a:solidFill>
                <a:srgbClr val="FFFF00"/>
              </a:solidFill>
            </a:endParaRPr>
          </a:p>
          <a:p>
            <a:pPr eaLnBrk="1" hangingPunct="1">
              <a:defRPr/>
            </a:pPr>
            <a:r>
              <a:rPr lang="en-US" sz="2800" dirty="0">
                <a:solidFill>
                  <a:srgbClr val="FFFF00"/>
                </a:solidFill>
              </a:rPr>
              <a:t>These are positive with any compound containing a steroidal nucleus including </a:t>
            </a:r>
            <a:r>
              <a:rPr lang="en-US" sz="2800" dirty="0" err="1">
                <a:solidFill>
                  <a:srgbClr val="FFFF00"/>
                </a:solidFill>
              </a:rPr>
              <a:t>cardenolides</a:t>
            </a:r>
            <a:r>
              <a:rPr lang="en-US" sz="2800" dirty="0">
                <a:solidFill>
                  <a:srgbClr val="FFFF00"/>
                </a:solidFill>
              </a:rPr>
              <a:t> or </a:t>
            </a:r>
            <a:r>
              <a:rPr lang="en-US" sz="2800" dirty="0" err="1">
                <a:solidFill>
                  <a:srgbClr val="FFFF00"/>
                </a:solidFill>
              </a:rPr>
              <a:t>bufadienolide</a:t>
            </a:r>
            <a:endParaRPr lang="en-US" sz="2800" dirty="0">
              <a:solidFill>
                <a:srgbClr val="FFFF00"/>
              </a:solidFill>
            </a:endParaRPr>
          </a:p>
          <a:p>
            <a:pPr marL="347663" indent="-347663">
              <a:buFont typeface="Wingdings" pitchFamily="2" charset="2"/>
              <a:buAutoNum type="alphaUcPeriod" startAt="2"/>
              <a:defRPr/>
            </a:pPr>
            <a:endParaRPr lang="en-US" sz="2800" b="1" i="1" dirty="0">
              <a:solidFill>
                <a:srgbClr val="FF0000"/>
              </a:solidFill>
            </a:endParaRPr>
          </a:p>
          <a:p>
            <a:pPr eaLnBrk="1" hangingPunct="1">
              <a:defRPr/>
            </a:pPr>
            <a:r>
              <a:rPr lang="en-US" sz="2800" b="1" i="1" dirty="0">
                <a:solidFill>
                  <a:srgbClr val="FF0000"/>
                </a:solidFill>
              </a:rPr>
              <a:t>Liebermann's test</a:t>
            </a:r>
          </a:p>
          <a:p>
            <a:pPr eaLnBrk="1" hangingPunct="1">
              <a:defRPr/>
            </a:pPr>
            <a:endParaRPr lang="en-US" sz="2800" b="1" dirty="0">
              <a:solidFill>
                <a:srgbClr val="FFFF00"/>
              </a:solidFill>
            </a:endParaRPr>
          </a:p>
          <a:p>
            <a:pPr eaLnBrk="1" hangingPunct="1">
              <a:defRPr/>
            </a:pPr>
            <a:r>
              <a:rPr lang="en-US" sz="2800" dirty="0">
                <a:solidFill>
                  <a:srgbClr val="FFFF00"/>
                </a:solidFill>
              </a:rPr>
              <a:t>To 2 ml of the test solution, 10 drops of </a:t>
            </a:r>
            <a:r>
              <a:rPr lang="en-US" sz="2800" b="1" dirty="0">
                <a:solidFill>
                  <a:srgbClr val="FF0000"/>
                </a:solidFill>
              </a:rPr>
              <a:t>Anhydrous Sodium Sulfate </a:t>
            </a:r>
            <a:r>
              <a:rPr lang="en-US" sz="2800" dirty="0">
                <a:solidFill>
                  <a:srgbClr val="FFFF00"/>
                </a:solidFill>
              </a:rPr>
              <a:t>was added and mixed well. To this 5 ml of </a:t>
            </a:r>
            <a:r>
              <a:rPr lang="en-US" sz="2800" dirty="0" err="1">
                <a:solidFill>
                  <a:srgbClr val="FFFF00"/>
                </a:solidFill>
              </a:rPr>
              <a:t>soln</a:t>
            </a:r>
            <a:r>
              <a:rPr lang="en-US" sz="2800" dirty="0">
                <a:solidFill>
                  <a:srgbClr val="FFFF00"/>
                </a:solidFill>
              </a:rPr>
              <a:t>, concentrated </a:t>
            </a:r>
            <a:r>
              <a:rPr lang="en-US" sz="2800" b="1" dirty="0" err="1">
                <a:solidFill>
                  <a:srgbClr val="FF0000"/>
                </a:solidFill>
              </a:rPr>
              <a:t>sulphuric</a:t>
            </a:r>
            <a:r>
              <a:rPr lang="en-US" sz="2800" b="1" dirty="0">
                <a:solidFill>
                  <a:srgbClr val="FF0000"/>
                </a:solidFill>
              </a:rPr>
              <a:t> acid </a:t>
            </a:r>
            <a:r>
              <a:rPr lang="en-US" sz="2800" dirty="0">
                <a:solidFill>
                  <a:srgbClr val="FFFF00"/>
                </a:solidFill>
              </a:rPr>
              <a:t>was added from the sides of the test tube, appearance of </a:t>
            </a:r>
            <a:r>
              <a:rPr lang="en-US" sz="2800" b="1" dirty="0">
                <a:solidFill>
                  <a:schemeClr val="accent6">
                    <a:lumMod val="60000"/>
                    <a:lumOff val="40000"/>
                  </a:schemeClr>
                </a:solidFill>
              </a:rPr>
              <a:t>greenish blue </a:t>
            </a:r>
            <a:r>
              <a:rPr lang="en-US" sz="2800" b="1" dirty="0" err="1">
                <a:solidFill>
                  <a:schemeClr val="accent6">
                    <a:lumMod val="60000"/>
                    <a:lumOff val="40000"/>
                  </a:schemeClr>
                </a:solidFill>
              </a:rPr>
              <a:t>colour</a:t>
            </a:r>
            <a:r>
              <a:rPr lang="en-US" sz="2800" b="1" dirty="0">
                <a:solidFill>
                  <a:schemeClr val="accent6">
                    <a:lumMod val="60000"/>
                    <a:lumOff val="40000"/>
                  </a:schemeClr>
                </a:solidFill>
              </a:rPr>
              <a:t> </a:t>
            </a:r>
          </a:p>
          <a:p>
            <a:pPr eaLnBrk="1" hangingPunct="1">
              <a:defRPr/>
            </a:pPr>
            <a:endParaRPr lang="en-US" sz="2400" dirty="0">
              <a:solidFill>
                <a:srgbClr val="FFFF00"/>
              </a:solidFill>
            </a:endParaRPr>
          </a:p>
          <a:p>
            <a:pPr eaLnBrk="1" hangingPunct="1">
              <a:defRPr/>
            </a:pPr>
            <a:endParaRPr lang="en-US" sz="2400" dirty="0">
              <a:solidFill>
                <a:srgbClr val="FFFF00"/>
              </a:solidFill>
            </a:endParaRPr>
          </a:p>
        </p:txBody>
      </p: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2406481"/>
      </p:ext>
    </p:extLst>
  </p:cSld>
  <p:clrMapOvr>
    <a:masterClrMapping/>
  </p:clrMapOvr>
  <p:transition spd="slow" advTm="334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type="body" idx="1"/>
          </p:nvPr>
        </p:nvSpPr>
        <p:spPr>
          <a:xfrm>
            <a:off x="1703389" y="476250"/>
            <a:ext cx="8713787" cy="5976938"/>
          </a:xfrm>
        </p:spPr>
        <p:txBody>
          <a:bodyPr/>
          <a:lstStyle/>
          <a:p>
            <a:pPr marL="347663" indent="-347663">
              <a:buSzPct val="70000"/>
              <a:buFont typeface="Wingdings" pitchFamily="2" charset="2"/>
              <a:buAutoNum type="alphaUcPeriod" startAt="3"/>
              <a:defRPr/>
            </a:pPr>
            <a:r>
              <a:rPr lang="en-US" b="1" i="1" dirty="0">
                <a:solidFill>
                  <a:schemeClr val="accent6">
                    <a:lumMod val="60000"/>
                    <a:lumOff val="40000"/>
                  </a:schemeClr>
                </a:solidFill>
              </a:rPr>
              <a:t>Color reactions of the </a:t>
            </a:r>
            <a:r>
              <a:rPr lang="en-US" b="1" i="1" dirty="0" err="1">
                <a:solidFill>
                  <a:schemeClr val="accent6">
                    <a:lumMod val="60000"/>
                    <a:lumOff val="40000"/>
                  </a:schemeClr>
                </a:solidFill>
              </a:rPr>
              <a:t>aglycones</a:t>
            </a:r>
            <a:r>
              <a:rPr lang="en-US" dirty="0">
                <a:solidFill>
                  <a:schemeClr val="accent6">
                    <a:lumMod val="60000"/>
                    <a:lumOff val="40000"/>
                  </a:schemeClr>
                </a:solidFill>
              </a:rPr>
              <a:t> (lactone ring).</a:t>
            </a:r>
          </a:p>
          <a:p>
            <a:pPr marL="347663" indent="-347663">
              <a:buNone/>
              <a:defRPr/>
            </a:pPr>
            <a:r>
              <a:rPr lang="en-US" dirty="0"/>
              <a:t>	These are characteristic for </a:t>
            </a:r>
            <a:r>
              <a:rPr lang="en-US" dirty="0" smtClean="0"/>
              <a:t>lactone </a:t>
            </a:r>
            <a:r>
              <a:rPr lang="en-US" dirty="0"/>
              <a:t>ring:</a:t>
            </a:r>
          </a:p>
          <a:p>
            <a:pPr marL="0" indent="0">
              <a:buNone/>
              <a:defRPr/>
            </a:pPr>
            <a:endParaRPr lang="en-US" b="1" dirty="0" smtClean="0"/>
          </a:p>
          <a:p>
            <a:pPr marL="0" indent="0">
              <a:buNone/>
              <a:defRPr/>
            </a:pPr>
            <a:r>
              <a:rPr lang="en-US" b="1" dirty="0" err="1" smtClean="0">
                <a:solidFill>
                  <a:srgbClr val="C00000"/>
                </a:solidFill>
              </a:rPr>
              <a:t>Kedde's</a:t>
            </a:r>
            <a:r>
              <a:rPr lang="en-US" b="1" dirty="0" smtClean="0">
                <a:solidFill>
                  <a:srgbClr val="C00000"/>
                </a:solidFill>
              </a:rPr>
              <a:t> test</a:t>
            </a:r>
          </a:p>
          <a:p>
            <a:pPr marL="0" indent="0">
              <a:buNone/>
              <a:defRPr/>
            </a:pPr>
            <a:r>
              <a:rPr lang="en-US" dirty="0"/>
              <a:t>Dry 5 ml of the above extract on a water bath, and dissolve the residue in 2 ml of alcoholic </a:t>
            </a:r>
            <a:r>
              <a:rPr lang="en-US" b="1" dirty="0" err="1">
                <a:solidFill>
                  <a:srgbClr val="C00000"/>
                </a:solidFill>
              </a:rPr>
              <a:t>Kedde</a:t>
            </a:r>
            <a:r>
              <a:rPr lang="en-US" b="1" dirty="0">
                <a:solidFill>
                  <a:srgbClr val="C00000"/>
                </a:solidFill>
              </a:rPr>
              <a:t> Reagent </a:t>
            </a:r>
            <a:r>
              <a:rPr lang="en-US" sz="4000" dirty="0">
                <a:solidFill>
                  <a:srgbClr val="FF0000"/>
                </a:solidFill>
              </a:rPr>
              <a:t>(</a:t>
            </a:r>
            <a:r>
              <a:rPr lang="en-US" sz="4000" b="1" dirty="0">
                <a:solidFill>
                  <a:srgbClr val="FF0000"/>
                </a:solidFill>
              </a:rPr>
              <a:t>3,5- </a:t>
            </a:r>
            <a:r>
              <a:rPr lang="en-US" sz="4000" b="1" dirty="0" err="1">
                <a:solidFill>
                  <a:srgbClr val="FF0000"/>
                </a:solidFill>
              </a:rPr>
              <a:t>dinitrobenzoic</a:t>
            </a:r>
            <a:r>
              <a:rPr lang="en-US" sz="4000" b="1" dirty="0">
                <a:solidFill>
                  <a:srgbClr val="FF0000"/>
                </a:solidFill>
              </a:rPr>
              <a:t> acid) </a:t>
            </a:r>
            <a:r>
              <a:rPr lang="en-US" dirty="0"/>
              <a:t>and 1 ml of </a:t>
            </a:r>
            <a:r>
              <a:rPr lang="en-US" dirty="0" err="1"/>
              <a:t>NaOH</a:t>
            </a:r>
            <a:r>
              <a:rPr lang="en-US" dirty="0"/>
              <a:t> solution. The reaction mixture immediately turns </a:t>
            </a:r>
            <a:r>
              <a:rPr lang="en-US" dirty="0">
                <a:solidFill>
                  <a:srgbClr val="FF0000"/>
                </a:solidFill>
              </a:rPr>
              <a:t>purple-violet</a:t>
            </a:r>
            <a:r>
              <a:rPr lang="en-US" dirty="0"/>
              <a:t>, which </a:t>
            </a:r>
            <a:r>
              <a:rPr lang="en-US" dirty="0" err="1"/>
              <a:t>colour</a:t>
            </a:r>
            <a:r>
              <a:rPr lang="en-US" dirty="0"/>
              <a:t> disappears after a few min. </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0135981"/>
      </p:ext>
    </p:extLst>
  </p:cSld>
  <p:clrMapOvr>
    <a:masterClrMapping/>
  </p:clrMapOvr>
  <p:transition spd="slow" advTm="202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684338" y="-142875"/>
            <a:ext cx="6356350" cy="847725"/>
          </a:xfrm>
        </p:spPr>
        <p:txBody>
          <a:bodyPr/>
          <a:lstStyle/>
          <a:p>
            <a:r>
              <a:rPr lang="en-US" altLang="en-US" sz="3200" b="1">
                <a:solidFill>
                  <a:srgbClr val="FF0000"/>
                </a:solidFill>
              </a:rPr>
              <a:t>Pharmacological properties</a:t>
            </a:r>
            <a:r>
              <a:rPr lang="en-US" altLang="en-US" b="1" smtClean="0">
                <a:solidFill>
                  <a:srgbClr val="FF0000"/>
                </a:solidFill>
              </a:rPr>
              <a:t> </a:t>
            </a:r>
          </a:p>
        </p:txBody>
      </p:sp>
      <p:sp>
        <p:nvSpPr>
          <p:cNvPr id="125955" name="Rectangle 3"/>
          <p:cNvSpPr>
            <a:spLocks noGrp="1" noChangeArrowheads="1"/>
          </p:cNvSpPr>
          <p:nvPr>
            <p:ph type="body" idx="1"/>
          </p:nvPr>
        </p:nvSpPr>
        <p:spPr>
          <a:xfrm>
            <a:off x="1684339" y="642938"/>
            <a:ext cx="8732837" cy="5689600"/>
          </a:xfrm>
        </p:spPr>
        <p:txBody>
          <a:bodyPr/>
          <a:lstStyle/>
          <a:p>
            <a:pPr>
              <a:defRPr/>
            </a:pPr>
            <a:r>
              <a:rPr lang="en-US" altLang="en-US" dirty="0"/>
              <a:t>Cardiac glycosides increase the force and speed of  contraction of the heart. In patients with cardiac insufficiency, this positive inotropic effect translates into an increase in cardiac output, an increase in cardiac work capacity without any increase in oxygen consumption, a decrease in heart rate, and, indirectly, a decrease in arterial resistance. </a:t>
            </a:r>
          </a:p>
          <a:p>
            <a:pPr>
              <a:defRPr/>
            </a:pPr>
            <a:endParaRPr lang="en-US" altLang="en-US" dirty="0"/>
          </a:p>
          <a:p>
            <a:pPr>
              <a:defRPr/>
            </a:pPr>
            <a:r>
              <a:rPr lang="en-US" altLang="en-US" b="1" dirty="0">
                <a:solidFill>
                  <a:schemeClr val="tx2"/>
                </a:solidFill>
              </a:rPr>
              <a:t>Mechanism of action</a:t>
            </a:r>
          </a:p>
          <a:p>
            <a:pPr marL="0" indent="0">
              <a:buNone/>
              <a:defRPr/>
            </a:pPr>
            <a:r>
              <a:rPr lang="en-US" altLang="en-US" dirty="0"/>
              <a:t> The glycosides are thought to act at the membrane level, by inhibition of the </a:t>
            </a:r>
            <a:r>
              <a:rPr lang="en-US" altLang="en-US" i="1" dirty="0"/>
              <a:t>Na-K ATPase</a:t>
            </a:r>
            <a:r>
              <a:rPr lang="en-US" altLang="en-US" dirty="0"/>
              <a:t>, which would result in an increase of the intracellular calcium ion concentration. </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1837597"/>
      </p:ext>
    </p:extLst>
  </p:cSld>
  <p:clrMapOvr>
    <a:masterClrMapping/>
  </p:clrMapOvr>
  <p:transition spd="slow" advTm="157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lassification of glycosides on the basis of the linkage between glycone and aglycone part&#10;CLASSIFICATION OF GLYCOSIDES&#10;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576" y="-61913"/>
            <a:ext cx="8945563"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4558029"/>
      </p:ext>
    </p:extLst>
  </p:cSld>
  <p:clrMapOvr>
    <a:masterClrMapping/>
  </p:clrMapOvr>
  <p:transition spd="slow" advTm="420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1631951" y="620713"/>
            <a:ext cx="8785225" cy="6119812"/>
          </a:xfrm>
        </p:spPr>
        <p:txBody>
          <a:bodyPr/>
          <a:lstStyle/>
          <a:p>
            <a:pPr marL="347663" indent="-347663"/>
            <a:r>
              <a:rPr lang="en-US" altLang="en-US" b="1" u="sng" smtClean="0"/>
              <a:t>Digitalis glycosides</a:t>
            </a:r>
          </a:p>
          <a:p>
            <a:pPr marL="347663" indent="-347663" algn="just">
              <a:buNone/>
            </a:pPr>
            <a:r>
              <a:rPr lang="en-US" altLang="en-US" smtClean="0"/>
              <a:t>	</a:t>
            </a:r>
            <a:r>
              <a:rPr lang="en-US" altLang="en-US"/>
              <a:t>Several species of </a:t>
            </a:r>
            <a:r>
              <a:rPr lang="en-US" altLang="en-US" i="1"/>
              <a:t>Digitalis</a:t>
            </a:r>
            <a:r>
              <a:rPr lang="en-US" altLang="en-US"/>
              <a:t> yield pharmacologically active principles. The most important of these species are </a:t>
            </a:r>
            <a:r>
              <a:rPr lang="en-US" altLang="en-US" i="1"/>
              <a:t>Digitalis purpurea</a:t>
            </a:r>
            <a:r>
              <a:rPr lang="en-US" altLang="en-US"/>
              <a:t> and </a:t>
            </a:r>
            <a:r>
              <a:rPr lang="en-US" altLang="en-US" i="1"/>
              <a:t>Digitalis lanata</a:t>
            </a:r>
            <a:r>
              <a:rPr lang="en-US" altLang="en-US"/>
              <a:t>.</a:t>
            </a:r>
          </a:p>
          <a:p>
            <a:pPr marL="347663" indent="-347663" algn="just">
              <a:buFont typeface="Wingdings" panose="05000000000000000000" pitchFamily="2" charset="2"/>
              <a:buAutoNum type="arabicPeriod"/>
            </a:pPr>
            <a:r>
              <a:rPr lang="en-US" altLang="en-US" u="sng"/>
              <a:t>Digitalis purpurea folium</a:t>
            </a:r>
            <a:r>
              <a:rPr lang="en-US" altLang="en-US"/>
              <a:t> (Red foxglove leaves)</a:t>
            </a:r>
          </a:p>
          <a:p>
            <a:pPr marL="347663" indent="-347663" algn="just">
              <a:buNone/>
            </a:pPr>
            <a:r>
              <a:rPr lang="en-US" altLang="en-US"/>
              <a:t>	0.15%</a:t>
            </a:r>
            <a:r>
              <a:rPr lang="en-US" altLang="en-US" smtClean="0">
                <a:cs typeface="Times New Roman" panose="02020603050405020304" pitchFamily="18" charset="0"/>
              </a:rPr>
              <a:t> </a:t>
            </a:r>
            <a:r>
              <a:rPr lang="en-US" altLang="en-US" smtClean="0">
                <a:cs typeface="Times New Roman" panose="02020603050405020304" pitchFamily="18" charset="0"/>
                <a:sym typeface="Symbol" panose="05050102010706020507" pitchFamily="18" charset="2"/>
              </a:rPr>
              <a:t></a:t>
            </a:r>
            <a:r>
              <a:rPr lang="en-US" altLang="en-US" smtClean="0">
                <a:cs typeface="Times New Roman" panose="02020603050405020304" pitchFamily="18" charset="0"/>
              </a:rPr>
              <a:t> </a:t>
            </a:r>
            <a:r>
              <a:rPr lang="en-US" altLang="en-US"/>
              <a:t>0.4% total cardenolides, </a:t>
            </a:r>
            <a:r>
              <a:rPr lang="en-US" altLang="en-US" smtClean="0">
                <a:cs typeface="Times New Roman" panose="02020603050405020304" pitchFamily="18" charset="0"/>
                <a:sym typeface="Symbol" panose="05050102010706020507" pitchFamily="18" charset="2"/>
              </a:rPr>
              <a:t></a:t>
            </a:r>
            <a:r>
              <a:rPr lang="en-US" altLang="en-US"/>
              <a:t> 30 glycosides Purpurea glycosides A and B (</a:t>
            </a:r>
            <a:r>
              <a:rPr lang="en-US" altLang="en-US" smtClean="0">
                <a:cs typeface="Times New Roman" panose="02020603050405020304" pitchFamily="18" charset="0"/>
                <a:sym typeface="Symbol" panose="05050102010706020507" pitchFamily="18" charset="2"/>
              </a:rPr>
              <a:t></a:t>
            </a:r>
            <a:r>
              <a:rPr lang="en-US" altLang="en-US"/>
              <a:t>60%), digitoxin (</a:t>
            </a:r>
            <a:r>
              <a:rPr lang="en-US" altLang="en-US" smtClean="0">
                <a:cs typeface="Times New Roman" panose="02020603050405020304" pitchFamily="18" charset="0"/>
                <a:sym typeface="Symbol" panose="05050102010706020507" pitchFamily="18" charset="2"/>
              </a:rPr>
              <a:t></a:t>
            </a:r>
            <a:r>
              <a:rPr lang="en-US" altLang="en-US"/>
              <a:t>12%), gitoxin (</a:t>
            </a:r>
            <a:r>
              <a:rPr lang="en-US" altLang="en-US" smtClean="0">
                <a:cs typeface="Times New Roman" panose="02020603050405020304" pitchFamily="18" charset="0"/>
                <a:sym typeface="Symbol" panose="05050102010706020507" pitchFamily="18" charset="2"/>
              </a:rPr>
              <a:t></a:t>
            </a:r>
            <a:r>
              <a:rPr lang="en-US" altLang="en-US"/>
              <a:t>10%) and gitaloxin (</a:t>
            </a:r>
            <a:r>
              <a:rPr lang="en-US" altLang="en-US" smtClean="0">
                <a:cs typeface="Times New Roman" panose="02020603050405020304" pitchFamily="18" charset="0"/>
                <a:sym typeface="Symbol" panose="05050102010706020507" pitchFamily="18" charset="2"/>
              </a:rPr>
              <a:t></a:t>
            </a:r>
            <a:r>
              <a:rPr lang="en-US" altLang="en-US"/>
              <a:t>10%).</a:t>
            </a:r>
          </a:p>
          <a:p>
            <a:pPr marL="347663" indent="-347663" algn="just">
              <a:buFont typeface="Wingdings" panose="05000000000000000000" pitchFamily="2" charset="2"/>
              <a:buAutoNum type="arabicPeriod" startAt="2"/>
            </a:pPr>
            <a:r>
              <a:rPr lang="en-US" altLang="en-US" u="sng"/>
              <a:t>Digitalis lanata folium</a:t>
            </a:r>
            <a:r>
              <a:rPr lang="en-US" altLang="en-US"/>
              <a:t> (White foxglove leaves)</a:t>
            </a:r>
          </a:p>
          <a:p>
            <a:pPr marL="347663" indent="-347663" algn="just">
              <a:buNone/>
            </a:pPr>
            <a:r>
              <a:rPr lang="en-US" altLang="en-US"/>
              <a:t>	</a:t>
            </a:r>
            <a:r>
              <a:rPr lang="en-US" altLang="en-US">
                <a:cs typeface="Times New Roman" panose="02020603050405020304" pitchFamily="18" charset="0"/>
              </a:rPr>
              <a:t>0.5%</a:t>
            </a:r>
            <a:r>
              <a:rPr lang="en-US" altLang="en-US" smtClean="0">
                <a:cs typeface="Times New Roman" panose="02020603050405020304" pitchFamily="18" charset="0"/>
              </a:rPr>
              <a:t> </a:t>
            </a:r>
            <a:r>
              <a:rPr lang="en-US" altLang="en-US" smtClean="0">
                <a:cs typeface="Times New Roman" panose="02020603050405020304" pitchFamily="18" charset="0"/>
                <a:sym typeface="Symbol" panose="05050102010706020507" pitchFamily="18" charset="2"/>
              </a:rPr>
              <a:t></a:t>
            </a:r>
            <a:r>
              <a:rPr lang="en-US" altLang="en-US" smtClean="0">
                <a:cs typeface="Times New Roman" panose="02020603050405020304" pitchFamily="18" charset="0"/>
              </a:rPr>
              <a:t> </a:t>
            </a:r>
            <a:r>
              <a:rPr lang="en-US" altLang="en-US">
                <a:cs typeface="Times New Roman" panose="02020603050405020304" pitchFamily="18" charset="0"/>
              </a:rPr>
              <a:t>1.5% total cardenolides, </a:t>
            </a:r>
            <a:r>
              <a:rPr lang="en-US" altLang="en-US" smtClean="0">
                <a:cs typeface="Times New Roman" panose="02020603050405020304" pitchFamily="18" charset="0"/>
                <a:sym typeface="Symbol" panose="05050102010706020507" pitchFamily="18" charset="2"/>
              </a:rPr>
              <a:t></a:t>
            </a:r>
            <a:r>
              <a:rPr lang="en-US" altLang="en-US">
                <a:cs typeface="Times New Roman" panose="02020603050405020304" pitchFamily="18" charset="0"/>
              </a:rPr>
              <a:t> 60 glycosides Lanatosides A and C (</a:t>
            </a:r>
            <a:r>
              <a:rPr lang="en-US" altLang="en-US" smtClean="0">
                <a:cs typeface="Times New Roman" panose="02020603050405020304" pitchFamily="18" charset="0"/>
                <a:sym typeface="Symbol" panose="05050102010706020507" pitchFamily="18" charset="2"/>
              </a:rPr>
              <a:t></a:t>
            </a:r>
            <a:r>
              <a:rPr lang="en-US" altLang="en-US">
                <a:cs typeface="Times New Roman" panose="02020603050405020304" pitchFamily="18" charset="0"/>
              </a:rPr>
              <a:t>50%), lanatosides B, D, E as well as </a:t>
            </a:r>
            <a:r>
              <a:rPr lang="en-US" altLang="en-US" b="1">
                <a:cs typeface="Times New Roman" panose="02020603050405020304" pitchFamily="18" charset="0"/>
              </a:rPr>
              <a:t>digoxin</a:t>
            </a:r>
            <a:r>
              <a:rPr lang="en-US" altLang="en-US">
                <a:cs typeface="Times New Roman" panose="02020603050405020304" pitchFamily="18" charset="0"/>
              </a:rPr>
              <a:t> and </a:t>
            </a:r>
            <a:r>
              <a:rPr lang="en-US" altLang="en-US" b="1">
                <a:cs typeface="Times New Roman" panose="02020603050405020304" pitchFamily="18" charset="0"/>
              </a:rPr>
              <a:t>digitoxin</a:t>
            </a:r>
            <a:r>
              <a:rPr lang="en-US" altLang="en-US">
                <a:cs typeface="Times New Roman" panose="02020603050405020304" pitchFamily="18" charset="0"/>
              </a:rPr>
              <a:t>.</a:t>
            </a:r>
          </a:p>
        </p:txBody>
      </p:sp>
      <p:sp>
        <p:nvSpPr>
          <p:cNvPr id="57347" name="Rectangle 4"/>
          <p:cNvSpPr>
            <a:spLocks noGrp="1" noChangeArrowheads="1"/>
          </p:cNvSpPr>
          <p:nvPr>
            <p:ph type="title"/>
          </p:nvPr>
        </p:nvSpPr>
        <p:spPr>
          <a:xfrm>
            <a:off x="1631950" y="-71438"/>
            <a:ext cx="7416800" cy="847726"/>
          </a:xfrm>
        </p:spPr>
        <p:txBody>
          <a:bodyPr/>
          <a:lstStyle/>
          <a:p>
            <a:r>
              <a:rPr lang="en-US" altLang="en-US" b="1" smtClean="0">
                <a:solidFill>
                  <a:srgbClr val="FF0000"/>
                </a:solidFill>
              </a:rPr>
              <a:t>Examples of Cardinolides</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7755165"/>
      </p:ext>
    </p:extLst>
  </p:cSld>
  <p:clrMapOvr>
    <a:masterClrMapping/>
  </p:clrMapOvr>
  <p:transition spd="slow" advTm="219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6"/>
          <p:cNvSpPr>
            <a:spLocks noGrp="1" noChangeArrowheads="1"/>
          </p:cNvSpPr>
          <p:nvPr>
            <p:ph idx="1"/>
          </p:nvPr>
        </p:nvSpPr>
        <p:spPr/>
        <p:txBody>
          <a:bodyPr/>
          <a:lstStyle/>
          <a:p>
            <a:endParaRPr lang="en-US" altLang="en-US" smtClean="0"/>
          </a:p>
        </p:txBody>
      </p:sp>
      <p:pic>
        <p:nvPicPr>
          <p:cNvPr id="59395" name="Picture 14" descr="227%20Foxglove,%20Digitalis%20purpur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23" name="Text Box 19"/>
          <p:cNvSpPr txBox="1">
            <a:spLocks noChangeArrowheads="1"/>
          </p:cNvSpPr>
          <p:nvPr/>
        </p:nvSpPr>
        <p:spPr bwMode="auto">
          <a:xfrm>
            <a:off x="1847850" y="450850"/>
            <a:ext cx="2495550" cy="457200"/>
          </a:xfrm>
          <a:prstGeom prst="rect">
            <a:avLst/>
          </a:prstGeom>
          <a:noFill/>
          <a:ln w="9525">
            <a:noFill/>
            <a:miter lim="800000"/>
            <a:headEnd/>
            <a:tailEnd/>
          </a:ln>
          <a:effectLst/>
        </p:spPr>
        <p:txBody>
          <a:bodyPr>
            <a:spAutoFit/>
          </a:bodyPr>
          <a:lstStyle/>
          <a:p>
            <a:pPr algn="r" rtl="1" eaLnBrk="1" hangingPunct="1">
              <a:defRPr/>
            </a:pPr>
            <a:r>
              <a:rPr lang="en-US" sz="2400" b="1" i="1">
                <a:solidFill>
                  <a:schemeClr val="tx2"/>
                </a:solidFill>
                <a:effectLst>
                  <a:outerShdw blurRad="38100" dist="38100" dir="2700000" algn="tl">
                    <a:srgbClr val="000000"/>
                  </a:outerShdw>
                </a:effectLst>
              </a:rPr>
              <a:t>Digitalis purpurea</a:t>
            </a:r>
          </a:p>
        </p:txBody>
      </p:sp>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3978218"/>
      </p:ext>
    </p:extLst>
  </p:cSld>
  <p:clrMapOvr>
    <a:masterClrMapping/>
  </p:clrMapOvr>
  <p:transition spd="slow" advTm="22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body" sz="half" idx="1"/>
          </p:nvPr>
        </p:nvSpPr>
        <p:spPr>
          <a:xfrm>
            <a:off x="1703388" y="333376"/>
            <a:ext cx="5435600" cy="5472113"/>
          </a:xfrm>
        </p:spPr>
        <p:txBody>
          <a:bodyPr/>
          <a:lstStyle/>
          <a:p>
            <a:pPr marL="347663" indent="-347663"/>
            <a:r>
              <a:rPr lang="en-US" altLang="en-US" b="1" u="sng" smtClean="0"/>
              <a:t>Strophanthus glycosides</a:t>
            </a:r>
          </a:p>
          <a:p>
            <a:pPr marL="347663" indent="-347663"/>
            <a:endParaRPr lang="en-US" altLang="en-US" sz="2400" b="1" u="sng"/>
          </a:p>
          <a:p>
            <a:pPr marL="347663" indent="-347663">
              <a:buNone/>
            </a:pPr>
            <a:r>
              <a:rPr lang="en-US" altLang="en-US" sz="2400" b="1"/>
              <a:t>	e.g. </a:t>
            </a:r>
            <a:r>
              <a:rPr lang="en-US" altLang="en-US" sz="2400" b="1" i="1"/>
              <a:t>Strophanthus kombe</a:t>
            </a:r>
          </a:p>
          <a:p>
            <a:pPr marL="347663" indent="-347663">
              <a:buNone/>
            </a:pPr>
            <a:r>
              <a:rPr lang="en-US" altLang="en-US" sz="2400" b="1" i="1"/>
              <a:t>	</a:t>
            </a:r>
            <a:r>
              <a:rPr lang="en-US" altLang="en-US" sz="2400"/>
              <a:t>The principle glycosides are:</a:t>
            </a:r>
          </a:p>
          <a:p>
            <a:pPr marL="347663" indent="-347663">
              <a:buNone/>
            </a:pPr>
            <a:endParaRPr lang="en-US" altLang="en-US" sz="2400"/>
          </a:p>
          <a:p>
            <a:pPr marL="347663" indent="-347663">
              <a:buFont typeface="Wingdings" panose="05000000000000000000" pitchFamily="2" charset="2"/>
              <a:buAutoNum type="arabicPeriod"/>
            </a:pPr>
            <a:r>
              <a:rPr lang="en-US" altLang="en-US" sz="2400" b="1"/>
              <a:t>K-strophanthoside</a:t>
            </a:r>
          </a:p>
          <a:p>
            <a:pPr marL="347663" indent="-347663">
              <a:buFont typeface="Wingdings" panose="05000000000000000000" pitchFamily="2" charset="2"/>
              <a:buAutoNum type="arabicPeriod"/>
            </a:pPr>
            <a:endParaRPr lang="en-US" altLang="en-US" sz="2400" b="1"/>
          </a:p>
          <a:p>
            <a:pPr marL="347663" indent="-347663">
              <a:buFont typeface="Wingdings" panose="05000000000000000000" pitchFamily="2" charset="2"/>
              <a:buAutoNum type="arabicPeriod"/>
            </a:pPr>
            <a:r>
              <a:rPr lang="en-US" altLang="en-US" sz="2400" b="1"/>
              <a:t>K-strophanthin-</a:t>
            </a:r>
            <a:r>
              <a:rPr lang="en-US" altLang="en-US" sz="2400" b="1">
                <a:sym typeface="Symbol" panose="05050102010706020507" pitchFamily="18" charset="2"/>
              </a:rPr>
              <a:t></a:t>
            </a:r>
          </a:p>
          <a:p>
            <a:pPr marL="347663" indent="-347663">
              <a:buFont typeface="Wingdings" panose="05000000000000000000" pitchFamily="2" charset="2"/>
              <a:buAutoNum type="arabicPeriod"/>
            </a:pPr>
            <a:endParaRPr lang="en-US" altLang="en-US" sz="2400" b="1">
              <a:sym typeface="Symbol" panose="05050102010706020507" pitchFamily="18" charset="2"/>
            </a:endParaRPr>
          </a:p>
          <a:p>
            <a:pPr marL="347663" indent="-347663">
              <a:buFont typeface="Wingdings" panose="05000000000000000000" pitchFamily="2" charset="2"/>
              <a:buAutoNum type="arabicPeriod"/>
            </a:pPr>
            <a:r>
              <a:rPr lang="en-US" altLang="en-US" sz="2400" b="1">
                <a:sym typeface="Symbol" panose="05050102010706020507" pitchFamily="18" charset="2"/>
              </a:rPr>
              <a:t>Cymarin</a:t>
            </a:r>
            <a:r>
              <a:rPr lang="en-US" altLang="en-US" sz="2400" b="1"/>
              <a:t> </a:t>
            </a:r>
            <a:endParaRPr lang="en-US" altLang="en-US" sz="2400"/>
          </a:p>
        </p:txBody>
      </p:sp>
      <p:pic>
        <p:nvPicPr>
          <p:cNvPr id="61443" name="Picture 8" descr="26721ef82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426" y="1582739"/>
            <a:ext cx="3078163"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8335806"/>
      </p:ext>
    </p:extLst>
  </p:cSld>
  <p:clrMapOvr>
    <a:masterClrMapping/>
  </p:clrMapOvr>
  <p:transition spd="slow" advTm="77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2"/>
          <p:cNvGraphicFramePr>
            <a:graphicFrameLocks noGrp="1" noChangeAspect="1"/>
          </p:cNvGraphicFramePr>
          <p:nvPr>
            <p:ph/>
          </p:nvPr>
        </p:nvGraphicFramePr>
        <p:xfrm>
          <a:off x="2927351" y="11114"/>
          <a:ext cx="5934075" cy="6580187"/>
        </p:xfrm>
        <a:graphic>
          <a:graphicData uri="http://schemas.openxmlformats.org/presentationml/2006/ole">
            <mc:AlternateContent xmlns:mc="http://schemas.openxmlformats.org/markup-compatibility/2006">
              <mc:Choice xmlns:v="urn:schemas-microsoft-com:vml" Requires="v">
                <p:oleObj spid="_x0000_s4101" name="CS ChemDraw Drawing" r:id="rId6" imgW="2825496" imgH="4347972" progId="ChemDraw.Document.6.0">
                  <p:embed/>
                </p:oleObj>
              </mc:Choice>
              <mc:Fallback>
                <p:oleObj name="CS ChemDraw Drawing" r:id="rId6" imgW="2825496" imgH="4347972" progId="ChemDraw.Document.6.0">
                  <p:embed/>
                  <p:pic>
                    <p:nvPicPr>
                      <p:cNvPr id="6349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7351" y="11114"/>
                        <a:ext cx="5934075" cy="6580187"/>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Audio 1">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2135565"/>
      </p:ext>
    </p:extLst>
  </p:cSld>
  <p:clrMapOvr>
    <a:masterClrMapping/>
  </p:clrMapOvr>
  <p:transition spd="slow" advTm="115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5"/>
          <p:cNvSpPr>
            <a:spLocks noGrp="1" noChangeArrowheads="1"/>
          </p:cNvSpPr>
          <p:nvPr>
            <p:ph type="body" sz="half" idx="1"/>
          </p:nvPr>
        </p:nvSpPr>
        <p:spPr>
          <a:xfrm>
            <a:off x="1631950" y="1125539"/>
            <a:ext cx="6083300" cy="5616575"/>
          </a:xfrm>
        </p:spPr>
        <p:txBody>
          <a:bodyPr/>
          <a:lstStyle/>
          <a:p>
            <a:pPr>
              <a:lnSpc>
                <a:spcPct val="90000"/>
              </a:lnSpc>
              <a:defRPr/>
            </a:pPr>
            <a:r>
              <a:rPr lang="en-US" altLang="en-US" sz="3400" b="1" u="sng" dirty="0" err="1"/>
              <a:t>Squill</a:t>
            </a:r>
            <a:r>
              <a:rPr lang="en-US" altLang="en-US" sz="3400" b="1" u="sng" dirty="0"/>
              <a:t> glycosides</a:t>
            </a:r>
          </a:p>
          <a:p>
            <a:pPr marL="0" indent="0">
              <a:buNone/>
              <a:defRPr/>
            </a:pPr>
            <a:r>
              <a:rPr lang="en-US" altLang="en-US" sz="2400" b="1" i="1" dirty="0" err="1"/>
              <a:t>Urginea</a:t>
            </a:r>
            <a:r>
              <a:rPr lang="en-US" altLang="en-US" sz="2400" b="1" i="1" dirty="0"/>
              <a:t> </a:t>
            </a:r>
            <a:r>
              <a:rPr lang="en-US" altLang="en-US" sz="2400" b="1" i="1" dirty="0" err="1"/>
              <a:t>maritima</a:t>
            </a:r>
            <a:r>
              <a:rPr lang="en-US" altLang="en-US" sz="2400" dirty="0"/>
              <a:t> (L.)</a:t>
            </a:r>
            <a:endParaRPr lang="en-US" altLang="en-US" sz="2500" dirty="0"/>
          </a:p>
          <a:p>
            <a:pPr>
              <a:lnSpc>
                <a:spcPct val="90000"/>
              </a:lnSpc>
              <a:buFont typeface="Wingdings" panose="05000000000000000000" pitchFamily="2" charset="2"/>
              <a:buNone/>
              <a:defRPr/>
            </a:pPr>
            <a:r>
              <a:rPr lang="en-US" altLang="en-US" sz="2400" dirty="0">
                <a:cs typeface="Times New Roman" panose="02020603050405020304" pitchFamily="18" charset="0"/>
              </a:rPr>
              <a:t>	0.1% </a:t>
            </a:r>
            <a:r>
              <a:rPr lang="en-US" altLang="en-US" sz="2400" dirty="0">
                <a:cs typeface="Times New Roman" panose="02020603050405020304" pitchFamily="18" charset="0"/>
                <a:sym typeface="Symbol" panose="05050102010706020507" pitchFamily="18" charset="2"/>
              </a:rPr>
              <a:t></a:t>
            </a:r>
            <a:r>
              <a:rPr lang="en-US" altLang="en-US" sz="2400" dirty="0">
                <a:cs typeface="Times New Roman" panose="02020603050405020304" pitchFamily="18" charset="0"/>
              </a:rPr>
              <a:t> 2.4% total </a:t>
            </a:r>
            <a:r>
              <a:rPr lang="en-US" altLang="en-US" sz="2400" dirty="0" err="1">
                <a:cs typeface="Times New Roman" panose="02020603050405020304" pitchFamily="18" charset="0"/>
              </a:rPr>
              <a:t>bufadienolides</a:t>
            </a:r>
            <a:r>
              <a:rPr lang="en-US" altLang="en-US" sz="2400" dirty="0">
                <a:cs typeface="Times New Roman" panose="02020603050405020304" pitchFamily="18" charset="0"/>
              </a:rPr>
              <a:t>,    </a:t>
            </a:r>
            <a:r>
              <a:rPr lang="en-US" altLang="en-US" sz="2400" dirty="0">
                <a:cs typeface="Times New Roman" panose="02020603050405020304" pitchFamily="18" charset="0"/>
                <a:sym typeface="Symbol" panose="05050102010706020507" pitchFamily="18" charset="2"/>
              </a:rPr>
              <a:t></a:t>
            </a:r>
            <a:r>
              <a:rPr lang="en-US" altLang="en-US" sz="2400" dirty="0">
                <a:cs typeface="Times New Roman" panose="02020603050405020304" pitchFamily="18" charset="0"/>
              </a:rPr>
              <a:t>15 glycosides</a:t>
            </a:r>
          </a:p>
          <a:p>
            <a:pPr>
              <a:lnSpc>
                <a:spcPct val="90000"/>
              </a:lnSpc>
              <a:defRPr/>
            </a:pPr>
            <a:r>
              <a:rPr lang="en-US" altLang="en-US" sz="2400" b="1" u="sng" dirty="0">
                <a:cs typeface="Times New Roman" panose="02020603050405020304" pitchFamily="18" charset="0"/>
              </a:rPr>
              <a:t>White variety</a:t>
            </a:r>
            <a:r>
              <a:rPr lang="en-US" altLang="en-US" sz="2400" b="1" dirty="0">
                <a:cs typeface="Times New Roman" panose="02020603050405020304" pitchFamily="18" charset="0"/>
              </a:rPr>
              <a:t>:</a:t>
            </a:r>
            <a:r>
              <a:rPr lang="en-US" altLang="en-US" sz="2400" dirty="0">
                <a:cs typeface="Times New Roman" panose="02020603050405020304" pitchFamily="18" charset="0"/>
              </a:rPr>
              <a:t> average 0.2%-0.4%</a:t>
            </a:r>
          </a:p>
          <a:p>
            <a:pPr>
              <a:lnSpc>
                <a:spcPct val="90000"/>
              </a:lnSpc>
              <a:buFont typeface="Wingdings" panose="05000000000000000000" pitchFamily="2" charset="2"/>
              <a:buNone/>
              <a:defRPr/>
            </a:pPr>
            <a:r>
              <a:rPr lang="en-US" altLang="en-US" sz="2400" dirty="0">
                <a:cs typeface="Times New Roman" panose="02020603050405020304" pitchFamily="18" charset="0"/>
              </a:rPr>
              <a:t>	</a:t>
            </a:r>
            <a:r>
              <a:rPr lang="en-US" altLang="en-US" sz="2400" dirty="0" err="1">
                <a:cs typeface="Times New Roman" panose="02020603050405020304" pitchFamily="18" charset="0"/>
              </a:rPr>
              <a:t>proscillaridin</a:t>
            </a:r>
            <a:r>
              <a:rPr lang="en-US" altLang="en-US" sz="2400" dirty="0">
                <a:cs typeface="Times New Roman" panose="02020603050405020304" pitchFamily="18" charset="0"/>
              </a:rPr>
              <a:t> A, scillaren A, glucoscillaren A (</a:t>
            </a:r>
            <a:r>
              <a:rPr lang="en-US" altLang="en-US" sz="2400" dirty="0" err="1">
                <a:cs typeface="Times New Roman" panose="02020603050405020304" pitchFamily="18" charset="0"/>
              </a:rPr>
              <a:t>aglycone</a:t>
            </a:r>
            <a:r>
              <a:rPr lang="en-US" altLang="en-US" sz="2400" dirty="0">
                <a:cs typeface="Times New Roman" panose="02020603050405020304" pitchFamily="18" charset="0"/>
              </a:rPr>
              <a:t>: </a:t>
            </a:r>
            <a:r>
              <a:rPr lang="en-US" altLang="en-US" sz="2400" dirty="0" err="1">
                <a:cs typeface="Times New Roman" panose="02020603050405020304" pitchFamily="18" charset="0"/>
              </a:rPr>
              <a:t>scillarenin</a:t>
            </a:r>
            <a:r>
              <a:rPr lang="en-US" altLang="en-US" sz="2400" dirty="0">
                <a:cs typeface="Times New Roman" panose="02020603050405020304" pitchFamily="18" charset="0"/>
              </a:rPr>
              <a:t>)</a:t>
            </a:r>
          </a:p>
          <a:p>
            <a:pPr>
              <a:lnSpc>
                <a:spcPct val="90000"/>
              </a:lnSpc>
              <a:buFont typeface="Wingdings" panose="05000000000000000000" pitchFamily="2" charset="2"/>
              <a:buNone/>
              <a:defRPr/>
            </a:pPr>
            <a:r>
              <a:rPr lang="en-US" altLang="en-US" sz="2400" dirty="0">
                <a:cs typeface="Times New Roman" panose="02020603050405020304" pitchFamily="18" charset="0"/>
              </a:rPr>
              <a:t>	</a:t>
            </a:r>
            <a:r>
              <a:rPr lang="en-US" altLang="en-US" sz="2400" dirty="0" err="1">
                <a:cs typeface="Times New Roman" panose="02020603050405020304" pitchFamily="18" charset="0"/>
              </a:rPr>
              <a:t>scilliphaeoside</a:t>
            </a:r>
            <a:r>
              <a:rPr lang="en-US" altLang="en-US" sz="2400" dirty="0">
                <a:cs typeface="Times New Roman" panose="02020603050405020304" pitchFamily="18" charset="0"/>
              </a:rPr>
              <a:t>, </a:t>
            </a:r>
            <a:r>
              <a:rPr lang="en-US" altLang="en-US" sz="2400" dirty="0" err="1">
                <a:cs typeface="Times New Roman" panose="02020603050405020304" pitchFamily="18" charset="0"/>
              </a:rPr>
              <a:t>scilliglaucoside</a:t>
            </a:r>
            <a:endParaRPr lang="en-US" altLang="en-US" sz="2400" dirty="0">
              <a:cs typeface="Times New Roman" panose="02020603050405020304" pitchFamily="18" charset="0"/>
            </a:endParaRPr>
          </a:p>
          <a:p>
            <a:pPr>
              <a:lnSpc>
                <a:spcPct val="90000"/>
              </a:lnSpc>
              <a:defRPr/>
            </a:pPr>
            <a:r>
              <a:rPr lang="en-US" altLang="en-US" sz="2400" b="1" u="sng" dirty="0">
                <a:cs typeface="Times New Roman" panose="02020603050405020304" pitchFamily="18" charset="0"/>
              </a:rPr>
              <a:t>Red variety</a:t>
            </a:r>
            <a:r>
              <a:rPr lang="en-US" altLang="en-US" sz="2400" b="1" dirty="0">
                <a:cs typeface="Times New Roman" panose="02020603050405020304" pitchFamily="18" charset="0"/>
              </a:rPr>
              <a:t>:</a:t>
            </a:r>
            <a:r>
              <a:rPr lang="en-US" altLang="en-US" sz="2400" dirty="0">
                <a:cs typeface="Times New Roman" panose="02020603050405020304" pitchFamily="18" charset="0"/>
              </a:rPr>
              <a:t> &lt; 0.1%</a:t>
            </a:r>
          </a:p>
          <a:p>
            <a:pPr>
              <a:lnSpc>
                <a:spcPct val="90000"/>
              </a:lnSpc>
              <a:buFont typeface="Wingdings" panose="05000000000000000000" pitchFamily="2" charset="2"/>
              <a:buNone/>
              <a:defRPr/>
            </a:pPr>
            <a:r>
              <a:rPr lang="en-US" altLang="en-US" sz="2400" dirty="0">
                <a:cs typeface="Times New Roman" panose="02020603050405020304" pitchFamily="18" charset="0"/>
              </a:rPr>
              <a:t>	</a:t>
            </a:r>
            <a:r>
              <a:rPr lang="en-US" altLang="en-US" sz="2400" dirty="0" err="1">
                <a:cs typeface="Times New Roman" panose="02020603050405020304" pitchFamily="18" charset="0"/>
              </a:rPr>
              <a:t>scilliroside</a:t>
            </a:r>
            <a:r>
              <a:rPr lang="en-US" altLang="en-US" sz="2400" dirty="0">
                <a:cs typeface="Times New Roman" panose="02020603050405020304" pitchFamily="18" charset="0"/>
              </a:rPr>
              <a:t> and </a:t>
            </a:r>
            <a:r>
              <a:rPr lang="en-US" altLang="en-US" sz="2400" dirty="0" err="1">
                <a:cs typeface="Times New Roman" panose="02020603050405020304" pitchFamily="18" charset="0"/>
              </a:rPr>
              <a:t>glucoscilliroside</a:t>
            </a:r>
            <a:r>
              <a:rPr lang="en-US" altLang="en-US" sz="2400" dirty="0">
                <a:cs typeface="Times New Roman" panose="02020603050405020304" pitchFamily="18" charset="0"/>
              </a:rPr>
              <a:t> (</a:t>
            </a:r>
            <a:r>
              <a:rPr lang="en-US" altLang="en-US" sz="2400" dirty="0" err="1">
                <a:cs typeface="Times New Roman" panose="02020603050405020304" pitchFamily="18" charset="0"/>
              </a:rPr>
              <a:t>aglycone</a:t>
            </a:r>
            <a:r>
              <a:rPr lang="en-US" altLang="en-US" sz="2400" dirty="0">
                <a:cs typeface="Times New Roman" panose="02020603050405020304" pitchFamily="18" charset="0"/>
              </a:rPr>
              <a:t>: </a:t>
            </a:r>
            <a:r>
              <a:rPr lang="en-US" altLang="en-US" sz="2400" dirty="0" err="1">
                <a:cs typeface="Times New Roman" panose="02020603050405020304" pitchFamily="18" charset="0"/>
              </a:rPr>
              <a:t>scillirosidin</a:t>
            </a:r>
            <a:r>
              <a:rPr lang="en-US" altLang="en-US" sz="2400" dirty="0">
                <a:cs typeface="Times New Roman" panose="02020603050405020304" pitchFamily="18" charset="0"/>
              </a:rPr>
              <a:t>); </a:t>
            </a:r>
            <a:r>
              <a:rPr lang="en-US" altLang="en-US" sz="2400" dirty="0" err="1">
                <a:cs typeface="Times New Roman" panose="02020603050405020304" pitchFamily="18" charset="0"/>
              </a:rPr>
              <a:t>proscillaridin</a:t>
            </a:r>
            <a:r>
              <a:rPr lang="en-US" altLang="en-US" sz="2400" dirty="0">
                <a:cs typeface="Times New Roman" panose="02020603050405020304" pitchFamily="18" charset="0"/>
              </a:rPr>
              <a:t> A and scillaren A as in the white variety</a:t>
            </a:r>
          </a:p>
        </p:txBody>
      </p:sp>
      <p:pic>
        <p:nvPicPr>
          <p:cNvPr id="65539" name="Picture 8" descr="squill86-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664" y="2205039"/>
            <a:ext cx="2454275"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4"/>
          <p:cNvSpPr>
            <a:spLocks noGrp="1" noChangeArrowheads="1"/>
          </p:cNvSpPr>
          <p:nvPr>
            <p:ph type="title"/>
          </p:nvPr>
        </p:nvSpPr>
        <p:spPr>
          <a:xfrm>
            <a:off x="1631951" y="-71438"/>
            <a:ext cx="8640763" cy="847726"/>
          </a:xfrm>
        </p:spPr>
        <p:txBody>
          <a:bodyPr/>
          <a:lstStyle/>
          <a:p>
            <a:r>
              <a:rPr lang="en-US" altLang="en-US" b="1" smtClean="0">
                <a:solidFill>
                  <a:srgbClr val="FF0000"/>
                </a:solidFill>
              </a:rPr>
              <a:t>Examples of Bufadienolides</a:t>
            </a:r>
          </a:p>
        </p:txBody>
      </p:sp>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326668"/>
      </p:ext>
    </p:extLst>
  </p:cSld>
  <p:clrMapOvr>
    <a:masterClrMapping/>
  </p:clrMapOvr>
  <p:transition spd="slow" advTm="13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p:nvPr>
        </p:nvSpPr>
        <p:spPr/>
        <p:txBody>
          <a:bodyPr/>
          <a:lstStyle/>
          <a:p>
            <a:endParaRPr lang="en-US" altLang="en-US" smtClean="0"/>
          </a:p>
        </p:txBody>
      </p:sp>
      <p:pic>
        <p:nvPicPr>
          <p:cNvPr id="67587" name="Picture 5" descr="507007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034850"/>
      </p:ext>
    </p:extLst>
  </p:cSld>
  <p:clrMapOvr>
    <a:masterClrMapping/>
  </p:clrMapOvr>
  <p:transition spd="slow" advTm="125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524000" y="188914"/>
            <a:ext cx="8567738" cy="630237"/>
          </a:xfrm>
        </p:spPr>
        <p:txBody>
          <a:bodyPr/>
          <a:lstStyle/>
          <a:p>
            <a:r>
              <a:rPr lang="en-US" altLang="en-US" sz="3600" b="1">
                <a:solidFill>
                  <a:srgbClr val="FF0000"/>
                </a:solidFill>
              </a:rPr>
              <a:t>Pharmacological properties of squill </a:t>
            </a:r>
          </a:p>
        </p:txBody>
      </p:sp>
      <p:sp>
        <p:nvSpPr>
          <p:cNvPr id="69635" name="Rectangle 3"/>
          <p:cNvSpPr>
            <a:spLocks noGrp="1" noChangeArrowheads="1"/>
          </p:cNvSpPr>
          <p:nvPr>
            <p:ph type="body" idx="1"/>
          </p:nvPr>
        </p:nvSpPr>
        <p:spPr>
          <a:xfrm>
            <a:off x="1919288" y="1052514"/>
            <a:ext cx="8424862" cy="5400675"/>
          </a:xfrm>
        </p:spPr>
        <p:txBody>
          <a:bodyPr/>
          <a:lstStyle/>
          <a:p>
            <a:pPr marL="347663" indent="-347663"/>
            <a:r>
              <a:rPr lang="en-US" altLang="en-US" b="1" u="sng" smtClean="0"/>
              <a:t>White squill:</a:t>
            </a:r>
          </a:p>
          <a:p>
            <a:pPr marL="347663" indent="-347663">
              <a:buNone/>
            </a:pPr>
            <a:r>
              <a:rPr lang="en-US" altLang="en-US" smtClean="0"/>
              <a:t>	it is an expectorant, but it also possesses emetic, cardiotonic (</a:t>
            </a:r>
            <a:r>
              <a:rPr lang="en-US" altLang="en-US" smtClean="0">
                <a:cs typeface="Times New Roman" panose="02020603050405020304" pitchFamily="18" charset="0"/>
              </a:rPr>
              <a:t>proscillaridin A</a:t>
            </a:r>
            <a:r>
              <a:rPr lang="en-US" altLang="en-US" smtClean="0"/>
              <a:t>), and diuretic properties. </a:t>
            </a:r>
          </a:p>
          <a:p>
            <a:pPr marL="347663" indent="-347663"/>
            <a:r>
              <a:rPr lang="en-US" altLang="en-US" b="1" u="sng" smtClean="0"/>
              <a:t>Red squill:</a:t>
            </a:r>
          </a:p>
          <a:p>
            <a:pPr marL="347663" indent="-347663">
              <a:buNone/>
            </a:pPr>
            <a:r>
              <a:rPr lang="en-US" altLang="en-US" smtClean="0"/>
              <a:t>	it is used as a rat poison (</a:t>
            </a:r>
            <a:r>
              <a:rPr lang="en-US" altLang="en-US" smtClean="0">
                <a:cs typeface="Times New Roman" panose="02020603050405020304" pitchFamily="18" charset="0"/>
              </a:rPr>
              <a:t>scilliroside</a:t>
            </a:r>
            <a:r>
              <a:rPr lang="en-US" altLang="en-US" smtClean="0"/>
              <a:t>), because rodents lack the vomiting reflex, which makes red squill particularly lethal to these animals.	</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833848"/>
      </p:ext>
    </p:extLst>
  </p:cSld>
  <p:clrMapOvr>
    <a:masterClrMapping/>
  </p:clrMapOvr>
  <p:transition spd="slow" advTm="269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Grp="1" noChangeAspect="1"/>
          </p:cNvGraphicFramePr>
          <p:nvPr>
            <p:ph/>
          </p:nvPr>
        </p:nvGraphicFramePr>
        <p:xfrm>
          <a:off x="1631950" y="1"/>
          <a:ext cx="9158288" cy="6742113"/>
        </p:xfrm>
        <a:graphic>
          <a:graphicData uri="http://schemas.openxmlformats.org/presentationml/2006/ole">
            <mc:AlternateContent xmlns:mc="http://schemas.openxmlformats.org/markup-compatibility/2006">
              <mc:Choice xmlns:v="urn:schemas-microsoft-com:vml" Requires="v">
                <p:oleObj spid="_x0000_s5125" name="CS ChemDraw Drawing" r:id="rId6" imgW="5824728" imgH="3547872" progId="ChemDraw.Document.6.0">
                  <p:embed/>
                </p:oleObj>
              </mc:Choice>
              <mc:Fallback>
                <p:oleObj name="CS ChemDraw Drawing" r:id="rId6" imgW="5824728" imgH="3547872" progId="ChemDraw.Document.6.0">
                  <p:embed/>
                  <p:pic>
                    <p:nvPicPr>
                      <p:cNvPr id="71682"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1950" y="1"/>
                        <a:ext cx="9158288" cy="6742113"/>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Audio 1">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7637701"/>
      </p:ext>
    </p:extLst>
  </p:cSld>
  <p:clrMapOvr>
    <a:masterClrMapping/>
  </p:clrMapOvr>
  <p:transition spd="slow" advTm="71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lassification of glycosides based on chemical group&#10;[1] Saponins (soaps) aglycone = trans-linked steroid , Ginsang , Di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851" y="289933"/>
            <a:ext cx="8316213" cy="642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5544845"/>
      </p:ext>
    </p:extLst>
  </p:cSld>
  <p:clrMapOvr>
    <a:masterClrMapping/>
  </p:clrMapOvr>
  <p:transition spd="slow" advTm="64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tLang="en-US" smtClean="0"/>
          </a:p>
        </p:txBody>
      </p:sp>
      <p:pic>
        <p:nvPicPr>
          <p:cNvPr id="13315" name="Picture 2" descr="Classification of glycosides based on chemical group&#10;[1] Saponins (soaps) aglycone = trans-linked steroid , Ginsang , Dio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631950" y="-15875"/>
            <a:ext cx="8858250" cy="6845300"/>
          </a:xfrm>
          <a:noFill/>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8553624"/>
      </p:ext>
    </p:extLst>
  </p:cSld>
  <p:clrMapOvr>
    <a:masterClrMapping/>
  </p:clrMapOvr>
  <p:transition spd="slow" advTm="23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altLang="en-US" smtClean="0"/>
          </a:p>
        </p:txBody>
      </p:sp>
      <p:sp>
        <p:nvSpPr>
          <p:cNvPr id="14339" name="Content Placeholder 2"/>
          <p:cNvSpPr>
            <a:spLocks noGrp="1"/>
          </p:cNvSpPr>
          <p:nvPr>
            <p:ph idx="1"/>
          </p:nvPr>
        </p:nvSpPr>
        <p:spPr/>
        <p:txBody>
          <a:bodyPr/>
          <a:lstStyle/>
          <a:p>
            <a:endParaRPr lang="en-US" altLang="en-US" smtClean="0"/>
          </a:p>
        </p:txBody>
      </p:sp>
      <p:pic>
        <p:nvPicPr>
          <p:cNvPr id="14340" name="Picture 2" descr="PHARMACOGNOSTIC STUDY&#10;OF&#10;GLYCOSIDESGLYCOSIDES&#10;PHARMACOGNOSTIC STUDY&#10;OF&#10;GLYCOSIDESGLYCOSIDES&#10;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1" y="-19050"/>
            <a:ext cx="8759825" cy="676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3318353"/>
      </p:ext>
    </p:extLst>
  </p:cSld>
  <p:clrMapOvr>
    <a:masterClrMapping/>
  </p:clrMapOvr>
  <p:transition spd="slow" advTm="8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1992313" y="115888"/>
            <a:ext cx="8229600" cy="919162"/>
          </a:xfrm>
        </p:spPr>
        <p:txBody>
          <a:bodyPr/>
          <a:lstStyle/>
          <a:p>
            <a:pPr eaLnBrk="1" hangingPunct="1"/>
            <a:r>
              <a:rPr lang="en-US" altLang="en-US" b="1" smtClean="0">
                <a:latin typeface="Arial Black" panose="020B0A04020102020204" pitchFamily="34" charset="0"/>
              </a:rPr>
              <a:t>1. Saponin glycosides</a:t>
            </a:r>
          </a:p>
        </p:txBody>
      </p:sp>
      <p:pic>
        <p:nvPicPr>
          <p:cNvPr id="15363" name="Picture 6" descr="saponins"/>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524000" y="981076"/>
            <a:ext cx="9144000" cy="5876925"/>
          </a:xfrm>
          <a:noFill/>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3309873"/>
      </p:ext>
    </p:extLst>
  </p:cSld>
  <p:clrMapOvr>
    <a:masterClrMapping/>
  </p:clrMapOvr>
  <p:transition spd="slow" advTm="23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1524000" y="214313"/>
            <a:ext cx="8604250" cy="6164262"/>
          </a:xfrm>
        </p:spPr>
        <p:txBody>
          <a:bodyPr/>
          <a:lstStyle/>
          <a:p>
            <a:pPr eaLnBrk="1" hangingPunct="1">
              <a:lnSpc>
                <a:spcPct val="115000"/>
              </a:lnSpc>
            </a:pPr>
            <a:r>
              <a:rPr lang="en-US" altLang="en-US" smtClean="0"/>
              <a:t>A group of plant glycosides known as saponins share in varying degrees, two common characteristics:</a:t>
            </a:r>
          </a:p>
          <a:p>
            <a:pPr eaLnBrk="1" hangingPunct="1">
              <a:lnSpc>
                <a:spcPct val="115000"/>
              </a:lnSpc>
              <a:buFont typeface="Wingdings" panose="05000000000000000000" pitchFamily="2" charset="2"/>
              <a:buNone/>
            </a:pPr>
            <a:r>
              <a:rPr lang="en-US" altLang="en-US" smtClean="0"/>
              <a:t>   (a)	They foam in aqueous solution.</a:t>
            </a:r>
          </a:p>
          <a:p>
            <a:pPr eaLnBrk="1" hangingPunct="1">
              <a:lnSpc>
                <a:spcPct val="115000"/>
              </a:lnSpc>
              <a:buFont typeface="Wingdings" panose="05000000000000000000" pitchFamily="2" charset="2"/>
              <a:buNone/>
            </a:pPr>
            <a:r>
              <a:rPr lang="en-US" altLang="en-US" smtClean="0"/>
              <a:t>   (b)They cause haemolysis of red blood cells.</a:t>
            </a:r>
          </a:p>
          <a:p>
            <a:pPr eaLnBrk="1" hangingPunct="1">
              <a:lnSpc>
                <a:spcPct val="115000"/>
              </a:lnSpc>
              <a:buFont typeface="Wingdings" panose="05000000000000000000" pitchFamily="2" charset="2"/>
              <a:buNone/>
            </a:pPr>
            <a:endParaRPr lang="en-US" altLang="en-US" smtClean="0"/>
          </a:p>
          <a:p>
            <a:pPr eaLnBrk="1" hangingPunct="1">
              <a:lnSpc>
                <a:spcPct val="115000"/>
              </a:lnSpc>
            </a:pPr>
            <a:r>
              <a:rPr lang="en-US" altLang="en-US" smtClean="0"/>
              <a:t>The aglycones of the saponins are collectively referred to as </a:t>
            </a:r>
            <a:r>
              <a:rPr lang="en-US" altLang="en-US" b="1" i="1" smtClean="0">
                <a:solidFill>
                  <a:schemeClr val="folHlink"/>
                </a:solidFill>
              </a:rPr>
              <a:t>Sapogenins</a:t>
            </a:r>
            <a:r>
              <a:rPr lang="en-US" altLang="en-US" b="1" smtClean="0"/>
              <a:t>. </a:t>
            </a:r>
            <a:r>
              <a:rPr lang="en-US" altLang="en-US" smtClean="0"/>
              <a:t>The more poisonous saponins are often called </a:t>
            </a:r>
            <a:r>
              <a:rPr lang="en-US" altLang="en-US" b="1" i="1" smtClean="0">
                <a:solidFill>
                  <a:schemeClr val="folHlink"/>
                </a:solidFill>
              </a:rPr>
              <a:t>Sapotoxins</a:t>
            </a:r>
            <a:r>
              <a:rPr lang="en-US" altLang="en-US" b="1" smtClean="0"/>
              <a:t>.</a:t>
            </a:r>
            <a:r>
              <a:rPr lang="en-US" altLang="en-US" smtClean="0"/>
              <a:t> </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69323182"/>
      </p:ext>
    </p:extLst>
  </p:cSld>
  <p:clrMapOvr>
    <a:masterClrMapping/>
  </p:clrMapOvr>
  <p:transition spd="slow" advTm="142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1595438" y="71439"/>
            <a:ext cx="8686800" cy="6048375"/>
          </a:xfrm>
        </p:spPr>
        <p:txBody>
          <a:bodyPr/>
          <a:lstStyle/>
          <a:p>
            <a:pPr eaLnBrk="1" hangingPunct="1">
              <a:lnSpc>
                <a:spcPct val="120000"/>
              </a:lnSpc>
            </a:pPr>
            <a:r>
              <a:rPr lang="en-US" altLang="en-US" smtClean="0"/>
              <a:t>Plant materials containing saponins have long been used in many parts of the world for their detergent properties for example, in Europe, the root of </a:t>
            </a:r>
            <a:r>
              <a:rPr lang="en-US" altLang="en-US" i="1" smtClean="0"/>
              <a:t>Saponaria officinalis </a:t>
            </a:r>
            <a:r>
              <a:rPr lang="en-US" altLang="en-US" smtClean="0"/>
              <a:t>(Fam. </a:t>
            </a:r>
            <a:r>
              <a:rPr lang="en-US" altLang="en-US" i="1" smtClean="0"/>
              <a:t>Caryophyllaceae</a:t>
            </a:r>
            <a:r>
              <a:rPr lang="en-US" altLang="en-US" smtClean="0"/>
              <a:t>)</a:t>
            </a:r>
            <a:r>
              <a:rPr lang="en-US" altLang="en-US" i="1" smtClean="0"/>
              <a:t> </a:t>
            </a:r>
            <a:r>
              <a:rPr lang="en-US" altLang="en-US" smtClean="0"/>
              <a:t>and</a:t>
            </a:r>
            <a:r>
              <a:rPr lang="en-US" altLang="en-US" i="1" smtClean="0"/>
              <a:t> </a:t>
            </a:r>
            <a:r>
              <a:rPr lang="en-US" altLang="en-US" smtClean="0"/>
              <a:t>in South America, the bark of </a:t>
            </a:r>
            <a:r>
              <a:rPr lang="en-US" altLang="en-US" i="1" smtClean="0"/>
              <a:t>Quillaia saponaria </a:t>
            </a:r>
            <a:r>
              <a:rPr lang="en-US" altLang="en-US" smtClean="0"/>
              <a:t>(Fam. </a:t>
            </a:r>
            <a:r>
              <a:rPr lang="en-US" altLang="en-US" i="1" smtClean="0"/>
              <a:t>Rosaceae). </a:t>
            </a:r>
            <a:r>
              <a:rPr lang="en-US" altLang="en-US" smtClean="0"/>
              <a:t>Such plants contain a high percentage of the glycosides known as saponins (Latin </a:t>
            </a:r>
            <a:r>
              <a:rPr lang="en-US" altLang="en-US" i="1" smtClean="0"/>
              <a:t>Sapo</a:t>
            </a:r>
            <a:r>
              <a:rPr lang="en-US" altLang="en-US" smtClean="0"/>
              <a:t>, means Soap) which are characterized by their property of producing a frothing aqueous solution.</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4910948"/>
      </p:ext>
    </p:extLst>
  </p:cSld>
  <p:clrMapOvr>
    <a:masterClrMapping/>
  </p:clrMapOvr>
  <p:transition spd="slow" advTm="16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1638</Words>
  <Application>Microsoft Office PowerPoint</Application>
  <PresentationFormat>Widescreen</PresentationFormat>
  <Paragraphs>143</Paragraphs>
  <Slides>37</Slides>
  <Notes>28</Notes>
  <HiddenSlides>0</HiddenSlides>
  <MMClips>37</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9" baseType="lpstr">
      <vt:lpstr>Arial</vt:lpstr>
      <vt:lpstr>Arial Black</vt:lpstr>
      <vt:lpstr>Calibri</vt:lpstr>
      <vt:lpstr>Calibri Light</vt:lpstr>
      <vt:lpstr>Monotype Corsiva</vt:lpstr>
      <vt:lpstr>Symbol</vt:lpstr>
      <vt:lpstr>Tahoma</vt:lpstr>
      <vt:lpstr>Times New Roman</vt:lpstr>
      <vt:lpstr>Webdings</vt:lpstr>
      <vt:lpstr>Wingdings</vt:lpstr>
      <vt:lpstr>Office Theme</vt:lpstr>
      <vt:lpstr>CS ChemDraw Drawing</vt:lpstr>
      <vt:lpstr>Glycosides</vt:lpstr>
      <vt:lpstr>PowerPoint Presentation</vt:lpstr>
      <vt:lpstr>PowerPoint Presentation</vt:lpstr>
      <vt:lpstr>PowerPoint Presentation</vt:lpstr>
      <vt:lpstr>PowerPoint Presentation</vt:lpstr>
      <vt:lpstr>PowerPoint Presentation</vt:lpstr>
      <vt:lpstr>1. Saponin glycosides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Steroidal saponins</vt:lpstr>
      <vt:lpstr>PowerPoint Presentation</vt:lpstr>
      <vt:lpstr>B. Triterpenoid saponins</vt:lpstr>
      <vt:lpstr>Ginsing saponins,, (Ginsenosides)  Ginsenosides are saponins, which are the major pharmacologically active components of ginseng root. </vt:lpstr>
      <vt:lpstr>2- Cardiac glycosides</vt:lpstr>
      <vt:lpstr> Steroidal cardioactive glycosides</vt:lpstr>
      <vt:lpstr> Distribution in nature</vt:lpstr>
      <vt:lpstr> Structure of cardiac glycosides</vt:lpstr>
      <vt:lpstr>A. Structure of the aglycones</vt:lpstr>
      <vt:lpstr>PowerPoint Presentation</vt:lpstr>
      <vt:lpstr>B. Structure of the sugar moiety</vt:lpstr>
      <vt:lpstr> Color reactions</vt:lpstr>
      <vt:lpstr>PowerPoint Presentation</vt:lpstr>
      <vt:lpstr>PowerPoint Presentation</vt:lpstr>
      <vt:lpstr>Pharmacological properties </vt:lpstr>
      <vt:lpstr>Examples of Cardinolides</vt:lpstr>
      <vt:lpstr>PowerPoint Presentation</vt:lpstr>
      <vt:lpstr>PowerPoint Presentation</vt:lpstr>
      <vt:lpstr>PowerPoint Presentation</vt:lpstr>
      <vt:lpstr>Examples of Bufadienolides</vt:lpstr>
      <vt:lpstr>PowerPoint Presentation</vt:lpstr>
      <vt:lpstr>Pharmacological properties of squill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4</cp:revision>
  <dcterms:created xsi:type="dcterms:W3CDTF">2020-03-15T21:01:02Z</dcterms:created>
  <dcterms:modified xsi:type="dcterms:W3CDTF">2020-03-15T21:14:57Z</dcterms:modified>
</cp:coreProperties>
</file>