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handoutMasterIdLst>
    <p:handoutMasterId r:id="rId16"/>
  </p:handoutMasterIdLst>
  <p:sldIdLst>
    <p:sldId id="329" r:id="rId3"/>
    <p:sldId id="339" r:id="rId4"/>
    <p:sldId id="341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416" r:id="rId15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06A2"/>
    <a:srgbClr val="0713F9"/>
    <a:srgbClr val="CC0000"/>
    <a:srgbClr val="CCCC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5" autoAdjust="0"/>
    <p:restoredTop sz="99821" autoAdjust="0"/>
  </p:normalViewPr>
  <p:slideViewPr>
    <p:cSldViewPr>
      <p:cViewPr varScale="1">
        <p:scale>
          <a:sx n="91" d="100"/>
          <a:sy n="91" d="100"/>
        </p:scale>
        <p:origin x="139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781E71-A25B-4A3B-9D0F-1662604774DC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CD02CF-C303-45E4-9A10-8CDA8C349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5FC2A-7A18-4EC3-A245-B8EC78B17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312F-8F08-4269-80B3-36E26A37E7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89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5FC2A-7A18-4EC3-A245-B8EC78B17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312F-8F08-4269-80B3-36E26A37E7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51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5FC2A-7A18-4EC3-A245-B8EC78B17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312F-8F08-4269-80B3-36E26A37E7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70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5FC2A-7A18-4EC3-A245-B8EC78B17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312F-8F08-4269-80B3-36E26A37E7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905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5FC2A-7A18-4EC3-A245-B8EC78B17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312F-8F08-4269-80B3-36E26A37E7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35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5FC2A-7A18-4EC3-A245-B8EC78B17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312F-8F08-4269-80B3-36E26A37E7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150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5FC2A-7A18-4EC3-A245-B8EC78B17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312F-8F08-4269-80B3-36E26A37E7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749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5FC2A-7A18-4EC3-A245-B8EC78B17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312F-8F08-4269-80B3-36E26A37E7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2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5FC2A-7A18-4EC3-A245-B8EC78B17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312F-8F08-4269-80B3-36E26A37E7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68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5FC2A-7A18-4EC3-A245-B8EC78B17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312F-8F08-4269-80B3-36E26A37E7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245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5FC2A-7A18-4EC3-A245-B8EC78B17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312F-8F08-4269-80B3-36E26A37E7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666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1"/>
            </a:gs>
            <a:gs pos="91000">
              <a:schemeClr val="bg1"/>
            </a:gs>
            <a:gs pos="100000">
              <a:srgbClr val="C0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9EDE5-0F9A-41D3-8566-003817E604BA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62E4D-E1D3-4B3B-B8F4-5847C5A8DF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5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hyperlink" Target="http://upload.wikimedia.org/wikipedia/commons/a/a5/Ingwer_2_fcm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828800"/>
            <a:ext cx="9093200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61"/>
    </mc:Choice>
    <mc:Fallback>
      <p:transition spd="slow" advTm="18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" y="727789"/>
            <a:ext cx="8856663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000" b="1" dirty="0">
                <a:cs typeface="Times New Roman" pitchFamily="18" charset="0"/>
              </a:rPr>
              <a:t>Active constituents:</a:t>
            </a:r>
            <a:endParaRPr lang="en-US" sz="1200" dirty="0"/>
          </a:p>
          <a:p>
            <a:pPr>
              <a:lnSpc>
                <a:spcPct val="150000"/>
              </a:lnSpc>
              <a:defRPr/>
            </a:pPr>
            <a:r>
              <a:rPr lang="en-US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I- Rhubarb contains </a:t>
            </a:r>
            <a:r>
              <a:rPr lang="en-US" sz="20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anthraquinones</a:t>
            </a:r>
            <a:r>
              <a:rPr lang="en-US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:</a:t>
            </a:r>
            <a:endParaRPr lang="en-US" sz="12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sz="2000" dirty="0"/>
              <a:t>  1- With carboxyl groups e.g. </a:t>
            </a:r>
            <a:r>
              <a:rPr lang="en-US" sz="2000" dirty="0" err="1"/>
              <a:t>rhein</a:t>
            </a:r>
            <a:r>
              <a:rPr lang="en-US" sz="2000" dirty="0"/>
              <a:t> and its glycoside </a:t>
            </a:r>
            <a:r>
              <a:rPr lang="en-US" sz="2000" dirty="0" err="1"/>
              <a:t>gluco-rhein</a:t>
            </a:r>
            <a:r>
              <a:rPr lang="en-US" sz="2000" dirty="0"/>
              <a:t> </a:t>
            </a:r>
          </a:p>
          <a:p>
            <a:pPr marL="144000" indent="-252000" eaLnBrk="1" hangingPunct="1">
              <a:lnSpc>
                <a:spcPct val="150000"/>
              </a:lnSpc>
              <a:defRPr/>
            </a:pPr>
            <a:r>
              <a:rPr lang="en-US" sz="2000" dirty="0"/>
              <a:t>  2- Without carboxyl group e.g. </a:t>
            </a:r>
            <a:r>
              <a:rPr lang="en-US" sz="2000" dirty="0" err="1"/>
              <a:t>chrysophanol</a:t>
            </a:r>
            <a:r>
              <a:rPr lang="en-US" sz="2000" dirty="0"/>
              <a:t>, aloe-</a:t>
            </a:r>
            <a:r>
              <a:rPr lang="en-US" sz="2000" dirty="0" err="1"/>
              <a:t>emedin</a:t>
            </a:r>
            <a:r>
              <a:rPr lang="en-US" sz="2000" dirty="0"/>
              <a:t>, </a:t>
            </a:r>
            <a:r>
              <a:rPr lang="en-US" sz="2000" dirty="0" err="1"/>
              <a:t>emodin</a:t>
            </a:r>
            <a:r>
              <a:rPr lang="en-US" sz="2000" dirty="0"/>
              <a:t> and        </a:t>
            </a:r>
            <a:r>
              <a:rPr lang="en-US" sz="2000" dirty="0" err="1"/>
              <a:t>physcion</a:t>
            </a:r>
            <a:r>
              <a:rPr lang="en-US" sz="2000" dirty="0"/>
              <a:t> (free </a:t>
            </a:r>
            <a:r>
              <a:rPr lang="en-US" sz="2000" dirty="0" err="1"/>
              <a:t>anthraquinones</a:t>
            </a:r>
            <a:r>
              <a:rPr lang="en-US" sz="2000" dirty="0"/>
              <a:t>) and their glycosides.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000" dirty="0"/>
              <a:t>  3-Anthrone or </a:t>
            </a:r>
            <a:r>
              <a:rPr lang="en-US" sz="2000" dirty="0" err="1"/>
              <a:t>dianthrones</a:t>
            </a:r>
            <a:r>
              <a:rPr lang="en-US" sz="2000" dirty="0"/>
              <a:t> of </a:t>
            </a:r>
            <a:r>
              <a:rPr lang="en-US" sz="2000" dirty="0" err="1"/>
              <a:t>chrysophanol</a:t>
            </a:r>
            <a:r>
              <a:rPr lang="en-US" sz="2000" dirty="0"/>
              <a:t> or </a:t>
            </a:r>
            <a:r>
              <a:rPr lang="en-US" sz="2000" dirty="0" err="1"/>
              <a:t>emodin</a:t>
            </a:r>
            <a:r>
              <a:rPr lang="en-US" sz="2000" dirty="0"/>
              <a:t> or aloe-</a:t>
            </a:r>
            <a:r>
              <a:rPr lang="en-US" sz="2000" dirty="0" err="1"/>
              <a:t>emodin</a:t>
            </a:r>
            <a:r>
              <a:rPr lang="en-US" sz="2000" dirty="0"/>
              <a:t>,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000" dirty="0"/>
              <a:t>    </a:t>
            </a:r>
            <a:r>
              <a:rPr lang="en-US" sz="2000" dirty="0" err="1"/>
              <a:t>sennosides</a:t>
            </a:r>
            <a:r>
              <a:rPr lang="en-US" sz="2000" dirty="0"/>
              <a:t> A and B (</a:t>
            </a:r>
            <a:r>
              <a:rPr lang="en-US" sz="2000" dirty="0" err="1"/>
              <a:t>dianthrone</a:t>
            </a:r>
            <a:r>
              <a:rPr lang="en-US" sz="2000" dirty="0"/>
              <a:t> </a:t>
            </a:r>
            <a:r>
              <a:rPr lang="en-US" sz="2000" dirty="0" err="1"/>
              <a:t>glucosides</a:t>
            </a:r>
            <a:r>
              <a:rPr lang="en-US" sz="2000" dirty="0"/>
              <a:t> of </a:t>
            </a:r>
            <a:r>
              <a:rPr lang="en-US" sz="2000" dirty="0" err="1"/>
              <a:t>rhein</a:t>
            </a:r>
            <a:r>
              <a:rPr lang="en-US" sz="2000" dirty="0"/>
              <a:t>) and the oxalates of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000" dirty="0"/>
              <a:t>    these (</a:t>
            </a:r>
            <a:r>
              <a:rPr lang="en-US" sz="2000" dirty="0" err="1"/>
              <a:t>sennosides</a:t>
            </a:r>
            <a:r>
              <a:rPr lang="en-US" sz="2000" dirty="0"/>
              <a:t> E and F).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000" dirty="0"/>
              <a:t>  </a:t>
            </a:r>
            <a:endParaRPr lang="en-US" sz="1050" dirty="0"/>
          </a:p>
          <a:p>
            <a:pPr eaLnBrk="1" hangingPunct="1">
              <a:lnSpc>
                <a:spcPct val="150000"/>
              </a:lnSpc>
              <a:defRPr/>
            </a:pPr>
            <a:r>
              <a:rPr lang="en-US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II- Astringent compounds such as  </a:t>
            </a:r>
            <a:r>
              <a:rPr lang="en-US" sz="20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glucogallin</a:t>
            </a:r>
            <a:r>
              <a:rPr lang="en-US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free </a:t>
            </a:r>
            <a:r>
              <a:rPr lang="en-US" sz="20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gallic</a:t>
            </a:r>
            <a:r>
              <a:rPr lang="en-US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acid, </a:t>
            </a:r>
            <a:r>
              <a:rPr lang="en-US" sz="20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epicatechin</a:t>
            </a:r>
            <a:r>
              <a:rPr lang="en-US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20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gallate</a:t>
            </a:r>
            <a:r>
              <a:rPr lang="en-US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20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catechin</a:t>
            </a:r>
            <a:r>
              <a:rPr lang="en-US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39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26"/>
    </mc:Choice>
    <mc:Fallback>
      <p:transition spd="slow" advTm="47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2875" y="3500438"/>
            <a:ext cx="8748713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Low"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Uses: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7663" indent="-115888" algn="justLow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/>
              <a:t>In small doses used as bitter stomachic and intestinal astringent.</a:t>
            </a:r>
          </a:p>
          <a:p>
            <a:pPr marL="347663" indent="-115888" algn="justLow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cs typeface="Times New Roman" pitchFamily="18" charset="0"/>
              </a:rPr>
              <a:t>In large doses it causes purgation, which is followed by an astringent effect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!!!!</a:t>
            </a:r>
            <a:r>
              <a:rPr lang="en-US" sz="2000" dirty="0">
                <a:cs typeface="Times New Roman" pitchFamily="18" charset="0"/>
              </a:rPr>
              <a:t>.</a:t>
            </a:r>
            <a:r>
              <a:rPr lang="en-US" sz="2000" dirty="0"/>
              <a:t> 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214313" y="349250"/>
            <a:ext cx="85725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000" b="1" dirty="0">
                <a:ea typeface="Times New Roman" pitchFamily="18" charset="0"/>
              </a:rPr>
              <a:t>Chemical tests:</a:t>
            </a:r>
            <a:endParaRPr lang="en-US" sz="1100" dirty="0"/>
          </a:p>
          <a:p>
            <a:pPr>
              <a:lnSpc>
                <a:spcPct val="150000"/>
              </a:lnSpc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Test for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anthraquinone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 derivatives???</a:t>
            </a:r>
            <a:endParaRPr lang="en-US" sz="105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  <a:defRPr/>
            </a:pPr>
            <a:endParaRPr lang="en-US" sz="1050" dirty="0"/>
          </a:p>
          <a:p>
            <a:pPr>
              <a:lnSpc>
                <a:spcPct val="150000"/>
              </a:lnSpc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Test for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rhaponticin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 :</a:t>
            </a:r>
            <a:endParaRPr lang="en-US" sz="105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  <a:defRPr/>
            </a:pPr>
            <a:r>
              <a:rPr lang="en-US" sz="2000" dirty="0">
                <a:ea typeface="Times New Roman" pitchFamily="18" charset="0"/>
              </a:rPr>
              <a:t>UV shows 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brown </a:t>
            </a:r>
            <a:r>
              <a:rPr lang="en-US" sz="2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colour</a:t>
            </a:r>
            <a:r>
              <a:rPr lang="en-US" sz="2000" dirty="0">
                <a:ea typeface="Times New Roman" pitchFamily="18" charset="0"/>
              </a:rPr>
              <a:t> or </a:t>
            </a: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blue fluorescence</a:t>
            </a:r>
            <a:r>
              <a:rPr lang="en-US" sz="2000" dirty="0">
                <a:ea typeface="Times New Roman" pitchFamily="18" charset="0"/>
              </a:rPr>
              <a:t>.</a:t>
            </a:r>
            <a:endParaRPr lang="en-US" sz="2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58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0"/>
    </mc:Choice>
    <mc:Fallback>
      <p:transition spd="slow" advTm="5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381000" y="533400"/>
            <a:ext cx="8243888" cy="4997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b="1" dirty="0">
                <a:ea typeface="Times New Roman" pitchFamily="18" charset="0"/>
              </a:rPr>
              <a:t>Substitutes and Adulterants:</a:t>
            </a:r>
            <a:endParaRPr lang="en-US" sz="1050" dirty="0"/>
          </a:p>
          <a:p>
            <a:pPr>
              <a:lnSpc>
                <a:spcPct val="150000"/>
              </a:lnSpc>
              <a:defRPr/>
            </a:pPr>
            <a:r>
              <a:rPr lang="en-US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Chinese </a:t>
            </a:r>
            <a:r>
              <a:rPr lang="en-US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rhapontic</a:t>
            </a:r>
            <a:r>
              <a:rPr lang="en-US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 rhubarb:</a:t>
            </a:r>
            <a:endParaRPr lang="en-US" sz="105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  <a:defRPr/>
            </a:pPr>
            <a:r>
              <a:rPr lang="en-US" dirty="0">
                <a:ea typeface="Times New Roman" pitchFamily="18" charset="0"/>
              </a:rPr>
              <a:t>It consists of untrimmed pieces sometimes split longitudinally. The centre may be hollow.</a:t>
            </a:r>
            <a:endParaRPr lang="en-US" sz="1050" dirty="0"/>
          </a:p>
          <a:p>
            <a:pPr>
              <a:lnSpc>
                <a:spcPct val="150000"/>
              </a:lnSpc>
              <a:defRPr/>
            </a:pPr>
            <a:r>
              <a:rPr lang="en-US" dirty="0">
                <a:ea typeface="Times New Roman" pitchFamily="18" charset="0"/>
              </a:rPr>
              <a:t>Star spots are present as a diffuse ring. </a:t>
            </a:r>
          </a:p>
          <a:p>
            <a:pPr>
              <a:lnSpc>
                <a:spcPct val="150000"/>
              </a:lnSpc>
              <a:defRPr/>
            </a:pPr>
            <a:r>
              <a:rPr lang="en-US" dirty="0">
                <a:ea typeface="Times New Roman" pitchFamily="18" charset="0"/>
              </a:rPr>
              <a:t>It contains mainly </a:t>
            </a:r>
            <a:r>
              <a:rPr lang="en-US" dirty="0" err="1">
                <a:ea typeface="Times New Roman" pitchFamily="18" charset="0"/>
              </a:rPr>
              <a:t>rhaponticin</a:t>
            </a:r>
            <a:r>
              <a:rPr lang="en-US" dirty="0">
                <a:ea typeface="Times New Roman" pitchFamily="18" charset="0"/>
              </a:rPr>
              <a:t> </a:t>
            </a:r>
            <a:r>
              <a:rPr lang="en-US" dirty="0" smtClean="0">
                <a:ea typeface="Times New Roman" pitchFamily="18" charset="0"/>
              </a:rPr>
              <a:t>?.</a:t>
            </a:r>
          </a:p>
          <a:p>
            <a:pPr>
              <a:lnSpc>
                <a:spcPct val="150000"/>
              </a:lnSpc>
              <a:defRPr/>
            </a:pPr>
            <a:endParaRPr lang="en-US" sz="1050" dirty="0"/>
          </a:p>
          <a:p>
            <a:pPr>
              <a:lnSpc>
                <a:spcPct val="150000"/>
              </a:lnSpc>
              <a:defRPr/>
            </a:pPr>
            <a:r>
              <a:rPr lang="en-US" b="1" i="1" dirty="0" smtClean="0">
                <a:solidFill>
                  <a:srgbClr val="FF0000"/>
                </a:solidFill>
                <a:ea typeface="Times New Roman" pitchFamily="18" charset="0"/>
              </a:rPr>
              <a:t>English </a:t>
            </a:r>
            <a:r>
              <a:rPr lang="en-US" b="1" i="1" dirty="0">
                <a:solidFill>
                  <a:srgbClr val="FF0000"/>
                </a:solidFill>
                <a:ea typeface="Times New Roman" pitchFamily="18" charset="0"/>
              </a:rPr>
              <a:t>rhubarb:</a:t>
            </a:r>
            <a:endParaRPr lang="en-US" sz="105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i="1" dirty="0">
                <a:ea typeface="Times New Roman" pitchFamily="18" charset="0"/>
              </a:rPr>
              <a:t>R. </a:t>
            </a:r>
            <a:r>
              <a:rPr lang="en-US" i="1" dirty="0" err="1">
                <a:ea typeface="Times New Roman" pitchFamily="18" charset="0"/>
              </a:rPr>
              <a:t>officinale</a:t>
            </a:r>
            <a:r>
              <a:rPr lang="en-US" i="1" dirty="0">
                <a:ea typeface="Times New Roman" pitchFamily="18" charset="0"/>
              </a:rPr>
              <a:t>:</a:t>
            </a:r>
            <a:r>
              <a:rPr lang="en-US" dirty="0">
                <a:ea typeface="Times New Roman" pitchFamily="18" charset="0"/>
              </a:rPr>
              <a:t> Resemble the Chinese rhubarb but it’s more spongy, star spots fewer and more scattered and has the same active constituents.</a:t>
            </a:r>
            <a:endParaRPr lang="en-US" sz="1050" dirty="0"/>
          </a:p>
          <a:p>
            <a:pPr>
              <a:lnSpc>
                <a:spcPct val="150000"/>
              </a:lnSpc>
              <a:defRPr/>
            </a:pPr>
            <a:r>
              <a:rPr lang="en-US" sz="2000" b="1" i="1" dirty="0">
                <a:solidFill>
                  <a:srgbClr val="002060"/>
                </a:solidFill>
                <a:ea typeface="Times New Roman" pitchFamily="18" charset="0"/>
              </a:rPr>
              <a:t>R. </a:t>
            </a:r>
            <a:r>
              <a:rPr lang="en-US" sz="2000" b="1" i="1" dirty="0" err="1">
                <a:solidFill>
                  <a:srgbClr val="002060"/>
                </a:solidFill>
                <a:ea typeface="Times New Roman" pitchFamily="18" charset="0"/>
              </a:rPr>
              <a:t>rhaponticum</a:t>
            </a:r>
            <a:r>
              <a:rPr lang="en-US" sz="2000" b="1" i="1" dirty="0">
                <a:solidFill>
                  <a:srgbClr val="002060"/>
                </a:solidFill>
                <a:ea typeface="Times New Roman" pitchFamily="18" charset="0"/>
              </a:rPr>
              <a:t>:</a:t>
            </a:r>
            <a:r>
              <a:rPr lang="en-US" sz="2000" b="1" dirty="0">
                <a:solidFill>
                  <a:srgbClr val="002060"/>
                </a:solidFill>
                <a:ea typeface="Times New Roman" pitchFamily="18" charset="0"/>
              </a:rPr>
              <a:t> It </a:t>
            </a:r>
            <a:r>
              <a:rPr lang="en-US" sz="2000" b="1" dirty="0" smtClean="0">
                <a:solidFill>
                  <a:srgbClr val="002060"/>
                </a:solidFill>
                <a:ea typeface="Times New Roman" pitchFamily="18" charset="0"/>
              </a:rPr>
              <a:t>shows </a:t>
            </a:r>
            <a:r>
              <a:rPr lang="en-US" sz="2000" b="1" dirty="0">
                <a:solidFill>
                  <a:srgbClr val="002060"/>
                </a:solidFill>
                <a:ea typeface="Times New Roman" pitchFamily="18" charset="0"/>
              </a:rPr>
              <a:t>circles of isolated star spots and shows no </a:t>
            </a:r>
            <a:r>
              <a:rPr lang="en-US" sz="2000" b="1" dirty="0" err="1">
                <a:solidFill>
                  <a:srgbClr val="002060"/>
                </a:solidFill>
                <a:ea typeface="Times New Roman" pitchFamily="18" charset="0"/>
              </a:rPr>
              <a:t>emodin</a:t>
            </a:r>
            <a:r>
              <a:rPr lang="en-US" sz="2000" b="1" dirty="0">
                <a:solidFill>
                  <a:srgbClr val="002060"/>
                </a:solidFill>
                <a:ea typeface="Times New Roman" pitchFamily="18" charset="0"/>
              </a:rPr>
              <a:t>, aloe-</a:t>
            </a:r>
            <a:r>
              <a:rPr lang="en-US" sz="2000" b="1" dirty="0" err="1">
                <a:solidFill>
                  <a:srgbClr val="002060"/>
                </a:solidFill>
                <a:ea typeface="Times New Roman" pitchFamily="18" charset="0"/>
              </a:rPr>
              <a:t>emodin</a:t>
            </a:r>
            <a:r>
              <a:rPr lang="en-US" sz="2000" b="1" dirty="0">
                <a:solidFill>
                  <a:srgbClr val="002060"/>
                </a:solidFill>
                <a:ea typeface="Times New Roman" pitchFamily="18" charset="0"/>
              </a:rPr>
              <a:t> or </a:t>
            </a:r>
            <a:r>
              <a:rPr lang="en-US" sz="2000" b="1" dirty="0" err="1">
                <a:solidFill>
                  <a:srgbClr val="002060"/>
                </a:solidFill>
                <a:ea typeface="Times New Roman" pitchFamily="18" charset="0"/>
              </a:rPr>
              <a:t>rhein</a:t>
            </a:r>
            <a:r>
              <a:rPr lang="en-US" sz="2000" b="1" dirty="0">
                <a:solidFill>
                  <a:srgbClr val="002060"/>
                </a:solidFill>
                <a:ea typeface="Times New Roman" pitchFamily="18" charset="0"/>
              </a:rPr>
              <a:t>. It contains mainly </a:t>
            </a:r>
            <a:r>
              <a:rPr lang="en-US" sz="2000" b="1" dirty="0" err="1">
                <a:solidFill>
                  <a:srgbClr val="002060"/>
                </a:solidFill>
                <a:ea typeface="Times New Roman" pitchFamily="18" charset="0"/>
              </a:rPr>
              <a:t>rhaponticin</a:t>
            </a:r>
            <a:r>
              <a:rPr lang="en-US" sz="2000" b="1" dirty="0">
                <a:solidFill>
                  <a:srgbClr val="002060"/>
                </a:solidFill>
                <a:ea typeface="Times New Roman" pitchFamily="18" charset="0"/>
              </a:rPr>
              <a:t>.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82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43"/>
    </mc:Choice>
    <mc:Fallback>
      <p:transition spd="slow" advTm="8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381000"/>
            <a:ext cx="19750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ea typeface="Times New Roman" pitchFamily="18" charset="0"/>
              </a:rPr>
              <a:t>Rhaponticin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1600200"/>
            <a:ext cx="7772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</a:rPr>
              <a:t>Stillbenoid</a:t>
            </a:r>
            <a:r>
              <a:rPr lang="en-US" sz="2400" b="1" dirty="0" smtClean="0">
                <a:solidFill>
                  <a:srgbClr val="C00000"/>
                </a:solidFill>
              </a:rPr>
              <a:t> glucoside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b="1" dirty="0" smtClean="0">
                <a:solidFill>
                  <a:srgbClr val="002060"/>
                </a:solidFill>
              </a:rPr>
              <a:t>It has beneficial effect on diabetic mice</a:t>
            </a:r>
          </a:p>
          <a:p>
            <a:endParaRPr lang="en-US" sz="2400" b="1" dirty="0">
              <a:solidFill>
                <a:srgbClr val="002060"/>
              </a:solidFill>
            </a:endParaRPr>
          </a:p>
          <a:p>
            <a:r>
              <a:rPr lang="en-US" sz="2400" b="1" i="1" dirty="0" smtClean="0">
                <a:solidFill>
                  <a:srgbClr val="002060"/>
                </a:solidFill>
              </a:rPr>
              <a:t>In vitro </a:t>
            </a:r>
            <a:r>
              <a:rPr lang="en-US" sz="2400" b="1" dirty="0" smtClean="0">
                <a:solidFill>
                  <a:srgbClr val="002060"/>
                </a:solidFill>
              </a:rPr>
              <a:t>results suggest that it may have relation to</a:t>
            </a:r>
          </a:p>
          <a:p>
            <a:endParaRPr lang="en-US" sz="2400" b="1" dirty="0" smtClean="0">
              <a:solidFill>
                <a:srgbClr val="002060"/>
              </a:solidFill>
            </a:endParaRPr>
          </a:p>
          <a:p>
            <a:r>
              <a:rPr lang="en-US" sz="3200" b="1" dirty="0" smtClean="0">
                <a:solidFill>
                  <a:srgbClr val="C00000"/>
                </a:solidFill>
              </a:rPr>
              <a:t> Alzheimer disease</a:t>
            </a:r>
          </a:p>
          <a:p>
            <a:endParaRPr lang="en-US" sz="3200" b="1" dirty="0" smtClean="0">
              <a:solidFill>
                <a:srgbClr val="C00000"/>
              </a:solidFill>
            </a:endParaRPr>
          </a:p>
          <a:p>
            <a:r>
              <a:rPr lang="en-US" sz="3200" b="1" dirty="0" smtClean="0">
                <a:solidFill>
                  <a:srgbClr val="002060"/>
                </a:solidFill>
              </a:rPr>
              <a:t>Also it has estrogenic activity</a:t>
            </a:r>
            <a:endParaRPr lang="en-US" sz="3200" b="1" dirty="0">
              <a:solidFill>
                <a:srgbClr val="002060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18030"/>
              </p:ext>
            </p:extLst>
          </p:nvPr>
        </p:nvGraphicFramePr>
        <p:xfrm>
          <a:off x="3810000" y="685800"/>
          <a:ext cx="4024392" cy="1328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" name="CS ChemDraw Drawing" r:id="rId5" imgW="2509748" imgH="828675" progId="ChemDraw.Document.6.0">
                  <p:embed/>
                </p:oleObj>
              </mc:Choice>
              <mc:Fallback>
                <p:oleObj name="CS ChemDraw Drawing" r:id="rId5" imgW="2509748" imgH="82867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10000" y="685800"/>
                        <a:ext cx="4024392" cy="1328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08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65"/>
    </mc:Choice>
    <mc:Fallback>
      <p:transition spd="slow" advTm="22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617538" y="1031875"/>
            <a:ext cx="702627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8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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18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1200"/>
              </a:spcBef>
              <a:buClr>
                <a:srgbClr val="D3FBFC"/>
              </a:buClr>
              <a:buSzPct val="8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1200"/>
              </a:spcBef>
              <a:buClr>
                <a:srgbClr val="E9FDF7"/>
              </a:buClr>
              <a:buSzPct val="80000"/>
              <a:buFont typeface="Wingdings" panose="05000000000000000000" pitchFamily="2" charset="2"/>
              <a:buChar char="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1200"/>
              </a:spcBef>
              <a:buClr>
                <a:srgbClr val="CAE9C0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CAE9C0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CAE9C0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CAE9C0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CAE9C0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ar-EG" sz="2000" b="1"/>
              <a:t>Origin:</a:t>
            </a:r>
            <a:r>
              <a:rPr lang="en-US" altLang="ar-EG" sz="2000"/>
              <a:t> The dried tuberous roots (rhizomes) of </a:t>
            </a:r>
            <a:r>
              <a:rPr lang="en-US" altLang="ar-EG" sz="2000" i="1"/>
              <a:t>Zingiber officinale,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ar-EG" sz="2000"/>
              <a:t>Family: Zingiberacea</a:t>
            </a:r>
          </a:p>
        </p:txBody>
      </p:sp>
      <p:sp>
        <p:nvSpPr>
          <p:cNvPr id="17411" name="Rectangle 6"/>
          <p:cNvSpPr>
            <a:spLocks noChangeArrowheads="1"/>
          </p:cNvSpPr>
          <p:nvPr/>
        </p:nvSpPr>
        <p:spPr bwMode="auto">
          <a:xfrm>
            <a:off x="669925" y="3897313"/>
            <a:ext cx="5259388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8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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18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1200"/>
              </a:spcBef>
              <a:buClr>
                <a:srgbClr val="D3FBFC"/>
              </a:buClr>
              <a:buSzPct val="8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1200"/>
              </a:spcBef>
              <a:buClr>
                <a:srgbClr val="E9FDF7"/>
              </a:buClr>
              <a:buSzPct val="80000"/>
              <a:buFont typeface="Wingdings" panose="05000000000000000000" pitchFamily="2" charset="2"/>
              <a:buChar char="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1200"/>
              </a:spcBef>
              <a:buClr>
                <a:srgbClr val="CAE9C0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CAE9C0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CAE9C0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CAE9C0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CAE9C0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ar-EG" sz="2000"/>
              <a:t>The characteristic odor and flavor of ginger is caused by a mixture of volatile oils: zingerone, shogaols and gingerols, that compose one to three percent of the weight of fresh ginger. </a:t>
            </a:r>
          </a:p>
        </p:txBody>
      </p:sp>
      <p:pic>
        <p:nvPicPr>
          <p:cNvPr id="17412" name="Picture 2" descr="File:Ingwer 2 fcm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7" t="19521"/>
          <a:stretch>
            <a:fillRect/>
          </a:stretch>
        </p:blipFill>
        <p:spPr bwMode="auto">
          <a:xfrm>
            <a:off x="5357813" y="1571625"/>
            <a:ext cx="342900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571625" y="68383"/>
            <a:ext cx="592931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j-cs"/>
              </a:rPr>
              <a:t>Official rhizomes</a:t>
            </a:r>
          </a:p>
          <a:p>
            <a:pPr algn="ctr" eaLnBrk="1" hangingPunct="1">
              <a:defRPr/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j-cs"/>
              </a:rPr>
              <a:t>Ginger </a:t>
            </a:r>
            <a:r>
              <a:rPr lang="ar-EG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j-cs"/>
              </a:rPr>
              <a:t>الزنجبيل</a:t>
            </a:r>
            <a:endParaRPr lang="ar-SA" sz="2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1663" y="2178050"/>
            <a:ext cx="4756150" cy="14319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latin typeface="+mn-lt"/>
                <a:cs typeface="+mj-cs"/>
              </a:rPr>
              <a:t>Odour</a:t>
            </a:r>
            <a:r>
              <a:rPr lang="en-US" sz="2000" dirty="0">
                <a:latin typeface="+mn-lt"/>
                <a:cs typeface="+mj-cs"/>
              </a:rPr>
              <a:t>:  Characteristic sweet aromatic,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cs typeface="+mj-cs"/>
              </a:rPr>
              <a:t>Taste: Pungent.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ea typeface="Times New Roman" pitchFamily="18" charset="0"/>
                <a:cs typeface="+mj-cs"/>
              </a:rPr>
              <a:t>boiling with 2% solution of potash.</a:t>
            </a:r>
            <a:endParaRPr lang="ar-EG" dirty="0">
              <a:latin typeface="+mn-lt"/>
              <a:cs typeface="+mj-cs"/>
            </a:endParaRPr>
          </a:p>
        </p:txBody>
      </p:sp>
      <p:pic>
        <p:nvPicPr>
          <p:cNvPr id="17415" name="Picture 5" descr="http://www.newchapter.com/public/images/product/44/to_ginger_honey_toni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7" r="25221"/>
          <a:stretch>
            <a:fillRect/>
          </a:stretch>
        </p:blipFill>
        <p:spPr bwMode="auto">
          <a:xfrm>
            <a:off x="6178550" y="3571875"/>
            <a:ext cx="1608138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49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370"/>
    </mc:Choice>
    <mc:Fallback>
      <p:transition spd="slow" advTm="75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2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/>
          <a:stretch>
            <a:fillRect/>
          </a:stretch>
        </p:blipFill>
        <p:spPr bwMode="auto">
          <a:xfrm>
            <a:off x="2928938" y="857250"/>
            <a:ext cx="5857875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0" y="0"/>
            <a:ext cx="345122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Low">
              <a:lnSpc>
                <a:spcPct val="150000"/>
              </a:lnSpc>
              <a:defRPr/>
            </a:pPr>
            <a:r>
              <a:rPr lang="en-US" sz="23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Microscopical</a:t>
            </a:r>
            <a:r>
              <a:rPr lang="en-US" sz="23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characters:</a:t>
            </a:r>
          </a:p>
          <a:p>
            <a:pPr algn="justLow">
              <a:lnSpc>
                <a:spcPct val="150000"/>
              </a:lnSpc>
              <a:defRPr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   - The cortex.</a:t>
            </a:r>
          </a:p>
          <a:p>
            <a:pPr algn="justLow">
              <a:lnSpc>
                <a:spcPct val="150000"/>
              </a:lnSpc>
              <a:defRPr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   - The endodermis.</a:t>
            </a:r>
          </a:p>
          <a:p>
            <a:pPr algn="justLow">
              <a:lnSpc>
                <a:spcPct val="150000"/>
              </a:lnSpc>
              <a:defRPr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   - The vascular bundles.</a:t>
            </a:r>
          </a:p>
          <a:p>
            <a:pPr algn="justLow">
              <a:lnSpc>
                <a:spcPct val="150000"/>
              </a:lnSpc>
              <a:defRPr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Pericycle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Low">
              <a:lnSpc>
                <a:spcPct val="150000"/>
              </a:lnSpc>
              <a:defRPr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   - Stele.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91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9"/>
    </mc:Choice>
    <mc:Fallback>
      <p:transition spd="slow" advTm="2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46050" y="173038"/>
            <a:ext cx="4286250" cy="647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Low" eaLnBrk="1" hangingPunct="1">
              <a:lnSpc>
                <a:spcPct val="150000"/>
              </a:lnSpc>
              <a:defRPr/>
            </a:pP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Powder:</a:t>
            </a: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Low">
              <a:lnSpc>
                <a:spcPct val="150000"/>
              </a:lnSpc>
              <a:defRPr/>
            </a:pPr>
            <a:r>
              <a:rPr lang="en-US" sz="1900" dirty="0">
                <a:ea typeface="Times New Roman" pitchFamily="18" charset="0"/>
                <a:cs typeface="Times New Roman" pitchFamily="18" charset="0"/>
              </a:rPr>
              <a:t>Yellowish white in </a:t>
            </a:r>
            <a:r>
              <a:rPr lang="en-US" sz="1900" dirty="0" err="1">
                <a:ea typeface="Times New Roman" pitchFamily="18" charset="0"/>
                <a:cs typeface="Times New Roman" pitchFamily="18" charset="0"/>
              </a:rPr>
              <a:t>colour</a:t>
            </a:r>
            <a:r>
              <a:rPr lang="en-US" sz="1900" dirty="0">
                <a:ea typeface="Times New Roman" pitchFamily="18" charset="0"/>
                <a:cs typeface="Times New Roman" pitchFamily="18" charset="0"/>
              </a:rPr>
              <a:t> with </a:t>
            </a:r>
            <a:r>
              <a:rPr lang="en-US" sz="1900" dirty="0" err="1">
                <a:ea typeface="Times New Roman" pitchFamily="18" charset="0"/>
                <a:cs typeface="Times New Roman" pitchFamily="18" charset="0"/>
              </a:rPr>
              <a:t>agreable</a:t>
            </a:r>
            <a:r>
              <a:rPr lang="en-US" sz="1900" dirty="0">
                <a:ea typeface="Times New Roman" pitchFamily="18" charset="0"/>
                <a:cs typeface="Times New Roman" pitchFamily="18" charset="0"/>
              </a:rPr>
              <a:t> aromatic </a:t>
            </a:r>
            <a:r>
              <a:rPr lang="en-US" sz="1900" dirty="0" err="1">
                <a:ea typeface="Times New Roman" pitchFamily="18" charset="0"/>
                <a:cs typeface="Times New Roman" pitchFamily="18" charset="0"/>
              </a:rPr>
              <a:t>odour</a:t>
            </a:r>
            <a:r>
              <a:rPr lang="en-US" sz="1900" dirty="0">
                <a:ea typeface="Times New Roman" pitchFamily="18" charset="0"/>
                <a:cs typeface="Times New Roman" pitchFamily="18" charset="0"/>
              </a:rPr>
              <a:t> and pungent taste, microscopically it is characterized by:</a:t>
            </a:r>
            <a:endParaRPr lang="en-US" sz="1900" dirty="0"/>
          </a:p>
          <a:p>
            <a:pPr marL="144000" indent="-144000" algn="justLow">
              <a:lnSpc>
                <a:spcPct val="150000"/>
              </a:lnSpc>
              <a:defRPr/>
            </a:pPr>
            <a:r>
              <a:rPr lang="en-US" sz="1900" dirty="0">
                <a:ea typeface="Times New Roman" pitchFamily="18" charset="0"/>
                <a:cs typeface="Times New Roman" pitchFamily="18" charset="0"/>
              </a:rPr>
              <a:t>1. Non lignified </a:t>
            </a:r>
            <a:r>
              <a:rPr lang="en-US" sz="1900" dirty="0" err="1">
                <a:ea typeface="Times New Roman" pitchFamily="18" charset="0"/>
                <a:cs typeface="Times New Roman" pitchFamily="18" charset="0"/>
              </a:rPr>
              <a:t>septated</a:t>
            </a:r>
            <a:r>
              <a:rPr lang="en-US" sz="1900" dirty="0">
                <a:ea typeface="Times New Roman" pitchFamily="18" charset="0"/>
                <a:cs typeface="Times New Roman" pitchFamily="18" charset="0"/>
              </a:rPr>
              <a:t> fibers with            oblique slit-like pits.</a:t>
            </a:r>
          </a:p>
          <a:p>
            <a:pPr marL="287338" indent="-287338" algn="justLow">
              <a:lnSpc>
                <a:spcPct val="150000"/>
              </a:lnSpc>
              <a:defRPr/>
            </a:pPr>
            <a:r>
              <a:rPr lang="en-US" sz="1900" dirty="0">
                <a:ea typeface="Times New Roman" pitchFamily="18" charset="0"/>
                <a:cs typeface="Times New Roman" pitchFamily="18" charset="0"/>
              </a:rPr>
              <a:t>2. Starch granules simple, ovoid or sack-shaped and have eccentric </a:t>
            </a:r>
            <a:r>
              <a:rPr lang="en-US" sz="1900" dirty="0" err="1">
                <a:ea typeface="Times New Roman" pitchFamily="18" charset="0"/>
                <a:cs typeface="Times New Roman" pitchFamily="18" charset="0"/>
              </a:rPr>
              <a:t>hilum</a:t>
            </a:r>
            <a:r>
              <a:rPr lang="en-US" sz="1900" dirty="0">
                <a:ea typeface="Times New Roman" pitchFamily="18" charset="0"/>
                <a:cs typeface="Times New Roman" pitchFamily="18" charset="0"/>
              </a:rPr>
              <a:t> and faint transverse striations (</a:t>
            </a:r>
            <a:r>
              <a:rPr lang="en-US" sz="1900" dirty="0" err="1">
                <a:ea typeface="Times New Roman" pitchFamily="18" charset="0"/>
                <a:cs typeface="Times New Roman" pitchFamily="18" charset="0"/>
              </a:rPr>
              <a:t>scitaminaceous</a:t>
            </a:r>
            <a:r>
              <a:rPr lang="en-US" sz="1900" dirty="0">
                <a:ea typeface="Times New Roman" pitchFamily="18" charset="0"/>
                <a:cs typeface="Times New Roman" pitchFamily="18" charset="0"/>
              </a:rPr>
              <a:t> starch).</a:t>
            </a:r>
          </a:p>
          <a:p>
            <a:pPr algn="justLow">
              <a:lnSpc>
                <a:spcPct val="150000"/>
              </a:lnSpc>
              <a:defRPr/>
            </a:pPr>
            <a:r>
              <a:rPr lang="en-US" sz="1900" dirty="0">
                <a:ea typeface="Times New Roman" pitchFamily="18" charset="0"/>
                <a:cs typeface="Times New Roman" pitchFamily="18" charset="0"/>
              </a:rPr>
              <a:t>3. Yellowish brown oleo resin masses.</a:t>
            </a:r>
          </a:p>
          <a:p>
            <a:pPr marL="341313" indent="-341313" algn="justLow">
              <a:lnSpc>
                <a:spcPct val="150000"/>
              </a:lnSpc>
              <a:defRPr/>
            </a:pPr>
            <a:r>
              <a:rPr lang="en-US" sz="1900" dirty="0">
                <a:ea typeface="Times New Roman" pitchFamily="18" charset="0"/>
                <a:cs typeface="Times New Roman" pitchFamily="18" charset="0"/>
              </a:rPr>
              <a:t>4. Non lignified spiral, </a:t>
            </a:r>
            <a:r>
              <a:rPr lang="en-US" sz="1900" dirty="0" err="1">
                <a:ea typeface="Times New Roman" pitchFamily="18" charset="0"/>
                <a:cs typeface="Times New Roman" pitchFamily="18" charset="0"/>
              </a:rPr>
              <a:t>scalariform</a:t>
            </a:r>
            <a:r>
              <a:rPr lang="en-US" sz="1900" dirty="0">
                <a:ea typeface="Times New Roman" pitchFamily="18" charset="0"/>
                <a:cs typeface="Times New Roman" pitchFamily="18" charset="0"/>
              </a:rPr>
              <a:t> and reticulate xylem vessels</a:t>
            </a:r>
            <a:endParaRPr lang="en-US" sz="1900" dirty="0"/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91"/>
          <a:stretch>
            <a:fillRect/>
          </a:stretch>
        </p:blipFill>
        <p:spPr bwMode="auto">
          <a:xfrm>
            <a:off x="4467225" y="196850"/>
            <a:ext cx="4548188" cy="640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33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952"/>
    </mc:Choice>
    <mc:Fallback>
      <p:transition spd="slow" advTm="80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8763" y="268288"/>
            <a:ext cx="8742362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Low" eaLnBrk="1" hangingPunct="1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Active constituents:</a:t>
            </a:r>
            <a:endParaRPr lang="en-US" sz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Low">
              <a:lnSpc>
                <a:spcPct val="150000"/>
              </a:lnSpc>
              <a:defRPr/>
            </a:pPr>
            <a:r>
              <a:rPr lang="en-US" dirty="0">
                <a:ea typeface="Times New Roman" pitchFamily="18" charset="0"/>
                <a:cs typeface="+mn-cs"/>
              </a:rPr>
              <a:t>Ginger contains about 1-2% volatile oil which mixture of over than 50 constituents. </a:t>
            </a:r>
            <a:r>
              <a:rPr lang="en-US" sz="2000" dirty="0">
                <a:latin typeface="+mn-lt"/>
                <a:cs typeface="+mn-cs"/>
              </a:rPr>
              <a:t>Main constituents are </a:t>
            </a:r>
            <a:r>
              <a:rPr lang="en-US" sz="2000" dirty="0" err="1">
                <a:latin typeface="+mn-lt"/>
                <a:cs typeface="+mn-cs"/>
              </a:rPr>
              <a:t>sesquiterpenoids</a:t>
            </a:r>
            <a:r>
              <a:rPr lang="en-US" sz="2000" dirty="0">
                <a:latin typeface="+mn-lt"/>
                <a:cs typeface="+mn-cs"/>
              </a:rPr>
              <a:t>: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zingiberene</a:t>
            </a:r>
            <a:r>
              <a:rPr lang="en-US" sz="2000" dirty="0">
                <a:latin typeface="+mn-lt"/>
                <a:cs typeface="+mn-cs"/>
              </a:rPr>
              <a:t> as the main component. Small amounts of other </a:t>
            </a:r>
            <a:r>
              <a:rPr lang="en-US" sz="2000" dirty="0" err="1">
                <a:solidFill>
                  <a:srgbClr val="FF0000"/>
                </a:solidFill>
                <a:latin typeface="+mn-lt"/>
                <a:cs typeface="+mn-cs"/>
              </a:rPr>
              <a:t>sesquiterpenoids</a:t>
            </a:r>
            <a:r>
              <a:rPr lang="en-US" sz="2000" dirty="0">
                <a:latin typeface="+mn-lt"/>
                <a:cs typeface="+mn-cs"/>
              </a:rPr>
              <a:t> (β-</a:t>
            </a:r>
            <a:r>
              <a:rPr lang="en-US" sz="2000" dirty="0" err="1">
                <a:latin typeface="+mn-lt"/>
                <a:cs typeface="+mn-cs"/>
              </a:rPr>
              <a:t>sesquiphellandrene</a:t>
            </a:r>
            <a:r>
              <a:rPr lang="en-US" sz="2000" dirty="0">
                <a:latin typeface="+mn-lt"/>
                <a:cs typeface="+mn-cs"/>
              </a:rPr>
              <a:t>, </a:t>
            </a:r>
            <a:r>
              <a:rPr lang="en-US" sz="2000" dirty="0" err="1">
                <a:latin typeface="+mn-lt"/>
                <a:cs typeface="+mn-cs"/>
              </a:rPr>
              <a:t>bisabolene</a:t>
            </a:r>
            <a:r>
              <a:rPr lang="en-US" sz="2000" dirty="0">
                <a:latin typeface="+mn-lt"/>
                <a:cs typeface="+mn-cs"/>
              </a:rPr>
              <a:t> and </a:t>
            </a:r>
            <a:r>
              <a:rPr lang="en-US" sz="2000" dirty="0" err="1">
                <a:latin typeface="+mn-lt"/>
                <a:cs typeface="+mn-cs"/>
              </a:rPr>
              <a:t>farnesene</a:t>
            </a:r>
            <a:r>
              <a:rPr lang="en-US" sz="2000" dirty="0">
                <a:latin typeface="+mn-lt"/>
                <a:cs typeface="+mn-cs"/>
              </a:rPr>
              <a:t>) and a small </a:t>
            </a:r>
            <a:r>
              <a:rPr lang="en-US" sz="2000" dirty="0" err="1">
                <a:solidFill>
                  <a:srgbClr val="FF0000"/>
                </a:solidFill>
                <a:latin typeface="+mn-lt"/>
                <a:cs typeface="+mn-cs"/>
              </a:rPr>
              <a:t>monoterpenoid</a:t>
            </a:r>
            <a:r>
              <a:rPr lang="en-US" sz="2000" dirty="0">
                <a:latin typeface="+mn-lt"/>
                <a:cs typeface="+mn-cs"/>
              </a:rPr>
              <a:t> fraction (β-</a:t>
            </a:r>
            <a:r>
              <a:rPr lang="en-US" sz="2000" dirty="0" err="1">
                <a:latin typeface="+mn-lt"/>
                <a:cs typeface="+mn-cs"/>
              </a:rPr>
              <a:t>phelladrene</a:t>
            </a:r>
            <a:r>
              <a:rPr lang="en-US" sz="2000" dirty="0">
                <a:latin typeface="+mn-lt"/>
                <a:cs typeface="+mn-cs"/>
              </a:rPr>
              <a:t>, cineol, and </a:t>
            </a:r>
            <a:r>
              <a:rPr lang="en-US" sz="2000" dirty="0" err="1">
                <a:latin typeface="+mn-lt"/>
                <a:cs typeface="+mn-cs"/>
              </a:rPr>
              <a:t>citral</a:t>
            </a:r>
            <a:r>
              <a:rPr lang="en-US" sz="2000" dirty="0">
                <a:latin typeface="+mn-lt"/>
                <a:cs typeface="+mn-cs"/>
              </a:rPr>
              <a:t>).</a:t>
            </a:r>
            <a:endParaRPr lang="en-US" dirty="0">
              <a:latin typeface="+mn-lt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9063" y="3319463"/>
            <a:ext cx="8810625" cy="283154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uses</a:t>
            </a:r>
            <a:endParaRPr lang="en-U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cs typeface="+mn-cs"/>
              </a:rPr>
              <a:t>The </a:t>
            </a:r>
            <a:r>
              <a:rPr lang="en-US" sz="2000" i="1" dirty="0">
                <a:latin typeface="+mn-lt"/>
                <a:cs typeface="+mn-cs"/>
              </a:rPr>
              <a:t>Jamaica ginger</a:t>
            </a:r>
            <a:r>
              <a:rPr lang="en-US" sz="2000" dirty="0">
                <a:latin typeface="+mn-lt"/>
                <a:cs typeface="+mn-cs"/>
              </a:rPr>
              <a:t>; a stimulant and carminative, frequently for dyspepsia and colic.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cs typeface="+mn-cs"/>
              </a:rPr>
              <a:t>Mask the taste of medicines.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cs typeface="+mn-cs"/>
              </a:rPr>
              <a:t>Ginger is on the FDA's 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+mn-cs"/>
              </a:rPr>
              <a:t>"generally recognized as safe"</a:t>
            </a:r>
            <a:r>
              <a:rPr lang="en-US" sz="2000" dirty="0">
                <a:latin typeface="+mn-lt"/>
                <a:cs typeface="+mn-cs"/>
              </a:rPr>
              <a:t>.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cs typeface="+mn-cs"/>
              </a:rPr>
              <a:t>Arthritis, blood thinning and cholesterol lowering properties</a:t>
            </a:r>
            <a:r>
              <a:rPr lang="en-US" sz="2000" dirty="0" smtClean="0">
                <a:latin typeface="+mn-lt"/>
                <a:cs typeface="+mn-cs"/>
              </a:rPr>
              <a:t>.</a:t>
            </a:r>
            <a:endParaRPr lang="en-US" sz="2000" dirty="0">
              <a:latin typeface="+mn-lt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46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89"/>
    </mc:Choice>
    <mc:Fallback>
      <p:transition spd="slow" advTm="36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ChangeArrowheads="1"/>
          </p:cNvSpPr>
          <p:nvPr/>
        </p:nvSpPr>
        <p:spPr bwMode="auto">
          <a:xfrm>
            <a:off x="193675" y="357188"/>
            <a:ext cx="8736013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 eaLnBrk="1" hangingPunct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2000" dirty="0" smtClean="0">
                <a:latin typeface="Calibri" pitchFamily="34" charset="0"/>
              </a:rPr>
              <a:t>Folk </a:t>
            </a:r>
            <a:r>
              <a:rPr lang="en-US" sz="2000" dirty="0">
                <a:latin typeface="Calibri" pitchFamily="34" charset="0"/>
              </a:rPr>
              <a:t>remedy for colds. 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2000" b="1" dirty="0">
                <a:latin typeface="Calibri" pitchFamily="34" charset="0"/>
              </a:rPr>
              <a:t> Diarrhea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000" dirty="0">
                <a:latin typeface="Calibri" pitchFamily="34" charset="0"/>
              </a:rPr>
              <a:t>Ginger is active against diarrhea which is the leading cause of infant death.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000" dirty="0" err="1">
                <a:solidFill>
                  <a:srgbClr val="000099"/>
                </a:solidFill>
                <a:latin typeface="Calibri" pitchFamily="34" charset="0"/>
              </a:rPr>
              <a:t>Zingerone</a:t>
            </a:r>
            <a:r>
              <a:rPr lang="en-US" sz="2000" dirty="0">
                <a:latin typeface="Calibri" pitchFamily="34" charset="0"/>
              </a:rPr>
              <a:t> is likely to be the active constituent against </a:t>
            </a:r>
            <a:r>
              <a:rPr lang="en-US" sz="2000" dirty="0" err="1">
                <a:latin typeface="Calibri" pitchFamily="34" charset="0"/>
              </a:rPr>
              <a:t>enterotoxigenic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i="1" dirty="0">
                <a:latin typeface="Calibri" pitchFamily="34" charset="0"/>
              </a:rPr>
              <a:t>Escherichia coli </a:t>
            </a:r>
            <a:r>
              <a:rPr lang="en-US" sz="2000" dirty="0">
                <a:latin typeface="Calibri" pitchFamily="34" charset="0"/>
              </a:rPr>
              <a:t>heat-labile </a:t>
            </a:r>
            <a:r>
              <a:rPr lang="en-US" sz="2000" dirty="0" err="1">
                <a:latin typeface="Calibri" pitchFamily="34" charset="0"/>
              </a:rPr>
              <a:t>enterotoxin</a:t>
            </a:r>
            <a:r>
              <a:rPr lang="en-US" sz="2000" dirty="0">
                <a:latin typeface="Calibri" pitchFamily="34" charset="0"/>
              </a:rPr>
              <a:t>-induced diarrhea.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2000" b="1" dirty="0">
                <a:latin typeface="Calibri" pitchFamily="34" charset="0"/>
              </a:rPr>
              <a:t> Nausea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000" dirty="0">
                <a:latin typeface="Calibri" pitchFamily="34" charset="0"/>
              </a:rPr>
              <a:t>Ginger is effective in treating nausea caused by seasickness, morning sickness and chemotherapy. </a:t>
            </a: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228600" y="4267200"/>
            <a:ext cx="8643937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8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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18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1200"/>
              </a:spcBef>
              <a:buClr>
                <a:srgbClr val="D3FBFC"/>
              </a:buClr>
              <a:buSzPct val="8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1200"/>
              </a:spcBef>
              <a:buClr>
                <a:srgbClr val="E9FDF7"/>
              </a:buClr>
              <a:buSzPct val="80000"/>
              <a:buFont typeface="Wingdings" panose="05000000000000000000" pitchFamily="2" charset="2"/>
              <a:buChar char="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1200"/>
              </a:spcBef>
              <a:buClr>
                <a:srgbClr val="CAE9C0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CAE9C0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CAE9C0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CAE9C0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CAE9C0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US" altLang="ar-EG" sz="2000" dirty="0"/>
              <a:t> In laboratory animals, the </a:t>
            </a:r>
            <a:r>
              <a:rPr lang="en-US" altLang="ar-EG" sz="2000" dirty="0" err="1"/>
              <a:t>gingerols</a:t>
            </a:r>
            <a:r>
              <a:rPr lang="en-US" altLang="ar-EG" sz="2000" dirty="0"/>
              <a:t> increase the motility of the gastrointestinal tract and have analgesic, sedative, antipyretic and antibacterial properties.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US" altLang="ar-EG" sz="2000" dirty="0"/>
              <a:t> Ginger oil has been shown to prevent skin cancer in mice and a study demonstrated that </a:t>
            </a:r>
            <a:r>
              <a:rPr lang="en-US" altLang="ar-EG" sz="2000" dirty="0" err="1"/>
              <a:t>gingerols</a:t>
            </a:r>
            <a:r>
              <a:rPr lang="en-US" altLang="ar-EG" sz="2000" dirty="0"/>
              <a:t> can kill ovarian cancer cells.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02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7"/>
    </mc:Choice>
    <mc:Fallback>
      <p:transition spd="slow" advTm="1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2786063" y="357188"/>
            <a:ext cx="29892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Rhubarb  </a:t>
            </a:r>
            <a:r>
              <a:rPr lang="ar-SA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الراوند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3555" name="Rectangle 1"/>
          <p:cNvSpPr>
            <a:spLocks noChangeArrowheads="1"/>
          </p:cNvSpPr>
          <p:nvPr/>
        </p:nvSpPr>
        <p:spPr bwMode="auto">
          <a:xfrm>
            <a:off x="107950" y="1116013"/>
            <a:ext cx="60356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ts val="18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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18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1200"/>
              </a:spcBef>
              <a:buClr>
                <a:srgbClr val="D3FBFC"/>
              </a:buClr>
              <a:buSzPct val="8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1200"/>
              </a:spcBef>
              <a:buClr>
                <a:srgbClr val="E9FDF7"/>
              </a:buClr>
              <a:buSzPct val="80000"/>
              <a:buFont typeface="Wingdings" panose="05000000000000000000" pitchFamily="2" charset="2"/>
              <a:buChar char="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1200"/>
              </a:spcBef>
              <a:buClr>
                <a:srgbClr val="CAE9C0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CAE9C0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CAE9C0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CAE9C0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CAE9C0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Low">
              <a:spcBef>
                <a:spcPct val="0"/>
              </a:spcBef>
              <a:buClrTx/>
              <a:buSzTx/>
              <a:buFontTx/>
              <a:buNone/>
            </a:pPr>
            <a:r>
              <a:rPr lang="en-US" altLang="ar-EG" sz="2100" b="1">
                <a:latin typeface="Arial" panose="020B0604020202020204" pitchFamily="34" charset="0"/>
                <a:cs typeface="Times New Roman" panose="02020603050405020304" pitchFamily="18" charset="0"/>
              </a:rPr>
              <a:t>Origin: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ar-EG" sz="2100">
                <a:latin typeface="Arial" panose="020B0604020202020204" pitchFamily="34" charset="0"/>
                <a:cs typeface="Times New Roman" panose="02020603050405020304" pitchFamily="18" charset="0"/>
              </a:rPr>
              <a:t>Rhubarb is the peeled and dried rhizomes and big roots of </a:t>
            </a:r>
            <a:r>
              <a:rPr lang="en-US" altLang="ar-EG" sz="2100" i="1">
                <a:latin typeface="Arial" panose="020B0604020202020204" pitchFamily="34" charset="0"/>
                <a:cs typeface="Times New Roman" panose="02020603050405020304" pitchFamily="18" charset="0"/>
              </a:rPr>
              <a:t>Rheum palmatum</a:t>
            </a:r>
            <a:r>
              <a:rPr lang="en-US" altLang="ar-EG" sz="2100">
                <a:latin typeface="Arial" panose="020B0604020202020204" pitchFamily="34" charset="0"/>
                <a:cs typeface="Times New Roman" panose="02020603050405020304" pitchFamily="18" charset="0"/>
              </a:rPr>
              <a:t> L., </a:t>
            </a:r>
            <a:r>
              <a:rPr lang="en-US" altLang="ar-EG" sz="2100" i="1">
                <a:latin typeface="Arial" panose="020B0604020202020204" pitchFamily="34" charset="0"/>
                <a:cs typeface="Times New Roman" panose="02020603050405020304" pitchFamily="18" charset="0"/>
              </a:rPr>
              <a:t>Rheum officinale</a:t>
            </a:r>
            <a:r>
              <a:rPr lang="en-US" altLang="ar-EG" sz="2100">
                <a:latin typeface="Arial" panose="020B0604020202020204" pitchFamily="34" charset="0"/>
                <a:cs typeface="Times New Roman" panose="02020603050405020304" pitchFamily="18" charset="0"/>
              </a:rPr>
              <a:t>  or other </a:t>
            </a:r>
            <a:r>
              <a:rPr lang="en-US" altLang="ar-EG" sz="2100" i="1">
                <a:latin typeface="Arial" panose="020B0604020202020204" pitchFamily="34" charset="0"/>
                <a:cs typeface="Times New Roman" panose="02020603050405020304" pitchFamily="18" charset="0"/>
              </a:rPr>
              <a:t>Rheum</a:t>
            </a:r>
            <a:r>
              <a:rPr lang="en-US" altLang="ar-EG" sz="2100">
                <a:latin typeface="Arial" panose="020B0604020202020204" pitchFamily="34" charset="0"/>
                <a:cs typeface="Times New Roman" panose="02020603050405020304" pitchFamily="18" charset="0"/>
              </a:rPr>
              <a:t> species (hybrids of these two species or mixture of them) except </a:t>
            </a:r>
            <a:r>
              <a:rPr lang="en-US" altLang="ar-EG" sz="2100" i="1">
                <a:latin typeface="Arial" panose="020B0604020202020204" pitchFamily="34" charset="0"/>
                <a:cs typeface="Times New Roman" panose="02020603050405020304" pitchFamily="18" charset="0"/>
              </a:rPr>
              <a:t>Rheum rhaponticum</a:t>
            </a:r>
            <a:r>
              <a:rPr lang="en-US" altLang="ar-EG" sz="2100">
                <a:latin typeface="Arial" panose="020B0604020202020204" pitchFamily="34" charset="0"/>
                <a:cs typeface="Times New Roman" panose="02020603050405020304" pitchFamily="18" charset="0"/>
              </a:rPr>
              <a:t>, Family Polygonaceae. </a:t>
            </a:r>
            <a:endParaRPr lang="en-US" altLang="ar-EG" sz="2100">
              <a:latin typeface="Arial" panose="020B0604020202020204" pitchFamily="34" charset="0"/>
            </a:endParaRPr>
          </a:p>
        </p:txBody>
      </p:sp>
      <p:pic>
        <p:nvPicPr>
          <p:cNvPr id="23556" name="Picture 11" descr="http://i.telegraph.co.uk/telegraph/multimedia/archive/01370/prhubarb1_1370983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2" t="29443" b="5679"/>
          <a:stretch>
            <a:fillRect/>
          </a:stretch>
        </p:blipFill>
        <p:spPr bwMode="auto">
          <a:xfrm>
            <a:off x="6180138" y="911225"/>
            <a:ext cx="2882900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144463" y="3940175"/>
            <a:ext cx="8958262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ts val="18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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18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1200"/>
              </a:spcBef>
              <a:buClr>
                <a:srgbClr val="D3FBFC"/>
              </a:buClr>
              <a:buSzPct val="8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1200"/>
              </a:spcBef>
              <a:buClr>
                <a:srgbClr val="E9FDF7"/>
              </a:buClr>
              <a:buSzPct val="80000"/>
              <a:buFont typeface="Wingdings" panose="05000000000000000000" pitchFamily="2" charset="2"/>
              <a:buChar char="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1200"/>
              </a:spcBef>
              <a:buClr>
                <a:srgbClr val="CAE9C0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CAE9C0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CAE9C0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CAE9C0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CAE9C0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ar-EG" b="1">
                <a:latin typeface="Arial" panose="020B0604020202020204" pitchFamily="34" charset="0"/>
                <a:cs typeface="Times New Roman" panose="02020603050405020304" pitchFamily="18" charset="0"/>
              </a:rPr>
              <a:t>Collection and preparation:</a:t>
            </a:r>
            <a:endParaRPr lang="en-US" altLang="ar-EG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ar-EG">
                <a:latin typeface="Arial" panose="020B0604020202020204" pitchFamily="34" charset="0"/>
                <a:cs typeface="Times New Roman" panose="02020603050405020304" pitchFamily="18" charset="0"/>
              </a:rPr>
              <a:t>The rhizomes decorticated, the large rhizomes are cut either longitudinally or transeversely. Then dried in the shade or sometimes dried by the heat of fires.</a:t>
            </a:r>
            <a:endParaRPr lang="en-US" altLang="ar-EG"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91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90"/>
    </mc:Choice>
    <mc:Fallback>
      <p:transition spd="slow" advTm="45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142875" y="228600"/>
            <a:ext cx="8843963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Low">
              <a:lnSpc>
                <a:spcPct val="150000"/>
              </a:lnSpc>
              <a:defRPr/>
            </a:pPr>
            <a:r>
              <a:rPr lang="en-US" sz="2000" b="1" dirty="0" err="1">
                <a:ea typeface="Times New Roman" pitchFamily="18" charset="0"/>
              </a:rPr>
              <a:t>Macroscopical</a:t>
            </a:r>
            <a:r>
              <a:rPr lang="en-US" sz="2000" b="1" dirty="0">
                <a:ea typeface="Times New Roman" pitchFamily="18" charset="0"/>
              </a:rPr>
              <a:t> characters </a:t>
            </a:r>
            <a:r>
              <a:rPr lang="en-US" sz="2000" dirty="0">
                <a:ea typeface="Times New Roman" pitchFamily="18" charset="0"/>
              </a:rPr>
              <a:t> </a:t>
            </a:r>
            <a:endParaRPr lang="en-US" sz="1100" dirty="0"/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en-US" sz="2000" dirty="0">
                <a:ea typeface="Times New Roman" pitchFamily="18" charset="0"/>
              </a:rPr>
              <a:t> </a:t>
            </a:r>
            <a:r>
              <a:rPr lang="en-US" sz="2000" dirty="0"/>
              <a:t>at the periphery of pith, </a:t>
            </a:r>
            <a:r>
              <a:rPr lang="en-US" sz="2000" dirty="0">
                <a:ea typeface="Times New Roman" pitchFamily="18" charset="0"/>
              </a:rPr>
              <a:t>cambium tissue is developed, which produces </a:t>
            </a:r>
            <a:r>
              <a:rPr lang="en-US" sz="2000" dirty="0"/>
              <a:t>numerous concentric bundles having phloem towards the centre and </a:t>
            </a:r>
            <a:r>
              <a:rPr lang="en-US" sz="2000" dirty="0">
                <a:ea typeface="Times New Roman" pitchFamily="18" charset="0"/>
              </a:rPr>
              <a:t>radiating xylem </a:t>
            </a:r>
            <a:r>
              <a:rPr lang="en-US" sz="2000" dirty="0"/>
              <a:t>externally</a:t>
            </a:r>
            <a:r>
              <a:rPr lang="en-US" sz="2000" dirty="0">
                <a:ea typeface="Times New Roman" pitchFamily="18" charset="0"/>
              </a:rPr>
              <a:t>. </a:t>
            </a: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” 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Star Spots”</a:t>
            </a:r>
            <a:endParaRPr lang="en-US" sz="1100" dirty="0"/>
          </a:p>
        </p:txBody>
      </p:sp>
      <p:pic>
        <p:nvPicPr>
          <p:cNvPr id="24579" name="Picture 2" descr="2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23296" r="46075" b="43414"/>
          <a:stretch>
            <a:fillRect/>
          </a:stretch>
        </p:blipFill>
        <p:spPr bwMode="auto">
          <a:xfrm>
            <a:off x="2143125" y="2571750"/>
            <a:ext cx="52578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مستطيل 5"/>
          <p:cNvSpPr>
            <a:spLocks noChangeArrowheads="1"/>
          </p:cNvSpPr>
          <p:nvPr/>
        </p:nvSpPr>
        <p:spPr bwMode="auto">
          <a:xfrm>
            <a:off x="714375" y="3886200"/>
            <a:ext cx="1309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8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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18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1200"/>
              </a:spcBef>
              <a:buClr>
                <a:srgbClr val="D3FBFC"/>
              </a:buClr>
              <a:buSzPct val="8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1200"/>
              </a:spcBef>
              <a:buClr>
                <a:srgbClr val="E9FDF7"/>
              </a:buClr>
              <a:buSzPct val="80000"/>
              <a:buFont typeface="Wingdings" panose="05000000000000000000" pitchFamily="2" charset="2"/>
              <a:buChar char="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1200"/>
              </a:spcBef>
              <a:buClr>
                <a:srgbClr val="CAE9C0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CAE9C0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CAE9C0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CAE9C0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CAE9C0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ar-EG" sz="2000" b="1">
                <a:solidFill>
                  <a:srgbClr val="0000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cambium</a:t>
            </a:r>
            <a:endParaRPr lang="ar-EG" altLang="ar-EG" sz="2000" b="1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117600" y="2714625"/>
            <a:ext cx="1096963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eaLnBrk="1" hangingPunct="1">
              <a:defRPr/>
            </a:pPr>
            <a:r>
              <a:rPr lang="en-US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phloem </a:t>
            </a:r>
            <a:endParaRPr lang="ar-EG" sz="20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828675" y="5000625"/>
            <a:ext cx="1652588" cy="40005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 rtl="1" eaLnBrk="1" hangingPunct="1"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radiate wood</a:t>
            </a:r>
            <a:endParaRPr lang="ar-EG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رابط كسهم مستقيم 9"/>
          <p:cNvCxnSpPr>
            <a:stCxn id="24580" idx="3"/>
          </p:cNvCxnSpPr>
          <p:nvPr/>
        </p:nvCxnSpPr>
        <p:spPr>
          <a:xfrm flipV="1">
            <a:off x="2024063" y="4000500"/>
            <a:ext cx="1476375" cy="85725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 flipV="1">
            <a:off x="2571750" y="4214813"/>
            <a:ext cx="1785938" cy="10001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/>
          <p:nvPr/>
        </p:nvCxnSpPr>
        <p:spPr>
          <a:xfrm flipV="1">
            <a:off x="2581275" y="4714875"/>
            <a:ext cx="1990725" cy="50006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/>
          <p:cNvCxnSpPr/>
          <p:nvPr/>
        </p:nvCxnSpPr>
        <p:spPr>
          <a:xfrm>
            <a:off x="2214563" y="2928938"/>
            <a:ext cx="1857375" cy="78581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142875" y="5786438"/>
            <a:ext cx="8786813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ts val="18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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18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1200"/>
              </a:spcBef>
              <a:buClr>
                <a:srgbClr val="D3FBFC"/>
              </a:buClr>
              <a:buSzPct val="8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1200"/>
              </a:spcBef>
              <a:buClr>
                <a:srgbClr val="E9FDF7"/>
              </a:buClr>
              <a:buSzPct val="80000"/>
              <a:buFont typeface="Wingdings" panose="05000000000000000000" pitchFamily="2" charset="2"/>
              <a:buChar char="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1200"/>
              </a:spcBef>
              <a:buClr>
                <a:srgbClr val="CAE9C0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CAE9C0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CAE9C0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CAE9C0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CAE9C0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Low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ar-EG" sz="1900">
                <a:latin typeface="Arial" panose="020B0604020202020204" pitchFamily="34" charset="0"/>
                <a:cs typeface="Times New Roman" panose="02020603050405020304" pitchFamily="18" charset="0"/>
              </a:rPr>
              <a:t>The small size (2-5 mm) continuous ring of star spots; identifies </a:t>
            </a:r>
            <a:r>
              <a:rPr lang="en-US" altLang="ar-EG" sz="1900" i="1">
                <a:latin typeface="Arial" panose="020B0604020202020204" pitchFamily="34" charset="0"/>
                <a:cs typeface="Times New Roman" panose="02020603050405020304" pitchFamily="18" charset="0"/>
              </a:rPr>
              <a:t>R. palmatum</a:t>
            </a:r>
            <a:r>
              <a:rPr lang="en-US" altLang="ar-EG" sz="1900">
                <a:latin typeface="Arial" panose="020B0604020202020204" pitchFamily="34" charset="0"/>
                <a:cs typeface="Times New Roman" panose="02020603050405020304" pitchFamily="18" charset="0"/>
              </a:rPr>
              <a:t>, while </a:t>
            </a:r>
            <a:r>
              <a:rPr lang="en-US" altLang="ar-EG" sz="1900" i="1">
                <a:latin typeface="Arial" panose="020B0604020202020204" pitchFamily="34" charset="0"/>
                <a:cs typeface="Times New Roman" panose="02020603050405020304" pitchFamily="18" charset="0"/>
              </a:rPr>
              <a:t>R. officinale</a:t>
            </a:r>
            <a:r>
              <a:rPr lang="en-US" altLang="ar-EG" sz="1900">
                <a:latin typeface="Arial" panose="020B0604020202020204" pitchFamily="34" charset="0"/>
                <a:cs typeface="Times New Roman" panose="02020603050405020304" pitchFamily="18" charset="0"/>
              </a:rPr>
              <a:t> has larger star-spots which are irregularly distributed.</a:t>
            </a:r>
            <a:endParaRPr lang="en-US" altLang="ar-EG" sz="1900">
              <a:latin typeface="Arial" panose="020B0604020202020204" pitchFamily="34" charset="0"/>
            </a:endParaRPr>
          </a:p>
        </p:txBody>
      </p:sp>
      <p:pic>
        <p:nvPicPr>
          <p:cNvPr id="2151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2357438"/>
            <a:ext cx="675640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7832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51"/>
    </mc:Choice>
    <mc:Fallback>
      <p:transition spd="slow" advTm="47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ChangeArrowheads="1"/>
          </p:cNvSpPr>
          <p:nvPr/>
        </p:nvSpPr>
        <p:spPr bwMode="auto">
          <a:xfrm>
            <a:off x="41275" y="1043427"/>
            <a:ext cx="4673600" cy="3947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Microscopical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characters:</a:t>
            </a:r>
          </a:p>
          <a:p>
            <a:pPr>
              <a:lnSpc>
                <a:spcPct val="150000"/>
              </a:lnSpc>
              <a:defRPr/>
            </a:pPr>
            <a:r>
              <a:rPr lang="en-US" sz="1900" dirty="0"/>
              <a:t>Powder is yellowish-brown to reddish-brown, </a:t>
            </a:r>
            <a:r>
              <a:rPr lang="en-US" sz="1900" dirty="0" err="1"/>
              <a:t>charcteristic</a:t>
            </a:r>
            <a:r>
              <a:rPr lang="en-US" sz="1900" dirty="0"/>
              <a:t> </a:t>
            </a:r>
            <a:r>
              <a:rPr lang="en-US" sz="1900" dirty="0" err="1"/>
              <a:t>odour</a:t>
            </a:r>
            <a:r>
              <a:rPr lang="en-US" sz="1900" dirty="0"/>
              <a:t> and bitter astringent taste.</a:t>
            </a: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en-US" dirty="0" err="1" smtClean="0">
                <a:cs typeface="Times New Roman" pitchFamily="18" charset="0"/>
              </a:rPr>
              <a:t>Parenchymatous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>
                <a:cs typeface="Times New Roman" pitchFamily="18" charset="0"/>
              </a:rPr>
              <a:t>cells contain large clusters.</a:t>
            </a:r>
            <a:endParaRPr lang="en-US" dirty="0"/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en-US" dirty="0">
                <a:cs typeface="Times New Roman" pitchFamily="18" charset="0"/>
              </a:rPr>
              <a:t>Xylem; reticulated but non-lignified.</a:t>
            </a:r>
            <a:endParaRPr lang="en-US" dirty="0"/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en-US" dirty="0">
                <a:cs typeface="Times New Roman" pitchFamily="18" charset="0"/>
              </a:rPr>
              <a:t>Yellow masses in the cells of the </a:t>
            </a:r>
            <a:r>
              <a:rPr lang="en-US" dirty="0" err="1">
                <a:cs typeface="Times New Roman" pitchFamily="18" charset="0"/>
              </a:rPr>
              <a:t>medullary</a:t>
            </a:r>
            <a:r>
              <a:rPr lang="en-US" dirty="0">
                <a:cs typeface="Times New Roman" pitchFamily="18" charset="0"/>
              </a:rPr>
              <a:t> rays, soluble in water and gives reddish-pink with ammonium hydroxide solution. </a:t>
            </a:r>
            <a:endParaRPr lang="en-US" dirty="0"/>
          </a:p>
        </p:txBody>
      </p:sp>
      <p:pic>
        <p:nvPicPr>
          <p:cNvPr id="25603" name="Picture 2" descr="2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5" r="3448"/>
          <a:stretch>
            <a:fillRect/>
          </a:stretch>
        </p:blipFill>
        <p:spPr bwMode="auto">
          <a:xfrm>
            <a:off x="4714875" y="68263"/>
            <a:ext cx="4357688" cy="664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07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72"/>
    </mc:Choice>
    <mc:Fallback>
      <p:transition spd="slow" advTm="49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10.6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1631</TotalTime>
  <Words>823</Words>
  <Application>Microsoft Office PowerPoint</Application>
  <PresentationFormat>On-screen Show (4:3)</PresentationFormat>
  <Paragraphs>89</Paragraphs>
  <Slides>13</Slides>
  <Notes>0</Notes>
  <HiddenSlides>0</HiddenSlides>
  <MMClips>13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Times New Roman</vt:lpstr>
      <vt:lpstr>Wingdings</vt:lpstr>
      <vt:lpstr>Office Theme</vt:lpstr>
      <vt:lpstr>1_Office Theme</vt:lpstr>
      <vt:lpstr>CS ChemDraw 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ROVAN</dc:creator>
  <cp:lastModifiedBy>owner</cp:lastModifiedBy>
  <cp:revision>93</cp:revision>
  <dcterms:created xsi:type="dcterms:W3CDTF">2006-08-16T00:00:00Z</dcterms:created>
  <dcterms:modified xsi:type="dcterms:W3CDTF">2020-03-15T20:38:43Z</dcterms:modified>
</cp:coreProperties>
</file>