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8" r:id="rId22"/>
    <p:sldId id="279" r:id="rId23"/>
    <p:sldId id="280"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71" d="100"/>
          <a:sy n="71" d="100"/>
        </p:scale>
        <p:origin x="-1128"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25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8-11-16T12:29:38.117"/>
    </inkml:context>
    <inkml:brush xml:id="br0">
      <inkml:brushProperty name="width" value="0.05292" units="cm"/>
      <inkml:brushProperty name="height" value="0.05292" units="cm"/>
      <inkml:brushProperty name="color" value="#FF0000"/>
    </inkml:brush>
  </inkml:definitions>
  <inkml:trace contextRef="#ctx0" brushRef="#br0">22621 11713,'49'0,"-24"0,0 0,0 0,0 0,0 0,24 21,-24 1,25-2,-1 1,1-21,-25 0,-1 0,51 0,-26 0,1 21,-25-21,0 22,-1-22,1 21</inkml:trace>
  <inkml:trace contextRef="#ctx0" brushRef="#br0" timeOffset="5346.3058">20886 11861,'-25'0,"0"0,0 0,0 0,25 20,-24-20,-1 21,0-21,0 0,0 0,25 22,-25-22,1 0,-1 0,0 0,25 21,-25-21,0 0,25 21,-24-21,-1 0,0 0,25 20,-25-20,0 0,25 22,-24-22,24 21</inkml:trace>
  <inkml:trace contextRef="#ctx0" brushRef="#br0" timeOffset="19939.1404">21580 9123,'-50'21,"1"-21,-1 0,25 21,1-21,-26 0,25 0,-49 21,-1-21,26 0,-1 0,25 0,1 0,-26 0,0 0,-24 0,49 0,0-21,1 21,-1 0,0 21,-25-21,25 0,1 0,-1 0,-25 0,25 0,25 21,-24 0,-26 0,25-21,0 22,25-2,-24-20,24 21,-25-21</inkml:trace>
  <inkml:trace contextRef="#ctx0" brushRef="#br0" timeOffset="28674.6401">22100 9165,'25'0,"0"0,-1 0,1 0,0 0,0 0,0 0,-1 0,1 0,0 0,0 0,0 0,-1 0,1 0,0 0,0 0,0 0,-1 0,1 0,0 0,0 0,0 0,-1 0,26 0,-25 0,0 0,0 21,-1-21,1 0,0 0,25 0,-50 21,0-42,24 21,1 0,0 0,25 21,-26-21,1 0,0 21,0-21,0 0,-1 0,1 0,0 0,0 21,0-21,-1 0,1 0,0 0,-25 22,0-2</inkml:trace>
  <inkml:trace contextRef="#ctx0" brushRef="#br0" timeOffset="40250.3022">21208 6152,'-25'0,"0"0,1 0,-26 0,25 0,0 0,1 0,-1 20,0-20,-25 0,26 22,-26-1,25-21,25 21,-25-21,1 0,-1 0,0 0,0 0,25 21,-25-21,0 0,1 0,-1 0</inkml:trace>
  <inkml:trace contextRef="#ctx0" brushRef="#br0" timeOffset="48986.8019">22819 6215,'0'-21,"25"21,0 0,0 0,0 0,-1 0,1 0,0 0,0 0,0 0,-1 0,-24 21,25-21,0 0,0 0,0 21,-1-21,-24 21,25-21,0 0,-25 21,25-21,0 0,-25 21,24-21,1 0,0 0,-50-21,0 21,1 0,-1-21,0 21,0 0,0 0,1 0,-1-21,0 21,0 0,0 0,1-21,-1 21,25-21,-25 21,0 0,0 21,1-21,-1 0,25-21,-25 21,0-22,0 22,1 0,-1 0,0 0,-50 0,1 0,24 0,26-20,-1 20,0 0</inkml:trace>
  <inkml:trace contextRef="#ctx0" brushRef="#br0" timeOffset="60874.4818">22695 11756,'25'0,"0"0,-25 20,0 1,25-21,0 0,-25 21,24-21,1 0,-25 22,25-22,-25 21,25-1,0-20,-25 21,24-21,1 0,0 0,0 0,0 0,24 0,1 0,-1 0,-24 22,0-22,0 0,0 0,-1 0,1 0,-50 0,1-22,-1 22,0 0,0 0,25-21,-25 21,1 0</inkml:trace>
  <inkml:trace contextRef="#ctx0" brushRef="#br0" timeOffset="68258.9041">20836 11861,'-25'0,"0"20,1-20,-1 0,0 0,0 21,0-21,0 0,1 0,-1 0,0 0,0 0,25 22,-25-22,1 0,-1 0,0 0,0 0,0 0</inkml:trace>
  <inkml:trace contextRef="#ctx0" brushRef="#br0" timeOffset="75194.3009">20786 11840,'0'21,"-24"-21,-1 0,0 0,-25 0,50 20,-25-20,25 21,-24-21,-1 0,0 0,0 0,25 22,-49-1,24-21,0 0,25 21,0-1,-25-20,0 0,1 0,24 22,0-1,-25-21,25 21,-25-21,50 0,0-21,-1 0,-24-1,25 2,0 20,-25-21,50 0,-26 21,-24-22,25 22,-25-21,25 1,0 20,0 0,-1 0,1 0,0 0,0 0,0 0,-25-21,25 21,-1 0</inkml:trace>
  <inkml:trace contextRef="#ctx0" brushRef="#br0" timeOffset="82978.7459">21406 9144,'-24'0,"-1"0,25-21,-25 21,0 0,25 21,-25-21,1 0,-1 21,0-21,25 21,-25-21,0 0,25 21,-24-21,-1 21,0-21,0 0,0 0,25 43</inkml:trace>
  <inkml:trace contextRef="#ctx0" brushRef="#br0" timeOffset="87250.9904">21010 9249,'-75'22,"50"-22,1 0,-1 0,0 0,0 0,0 0,25 20,-24-20,-1 0,25 21,-25-21,0 0,0 0,0 0,1 0,-1 0,0 0,0 0,25 21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B55F82AB-8E12-4FC3-A89B-C91859EFE000}" type="datetimeFigureOut">
              <a:rPr lang="ar-EG" smtClean="0"/>
              <a:t>26/07/1441</a:t>
            </a:fld>
            <a:endParaRPr lang="ar-E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FA229120-ECA1-4666-994A-01A4E27E6A30}" type="slidenum">
              <a:rPr lang="ar-EG" smtClean="0"/>
              <a:t>‹#›</a:t>
            </a:fld>
            <a:endParaRPr lang="ar-EG"/>
          </a:p>
        </p:txBody>
      </p:sp>
    </p:spTree>
    <p:extLst>
      <p:ext uri="{BB962C8B-B14F-4D97-AF65-F5344CB8AC3E}">
        <p14:creationId xmlns:p14="http://schemas.microsoft.com/office/powerpoint/2010/main" val="193192981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p:spPr>
        <p:txBody>
          <a:bodyPr/>
          <a:lstStyle/>
          <a:p>
            <a:endParaRPr lang="ar-EG" smtClean="0"/>
          </a:p>
        </p:txBody>
      </p:sp>
      <p:sp>
        <p:nvSpPr>
          <p:cNvPr id="281604" name="Slide Number Placeholder 3"/>
          <p:cNvSpPr>
            <a:spLocks noGrp="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l" rtl="0" eaLnBrk="0" fontAlgn="base" hangingPunct="0">
              <a:spcBef>
                <a:spcPct val="0"/>
              </a:spcBef>
              <a:spcAft>
                <a:spcPct val="0"/>
              </a:spcAft>
              <a:defRPr sz="2400">
                <a:solidFill>
                  <a:schemeClr val="tx1"/>
                </a:solidFill>
                <a:latin typeface="Arial" pitchFamily="34" charset="0"/>
              </a:defRPr>
            </a:lvl6pPr>
            <a:lvl7pPr marL="2971800" indent="-228600" algn="l" rtl="0" eaLnBrk="0" fontAlgn="base" hangingPunct="0">
              <a:spcBef>
                <a:spcPct val="0"/>
              </a:spcBef>
              <a:spcAft>
                <a:spcPct val="0"/>
              </a:spcAft>
              <a:defRPr sz="2400">
                <a:solidFill>
                  <a:schemeClr val="tx1"/>
                </a:solidFill>
                <a:latin typeface="Arial" pitchFamily="34" charset="0"/>
              </a:defRPr>
            </a:lvl7pPr>
            <a:lvl8pPr marL="3429000" indent="-228600" algn="l" rtl="0" eaLnBrk="0" fontAlgn="base" hangingPunct="0">
              <a:spcBef>
                <a:spcPct val="0"/>
              </a:spcBef>
              <a:spcAft>
                <a:spcPct val="0"/>
              </a:spcAft>
              <a:defRPr sz="2400">
                <a:solidFill>
                  <a:schemeClr val="tx1"/>
                </a:solidFill>
                <a:latin typeface="Arial" pitchFamily="34" charset="0"/>
              </a:defRPr>
            </a:lvl8pPr>
            <a:lvl9pPr marL="3886200" indent="-228600" algn="l" rtl="0" eaLnBrk="0" fontAlgn="base" hangingPunct="0">
              <a:spcBef>
                <a:spcPct val="0"/>
              </a:spcBef>
              <a:spcAft>
                <a:spcPct val="0"/>
              </a:spcAft>
              <a:defRPr sz="2400">
                <a:solidFill>
                  <a:schemeClr val="tx1"/>
                </a:solidFill>
                <a:latin typeface="Arial" pitchFamily="34" charset="0"/>
              </a:defRPr>
            </a:lvl9pPr>
          </a:lstStyle>
          <a:p>
            <a:pPr eaLnBrk="1" hangingPunct="1"/>
            <a:fld id="{1BE32DE8-CB6F-43CD-A0DB-A3B6B2B5F909}" type="slidenum">
              <a:rPr lang="ar-SA" sz="1200" smtClean="0"/>
              <a:pPr eaLnBrk="1" hangingPunct="1"/>
              <a:t>13</a:t>
            </a:fld>
            <a:endParaRPr lang="en-US" sz="12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ar-EG"/>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BBAF9E0B-6C14-4F1F-BDD3-2B2CBE4A9612}" type="slidenum">
              <a:rPr lang="ar-SA"/>
              <a:pPr>
                <a:defRPr/>
              </a:pPr>
              <a:t>‹#›</a:t>
            </a:fld>
            <a:endParaRPr lang="en-US"/>
          </a:p>
        </p:txBody>
      </p:sp>
    </p:spTree>
    <p:extLst>
      <p:ext uri="{BB962C8B-B14F-4D97-AF65-F5344CB8AC3E}">
        <p14:creationId xmlns:p14="http://schemas.microsoft.com/office/powerpoint/2010/main" val="244830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3/20/2020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2.png"/><Relationship Id="rId4" Type="http://schemas.openxmlformats.org/officeDocument/2006/relationships/image" Target="../media/image11.w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2.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2.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2.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2.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2.png"/><Relationship Id="rId4" Type="http://schemas.openxmlformats.org/officeDocument/2006/relationships/image" Target="../media/image19.wmf"/></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1.emf"/><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customXml" Target="../ink/ink1.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2.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png"/><Relationship Id="rId5" Type="http://schemas.openxmlformats.org/officeDocument/2006/relationships/image" Target="../media/image8.wmf"/><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2.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2.png"/><Relationship Id="rId4" Type="http://schemas.openxmlformats.org/officeDocument/2006/relationships/image" Target="../media/image1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4"/>
          <p:cNvSpPr>
            <a:spLocks noChangeArrowheads="1"/>
          </p:cNvSpPr>
          <p:nvPr/>
        </p:nvSpPr>
        <p:spPr bwMode="auto">
          <a:xfrm>
            <a:off x="0" y="1366838"/>
            <a:ext cx="4572000"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b="1">
                <a:solidFill>
                  <a:srgbClr val="FF0000"/>
                </a:solidFill>
              </a:rPr>
              <a:t>INTRODUCTION TO THE NERVOUS SYSTEM</a:t>
            </a:r>
            <a:r>
              <a:rPr lang="en-US" sz="1600"/>
              <a:t> </a:t>
            </a:r>
          </a:p>
          <a:p>
            <a:endParaRPr lang="en-US" sz="1600"/>
          </a:p>
          <a:p>
            <a:r>
              <a:rPr lang="en-US" sz="1600">
                <a:solidFill>
                  <a:srgbClr val="FF0000"/>
                </a:solidFill>
              </a:rPr>
              <a:t>The nervous system</a:t>
            </a:r>
            <a:r>
              <a:rPr lang="en-US" sz="1600"/>
              <a:t> is divided into two </a:t>
            </a:r>
            <a:r>
              <a:rPr lang="en-US" sz="1600">
                <a:solidFill>
                  <a:srgbClr val="0066FF"/>
                </a:solidFill>
              </a:rPr>
              <a:t>anatomical divisions, the central nervous system (CNS),</a:t>
            </a:r>
            <a:r>
              <a:rPr lang="en-US" sz="1600"/>
              <a:t> which is composed of the </a:t>
            </a:r>
            <a:r>
              <a:rPr lang="en-US" sz="1600">
                <a:solidFill>
                  <a:srgbClr val="0066FF"/>
                </a:solidFill>
              </a:rPr>
              <a:t>brain and spinal cord</a:t>
            </a:r>
            <a:r>
              <a:rPr lang="en-US" sz="1600"/>
              <a:t>, and the peripheral nervous system, which includes neurons located out- side the brain and spinal cord, that is, any nerves that enter or leave the CNS (Figure 3.1). </a:t>
            </a:r>
          </a:p>
          <a:p>
            <a:endParaRPr lang="en-US" sz="1600"/>
          </a:p>
          <a:p>
            <a:r>
              <a:rPr lang="en-US" sz="1600">
                <a:solidFill>
                  <a:srgbClr val="FF0000"/>
                </a:solidFill>
              </a:rPr>
              <a:t>The peripheral nervous system</a:t>
            </a:r>
            <a:r>
              <a:rPr lang="en-US" sz="1600"/>
              <a:t> can be further divided into the </a:t>
            </a:r>
            <a:r>
              <a:rPr lang="en-US" sz="1600">
                <a:solidFill>
                  <a:srgbClr val="0066FF"/>
                </a:solidFill>
              </a:rPr>
              <a:t>efferent</a:t>
            </a:r>
            <a:r>
              <a:rPr lang="en-US" sz="1600"/>
              <a:t> division, whose neurons carry signals away from the brain and spinal cord to the peripheral tissues, and the </a:t>
            </a:r>
            <a:r>
              <a:rPr lang="en-US" sz="1600">
                <a:solidFill>
                  <a:srgbClr val="0066FF"/>
                </a:solidFill>
              </a:rPr>
              <a:t>afferent</a:t>
            </a:r>
            <a:r>
              <a:rPr lang="en-US" sz="1600"/>
              <a:t> division, whose neurons bring information from the periphery to the CNS. </a:t>
            </a:r>
          </a:p>
        </p:txBody>
      </p:sp>
      <p:pic>
        <p:nvPicPr>
          <p:cNvPr id="11264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685800"/>
            <a:ext cx="3590925"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44" name="Rectangle 7"/>
          <p:cNvSpPr>
            <a:spLocks noChangeArrowheads="1"/>
          </p:cNvSpPr>
          <p:nvPr/>
        </p:nvSpPr>
        <p:spPr bwMode="auto">
          <a:xfrm>
            <a:off x="1131888" y="258763"/>
            <a:ext cx="5387975"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solidFill>
                  <a:srgbClr val="FF0000"/>
                </a:solidFill>
              </a:rPr>
              <a:t>The Autonomic Nervous System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07561268"/>
      </p:ext>
    </p:extLst>
  </p:cSld>
  <p:clrMapOvr>
    <a:masterClrMapping/>
  </p:clrMapOvr>
  <mc:AlternateContent xmlns:mc="http://schemas.openxmlformats.org/markup-compatibility/2006">
    <mc:Choice xmlns:p14="http://schemas.microsoft.com/office/powerpoint/2010/main" Requires="p14">
      <p:transition spd="slow" p14:dur="2000" advTm="97909"/>
    </mc:Choice>
    <mc:Fallback>
      <p:transition spd="slow" advTm="97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8392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6556074"/>
      </p:ext>
    </p:extLst>
  </p:cSld>
  <p:clrMapOvr>
    <a:masterClrMapping/>
  </p:clrMapOvr>
  <mc:AlternateContent xmlns:mc="http://schemas.openxmlformats.org/markup-compatibility/2006">
    <mc:Choice xmlns:p14="http://schemas.microsoft.com/office/powerpoint/2010/main" Requires="p14">
      <p:transition spd="slow" p14:dur="2000" advTm="42839"/>
    </mc:Choice>
    <mc:Fallback>
      <p:transition spd="slow" advTm="42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Image not available."/>
          <p:cNvPicPr>
            <a:picLocks noChangeAspect="1" noChangeArrowheads="1"/>
          </p:cNvPicPr>
          <p:nvPr/>
        </p:nvPicPr>
        <p:blipFill>
          <a:blip r:embed="rId4">
            <a:extLst>
              <a:ext uri="{28A0092B-C50C-407E-A947-70E740481C1C}">
                <a14:useLocalDpi xmlns:a14="http://schemas.microsoft.com/office/drawing/2010/main" val="0"/>
              </a:ext>
            </a:extLst>
          </a:blip>
          <a:srcRect b="12839"/>
          <a:stretch>
            <a:fillRect/>
          </a:stretch>
        </p:blipFill>
        <p:spPr bwMode="auto">
          <a:xfrm>
            <a:off x="1549400" y="533400"/>
            <a:ext cx="54864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Picture 5"/>
          <p:cNvPicPr>
            <a:picLocks noChangeAspect="1" noChangeArrowheads="1"/>
          </p:cNvPicPr>
          <p:nvPr/>
        </p:nvPicPr>
        <p:blipFill>
          <a:blip r:embed="rId5">
            <a:extLst>
              <a:ext uri="{28A0092B-C50C-407E-A947-70E740481C1C}">
                <a14:useLocalDpi xmlns:a14="http://schemas.microsoft.com/office/drawing/2010/main" val="0"/>
              </a:ext>
            </a:extLst>
          </a:blip>
          <a:srcRect l="17143" t="13242" r="25838" b="62778"/>
          <a:stretch>
            <a:fillRect/>
          </a:stretch>
        </p:blipFill>
        <p:spPr bwMode="auto">
          <a:xfrm>
            <a:off x="0" y="2286000"/>
            <a:ext cx="1625600"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4" name="Picture 5"/>
          <p:cNvPicPr>
            <a:picLocks noChangeAspect="1" noChangeArrowheads="1"/>
          </p:cNvPicPr>
          <p:nvPr/>
        </p:nvPicPr>
        <p:blipFill>
          <a:blip r:embed="rId5">
            <a:extLst>
              <a:ext uri="{28A0092B-C50C-407E-A947-70E740481C1C}">
                <a14:useLocalDpi xmlns:a14="http://schemas.microsoft.com/office/drawing/2010/main" val="0"/>
              </a:ext>
            </a:extLst>
          </a:blip>
          <a:srcRect l="10191" t="34814" r="26253" b="23891"/>
          <a:stretch>
            <a:fillRect/>
          </a:stretch>
        </p:blipFill>
        <p:spPr bwMode="auto">
          <a:xfrm>
            <a:off x="7035800" y="2049463"/>
            <a:ext cx="2108200" cy="283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5" name="Rectangle 4"/>
          <p:cNvSpPr>
            <a:spLocks noChangeArrowheads="1"/>
          </p:cNvSpPr>
          <p:nvPr/>
        </p:nvSpPr>
        <p:spPr bwMode="auto">
          <a:xfrm>
            <a:off x="2627313" y="79375"/>
            <a:ext cx="3330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FF0000"/>
                </a:solidFill>
              </a:rPr>
              <a:t>Cholinergic Agonists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16772754"/>
      </p:ext>
    </p:extLst>
  </p:cSld>
  <p:clrMapOvr>
    <a:masterClrMapping/>
  </p:clrMapOvr>
  <mc:AlternateContent xmlns:mc="http://schemas.openxmlformats.org/markup-compatibility/2006">
    <mc:Choice xmlns:p14="http://schemas.microsoft.com/office/powerpoint/2010/main" Requires="p14">
      <p:transition spd="slow" p14:dur="2000" advTm="91820"/>
    </mc:Choice>
    <mc:Fallback>
      <p:transition spd="slow" advTm="91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5"/>
          <p:cNvSpPr>
            <a:spLocks noChangeArrowheads="1"/>
          </p:cNvSpPr>
          <p:nvPr/>
        </p:nvSpPr>
        <p:spPr bwMode="auto">
          <a:xfrm>
            <a:off x="187325" y="76200"/>
            <a:ext cx="7924800" cy="526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r>
              <a:rPr lang="en-US">
                <a:solidFill>
                  <a:srgbClr val="FF0000"/>
                </a:solidFill>
              </a:rPr>
              <a:t> </a:t>
            </a:r>
            <a:r>
              <a:rPr lang="en-US" b="1">
                <a:solidFill>
                  <a:srgbClr val="FF0000"/>
                </a:solidFill>
              </a:rPr>
              <a:t>Neurotransmission at cholinergic neurons</a:t>
            </a:r>
            <a:r>
              <a:rPr lang="en-US">
                <a:solidFill>
                  <a:srgbClr val="FF0000"/>
                </a:solidFill>
              </a:rPr>
              <a:t> </a:t>
            </a:r>
          </a:p>
          <a:p>
            <a:pPr marL="342900" indent="-342900"/>
            <a:r>
              <a:rPr lang="en-US"/>
              <a:t>Neurotransmission in cholinergic neurons involves six steps. The first four, </a:t>
            </a:r>
            <a:r>
              <a:rPr lang="en-US">
                <a:solidFill>
                  <a:srgbClr val="0066FF"/>
                </a:solidFill>
              </a:rPr>
              <a:t>synthesis</a:t>
            </a:r>
            <a:r>
              <a:rPr lang="en-US"/>
              <a:t>, </a:t>
            </a:r>
            <a:r>
              <a:rPr lang="en-US">
                <a:solidFill>
                  <a:srgbClr val="0066FF"/>
                </a:solidFill>
              </a:rPr>
              <a:t>storage, release and binding of the acetylcholine to a receptor</a:t>
            </a:r>
            <a:r>
              <a:rPr lang="en-US"/>
              <a:t>, are followed by the fifth step, </a:t>
            </a:r>
            <a:r>
              <a:rPr lang="en-US">
                <a:solidFill>
                  <a:srgbClr val="0066FF"/>
                </a:solidFill>
              </a:rPr>
              <a:t>degradation</a:t>
            </a:r>
            <a:r>
              <a:rPr lang="en-US"/>
              <a:t> of the neurotransmitter in the synaptic gap (that is, the space between the nerve endings and adjacent receptors located on nerves or effector organs), and the sixth step, the </a:t>
            </a:r>
            <a:r>
              <a:rPr lang="en-US">
                <a:solidFill>
                  <a:srgbClr val="0066FF"/>
                </a:solidFill>
              </a:rPr>
              <a:t>recycling</a:t>
            </a:r>
            <a:r>
              <a:rPr lang="en-US"/>
              <a:t> of choline (Figure 4.3). </a:t>
            </a:r>
          </a:p>
          <a:p>
            <a:pPr marL="342900" indent="-342900">
              <a:buFontTx/>
              <a:buAutoNum type="arabicPeriod"/>
            </a:pPr>
            <a:r>
              <a:rPr lang="en-US" b="1">
                <a:solidFill>
                  <a:srgbClr val="FF0000"/>
                </a:solidFill>
              </a:rPr>
              <a:t>Synthesis of acetylcholine:</a:t>
            </a:r>
            <a:r>
              <a:rPr lang="en-US">
                <a:solidFill>
                  <a:srgbClr val="FF0000"/>
                </a:solidFill>
              </a:rPr>
              <a:t> </a:t>
            </a:r>
          </a:p>
          <a:p>
            <a:pPr marL="342900" indent="-342900"/>
            <a:r>
              <a:rPr lang="en-US"/>
              <a:t>Choline is transported from the extracellular fluid into the cytoplasm of the cholinergic neuron by a carrier system that cotransports sodium and can be inhibited by the drug hemicholinium. </a:t>
            </a:r>
          </a:p>
        </p:txBody>
      </p:sp>
      <p:sp>
        <p:nvSpPr>
          <p:cNvPr id="123907" name="Rectangle 6"/>
          <p:cNvSpPr>
            <a:spLocks noChangeArrowheads="1"/>
          </p:cNvSpPr>
          <p:nvPr/>
        </p:nvSpPr>
        <p:spPr bwMode="auto">
          <a:xfrm>
            <a:off x="107950" y="5338763"/>
            <a:ext cx="8083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2.</a:t>
            </a:r>
            <a:r>
              <a:rPr lang="ar-SA" b="1">
                <a:solidFill>
                  <a:srgbClr val="FF0000"/>
                </a:solidFill>
              </a:rPr>
              <a:t> </a:t>
            </a:r>
            <a:r>
              <a:rPr lang="en-US" b="1">
                <a:solidFill>
                  <a:srgbClr val="FF0000"/>
                </a:solidFill>
              </a:rPr>
              <a:t>Storage of acetylcholine in vesicles</a:t>
            </a:r>
            <a:r>
              <a:rPr lang="en-US"/>
              <a:t>: The acetylcholine is pack- aged into vesicles by an active transport process coupled to the efflux of protons.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27532587"/>
      </p:ext>
    </p:extLst>
  </p:cSld>
  <p:clrMapOvr>
    <a:masterClrMapping/>
  </p:clrMapOvr>
  <mc:AlternateContent xmlns:mc="http://schemas.openxmlformats.org/markup-compatibility/2006">
    <mc:Choice xmlns:p14="http://schemas.microsoft.com/office/powerpoint/2010/main" Requires="p14">
      <p:transition spd="slow" p14:dur="2000" advTm="32018"/>
    </mc:Choice>
    <mc:Fallback>
      <p:transition spd="slow" advTm="32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4"/>
          <p:cNvSpPr>
            <a:spLocks noChangeArrowheads="1"/>
          </p:cNvSpPr>
          <p:nvPr/>
        </p:nvSpPr>
        <p:spPr bwMode="auto">
          <a:xfrm>
            <a:off x="533400" y="228600"/>
            <a:ext cx="3352800" cy="612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Release of acetylcholine:</a:t>
            </a:r>
          </a:p>
          <a:p>
            <a:r>
              <a:rPr lang="en-US"/>
              <a:t> </a:t>
            </a:r>
            <a:r>
              <a:rPr lang="en-US" sz="2000"/>
              <a:t>When an action potential propagated by the action of voltage-sensitive sodium channels arrives at a nerve ending, voltage-sensitive calcium channels in the presynaptic membrane open, causing an increase in the concentration of intracellular calcium. Elevated calcium levels promote the fusion of synaptic vesicles with the cell membrane and release of acetylcholine into the synapse. This release is blocked by </a:t>
            </a:r>
            <a:r>
              <a:rPr lang="en-US" sz="2000">
                <a:solidFill>
                  <a:srgbClr val="FF0000"/>
                </a:solidFill>
              </a:rPr>
              <a:t>botulinum toxin</a:t>
            </a:r>
            <a:r>
              <a:rPr lang="en-US" sz="2000"/>
              <a:t>. </a:t>
            </a:r>
          </a:p>
        </p:txBody>
      </p:sp>
      <p:pic>
        <p:nvPicPr>
          <p:cNvPr id="12493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4600" y="150813"/>
            <a:ext cx="5372100" cy="580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4932" name="TextBox 1"/>
          <p:cNvSpPr txBox="1">
            <a:spLocks noChangeArrowheads="1"/>
          </p:cNvSpPr>
          <p:nvPr/>
        </p:nvSpPr>
        <p:spPr bwMode="auto">
          <a:xfrm>
            <a:off x="4826000" y="6146800"/>
            <a:ext cx="1274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l" rtl="0" eaLnBrk="0" fontAlgn="base" hangingPunct="0">
              <a:spcBef>
                <a:spcPct val="0"/>
              </a:spcBef>
              <a:spcAft>
                <a:spcPct val="0"/>
              </a:spcAft>
              <a:defRPr sz="2400">
                <a:solidFill>
                  <a:schemeClr val="tx1"/>
                </a:solidFill>
                <a:latin typeface="Arial" pitchFamily="34" charset="0"/>
              </a:defRPr>
            </a:lvl6pPr>
            <a:lvl7pPr marL="2971800" indent="-228600" algn="l" rtl="0" eaLnBrk="0" fontAlgn="base" hangingPunct="0">
              <a:spcBef>
                <a:spcPct val="0"/>
              </a:spcBef>
              <a:spcAft>
                <a:spcPct val="0"/>
              </a:spcAft>
              <a:defRPr sz="2400">
                <a:solidFill>
                  <a:schemeClr val="tx1"/>
                </a:solidFill>
                <a:latin typeface="Arial" pitchFamily="34" charset="0"/>
              </a:defRPr>
            </a:lvl7pPr>
            <a:lvl8pPr marL="3429000" indent="-228600" algn="l" rtl="0" eaLnBrk="0" fontAlgn="base" hangingPunct="0">
              <a:spcBef>
                <a:spcPct val="0"/>
              </a:spcBef>
              <a:spcAft>
                <a:spcPct val="0"/>
              </a:spcAft>
              <a:defRPr sz="2400">
                <a:solidFill>
                  <a:schemeClr val="tx1"/>
                </a:solidFill>
                <a:latin typeface="Arial" pitchFamily="34" charset="0"/>
              </a:defRPr>
            </a:lvl8pPr>
            <a:lvl9pPr marL="3886200" indent="-228600" algn="l" rtl="0" eaLnBrk="0" fontAlgn="base" hangingPunct="0">
              <a:spcBef>
                <a:spcPct val="0"/>
              </a:spcBef>
              <a:spcAft>
                <a:spcPct val="0"/>
              </a:spcAft>
              <a:defRPr sz="2400">
                <a:solidFill>
                  <a:schemeClr val="tx1"/>
                </a:solidFill>
                <a:latin typeface="Arial" pitchFamily="34" charset="0"/>
              </a:defRPr>
            </a:lvl9pPr>
          </a:lstStyle>
          <a:p>
            <a:pPr eaLnBrk="1" hangingPunct="1"/>
            <a:r>
              <a:rPr lang="en-US" b="1">
                <a:cs typeface="Arial" pitchFamily="34" charset="0"/>
              </a:rPr>
              <a:t>Figure 4.3</a:t>
            </a:r>
            <a:endParaRPr lang="ar-EG" b="1">
              <a:cs typeface="Arial"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32936387"/>
      </p:ext>
    </p:extLst>
  </p:cSld>
  <p:clrMapOvr>
    <a:masterClrMapping/>
  </p:clrMapOvr>
  <mc:AlternateContent xmlns:mc="http://schemas.openxmlformats.org/markup-compatibility/2006">
    <mc:Choice xmlns:p14="http://schemas.microsoft.com/office/powerpoint/2010/main" Requires="p14">
      <p:transition spd="slow" p14:dur="2000" advTm="131118"/>
    </mc:Choice>
    <mc:Fallback>
      <p:transition spd="slow" advTm="131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4"/>
          <p:cNvSpPr>
            <a:spLocks noChangeArrowheads="1"/>
          </p:cNvSpPr>
          <p:nvPr/>
        </p:nvSpPr>
        <p:spPr bwMode="auto">
          <a:xfrm>
            <a:off x="444500" y="0"/>
            <a:ext cx="8305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III. CHOLINERGIC RECEPTORS (CHOLINOCEPTORS)</a:t>
            </a:r>
            <a:r>
              <a:rPr lang="en-US"/>
              <a:t> </a:t>
            </a:r>
          </a:p>
          <a:p>
            <a:r>
              <a:rPr lang="en-US"/>
              <a:t>Two families of cholinoceptors, designated muscarinic and nicotinic receptors, can be distinguished from each other on the basis of their different affinities for agents that mimic the action of acetylcholine (cholinomimetic agents). </a:t>
            </a:r>
          </a:p>
        </p:txBody>
      </p:sp>
      <p:sp>
        <p:nvSpPr>
          <p:cNvPr id="125955" name="Rectangle 5"/>
          <p:cNvSpPr>
            <a:spLocks noChangeArrowheads="1"/>
          </p:cNvSpPr>
          <p:nvPr/>
        </p:nvSpPr>
        <p:spPr bwMode="auto">
          <a:xfrm>
            <a:off x="368300" y="1905000"/>
            <a:ext cx="84582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b="1">
                <a:solidFill>
                  <a:srgbClr val="FF0000"/>
                </a:solidFill>
              </a:rPr>
              <a:t>A. Muscarinic receptors</a:t>
            </a:r>
            <a:r>
              <a:rPr lang="en-US" sz="1800">
                <a:solidFill>
                  <a:srgbClr val="FF0000"/>
                </a:solidFill>
              </a:rPr>
              <a:t> </a:t>
            </a:r>
          </a:p>
          <a:p>
            <a:r>
              <a:rPr lang="en-US" sz="1800"/>
              <a:t>several subclasses of muscarinic receptors have been pharmacologically distinguished as M1, M2, M3, M4, and M5. </a:t>
            </a:r>
          </a:p>
        </p:txBody>
      </p:sp>
      <p:graphicFrame>
        <p:nvGraphicFramePr>
          <p:cNvPr id="4" name="Group 72"/>
          <p:cNvGraphicFramePr>
            <a:graphicFrameLocks noGrp="1"/>
          </p:cNvGraphicFramePr>
          <p:nvPr/>
        </p:nvGraphicFramePr>
        <p:xfrm>
          <a:off x="304801" y="2847975"/>
          <a:ext cx="8153399" cy="4010042"/>
        </p:xfrm>
        <a:graphic>
          <a:graphicData uri="http://schemas.openxmlformats.org/drawingml/2006/table">
            <a:tbl>
              <a:tblPr rtl="1"/>
              <a:tblGrid>
                <a:gridCol w="3728492"/>
                <a:gridCol w="2957080"/>
                <a:gridCol w="1467827"/>
              </a:tblGrid>
              <a:tr h="430834">
                <a:tc>
                  <a:txBody>
                    <a:bodyPr/>
                    <a:lstStyle/>
                    <a:p>
                      <a:pPr marL="0" marR="0" lvl="0" indent="0" algn="ctr" defTabSz="914400" rtl="0" eaLnBrk="0" fontAlgn="base" latinLnBrk="0" hangingPunct="0">
                        <a:lnSpc>
                          <a:spcPct val="100000"/>
                        </a:lnSpc>
                        <a:spcBef>
                          <a:spcPct val="20000"/>
                        </a:spcBef>
                        <a:spcAft>
                          <a:spcPct val="0"/>
                        </a:spcAft>
                        <a:buClr>
                          <a:srgbClr val="B4CCE2"/>
                        </a:buClr>
                        <a:buSzTx/>
                        <a:buFontTx/>
                        <a:buNone/>
                        <a:tabLst/>
                      </a:pPr>
                      <a:r>
                        <a:rPr kumimoji="0" lang="en-US" sz="2000" b="1" i="0" u="none" strike="noStrike" cap="none" normalizeH="0" baseline="0" dirty="0" smtClean="0">
                          <a:ln>
                            <a:noFill/>
                          </a:ln>
                          <a:solidFill>
                            <a:srgbClr val="000000"/>
                          </a:solidFill>
                          <a:effectLst/>
                          <a:latin typeface="Times New Roman" pitchFamily="18" charset="0"/>
                          <a:cs typeface="Times New Roman" pitchFamily="18" charset="0"/>
                        </a:rPr>
                        <a:t>Pharmacological actions</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B4CCE2"/>
                        </a:buClr>
                        <a:buSzTx/>
                        <a:buFontTx/>
                        <a:buNone/>
                        <a:tabLst/>
                      </a:pPr>
                      <a:r>
                        <a:rPr kumimoji="0" lang="en-US" sz="2000" b="1" i="0" u="none" strike="noStrike" cap="none" normalizeH="0" baseline="0" dirty="0" smtClean="0">
                          <a:ln>
                            <a:noFill/>
                          </a:ln>
                          <a:solidFill>
                            <a:srgbClr val="000000"/>
                          </a:solidFill>
                          <a:effectLst/>
                          <a:latin typeface="Times New Roman" pitchFamily="18" charset="0"/>
                          <a:cs typeface="Times New Roman" pitchFamily="18" charset="0"/>
                        </a:rPr>
                        <a:t>Locations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B4CCE2"/>
                        </a:buClr>
                        <a:buSzTx/>
                        <a:buFontTx/>
                        <a:buNone/>
                        <a:tabLst/>
                      </a:pPr>
                      <a:r>
                        <a:rPr kumimoji="0" lang="en-US" sz="2000" b="1" i="0" u="none" strike="noStrike" cap="none" normalizeH="0" baseline="0" smtClean="0">
                          <a:ln>
                            <a:noFill/>
                          </a:ln>
                          <a:solidFill>
                            <a:srgbClr val="000000"/>
                          </a:solidFill>
                          <a:effectLst/>
                          <a:latin typeface="Times New Roman" pitchFamily="18" charset="0"/>
                          <a:cs typeface="Times New Roman" pitchFamily="18" charset="0"/>
                        </a:rPr>
                        <a:t>Receptor</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9246">
                <a:tc>
                  <a:txBody>
                    <a:bodyPr/>
                    <a:lstStyle/>
                    <a:p>
                      <a:pPr marL="0" marR="0" lvl="0" indent="0" algn="l" defTabSz="914400" rtl="0" eaLnBrk="0" fontAlgn="base" latinLnBrk="0" hangingPunct="0">
                        <a:lnSpc>
                          <a:spcPct val="100000"/>
                        </a:lnSpc>
                        <a:spcBef>
                          <a:spcPct val="20000"/>
                        </a:spcBef>
                        <a:spcAft>
                          <a:spcPct val="0"/>
                        </a:spcAft>
                        <a:buClr>
                          <a:srgbClr val="B4CCE2"/>
                        </a:buClr>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CNS excitation</a:t>
                      </a:r>
                    </a:p>
                    <a:p>
                      <a:pPr marL="0" marR="0" lvl="0" indent="0" algn="l" defTabSz="914400" rtl="0" eaLnBrk="0" fontAlgn="base" latinLnBrk="0" hangingPunct="0">
                        <a:lnSpc>
                          <a:spcPct val="100000"/>
                        </a:lnSpc>
                        <a:spcBef>
                          <a:spcPct val="20000"/>
                        </a:spcBef>
                        <a:spcAft>
                          <a:spcPct val="0"/>
                        </a:spcAft>
                        <a:buClr>
                          <a:srgbClr val="B4CCE2"/>
                        </a:buClr>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Gastric acid secretion</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58775" marR="0" lvl="2" indent="0" algn="ctr" defTabSz="914400" rtl="0" eaLnBrk="0" fontAlgn="base" latinLnBrk="0" hangingPunct="0">
                        <a:lnSpc>
                          <a:spcPct val="100000"/>
                        </a:lnSpc>
                        <a:spcBef>
                          <a:spcPct val="20000"/>
                        </a:spcBef>
                        <a:spcAft>
                          <a:spcPct val="0"/>
                        </a:spcAft>
                        <a:buClr>
                          <a:srgbClr val="B4CCE2"/>
                        </a:buClr>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CNS </a:t>
                      </a:r>
                    </a:p>
                    <a:p>
                      <a:pPr marL="358775" marR="0" lvl="2" indent="0" algn="ctr" defTabSz="914400" rtl="0" eaLnBrk="0" fontAlgn="base" latinLnBrk="0" hangingPunct="0">
                        <a:lnSpc>
                          <a:spcPct val="100000"/>
                        </a:lnSpc>
                        <a:spcBef>
                          <a:spcPct val="20000"/>
                        </a:spcBef>
                        <a:spcAft>
                          <a:spcPct val="0"/>
                        </a:spcAft>
                        <a:buClr>
                          <a:srgbClr val="B4CCE2"/>
                        </a:buClr>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gastric parietal cells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B4CCE2"/>
                        </a:buClr>
                        <a:buSzTx/>
                        <a:buFontTx/>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M1 </a:t>
                      </a:r>
                    </a:p>
                    <a:p>
                      <a:pPr marL="0" marR="0" lvl="0" indent="0" algn="ctr" defTabSz="914400" rtl="0" eaLnBrk="0" fontAlgn="base" latinLnBrk="0" hangingPunct="0">
                        <a:lnSpc>
                          <a:spcPct val="100000"/>
                        </a:lnSpc>
                        <a:spcBef>
                          <a:spcPct val="20000"/>
                        </a:spcBef>
                        <a:spcAft>
                          <a:spcPct val="0"/>
                        </a:spcAft>
                        <a:buClr>
                          <a:srgbClr val="B4CCE2"/>
                        </a:buClr>
                        <a:buSzTx/>
                        <a:buFontTx/>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(Neuronal) </a:t>
                      </a:r>
                      <a:r>
                        <a:rPr kumimoji="0" lang="en-US" sz="1800" b="1" i="0" u="none" strike="noStrike" cap="none" normalizeH="0" baseline="0" dirty="0" smtClean="0">
                          <a:ln>
                            <a:noFill/>
                          </a:ln>
                          <a:solidFill>
                            <a:schemeClr val="hlink"/>
                          </a:solidFill>
                          <a:effectLst/>
                          <a:latin typeface="Times New Roman" pitchFamily="18" charset="0"/>
                          <a:cs typeface="Times New Roman" pitchFamily="18" charset="0"/>
                        </a:rPr>
                        <a:t>Excitatory</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9246">
                <a:tc>
                  <a:txBody>
                    <a:bodyPr/>
                    <a:lstStyle/>
                    <a:p>
                      <a:pPr marL="0" marR="0" lvl="0" indent="0" algn="l" defTabSz="914400" rtl="0" eaLnBrk="0" fontAlgn="base" latinLnBrk="0" hangingPunct="0">
                        <a:lnSpc>
                          <a:spcPct val="100000"/>
                        </a:lnSpc>
                        <a:spcBef>
                          <a:spcPct val="20000"/>
                        </a:spcBef>
                        <a:spcAft>
                          <a:spcPct val="0"/>
                        </a:spcAft>
                        <a:buClr>
                          <a:srgbClr val="B4CCE2"/>
                        </a:buClr>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Cardiac inhibition</a:t>
                      </a:r>
                    </a:p>
                    <a:p>
                      <a:pPr marL="0" marR="0" lvl="0" indent="0" algn="l" defTabSz="914400" rtl="0" eaLnBrk="0" fontAlgn="base" latinLnBrk="0" hangingPunct="0">
                        <a:lnSpc>
                          <a:spcPct val="100000"/>
                        </a:lnSpc>
                        <a:spcBef>
                          <a:spcPct val="20000"/>
                        </a:spcBef>
                        <a:spcAft>
                          <a:spcPct val="0"/>
                        </a:spcAft>
                        <a:buClr>
                          <a:srgbClr val="B4CCE2"/>
                        </a:buClr>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(Bradycardia)</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B4CCE2"/>
                        </a:buClr>
                        <a:buSzTx/>
                        <a:buFontTx/>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Heart </a:t>
                      </a:r>
                    </a:p>
                    <a:p>
                      <a:pPr marL="0" marR="0" lvl="0" indent="0" algn="ctr" defTabSz="914400" rtl="0" eaLnBrk="0" fontAlgn="base" latinLnBrk="0" hangingPunct="0">
                        <a:lnSpc>
                          <a:spcPct val="100000"/>
                        </a:lnSpc>
                        <a:spcBef>
                          <a:spcPct val="20000"/>
                        </a:spcBef>
                        <a:spcAft>
                          <a:spcPct val="0"/>
                        </a:spcAft>
                        <a:buClr>
                          <a:srgbClr val="B4CCE2"/>
                        </a:buClr>
                        <a:buSzTx/>
                        <a:buFontTx/>
                        <a:buNone/>
                        <a:tabLst/>
                      </a:pPr>
                      <a:endParaRPr kumimoji="0" lang="en-US"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B4CCE2"/>
                        </a:buClr>
                        <a:buSzTx/>
                        <a:buFontTx/>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M2</a:t>
                      </a:r>
                    </a:p>
                    <a:p>
                      <a:pPr marL="0" marR="0" lvl="0" indent="0" algn="ctr" defTabSz="914400" rtl="0" eaLnBrk="0" fontAlgn="base" latinLnBrk="0" hangingPunct="0">
                        <a:lnSpc>
                          <a:spcPct val="100000"/>
                        </a:lnSpc>
                        <a:spcBef>
                          <a:spcPct val="20000"/>
                        </a:spcBef>
                        <a:spcAft>
                          <a:spcPct val="0"/>
                        </a:spcAft>
                        <a:buClr>
                          <a:srgbClr val="B4CCE2"/>
                        </a:buClr>
                        <a:buSzTx/>
                        <a:buFontTx/>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(Cardiac) </a:t>
                      </a:r>
                      <a:r>
                        <a:rPr kumimoji="0" lang="en-US" sz="1800" b="1" i="0" u="none" strike="noStrike" cap="none" normalizeH="0" baseline="0" dirty="0" smtClean="0">
                          <a:ln>
                            <a:noFill/>
                          </a:ln>
                          <a:solidFill>
                            <a:schemeClr val="hlink"/>
                          </a:solidFill>
                          <a:effectLst/>
                          <a:latin typeface="Times New Roman" pitchFamily="18" charset="0"/>
                          <a:cs typeface="Times New Roman" pitchFamily="18" charset="0"/>
                        </a:rPr>
                        <a:t>Inhibitory</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4110">
                <a:tc>
                  <a:txBody>
                    <a:bodyPr/>
                    <a:lstStyle/>
                    <a:p>
                      <a:pPr marL="0" marR="0" lvl="0" indent="0" algn="l" defTabSz="914400" rtl="0" eaLnBrk="0" fontAlgn="base" latinLnBrk="0" hangingPunct="0">
                        <a:lnSpc>
                          <a:spcPct val="100000"/>
                        </a:lnSpc>
                        <a:spcBef>
                          <a:spcPct val="20000"/>
                        </a:spcBef>
                        <a:spcAft>
                          <a:spcPct val="0"/>
                        </a:spcAft>
                        <a:buClr>
                          <a:srgbClr val="B4CCE2"/>
                        </a:buClr>
                        <a:buSzTx/>
                        <a:buFontTx/>
                        <a:buChar char="•"/>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 Secretion of glands</a:t>
                      </a:r>
                    </a:p>
                    <a:p>
                      <a:pPr marL="0" marR="0" lvl="0" indent="0" algn="l" defTabSz="914400" rtl="0" eaLnBrk="0" fontAlgn="base" latinLnBrk="0" hangingPunct="0">
                        <a:lnSpc>
                          <a:spcPct val="100000"/>
                        </a:lnSpc>
                        <a:spcBef>
                          <a:spcPct val="20000"/>
                        </a:spcBef>
                        <a:spcAft>
                          <a:spcPct val="0"/>
                        </a:spcAft>
                        <a:buClr>
                          <a:srgbClr val="B4CCE2"/>
                        </a:buClr>
                        <a:buSzTx/>
                        <a:buFontTx/>
                        <a:buChar char="•"/>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 Smooth muscle contraction</a:t>
                      </a:r>
                    </a:p>
                    <a:p>
                      <a:pPr marL="0" marR="0" lvl="0" indent="0" algn="l" defTabSz="914400" rtl="0" eaLnBrk="0" fontAlgn="base" latinLnBrk="0" hangingPunct="0">
                        <a:lnSpc>
                          <a:spcPct val="100000"/>
                        </a:lnSpc>
                        <a:spcBef>
                          <a:spcPct val="20000"/>
                        </a:spcBef>
                        <a:spcAft>
                          <a:spcPct val="0"/>
                        </a:spcAft>
                        <a:buClr>
                          <a:srgbClr val="B4CCE2"/>
                        </a:buClr>
                        <a:buSzTx/>
                        <a:buFontTx/>
                        <a:buChar char="•"/>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 Vasodilatation (via nitric oxide)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B4CCE2"/>
                        </a:buClr>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Exocrine glands</a:t>
                      </a:r>
                    </a:p>
                    <a:p>
                      <a:pPr marL="0" marR="0" lvl="0" indent="0" algn="ctr" defTabSz="914400" rtl="0" eaLnBrk="0" fontAlgn="base" latinLnBrk="0" hangingPunct="0">
                        <a:lnSpc>
                          <a:spcPct val="100000"/>
                        </a:lnSpc>
                        <a:spcBef>
                          <a:spcPct val="20000"/>
                        </a:spcBef>
                        <a:spcAft>
                          <a:spcPct val="0"/>
                        </a:spcAft>
                        <a:buClr>
                          <a:srgbClr val="B4CCE2"/>
                        </a:buClr>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Smooth muscles</a:t>
                      </a:r>
                    </a:p>
                    <a:p>
                      <a:pPr marL="0" marR="0" lvl="0" indent="0" algn="ctr" defTabSz="914400" rtl="0" eaLnBrk="0" fontAlgn="base" latinLnBrk="0" hangingPunct="0">
                        <a:lnSpc>
                          <a:spcPct val="100000"/>
                        </a:lnSpc>
                        <a:spcBef>
                          <a:spcPct val="20000"/>
                        </a:spcBef>
                        <a:spcAft>
                          <a:spcPct val="0"/>
                        </a:spcAft>
                        <a:buClr>
                          <a:srgbClr val="B4CCE2"/>
                        </a:buClr>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Vascular endothelium</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B4CCE2"/>
                        </a:buClr>
                        <a:buSzTx/>
                        <a:buFontTx/>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M3</a:t>
                      </a:r>
                    </a:p>
                    <a:p>
                      <a:pPr marL="0" marR="0" lvl="0" indent="0" algn="ctr" defTabSz="914400" rtl="0" eaLnBrk="0" fontAlgn="base" latinLnBrk="0" hangingPunct="0">
                        <a:lnSpc>
                          <a:spcPct val="100000"/>
                        </a:lnSpc>
                        <a:spcBef>
                          <a:spcPct val="20000"/>
                        </a:spcBef>
                        <a:spcAft>
                          <a:spcPct val="0"/>
                        </a:spcAft>
                        <a:buClr>
                          <a:srgbClr val="B4CCE2"/>
                        </a:buClr>
                        <a:buSzTx/>
                        <a:buFontTx/>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(Exocrine)</a:t>
                      </a:r>
                    </a:p>
                    <a:p>
                      <a:pPr marL="0" marR="0" lvl="0" indent="0" algn="ctr" defTabSz="914400" rtl="0" eaLnBrk="0" fontAlgn="base" latinLnBrk="0" hangingPunct="0">
                        <a:lnSpc>
                          <a:spcPct val="100000"/>
                        </a:lnSpc>
                        <a:spcBef>
                          <a:spcPct val="20000"/>
                        </a:spcBef>
                        <a:spcAft>
                          <a:spcPct val="0"/>
                        </a:spcAft>
                        <a:buClr>
                          <a:srgbClr val="B4CCE2"/>
                        </a:buClr>
                        <a:buSzTx/>
                        <a:buFontTx/>
                        <a:buNone/>
                        <a:tabLst/>
                      </a:pPr>
                      <a:r>
                        <a:rPr kumimoji="0" lang="en-US" sz="1800" b="1" i="0" u="none" strike="noStrike" cap="none" normalizeH="0" baseline="0" dirty="0" smtClean="0">
                          <a:ln>
                            <a:noFill/>
                          </a:ln>
                          <a:solidFill>
                            <a:schemeClr val="hlink"/>
                          </a:solidFill>
                          <a:effectLst/>
                          <a:latin typeface="Times New Roman" pitchFamily="18" charset="0"/>
                          <a:cs typeface="Times New Roman" pitchFamily="18" charset="0"/>
                        </a:rPr>
                        <a:t>Excitatory</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616588">
                <a:tc>
                  <a:txBody>
                    <a:bodyPr/>
                    <a:lstStyle/>
                    <a:p>
                      <a:pPr marL="0" marR="0" lvl="0" indent="0" algn="l" defTabSz="914400" rtl="0" eaLnBrk="0" fontAlgn="base" latinLnBrk="0" hangingPunct="0">
                        <a:lnSpc>
                          <a:spcPct val="100000"/>
                        </a:lnSpc>
                        <a:spcBef>
                          <a:spcPct val="20000"/>
                        </a:spcBef>
                        <a:spcAft>
                          <a:spcPct val="0"/>
                        </a:spcAft>
                        <a:buClr>
                          <a:srgbClr val="B4CCE2"/>
                        </a:buClr>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memory, arousal, attention and</a:t>
                      </a:r>
                      <a:endParaRPr kumimoji="0" lang="en-US" sz="2000" b="0" i="0" u="none" strike="noStrike" cap="none" normalizeH="0" baseline="0" smtClean="0">
                        <a:ln>
                          <a:noFill/>
                        </a:ln>
                        <a:solidFill>
                          <a:schemeClr val="tx1"/>
                        </a:solidFill>
                        <a:effectLst/>
                        <a:latin typeface="Arial" pitchFamily="34" charset="0"/>
                        <a:cs typeface="Arial" pitchFamily="34"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B4CCE2"/>
                        </a:buClr>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CNS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B4CCE2"/>
                        </a:buClr>
                        <a:buSzTx/>
                        <a:buFontTx/>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M4 &amp; M5</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86145356"/>
      </p:ext>
    </p:extLst>
  </p:cSld>
  <p:clrMapOvr>
    <a:masterClrMapping/>
  </p:clrMapOvr>
  <mc:AlternateContent xmlns:mc="http://schemas.openxmlformats.org/markup-compatibility/2006">
    <mc:Choice xmlns:p14="http://schemas.microsoft.com/office/powerpoint/2010/main" Requires="p14">
      <p:transition spd="slow" p14:dur="2000" advTm="55257"/>
    </mc:Choice>
    <mc:Fallback>
      <p:transition spd="slow" advTm="55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4"/>
          <p:cNvSpPr>
            <a:spLocks noChangeArrowheads="1"/>
          </p:cNvSpPr>
          <p:nvPr/>
        </p:nvSpPr>
        <p:spPr bwMode="auto">
          <a:xfrm>
            <a:off x="228600" y="381000"/>
            <a:ext cx="8763000"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r>
              <a:rPr lang="en-US" b="1">
                <a:solidFill>
                  <a:srgbClr val="FF0000"/>
                </a:solidFill>
              </a:rPr>
              <a:t>Mechanisms of Acetylcholine Muscarinic receptor</a:t>
            </a:r>
          </a:p>
          <a:p>
            <a:pPr marL="342900" indent="-342900"/>
            <a:r>
              <a:rPr lang="en-US"/>
              <a:t> A number of different molecular mechanisms transmit the signal generated by acetylcholine occupation of the receptor. For example, </a:t>
            </a:r>
            <a:r>
              <a:rPr lang="en-US">
                <a:solidFill>
                  <a:srgbClr val="0066FF"/>
                </a:solidFill>
              </a:rPr>
              <a:t>when the M1 or M3 receptors are activated, the receptor undergoes a con- formational change and </a:t>
            </a:r>
            <a:endParaRPr lang="ar-EG">
              <a:solidFill>
                <a:srgbClr val="0066FF"/>
              </a:solidFill>
            </a:endParaRPr>
          </a:p>
          <a:p>
            <a:pPr marL="342900" indent="-342900"/>
            <a:r>
              <a:rPr lang="en-US">
                <a:solidFill>
                  <a:srgbClr val="0066FF"/>
                </a:solidFill>
              </a:rPr>
              <a:t>interacts with a G protein, which in turn activates phospholipase C</a:t>
            </a:r>
            <a:r>
              <a:rPr lang="en-US"/>
              <a:t>. while M2 receptor mediates </a:t>
            </a:r>
            <a:r>
              <a:rPr lang="en-US">
                <a:solidFill>
                  <a:srgbClr val="0066FF"/>
                </a:solidFill>
              </a:rPr>
              <a:t>Activation of potassium channels</a:t>
            </a:r>
          </a:p>
          <a:p>
            <a:pPr marL="342900" indent="-342900"/>
            <a:endParaRPr lang="en-US"/>
          </a:p>
          <a:p>
            <a:pPr marL="342900" indent="-342900"/>
            <a:r>
              <a:rPr lang="en-US">
                <a:solidFill>
                  <a:srgbClr val="0066FF"/>
                </a:solidFill>
              </a:rPr>
              <a:t> </a:t>
            </a:r>
          </a:p>
          <a:p>
            <a:pPr marL="342900" indent="-342900"/>
            <a:endParaRPr lang="en-US"/>
          </a:p>
          <a:p>
            <a:pPr marL="342900" indent="-342900"/>
            <a:endParaRPr lang="en-US"/>
          </a:p>
        </p:txBody>
      </p:sp>
      <p:pic>
        <p:nvPicPr>
          <p:cNvPr id="1269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 y="3505200"/>
            <a:ext cx="8193088"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05173740"/>
      </p:ext>
    </p:extLst>
  </p:cSld>
  <p:clrMapOvr>
    <a:masterClrMapping/>
  </p:clrMapOvr>
  <mc:AlternateContent xmlns:mc="http://schemas.openxmlformats.org/markup-compatibility/2006">
    <mc:Choice xmlns:p14="http://schemas.microsoft.com/office/powerpoint/2010/main" Requires="p14">
      <p:transition spd="slow" p14:dur="2000" advTm="50758"/>
    </mc:Choice>
    <mc:Fallback>
      <p:transition spd="slow" advTm="50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3375"/>
            <a:ext cx="8229600" cy="792163"/>
          </a:xfrm>
        </p:spPr>
        <p:txBody>
          <a:bodyPr>
            <a:normAutofit/>
          </a:bodyPr>
          <a:lstStyle/>
          <a:p>
            <a:pPr>
              <a:defRPr/>
            </a:pPr>
            <a:r>
              <a:rPr lang="en-US" sz="4000" dirty="0" smtClean="0"/>
              <a:t>Classification of </a:t>
            </a:r>
            <a:r>
              <a:rPr lang="en-US" sz="4000" dirty="0" err="1" smtClean="0"/>
              <a:t>parasympathomimetic</a:t>
            </a:r>
            <a:endParaRPr lang="ar-EG" sz="4000" dirty="0"/>
          </a:p>
        </p:txBody>
      </p:sp>
      <p:sp>
        <p:nvSpPr>
          <p:cNvPr id="128003" name="Content Placeholder 2"/>
          <p:cNvSpPr>
            <a:spLocks noGrp="1"/>
          </p:cNvSpPr>
          <p:nvPr>
            <p:ph idx="1"/>
          </p:nvPr>
        </p:nvSpPr>
        <p:spPr>
          <a:xfrm>
            <a:off x="228600" y="4114800"/>
            <a:ext cx="8229600" cy="2971800"/>
          </a:xfrm>
        </p:spPr>
        <p:txBody>
          <a:bodyPr/>
          <a:lstStyle/>
          <a:p>
            <a:pPr marL="0" indent="0">
              <a:buFontTx/>
              <a:buNone/>
            </a:pPr>
            <a:r>
              <a:rPr lang="en-US" sz="2000" smtClean="0"/>
              <a:t>Direct parasympathmimetic</a:t>
            </a:r>
            <a:endParaRPr lang="ar-EG" sz="2000" smtClean="0"/>
          </a:p>
          <a:p>
            <a:pPr marL="0" indent="0">
              <a:buFontTx/>
              <a:buNone/>
            </a:pPr>
            <a:r>
              <a:rPr lang="ar-EG" sz="2000" smtClean="0"/>
              <a:t> </a:t>
            </a:r>
            <a:r>
              <a:rPr lang="en-US" sz="2000" smtClean="0"/>
              <a:t>*Choline ester                                       *Alkaloid</a:t>
            </a:r>
          </a:p>
          <a:p>
            <a:pPr marL="0" indent="0">
              <a:buFontTx/>
              <a:buNone/>
            </a:pPr>
            <a:r>
              <a:rPr lang="en-US" sz="2000" smtClean="0"/>
              <a:t>     acetyl choline                                      muscarine</a:t>
            </a:r>
          </a:p>
          <a:p>
            <a:pPr marL="0" indent="0">
              <a:buFontTx/>
              <a:buNone/>
            </a:pPr>
            <a:r>
              <a:rPr lang="en-US" sz="2000" smtClean="0"/>
              <a:t>     Methacholine                                     pilocarpine</a:t>
            </a:r>
          </a:p>
          <a:p>
            <a:pPr marL="0" indent="0">
              <a:buFontTx/>
              <a:buNone/>
            </a:pPr>
            <a:r>
              <a:rPr lang="en-US" sz="2000" smtClean="0"/>
              <a:t>     carbacol                                                arecoline</a:t>
            </a:r>
          </a:p>
          <a:p>
            <a:pPr marL="0" indent="0">
              <a:buFontTx/>
              <a:buNone/>
            </a:pPr>
            <a:r>
              <a:rPr lang="en-US" sz="2000" smtClean="0"/>
              <a:t>     bethanechol </a:t>
            </a:r>
          </a:p>
          <a:p>
            <a:pPr marL="0" indent="0">
              <a:buFontTx/>
              <a:buNone/>
            </a:pPr>
            <a:r>
              <a:rPr lang="en-US" sz="2000" smtClean="0"/>
              <a:t>    </a:t>
            </a:r>
          </a:p>
          <a:p>
            <a:pPr marL="0" indent="0">
              <a:buFontTx/>
              <a:buNone/>
            </a:pPr>
            <a:endParaRPr lang="ar-EG" sz="2000" smtClean="0"/>
          </a:p>
        </p:txBody>
      </p:sp>
      <p:sp>
        <p:nvSpPr>
          <p:cNvPr id="128004" name="Rectangle 4"/>
          <p:cNvSpPr>
            <a:spLocks noChangeArrowheads="1"/>
          </p:cNvSpPr>
          <p:nvPr/>
        </p:nvSpPr>
        <p:spPr bwMode="auto">
          <a:xfrm>
            <a:off x="76200" y="1312863"/>
            <a:ext cx="8534400" cy="267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u="sng">
                <a:solidFill>
                  <a:srgbClr val="FF0000"/>
                </a:solidFill>
              </a:rPr>
              <a:t>1. DIRECT-ACTING CHOLINERGIC AGONISTS</a:t>
            </a:r>
            <a:endParaRPr lang="en-US"/>
          </a:p>
          <a:p>
            <a:r>
              <a:rPr lang="en-US"/>
              <a:t> Cholinergic agonists mimic the effects of acetylcholine by binding directly to cholinoceptors. These agents are synthetic </a:t>
            </a:r>
            <a:r>
              <a:rPr lang="en-US">
                <a:solidFill>
                  <a:srgbClr val="0066FF"/>
                </a:solidFill>
              </a:rPr>
              <a:t>esters of choline</a:t>
            </a:r>
            <a:r>
              <a:rPr lang="en-US"/>
              <a:t>, </a:t>
            </a:r>
          </a:p>
          <a:p>
            <a:r>
              <a:rPr lang="en-US">
                <a:solidFill>
                  <a:srgbClr val="0066FF"/>
                </a:solidFill>
              </a:rPr>
              <a:t>such as carbachol and bethanechol, methacholine, or naturally occurring alkaloids, such as pilocarpine and Muscarine.</a:t>
            </a:r>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54300004"/>
      </p:ext>
    </p:extLst>
  </p:cSld>
  <p:clrMapOvr>
    <a:masterClrMapping/>
  </p:clrMapOvr>
  <mc:AlternateContent xmlns:mc="http://schemas.openxmlformats.org/markup-compatibility/2006">
    <mc:Choice xmlns:p14="http://schemas.microsoft.com/office/powerpoint/2010/main" Requires="p14">
      <p:transition spd="slow" p14:dur="2000" advTm="32926"/>
    </mc:Choice>
    <mc:Fallback>
      <p:transition spd="slow" advTm="32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404813"/>
            <a:ext cx="8229600" cy="1079500"/>
          </a:xfrm>
        </p:spPr>
        <p:txBody>
          <a:bodyPr>
            <a:normAutofit fontScale="90000"/>
          </a:bodyPr>
          <a:lstStyle/>
          <a:p>
            <a:pPr>
              <a:defRPr/>
            </a:pPr>
            <a:r>
              <a:rPr lang="en-US" sz="5400" dirty="0"/>
              <a:t>1.Direct </a:t>
            </a:r>
            <a:r>
              <a:rPr lang="en-US" sz="5400" dirty="0" err="1" smtClean="0"/>
              <a:t>parasympathmimetic</a:t>
            </a:r>
            <a:r>
              <a:rPr lang="ar-EG" sz="5400" dirty="0"/>
              <a:t/>
            </a:r>
            <a:br>
              <a:rPr lang="ar-EG" sz="5400" dirty="0"/>
            </a:br>
            <a:r>
              <a:rPr lang="en-US" sz="4000" dirty="0" smtClean="0">
                <a:solidFill>
                  <a:schemeClr val="bg2">
                    <a:lumMod val="60000"/>
                    <a:lumOff val="40000"/>
                  </a:schemeClr>
                </a:solidFill>
              </a:rPr>
              <a:t>muscarinic action of  Ach</a:t>
            </a:r>
            <a:endParaRPr lang="ar-EG" sz="4000" dirty="0">
              <a:solidFill>
                <a:schemeClr val="bg2">
                  <a:lumMod val="60000"/>
                  <a:lumOff val="40000"/>
                </a:schemeClr>
              </a:solidFill>
            </a:endParaRPr>
          </a:p>
        </p:txBody>
      </p:sp>
      <p:pic>
        <p:nvPicPr>
          <p:cNvPr id="129027" name="Picture 2" descr="C:\Users\COPY CENTER\Desktop\80.PN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1557338"/>
            <a:ext cx="9144000" cy="5400675"/>
          </a:xfr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77091834"/>
      </p:ext>
    </p:extLst>
  </p:cSld>
  <p:clrMapOvr>
    <a:masterClrMapping/>
  </p:clrMapOvr>
  <mc:AlternateContent xmlns:mc="http://schemas.openxmlformats.org/markup-compatibility/2006">
    <mc:Choice xmlns:p14="http://schemas.microsoft.com/office/powerpoint/2010/main" Requires="p14">
      <p:transition spd="slow" p14:dur="2000" advTm="49079"/>
    </mc:Choice>
    <mc:Fallback>
      <p:transition spd="slow" advTm="49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28600"/>
            <a:ext cx="3163888"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051" name="Rectangle 5"/>
          <p:cNvSpPr>
            <a:spLocks noChangeArrowheads="1"/>
          </p:cNvSpPr>
          <p:nvPr/>
        </p:nvSpPr>
        <p:spPr bwMode="auto">
          <a:xfrm>
            <a:off x="0" y="0"/>
            <a:ext cx="5410200" cy="637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r>
              <a:rPr lang="en-US" b="1">
                <a:solidFill>
                  <a:srgbClr val="FF0000"/>
                </a:solidFill>
              </a:rPr>
              <a:t>A-Acetylcholine </a:t>
            </a:r>
          </a:p>
          <a:p>
            <a:pPr marL="342900" indent="-342900">
              <a:buFontTx/>
              <a:buAutoNum type="alphaUcPeriod"/>
            </a:pPr>
            <a:r>
              <a:rPr lang="en-US"/>
              <a:t>Acetylcholine is a quarternary ammonium com- pound, it is therapeutically of no importance because of its multiplicity of actions and its rapid inactivation by acetylcholinesterase.</a:t>
            </a:r>
          </a:p>
          <a:p>
            <a:pPr marL="342900" indent="-342900">
              <a:buFontTx/>
              <a:buAutoNum type="alphaUcPeriod"/>
            </a:pPr>
            <a:r>
              <a:rPr lang="en-US"/>
              <a:t>Acetylcholine has both muscarinic and nicotinic activity. Its actions include:</a:t>
            </a:r>
          </a:p>
          <a:p>
            <a:pPr marL="342900" indent="-342900">
              <a:buFontTx/>
              <a:buChar char="•"/>
            </a:pPr>
            <a:r>
              <a:rPr lang="en-US" b="1">
                <a:solidFill>
                  <a:srgbClr val="0066FF"/>
                </a:solidFill>
              </a:rPr>
              <a:t> 1. Decrease in heart rate and cardiac output</a:t>
            </a:r>
            <a:r>
              <a:rPr lang="en-US"/>
              <a:t>: The actions of acetylcholine on the heart mimic the effects of vagal stimulation. For example, acetylcholine, if injected intravenously, produces a brief decrease in cardiac rate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36351322"/>
      </p:ext>
    </p:extLst>
  </p:cSld>
  <p:clrMapOvr>
    <a:masterClrMapping/>
  </p:clrMapOvr>
  <mc:AlternateContent xmlns:mc="http://schemas.openxmlformats.org/markup-compatibility/2006">
    <mc:Choice xmlns:p14="http://schemas.microsoft.com/office/powerpoint/2010/main" Requires="p14">
      <p:transition spd="slow" p14:dur="2000" advTm="37312"/>
    </mc:Choice>
    <mc:Fallback>
      <p:transition spd="slow" advTm="37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5"/>
          <p:cNvSpPr>
            <a:spLocks noChangeArrowheads="1"/>
          </p:cNvSpPr>
          <p:nvPr/>
        </p:nvSpPr>
        <p:spPr bwMode="auto">
          <a:xfrm>
            <a:off x="228600" y="228600"/>
            <a:ext cx="89154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66FF"/>
                </a:solidFill>
              </a:rPr>
              <a:t>2. Decrease in blood pressure:</a:t>
            </a:r>
            <a:r>
              <a:rPr lang="en-US"/>
              <a:t> </a:t>
            </a:r>
          </a:p>
          <a:p>
            <a:r>
              <a:rPr lang="en-US"/>
              <a:t>Injection of acetylcholine causes vasodilation and the lowering of blood pressure. Although no innervation of the vasculature by the parasympathetic system exists, there are cholinergic receptors on the blood vessels that respond by causing vasodilation. The vasodilation is due to an acetylcholine-induced rise in intracellular Ca++--caused by the phosphatidylinositol system--that results in the formation of nitric oxide (NO) from arginine in endothelial cells. 2 [Note: NO is also known as endothelium-derived relaxing factor (EDRF). Atropine blocks these muscarinic receptors and prevents acetylcholine from producing vasodilation. </a:t>
            </a:r>
          </a:p>
          <a:p>
            <a:r>
              <a:rPr lang="en-US"/>
              <a:t> </a:t>
            </a:r>
          </a:p>
        </p:txBody>
      </p:sp>
      <p:pic>
        <p:nvPicPr>
          <p:cNvPr id="13107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263" y="4724400"/>
            <a:ext cx="6096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Rectangle 17"/>
          <p:cNvSpPr>
            <a:spLocks noChangeArrowheads="1"/>
          </p:cNvSpPr>
          <p:nvPr/>
        </p:nvSpPr>
        <p:spPr bwMode="auto">
          <a:xfrm>
            <a:off x="-4491038" y="1627188"/>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ar-EG"/>
          </a:p>
        </p:txBody>
      </p:sp>
      <p:sp>
        <p:nvSpPr>
          <p:cNvPr id="131077" name="Rectangle 18"/>
          <p:cNvSpPr>
            <a:spLocks noChangeArrowheads="1"/>
          </p:cNvSpPr>
          <p:nvPr/>
        </p:nvSpPr>
        <p:spPr bwMode="auto">
          <a:xfrm>
            <a:off x="-4381500" y="1627188"/>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ar-EG"/>
          </a:p>
        </p:txBody>
      </p:sp>
      <p:sp>
        <p:nvSpPr>
          <p:cNvPr id="131078" name="Rectangle 20"/>
          <p:cNvSpPr>
            <a:spLocks noChangeArrowheads="1"/>
          </p:cNvSpPr>
          <p:nvPr/>
        </p:nvSpPr>
        <p:spPr bwMode="auto">
          <a:xfrm>
            <a:off x="449263" y="5702300"/>
            <a:ext cx="7162800"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1400" b="1">
                <a:cs typeface="Times New Roman" pitchFamily="18" charset="0"/>
              </a:rPr>
              <a:t>Activation of endothelial cell muscarinic receptors by acetylcholine releases endothelium-derivedrelaxing factor (nitric oxide) (EDRF [NO]), which causes relaxation of vascular smooth muscle precontracted with norepinephrine. Removal of the endothelium by rubbing eliminates the relaxant effect and reveals contraction caused by direct action of acetylcholine on vascular smooth muscle.</a:t>
            </a:r>
            <a:endParaRPr lang="en-US" sz="1400" b="1"/>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28990556"/>
      </p:ext>
    </p:extLst>
  </p:cSld>
  <p:clrMapOvr>
    <a:masterClrMapping/>
  </p:clrMapOvr>
  <mc:AlternateContent xmlns:mc="http://schemas.openxmlformats.org/markup-compatibility/2006">
    <mc:Choice xmlns:p14="http://schemas.microsoft.com/office/powerpoint/2010/main" Requires="p14">
      <p:transition spd="slow" p14:dur="2000" advTm="23204"/>
    </mc:Choice>
    <mc:Fallback>
      <p:transition spd="slow" advTm="23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4"/>
          <p:cNvSpPr>
            <a:spLocks noChangeArrowheads="1"/>
          </p:cNvSpPr>
          <p:nvPr/>
        </p:nvSpPr>
        <p:spPr bwMode="auto">
          <a:xfrm>
            <a:off x="228600" y="152400"/>
            <a:ext cx="6172200" cy="424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r>
              <a:rPr lang="en-US" sz="1800" b="1">
                <a:solidFill>
                  <a:srgbClr val="FF0000"/>
                </a:solidFill>
              </a:rPr>
              <a:t>Functional divisions within the nervous system.</a:t>
            </a:r>
          </a:p>
          <a:p>
            <a:pPr marL="342900" indent="-342900"/>
            <a:r>
              <a:rPr lang="en-US" sz="1800"/>
              <a:t> </a:t>
            </a:r>
            <a:r>
              <a:rPr lang="en-US" sz="1800">
                <a:solidFill>
                  <a:srgbClr val="0066FF"/>
                </a:solidFill>
              </a:rPr>
              <a:t>The efferent portion</a:t>
            </a:r>
            <a:r>
              <a:rPr lang="en-US" sz="1800"/>
              <a:t> of the peripheral nervous system can be further divided into two major functional subdivisions, </a:t>
            </a:r>
          </a:p>
          <a:p>
            <a:pPr marL="342900" indent="-342900"/>
            <a:r>
              <a:rPr lang="en-US" sz="1800">
                <a:solidFill>
                  <a:srgbClr val="0066FF"/>
                </a:solidFill>
              </a:rPr>
              <a:t>i- The somatic </a:t>
            </a:r>
          </a:p>
          <a:p>
            <a:pPr marL="342900" indent="-342900"/>
            <a:r>
              <a:rPr lang="en-US" sz="1800">
                <a:solidFill>
                  <a:srgbClr val="0066FF"/>
                </a:solidFill>
              </a:rPr>
              <a:t>ii- Autonomic systems (see Figure 3.1).</a:t>
            </a:r>
            <a:r>
              <a:rPr lang="en-US" sz="1800"/>
              <a:t> </a:t>
            </a:r>
          </a:p>
          <a:p>
            <a:pPr marL="342900" indent="-342900">
              <a:buFontTx/>
              <a:buChar char="•"/>
            </a:pPr>
            <a:r>
              <a:rPr lang="en-US" sz="1800">
                <a:solidFill>
                  <a:srgbClr val="0066FF"/>
                </a:solidFill>
              </a:rPr>
              <a:t>The somatic efferents</a:t>
            </a:r>
            <a:r>
              <a:rPr lang="en-US" sz="1800"/>
              <a:t> are involved in </a:t>
            </a:r>
            <a:r>
              <a:rPr lang="en-US" sz="1800">
                <a:solidFill>
                  <a:srgbClr val="0066FF"/>
                </a:solidFill>
              </a:rPr>
              <a:t>voluntarily</a:t>
            </a:r>
            <a:r>
              <a:rPr lang="en-US" sz="1800"/>
              <a:t> controlled functions such as contraction of the skeletal muscles in locomotion. </a:t>
            </a:r>
          </a:p>
          <a:p>
            <a:pPr marL="342900" indent="-342900">
              <a:buFontTx/>
              <a:buChar char="•"/>
            </a:pPr>
            <a:r>
              <a:rPr lang="en-US" sz="1800">
                <a:solidFill>
                  <a:srgbClr val="0066FF"/>
                </a:solidFill>
              </a:rPr>
              <a:t>The autonomic system</a:t>
            </a:r>
            <a:r>
              <a:rPr lang="en-US" sz="1800"/>
              <a:t> functions </a:t>
            </a:r>
            <a:r>
              <a:rPr lang="en-US" sz="1800">
                <a:solidFill>
                  <a:srgbClr val="0066FF"/>
                </a:solidFill>
              </a:rPr>
              <a:t>involuntarily</a:t>
            </a:r>
            <a:r>
              <a:rPr lang="en-US" sz="1800"/>
              <a:t> to regulate the everyday needs and requirements of the body with- out the conscious participation of the mind. It is composed primarily of visceral motor (efferent) neurons that </a:t>
            </a:r>
            <a:r>
              <a:rPr lang="en-US" sz="1800">
                <a:solidFill>
                  <a:srgbClr val="0066FF"/>
                </a:solidFill>
              </a:rPr>
              <a:t>innervate smooth muscle of the viscera, cardiac muscle, vasculature and the exocrine glands. </a:t>
            </a:r>
          </a:p>
        </p:txBody>
      </p:sp>
      <p:pic>
        <p:nvPicPr>
          <p:cNvPr id="11366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0"/>
            <a:ext cx="2667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97325118"/>
      </p:ext>
    </p:extLst>
  </p:cSld>
  <p:clrMapOvr>
    <a:masterClrMapping/>
  </p:clrMapOvr>
  <mc:AlternateContent xmlns:mc="http://schemas.openxmlformats.org/markup-compatibility/2006">
    <mc:Choice xmlns:p14="http://schemas.microsoft.com/office/powerpoint/2010/main" Requires="p14">
      <p:transition spd="slow" p14:dur="2000" advTm="53127"/>
    </mc:Choice>
    <mc:Fallback>
      <p:transition spd="slow" advTm="53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8600"/>
            <a:ext cx="7315200" cy="589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45929515"/>
      </p:ext>
    </p:extLst>
  </p:cSld>
  <p:clrMapOvr>
    <a:masterClrMapping/>
  </p:clrMapOvr>
  <mc:AlternateContent xmlns:mc="http://schemas.openxmlformats.org/markup-compatibility/2006">
    <mc:Choice xmlns:p14="http://schemas.microsoft.com/office/powerpoint/2010/main" Requires="p14">
      <p:transition spd="slow" p14:dur="2000" advTm="34391"/>
    </mc:Choice>
    <mc:Fallback>
      <p:transition spd="slow" advTm="34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4"/>
          <p:cNvSpPr>
            <a:spLocks noChangeArrowheads="1"/>
          </p:cNvSpPr>
          <p:nvPr/>
        </p:nvSpPr>
        <p:spPr bwMode="auto">
          <a:xfrm>
            <a:off x="0" y="1981200"/>
            <a:ext cx="8763000" cy="166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en-US" sz="1400" b="1">
                <a:solidFill>
                  <a:srgbClr val="0066FF"/>
                </a:solidFill>
              </a:rPr>
              <a:t>D- In the eye,</a:t>
            </a:r>
          </a:p>
          <a:p>
            <a:pPr>
              <a:lnSpc>
                <a:spcPct val="150000"/>
              </a:lnSpc>
            </a:pPr>
            <a:r>
              <a:rPr lang="en-US" sz="1400" b="1">
                <a:solidFill>
                  <a:srgbClr val="0066FF"/>
                </a:solidFill>
              </a:rPr>
              <a:t> acetylcholine is involved in </a:t>
            </a:r>
          </a:p>
          <a:p>
            <a:pPr>
              <a:lnSpc>
                <a:spcPct val="150000"/>
              </a:lnSpc>
            </a:pPr>
            <a:r>
              <a:rPr lang="en-US" sz="1400" b="1">
                <a:solidFill>
                  <a:srgbClr val="0066FF"/>
                </a:solidFill>
              </a:rPr>
              <a:t>1- stimulating ciliary muscle contraction for near vision and in the constriction of the </a:t>
            </a:r>
            <a:r>
              <a:rPr lang="ar-EG" sz="1400" b="1">
                <a:solidFill>
                  <a:srgbClr val="0066FF"/>
                </a:solidFill>
              </a:rPr>
              <a:t>(</a:t>
            </a:r>
            <a:r>
              <a:rPr lang="en-US" sz="1400" b="1">
                <a:solidFill>
                  <a:srgbClr val="0066FF"/>
                </a:solidFill>
              </a:rPr>
              <a:t>pupillae sphincter muscle, causing miosis (marked constriction of the pupil).(Fig 7</a:t>
            </a:r>
          </a:p>
          <a:p>
            <a:pPr>
              <a:lnSpc>
                <a:spcPct val="150000"/>
              </a:lnSpc>
            </a:pPr>
            <a:r>
              <a:rPr lang="en-US" sz="1400" b="1">
                <a:solidFill>
                  <a:srgbClr val="0066FF"/>
                </a:solidFill>
              </a:rPr>
              <a:t>2- Decrease the intraocular pressure.</a:t>
            </a:r>
          </a:p>
        </p:txBody>
      </p:sp>
      <p:pic>
        <p:nvPicPr>
          <p:cNvPr id="13414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30650"/>
            <a:ext cx="5334000" cy="292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4148" name="Group 2"/>
          <p:cNvGrpSpPr>
            <a:grpSpLocks/>
          </p:cNvGrpSpPr>
          <p:nvPr/>
        </p:nvGrpSpPr>
        <p:grpSpPr bwMode="auto">
          <a:xfrm>
            <a:off x="5681663" y="3902075"/>
            <a:ext cx="2730500" cy="2949575"/>
            <a:chOff x="6496907" y="2705100"/>
            <a:chExt cx="2731705" cy="3472971"/>
          </a:xfrm>
        </p:grpSpPr>
        <p:pic>
          <p:nvPicPr>
            <p:cNvPr id="13415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907" y="2705100"/>
              <a:ext cx="2731705" cy="3472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7313399" y="3229405"/>
                <a:ext cx="1098720" cy="2500560"/>
              </p14:xfrm>
            </p:contentPart>
          </mc:Choice>
          <mc:Fallback xmlns="">
            <p:pic>
              <p:nvPicPr>
                <p:cNvPr id="2" name="Ink 1"/>
                <p:cNvPicPr/>
                <p:nvPr/>
              </p:nvPicPr>
              <p:blipFill>
                <a:blip r:embed="rId7"/>
                <a:stretch>
                  <a:fillRect/>
                </a:stretch>
              </p:blipFill>
              <p:spPr>
                <a:xfrm>
                  <a:off x="7304036" y="3218384"/>
                  <a:ext cx="1117446" cy="2522603"/>
                </a:xfrm>
                <a:prstGeom prst="rect">
                  <a:avLst/>
                </a:prstGeom>
              </p:spPr>
            </p:pic>
          </mc:Fallback>
        </mc:AlternateContent>
      </p:grpSp>
      <p:sp>
        <p:nvSpPr>
          <p:cNvPr id="134149" name="Rectangle 4"/>
          <p:cNvSpPr>
            <a:spLocks noChangeArrowheads="1"/>
          </p:cNvSpPr>
          <p:nvPr/>
        </p:nvSpPr>
        <p:spPr bwMode="auto">
          <a:xfrm>
            <a:off x="0" y="165100"/>
            <a:ext cx="8001000"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ar-SA" sz="1600"/>
              <a:t>. </a:t>
            </a:r>
            <a:r>
              <a:rPr lang="en-US" sz="1600" b="1"/>
              <a:t>Other actions</a:t>
            </a:r>
            <a:r>
              <a:rPr lang="en-US" sz="1600"/>
              <a:t>: </a:t>
            </a:r>
          </a:p>
          <a:p>
            <a:r>
              <a:rPr lang="en-US" sz="1600" b="1">
                <a:solidFill>
                  <a:srgbClr val="0066FF"/>
                </a:solidFill>
              </a:rPr>
              <a:t>A-  In the gastrointestinal tract, acetylcholine increases salivary secretion, and stimulates intestinal secretions and motility.</a:t>
            </a:r>
          </a:p>
          <a:p>
            <a:endParaRPr lang="en-US" sz="1600"/>
          </a:p>
          <a:p>
            <a:r>
              <a:rPr lang="en-US" sz="1600">
                <a:solidFill>
                  <a:srgbClr val="0066FF"/>
                </a:solidFill>
              </a:rPr>
              <a:t> B- </a:t>
            </a:r>
            <a:r>
              <a:rPr lang="en-US" sz="1600" b="1">
                <a:solidFill>
                  <a:srgbClr val="0066FF"/>
                </a:solidFill>
              </a:rPr>
              <a:t>Bronchiolar secretions are also stimulated. </a:t>
            </a:r>
          </a:p>
          <a:p>
            <a:endParaRPr lang="en-US" sz="1600" b="1">
              <a:solidFill>
                <a:srgbClr val="0066FF"/>
              </a:solidFill>
            </a:endParaRPr>
          </a:p>
          <a:p>
            <a:r>
              <a:rPr lang="en-US" sz="1600" b="1">
                <a:solidFill>
                  <a:srgbClr val="0066FF"/>
                </a:solidFill>
              </a:rPr>
              <a:t>C- In the genitourinary tract, the tone of the detrusor urinae muscle is increased.</a:t>
            </a:r>
            <a:r>
              <a:rPr lang="en-US" sz="1600"/>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58252100"/>
      </p:ext>
    </p:extLst>
  </p:cSld>
  <p:clrMapOvr>
    <a:masterClrMapping/>
  </p:clrMapOvr>
  <mc:AlternateContent xmlns:mc="http://schemas.openxmlformats.org/markup-compatibility/2006">
    <mc:Choice xmlns:p14="http://schemas.microsoft.com/office/powerpoint/2010/main" Requires="p14">
      <p:transition spd="slow" p14:dur="2000" advTm="80864"/>
    </mc:Choice>
    <mc:Fallback>
      <p:transition spd="slow" advTm="80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4100" y="550863"/>
            <a:ext cx="3911600" cy="357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0"/>
            <a:ext cx="4419600" cy="322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4648200"/>
            <a:ext cx="4343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173"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1700" y="3733800"/>
            <a:ext cx="2017713" cy="269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38611377"/>
      </p:ext>
    </p:extLst>
  </p:cSld>
  <p:clrMapOvr>
    <a:masterClrMapping/>
  </p:clrMapOvr>
  <mc:AlternateContent xmlns:mc="http://schemas.openxmlformats.org/markup-compatibility/2006">
    <mc:Choice xmlns:p14="http://schemas.microsoft.com/office/powerpoint/2010/main" Requires="p14">
      <p:transition spd="slow" p14:dur="2000" advTm="158877"/>
    </mc:Choice>
    <mc:Fallback>
      <p:transition spd="slow" advTm="158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AutoShape 2" descr="ÙØªÙØ¬Ø© Ø¨Ø­Ø« Ø§ÙØµÙØ± Ø¹Ù âªeffect of acetylcholine on the eye picture .â¬â"/>
          <p:cNvSpPr>
            <a:spLocks noChangeAspect="1" noChangeArrowheads="1"/>
          </p:cNvSpPr>
          <p:nvPr/>
        </p:nvSpPr>
        <p:spPr bwMode="auto">
          <a:xfrm>
            <a:off x="89233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p>
        </p:txBody>
      </p:sp>
      <p:pic>
        <p:nvPicPr>
          <p:cNvPr id="13619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7938"/>
            <a:ext cx="6858000" cy="669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95442267"/>
      </p:ext>
    </p:extLst>
  </p:cSld>
  <p:clrMapOvr>
    <a:masterClrMapping/>
  </p:clrMapOvr>
  <mc:AlternateContent xmlns:mc="http://schemas.openxmlformats.org/markup-compatibility/2006">
    <mc:Choice xmlns:p14="http://schemas.microsoft.com/office/powerpoint/2010/main" Requires="p14">
      <p:transition spd="slow" p14:dur="2000" advTm="108584"/>
    </mc:Choice>
    <mc:Fallback>
      <p:transition spd="slow" advTm="108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42888"/>
            <a:ext cx="7924800" cy="629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81952603"/>
      </p:ext>
    </p:extLst>
  </p:cSld>
  <p:clrMapOvr>
    <a:masterClrMapping/>
  </p:clrMapOvr>
  <mc:AlternateContent xmlns:mc="http://schemas.openxmlformats.org/markup-compatibility/2006">
    <mc:Choice xmlns:p14="http://schemas.microsoft.com/office/powerpoint/2010/main" Requires="p14">
      <p:transition spd="slow" p14:dur="2000" advTm="32228"/>
    </mc:Choice>
    <mc:Fallback>
      <p:transition spd="slow" advTm="32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4"/>
          <p:cNvSpPr>
            <a:spLocks noChangeArrowheads="1"/>
          </p:cNvSpPr>
          <p:nvPr/>
        </p:nvSpPr>
        <p:spPr bwMode="auto">
          <a:xfrm>
            <a:off x="228600" y="457200"/>
            <a:ext cx="8686800" cy="304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r>
              <a:rPr lang="en-US" b="1">
                <a:solidFill>
                  <a:srgbClr val="FF0000"/>
                </a:solidFill>
              </a:rPr>
              <a:t>. Functions of the sympathetic system</a:t>
            </a:r>
            <a:r>
              <a:rPr lang="en-US">
                <a:solidFill>
                  <a:srgbClr val="FF0000"/>
                </a:solidFill>
              </a:rPr>
              <a:t> </a:t>
            </a:r>
            <a:endParaRPr lang="en-US"/>
          </a:p>
          <a:p>
            <a:pPr marL="342900" indent="-342900"/>
            <a:r>
              <a:rPr lang="en-US" b="1"/>
              <a:t> </a:t>
            </a:r>
            <a:r>
              <a:rPr lang="en-US" b="1">
                <a:solidFill>
                  <a:srgbClr val="FF0000"/>
                </a:solidFill>
              </a:rPr>
              <a:t>1- Effects of stimulation of the sympathetic division:</a:t>
            </a:r>
            <a:r>
              <a:rPr lang="en-US" b="1"/>
              <a:t>  </a:t>
            </a:r>
            <a:endParaRPr lang="en-US"/>
          </a:p>
          <a:p>
            <a:pPr marL="342900" indent="-342900">
              <a:buFontTx/>
              <a:buChar char="•"/>
            </a:pPr>
            <a:r>
              <a:rPr lang="en-US" u="sng">
                <a:solidFill>
                  <a:srgbClr val="0066FF"/>
                </a:solidFill>
              </a:rPr>
              <a:t>increase heart rate and blood pressure</a:t>
            </a:r>
            <a:r>
              <a:rPr lang="en-US" u="sng"/>
              <a:t>,</a:t>
            </a:r>
            <a:r>
              <a:rPr lang="en-US"/>
              <a:t> to mobilize energy stores of the body.</a:t>
            </a:r>
          </a:p>
          <a:p>
            <a:pPr marL="342900" indent="-342900">
              <a:buFontTx/>
              <a:buChar char="•"/>
            </a:pPr>
            <a:r>
              <a:rPr lang="en-US" u="sng">
                <a:solidFill>
                  <a:srgbClr val="0066FF"/>
                </a:solidFill>
              </a:rPr>
              <a:t>increase blood flow to skeletal muscles and heart while diverting flow from the skin and internal organs</a:t>
            </a:r>
            <a:r>
              <a:rPr lang="en-US" u="sng"/>
              <a:t>. </a:t>
            </a:r>
          </a:p>
          <a:p>
            <a:pPr marL="342900" indent="-342900">
              <a:buFontTx/>
              <a:buChar char="•"/>
            </a:pPr>
            <a:r>
              <a:rPr lang="en-US"/>
              <a:t>Sympathetic stimulation also results in dilation of the pupils and the bronchioles (Figure 3.3). </a:t>
            </a:r>
          </a:p>
        </p:txBody>
      </p:sp>
      <p:sp>
        <p:nvSpPr>
          <p:cNvPr id="115715" name="Rectangle 5"/>
          <p:cNvSpPr>
            <a:spLocks noChangeArrowheads="1"/>
          </p:cNvSpPr>
          <p:nvPr/>
        </p:nvSpPr>
        <p:spPr bwMode="auto">
          <a:xfrm>
            <a:off x="-28575" y="3427413"/>
            <a:ext cx="8382000" cy="91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ar-SA" b="1"/>
              <a:t>. </a:t>
            </a:r>
            <a:r>
              <a:rPr lang="en-US" b="1"/>
              <a:t> </a:t>
            </a:r>
            <a:r>
              <a:rPr lang="en-US" b="1">
                <a:solidFill>
                  <a:srgbClr val="FF0000"/>
                </a:solidFill>
              </a:rPr>
              <a:t>2-Fight or flight response</a:t>
            </a:r>
            <a:r>
              <a:rPr lang="en-US"/>
              <a:t>:</a:t>
            </a:r>
          </a:p>
          <a:p>
            <a:r>
              <a:rPr lang="en-US"/>
              <a:t>The changes experienced by the body during emergencies have been referred to as the "fight or flight" response (Figure 3.4).. </a:t>
            </a:r>
          </a:p>
        </p:txBody>
      </p:sp>
      <p:sp>
        <p:nvSpPr>
          <p:cNvPr id="115716" name="Rectangle 6"/>
          <p:cNvSpPr>
            <a:spLocks noChangeArrowheads="1"/>
          </p:cNvSpPr>
          <p:nvPr/>
        </p:nvSpPr>
        <p:spPr bwMode="auto">
          <a:xfrm>
            <a:off x="17463" y="4953000"/>
            <a:ext cx="86868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Functions of the parasympathetic system</a:t>
            </a:r>
            <a:r>
              <a:rPr lang="en-US">
                <a:solidFill>
                  <a:srgbClr val="FF0000"/>
                </a:solidFill>
              </a:rPr>
              <a:t>:</a:t>
            </a:r>
          </a:p>
          <a:p>
            <a:r>
              <a:rPr lang="en-US"/>
              <a:t> The parasympathetic division maintains essential bodily functions, such as </a:t>
            </a:r>
            <a:r>
              <a:rPr lang="en-US">
                <a:solidFill>
                  <a:srgbClr val="0066FF"/>
                </a:solidFill>
              </a:rPr>
              <a:t>digestive processes and elimination</a:t>
            </a:r>
            <a:r>
              <a:rPr lang="en-US"/>
              <a:t> of wastes, and is required for life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21722739"/>
      </p:ext>
    </p:extLst>
  </p:cSld>
  <p:clrMapOvr>
    <a:masterClrMapping/>
  </p:clrMapOvr>
  <mc:AlternateContent xmlns:mc="http://schemas.openxmlformats.org/markup-compatibility/2006">
    <mc:Choice xmlns:p14="http://schemas.microsoft.com/office/powerpoint/2010/main" Requires="p14">
      <p:transition spd="slow" p14:dur="2000" advTm="73784"/>
    </mc:Choice>
    <mc:Fallback>
      <p:transition spd="slow" advTm="73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sz="quarter"/>
          </p:nvPr>
        </p:nvSpPr>
        <p:spPr/>
        <p:txBody>
          <a:bodyPr/>
          <a:lstStyle/>
          <a:p>
            <a:pPr eaLnBrk="1" hangingPunct="1"/>
            <a:r>
              <a:rPr lang="de-DE" smtClean="0"/>
              <a:t>Autonomic NS</a:t>
            </a:r>
          </a:p>
        </p:txBody>
      </p:sp>
      <p:pic>
        <p:nvPicPr>
          <p:cNvPr id="116739" name="Picture 3"/>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152400" y="1371600"/>
            <a:ext cx="3856038" cy="4419600"/>
          </a:xfrm>
          <a:noFill/>
        </p:spPr>
      </p:pic>
      <p:pic>
        <p:nvPicPr>
          <p:cNvPr id="116740" name="Picture 4"/>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4648200" y="1219200"/>
            <a:ext cx="3556000" cy="4708525"/>
          </a:xfrm>
          <a:noFill/>
        </p:spPr>
      </p:pic>
      <p:sp>
        <p:nvSpPr>
          <p:cNvPr id="116741" name="Text Box 5"/>
          <p:cNvSpPr txBox="1">
            <a:spLocks noChangeArrowheads="1"/>
          </p:cNvSpPr>
          <p:nvPr/>
        </p:nvSpPr>
        <p:spPr bwMode="auto">
          <a:xfrm>
            <a:off x="5264150" y="6019800"/>
            <a:ext cx="1860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l" rtl="0" eaLnBrk="0" fontAlgn="base" hangingPunct="0">
              <a:spcBef>
                <a:spcPct val="0"/>
              </a:spcBef>
              <a:spcAft>
                <a:spcPct val="0"/>
              </a:spcAft>
              <a:defRPr sz="2400">
                <a:solidFill>
                  <a:schemeClr val="tx1"/>
                </a:solidFill>
                <a:latin typeface="Arial" pitchFamily="34" charset="0"/>
              </a:defRPr>
            </a:lvl6pPr>
            <a:lvl7pPr marL="2971800" indent="-228600" algn="l" rtl="0" eaLnBrk="0" fontAlgn="base" hangingPunct="0">
              <a:spcBef>
                <a:spcPct val="0"/>
              </a:spcBef>
              <a:spcAft>
                <a:spcPct val="0"/>
              </a:spcAft>
              <a:defRPr sz="2400">
                <a:solidFill>
                  <a:schemeClr val="tx1"/>
                </a:solidFill>
                <a:latin typeface="Arial" pitchFamily="34" charset="0"/>
              </a:defRPr>
            </a:lvl7pPr>
            <a:lvl8pPr marL="3429000" indent="-228600" algn="l" rtl="0" eaLnBrk="0" fontAlgn="base" hangingPunct="0">
              <a:spcBef>
                <a:spcPct val="0"/>
              </a:spcBef>
              <a:spcAft>
                <a:spcPct val="0"/>
              </a:spcAft>
              <a:defRPr sz="2400">
                <a:solidFill>
                  <a:schemeClr val="tx1"/>
                </a:solidFill>
                <a:latin typeface="Arial" pitchFamily="34" charset="0"/>
              </a:defRPr>
            </a:lvl8pPr>
            <a:lvl9pPr marL="3886200" indent="-228600" algn="l" rtl="0" eaLnBrk="0" fontAlgn="base" hangingPunct="0">
              <a:spcBef>
                <a:spcPct val="0"/>
              </a:spcBef>
              <a:spcAft>
                <a:spcPct val="0"/>
              </a:spcAft>
              <a:defRPr sz="2400">
                <a:solidFill>
                  <a:schemeClr val="tx1"/>
                </a:solidFill>
                <a:latin typeface="Arial" pitchFamily="34" charset="0"/>
              </a:defRPr>
            </a:lvl9pPr>
          </a:lstStyle>
          <a:p>
            <a:pPr eaLnBrk="1" hangingPunct="1"/>
            <a:r>
              <a:rPr lang="en-US">
                <a:cs typeface="Arial" pitchFamily="34" charset="0"/>
              </a:rPr>
              <a:t>parasympathatic</a:t>
            </a:r>
          </a:p>
          <a:p>
            <a:pPr eaLnBrk="1" hangingPunct="1"/>
            <a:r>
              <a:rPr lang="en-US">
                <a:cs typeface="Arial" pitchFamily="34" charset="0"/>
              </a:rPr>
              <a:t>Rest and digest</a:t>
            </a:r>
          </a:p>
        </p:txBody>
      </p:sp>
      <p:sp>
        <p:nvSpPr>
          <p:cNvPr id="116742" name="Text Box 6"/>
          <p:cNvSpPr txBox="1">
            <a:spLocks noChangeArrowheads="1"/>
          </p:cNvSpPr>
          <p:nvPr/>
        </p:nvSpPr>
        <p:spPr bwMode="auto">
          <a:xfrm>
            <a:off x="1066800" y="5895975"/>
            <a:ext cx="1682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l" rtl="0" eaLnBrk="0" fontAlgn="base" hangingPunct="0">
              <a:spcBef>
                <a:spcPct val="0"/>
              </a:spcBef>
              <a:spcAft>
                <a:spcPct val="0"/>
              </a:spcAft>
              <a:defRPr sz="2400">
                <a:solidFill>
                  <a:schemeClr val="tx1"/>
                </a:solidFill>
                <a:latin typeface="Arial" pitchFamily="34" charset="0"/>
              </a:defRPr>
            </a:lvl6pPr>
            <a:lvl7pPr marL="2971800" indent="-228600" algn="l" rtl="0" eaLnBrk="0" fontAlgn="base" hangingPunct="0">
              <a:spcBef>
                <a:spcPct val="0"/>
              </a:spcBef>
              <a:spcAft>
                <a:spcPct val="0"/>
              </a:spcAft>
              <a:defRPr sz="2400">
                <a:solidFill>
                  <a:schemeClr val="tx1"/>
                </a:solidFill>
                <a:latin typeface="Arial" pitchFamily="34" charset="0"/>
              </a:defRPr>
            </a:lvl7pPr>
            <a:lvl8pPr marL="3429000" indent="-228600" algn="l" rtl="0" eaLnBrk="0" fontAlgn="base" hangingPunct="0">
              <a:spcBef>
                <a:spcPct val="0"/>
              </a:spcBef>
              <a:spcAft>
                <a:spcPct val="0"/>
              </a:spcAft>
              <a:defRPr sz="2400">
                <a:solidFill>
                  <a:schemeClr val="tx1"/>
                </a:solidFill>
                <a:latin typeface="Arial" pitchFamily="34" charset="0"/>
              </a:defRPr>
            </a:lvl8pPr>
            <a:lvl9pPr marL="3886200" indent="-228600" algn="l" rtl="0" eaLnBrk="0" fontAlgn="base" hangingPunct="0">
              <a:spcBef>
                <a:spcPct val="0"/>
              </a:spcBef>
              <a:spcAft>
                <a:spcPct val="0"/>
              </a:spcAft>
              <a:defRPr sz="2400">
                <a:solidFill>
                  <a:schemeClr val="tx1"/>
                </a:solidFill>
                <a:latin typeface="Arial" pitchFamily="34" charset="0"/>
              </a:defRPr>
            </a:lvl9pPr>
          </a:lstStyle>
          <a:p>
            <a:pPr eaLnBrk="1" hangingPunct="1"/>
            <a:r>
              <a:rPr lang="en-US">
                <a:cs typeface="Arial" pitchFamily="34" charset="0"/>
              </a:rPr>
              <a:t>Symapathatic</a:t>
            </a:r>
          </a:p>
          <a:p>
            <a:pPr eaLnBrk="1" hangingPunct="1"/>
            <a:r>
              <a:rPr lang="en-US">
                <a:cs typeface="Arial" pitchFamily="34" charset="0"/>
              </a:rPr>
              <a:t>Fight and flight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96204722"/>
      </p:ext>
    </p:extLst>
  </p:cSld>
  <p:clrMapOvr>
    <a:masterClrMapping/>
  </p:clrMapOvr>
  <mc:AlternateContent xmlns:mc="http://schemas.openxmlformats.org/markup-compatibility/2006">
    <mc:Choice xmlns:p14="http://schemas.microsoft.com/office/powerpoint/2010/main" Requires="p14">
      <p:transition spd="slow" p14:dur="2000" advTm="11274"/>
    </mc:Choice>
    <mc:Fallback>
      <p:transition spd="slow" advTm="11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838200" y="-304800"/>
            <a:ext cx="7772400" cy="1143000"/>
          </a:xfrm>
        </p:spPr>
        <p:txBody>
          <a:bodyPr/>
          <a:lstStyle/>
          <a:p>
            <a:pPr eaLnBrk="1" hangingPunct="1"/>
            <a:r>
              <a:rPr lang="de-DE" sz="2800" smtClean="0"/>
              <a:t>Sympathatic-Parasympathatic</a:t>
            </a:r>
          </a:p>
        </p:txBody>
      </p:sp>
      <p:pic>
        <p:nvPicPr>
          <p:cNvPr id="1177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685800"/>
            <a:ext cx="3810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7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7150" y="685800"/>
            <a:ext cx="362585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72265591"/>
      </p:ext>
    </p:extLst>
  </p:cSld>
  <p:clrMapOvr>
    <a:masterClrMapping/>
  </p:clrMapOvr>
  <mc:AlternateContent xmlns:mc="http://schemas.openxmlformats.org/markup-compatibility/2006">
    <mc:Choice xmlns:p14="http://schemas.microsoft.com/office/powerpoint/2010/main" Requires="p14">
      <p:transition spd="slow" p14:dur="2000" advTm="47541"/>
    </mc:Choice>
    <mc:Fallback>
      <p:transition spd="slow" advTm="47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0"/>
            <a:ext cx="645795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Rectangle 27"/>
          <p:cNvSpPr>
            <a:spLocks noChangeArrowheads="1"/>
          </p:cNvSpPr>
          <p:nvPr/>
        </p:nvSpPr>
        <p:spPr bwMode="auto">
          <a:xfrm>
            <a:off x="-2063750" y="15875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ar-EG"/>
          </a:p>
        </p:txBody>
      </p:sp>
      <p:sp>
        <p:nvSpPr>
          <p:cNvPr id="118788" name="Rectangle 29"/>
          <p:cNvSpPr>
            <a:spLocks noChangeArrowheads="1"/>
          </p:cNvSpPr>
          <p:nvPr/>
        </p:nvSpPr>
        <p:spPr bwMode="auto">
          <a:xfrm>
            <a:off x="457200" y="5029200"/>
            <a:ext cx="8123238"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1400">
                <a:solidFill>
                  <a:srgbClr val="000000"/>
                </a:solidFill>
                <a:cs typeface="Times New Roman" pitchFamily="18" charset="0"/>
              </a:rPr>
              <a:t>Schematic diagram comparing some anatomic and neurotransmitter features of autonomic and</a:t>
            </a:r>
            <a:endParaRPr lang="en-US" sz="1400"/>
          </a:p>
          <a:p>
            <a:pPr eaLnBrk="0" hangingPunct="0"/>
            <a:r>
              <a:rPr lang="en-US" sz="1400">
                <a:solidFill>
                  <a:srgbClr val="000000"/>
                </a:solidFill>
                <a:cs typeface="Times New Roman" pitchFamily="18" charset="0"/>
              </a:rPr>
              <a:t>somatic motor nerves. Only the primary transmitter substances are shown. Parasympathetic</a:t>
            </a:r>
            <a:endParaRPr lang="en-US" sz="1400"/>
          </a:p>
          <a:p>
            <a:pPr eaLnBrk="0" hangingPunct="0"/>
            <a:r>
              <a:rPr lang="en-US" sz="1400">
                <a:solidFill>
                  <a:srgbClr val="000000"/>
                </a:solidFill>
                <a:cs typeface="Times New Roman" pitchFamily="18" charset="0"/>
              </a:rPr>
              <a:t>ganglia are not shown because most are in or near the wall of the organ innervated. Note that some sympathetic postganglionic fibers release acetylcholine or dopamine rather than norepinephrine.</a:t>
            </a:r>
            <a:endParaRPr lang="en-US" sz="1400"/>
          </a:p>
          <a:p>
            <a:pPr eaLnBrk="0" hangingPunct="0"/>
            <a:r>
              <a:rPr lang="en-US" sz="1400">
                <a:solidFill>
                  <a:srgbClr val="000000"/>
                </a:solidFill>
                <a:cs typeface="Times New Roman" pitchFamily="18" charset="0"/>
              </a:rPr>
              <a:t>The adrenal medulla, a modified sympathetic ganglion, receives sympathetic preganglionic fibers and releases epinephrine and norepinephrine into the blood. (ACh, acetylcholine; D, dopamine;</a:t>
            </a:r>
            <a:endParaRPr lang="en-US" sz="1400"/>
          </a:p>
          <a:p>
            <a:pPr eaLnBrk="0" hangingPunct="0"/>
            <a:r>
              <a:rPr lang="en-US" sz="1400">
                <a:solidFill>
                  <a:srgbClr val="000000"/>
                </a:solidFill>
                <a:cs typeface="Times New Roman" pitchFamily="18" charset="0"/>
              </a:rPr>
              <a:t>Epi, epinephrine; NE, norepinephrine; N, nicotinic receptors; M, muscarinic receptors.)</a:t>
            </a:r>
            <a:endParaRPr lang="en-US" sz="14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64717598"/>
      </p:ext>
    </p:extLst>
  </p:cSld>
  <p:clrMapOvr>
    <a:masterClrMapping/>
  </p:clrMapOvr>
  <mc:AlternateContent xmlns:mc="http://schemas.openxmlformats.org/markup-compatibility/2006">
    <mc:Choice xmlns:p14="http://schemas.microsoft.com/office/powerpoint/2010/main" Requires="p14">
      <p:transition spd="slow" p14:dur="2000" advTm="146905"/>
    </mc:Choice>
    <mc:Fallback>
      <p:transition spd="slow" advTm="146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5"/>
          <p:cNvSpPr>
            <a:spLocks noChangeArrowheads="1"/>
          </p:cNvSpPr>
          <p:nvPr/>
        </p:nvSpPr>
        <p:spPr bwMode="auto">
          <a:xfrm>
            <a:off x="381000" y="381000"/>
            <a:ext cx="81534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r>
              <a:rPr lang="en-US" b="1">
                <a:solidFill>
                  <a:srgbClr val="FF0000"/>
                </a:solidFill>
              </a:rPr>
              <a:t>Types of neurotransmitters: </a:t>
            </a:r>
          </a:p>
          <a:p>
            <a:pPr marL="342900" indent="-342900">
              <a:buFontTx/>
              <a:buAutoNum type="alphaLcPeriod"/>
            </a:pPr>
            <a:r>
              <a:rPr lang="en-US" b="1">
                <a:solidFill>
                  <a:srgbClr val="FF0000"/>
                </a:solidFill>
              </a:rPr>
              <a:t>Acetylcholine:</a:t>
            </a:r>
            <a:r>
              <a:rPr lang="en-US" b="1"/>
              <a:t> </a:t>
            </a:r>
          </a:p>
          <a:p>
            <a:pPr marL="342900" indent="-342900">
              <a:buFontTx/>
              <a:buAutoNum type="alphaLcPeriod"/>
            </a:pPr>
            <a:r>
              <a:rPr lang="en-US"/>
              <a:t>The autonomic nerve fibers can be classified into two groups based on the chemical nature of the neurotransmitter released. If transmission is mediated by acetylcholine, the neuron is termed cholinergic. </a:t>
            </a:r>
          </a:p>
        </p:txBody>
      </p:sp>
      <p:sp>
        <p:nvSpPr>
          <p:cNvPr id="119811" name="Rectangle 6"/>
          <p:cNvSpPr>
            <a:spLocks noChangeArrowheads="1"/>
          </p:cNvSpPr>
          <p:nvPr/>
        </p:nvSpPr>
        <p:spPr bwMode="auto">
          <a:xfrm>
            <a:off x="169863" y="2895600"/>
            <a:ext cx="837565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solidFill>
                  <a:srgbClr val="FF0000"/>
                </a:solidFill>
              </a:rPr>
              <a:t>b. </a:t>
            </a:r>
            <a:r>
              <a:rPr lang="en-US" b="1">
                <a:solidFill>
                  <a:srgbClr val="FF0000"/>
                </a:solidFill>
              </a:rPr>
              <a:t>Norepinephrine and epinephrine:</a:t>
            </a:r>
          </a:p>
          <a:p>
            <a:r>
              <a:rPr lang="en-US"/>
              <a:t>If norepinephrine or epinephrine is the transmitter, the fiber is called adrenergic (adrenaline being another name for epinephrine). In the sympathetic system, norepinephrine mediates the transmission of nerve impulses from autonomic postganglionic nerves to effector organs.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04086653"/>
      </p:ext>
    </p:extLst>
  </p:cSld>
  <p:clrMapOvr>
    <a:masterClrMapping/>
  </p:clrMapOvr>
  <mc:AlternateContent xmlns:mc="http://schemas.openxmlformats.org/markup-compatibility/2006">
    <mc:Choice xmlns:p14="http://schemas.microsoft.com/office/powerpoint/2010/main" Requires="p14">
      <p:transition spd="slow" p14:dur="2000" advTm="28726"/>
    </mc:Choice>
    <mc:Fallback>
      <p:transition spd="slow" advTm="28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8275"/>
            <a:ext cx="8686800" cy="629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12335300"/>
      </p:ext>
    </p:extLst>
  </p:cSld>
  <p:clrMapOvr>
    <a:masterClrMapping/>
  </p:clrMapOvr>
  <mc:AlternateContent xmlns:mc="http://schemas.openxmlformats.org/markup-compatibility/2006">
    <mc:Choice xmlns:p14="http://schemas.microsoft.com/office/powerpoint/2010/main" Requires="p14">
      <p:transition spd="slow" p14:dur="2000" advTm="71373"/>
    </mc:Choice>
    <mc:Fallback>
      <p:transition spd="slow" advTm="71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TotalTime>
  <Words>1369</Words>
  <Application>Microsoft Office PowerPoint</Application>
  <PresentationFormat>On-screen Show (4:3)</PresentationFormat>
  <Paragraphs>112</Paragraphs>
  <Slides>23</Slides>
  <Notes>1</Notes>
  <HiddenSlides>0</HiddenSlides>
  <MMClips>23</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Autonomic NS</vt:lpstr>
      <vt:lpstr>Sympathatic-Parasympathatic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Classification of parasympathomimetic</vt:lpstr>
      <vt:lpstr>1.Direct parasympathmimetic muscarinic action of  Ach</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COMPUMAGIC</dc:creator>
  <cp:lastModifiedBy>COMPUMAGIC</cp:lastModifiedBy>
  <cp:revision>4</cp:revision>
  <dcterms:created xsi:type="dcterms:W3CDTF">2006-08-16T00:00:00Z</dcterms:created>
  <dcterms:modified xsi:type="dcterms:W3CDTF">2020-03-20T06:52:54Z</dcterms:modified>
</cp:coreProperties>
</file>