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1828799"/>
          </a:xfrm>
        </p:spPr>
        <p:txBody>
          <a:bodyPr/>
          <a:lstStyle/>
          <a:p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895600"/>
            <a:ext cx="7391400" cy="2743200"/>
          </a:xfrm>
        </p:spPr>
        <p:txBody>
          <a:bodyPr/>
          <a:lstStyle/>
          <a:p>
            <a:endParaRPr lang="en-US" dirty="0" smtClean="0"/>
          </a:p>
          <a:p>
            <a:r>
              <a:rPr lang="en-US" sz="5400" b="1" dirty="0">
                <a:solidFill>
                  <a:srgbClr val="0070C0"/>
                </a:solidFill>
                <a:latin typeface="Tahoma,Bold"/>
              </a:rPr>
              <a:t>Liver function tests</a:t>
            </a:r>
            <a:endParaRPr lang="ar-EG" sz="5400" b="1" dirty="0">
              <a:solidFill>
                <a:srgbClr val="0070C0"/>
              </a:solidFill>
              <a:latin typeface="Tahoma,Bold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76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9143"/>
    </mc:Choice>
    <mc:Fallback>
      <p:transition spd="slow" advTm="1791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5532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</a:rPr>
              <a:t>Drugs</a:t>
            </a:r>
            <a:r>
              <a:rPr lang="en-US" sz="2800" b="1" dirty="0"/>
              <a:t> like cimetidine, </a:t>
            </a:r>
            <a:r>
              <a:rPr lang="en-US" sz="2800" b="1" dirty="0" err="1"/>
              <a:t>frusemide</a:t>
            </a:r>
            <a:r>
              <a:rPr lang="en-US" sz="2800" b="1" dirty="0"/>
              <a:t>, </a:t>
            </a:r>
            <a:r>
              <a:rPr lang="en-US" sz="2800" b="1" dirty="0" err="1"/>
              <a:t>phenobarbitone</a:t>
            </a:r>
            <a:r>
              <a:rPr lang="en-US" sz="2800" b="1" dirty="0"/>
              <a:t> and phenytoin </a:t>
            </a:r>
            <a:r>
              <a:rPr lang="en-US" sz="2800" b="1" dirty="0" smtClean="0"/>
              <a:t>may i</a:t>
            </a:r>
            <a:r>
              <a:rPr lang="en-US" sz="2800" b="1" dirty="0" smtClean="0">
                <a:solidFill>
                  <a:srgbClr val="0070C0"/>
                </a:solidFill>
              </a:rPr>
              <a:t>ncrease</a:t>
            </a:r>
            <a:r>
              <a:rPr lang="en-US" sz="2800" b="1" dirty="0" smtClean="0"/>
              <a:t> </a:t>
            </a:r>
            <a:r>
              <a:rPr lang="en-US" sz="2800" b="1" dirty="0"/>
              <a:t>levels of alkaline </a:t>
            </a:r>
            <a:r>
              <a:rPr lang="en-US" sz="2800" b="1" dirty="0" err="1" smtClean="0"/>
              <a:t>phosphtase</a:t>
            </a:r>
            <a:r>
              <a:rPr lang="en-US" sz="2800" b="1" dirty="0" smtClean="0"/>
              <a:t>.</a:t>
            </a:r>
          </a:p>
          <a:p>
            <a:pPr algn="just"/>
            <a:r>
              <a:rPr lang="el-GR" sz="2800" b="1" u="sng" dirty="0">
                <a:solidFill>
                  <a:srgbClr val="0070C0"/>
                </a:solidFill>
              </a:rPr>
              <a:t>2. γ </a:t>
            </a:r>
            <a:r>
              <a:rPr lang="en-US" sz="2800" b="1" u="sng" dirty="0" err="1">
                <a:solidFill>
                  <a:srgbClr val="0070C0"/>
                </a:solidFill>
              </a:rPr>
              <a:t>glutamyl</a:t>
            </a:r>
            <a:r>
              <a:rPr lang="en-US" sz="2800" b="1" u="sng" dirty="0">
                <a:solidFill>
                  <a:srgbClr val="0070C0"/>
                </a:solidFill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</a:rPr>
              <a:t>transpeptidase</a:t>
            </a:r>
            <a:r>
              <a:rPr lang="en-US" sz="2800" b="1" u="sng" dirty="0">
                <a:solidFill>
                  <a:srgbClr val="0070C0"/>
                </a:solidFill>
              </a:rPr>
              <a:t> (GGT</a:t>
            </a:r>
            <a:r>
              <a:rPr lang="en-US" sz="2800" b="1" dirty="0" smtClean="0">
                <a:solidFill>
                  <a:srgbClr val="0070C0"/>
                </a:solidFill>
              </a:rPr>
              <a:t>): </a:t>
            </a:r>
            <a:r>
              <a:rPr lang="en-US" b="1" dirty="0" smtClean="0"/>
              <a:t>is </a:t>
            </a:r>
            <a:r>
              <a:rPr lang="en-US" b="1" dirty="0"/>
              <a:t>a membrane bound </a:t>
            </a:r>
            <a:r>
              <a:rPr lang="en-US" b="1" dirty="0" smtClean="0"/>
              <a:t>glycoprotein which </a:t>
            </a:r>
            <a:r>
              <a:rPr lang="en-US" b="1" dirty="0" err="1" smtClean="0"/>
              <a:t>catalyses</a:t>
            </a:r>
            <a:r>
              <a:rPr lang="en-US" b="1" dirty="0" smtClean="0"/>
              <a:t>  </a:t>
            </a:r>
            <a:r>
              <a:rPr lang="en-US" b="1" dirty="0"/>
              <a:t>the transfer of γ </a:t>
            </a:r>
            <a:r>
              <a:rPr lang="en-US" b="1" dirty="0" err="1"/>
              <a:t>glutamyl</a:t>
            </a:r>
            <a:r>
              <a:rPr lang="en-US" b="1" dirty="0"/>
              <a:t> </a:t>
            </a:r>
            <a:r>
              <a:rPr lang="en-US" b="1" dirty="0" smtClean="0"/>
              <a:t> group </a:t>
            </a:r>
            <a:r>
              <a:rPr lang="en-US" b="1" dirty="0"/>
              <a:t>to other </a:t>
            </a:r>
            <a:r>
              <a:rPr lang="en-US" b="1" dirty="0" smtClean="0"/>
              <a:t>peptides, </a:t>
            </a:r>
            <a:r>
              <a:rPr lang="en-US" b="1" dirty="0"/>
              <a:t>amino acids and water.</a:t>
            </a:r>
          </a:p>
          <a:p>
            <a:pPr algn="just"/>
            <a:r>
              <a:rPr lang="en-US" sz="2800" b="1" dirty="0"/>
              <a:t>levels of ã </a:t>
            </a:r>
            <a:r>
              <a:rPr lang="en-US" sz="2800" b="1" dirty="0" err="1"/>
              <a:t>glutamyl</a:t>
            </a:r>
            <a:r>
              <a:rPr lang="en-US" sz="2800" b="1" dirty="0"/>
              <a:t> </a:t>
            </a:r>
            <a:r>
              <a:rPr lang="en-US" sz="2800" b="1" dirty="0" err="1"/>
              <a:t>transpeptidase</a:t>
            </a:r>
            <a:r>
              <a:rPr lang="en-US" sz="2800" b="1" dirty="0"/>
              <a:t> are high in neonates </a:t>
            </a:r>
            <a:r>
              <a:rPr lang="en-US" sz="2800" b="1" dirty="0" smtClean="0"/>
              <a:t>and infants </a:t>
            </a:r>
            <a:r>
              <a:rPr lang="en-US" sz="2800" b="1" dirty="0"/>
              <a:t>up to 1 </a:t>
            </a:r>
            <a:r>
              <a:rPr lang="en-US" sz="2800" b="1" dirty="0" err="1"/>
              <a:t>yr</a:t>
            </a:r>
            <a:r>
              <a:rPr lang="en-US" sz="2800" b="1" dirty="0"/>
              <a:t> and also increase after 60 </a:t>
            </a:r>
            <a:r>
              <a:rPr lang="en-US" sz="2800" b="1" dirty="0" err="1"/>
              <a:t>yr</a:t>
            </a:r>
            <a:r>
              <a:rPr lang="en-US" sz="2800" b="1" dirty="0"/>
              <a:t> of life. Men have </a:t>
            </a:r>
            <a:r>
              <a:rPr lang="en-US" sz="2800" b="1" dirty="0" smtClean="0"/>
              <a:t>higher values</a:t>
            </a:r>
            <a:r>
              <a:rPr lang="en-US" sz="2800" b="1" dirty="0"/>
              <a:t>. Children more than 4 </a:t>
            </a:r>
            <a:r>
              <a:rPr lang="en-US" sz="2800" b="1" dirty="0" err="1"/>
              <a:t>yr</a:t>
            </a:r>
            <a:r>
              <a:rPr lang="en-US" sz="2800" b="1" dirty="0"/>
              <a:t> old have serum values of </a:t>
            </a:r>
            <a:r>
              <a:rPr lang="en-US" sz="2800" b="1" dirty="0" smtClean="0"/>
              <a:t>normal adults</a:t>
            </a:r>
            <a:r>
              <a:rPr lang="en-US" sz="2400" b="1" dirty="0"/>
              <a:t>. </a:t>
            </a:r>
            <a:endParaRPr lang="en-US" sz="2400" b="1" dirty="0" smtClean="0"/>
          </a:p>
          <a:p>
            <a:pPr algn="just"/>
            <a:r>
              <a:rPr lang="en-US" sz="2800" b="1" dirty="0" smtClean="0"/>
              <a:t>The </a:t>
            </a:r>
            <a:r>
              <a:rPr lang="en-US" sz="2800" b="1" dirty="0"/>
              <a:t>normal range is </a:t>
            </a:r>
            <a:r>
              <a:rPr lang="en-US" sz="2800" b="1" dirty="0" smtClean="0"/>
              <a:t>0-30IU/L.</a:t>
            </a:r>
          </a:p>
          <a:p>
            <a:pPr algn="just"/>
            <a:r>
              <a:rPr lang="en-US" sz="2800" b="1" dirty="0"/>
              <a:t>In acute </a:t>
            </a:r>
            <a:r>
              <a:rPr lang="en-US" sz="2800" b="1" dirty="0">
                <a:solidFill>
                  <a:srgbClr val="0070C0"/>
                </a:solidFill>
              </a:rPr>
              <a:t>viral hepatitis </a:t>
            </a:r>
            <a:r>
              <a:rPr lang="en-US" sz="2800" b="1" dirty="0"/>
              <a:t>the levels of </a:t>
            </a:r>
            <a:r>
              <a:rPr lang="en-US" sz="2800" b="1" dirty="0" smtClean="0"/>
              <a:t>(GGT)may reach </a:t>
            </a:r>
            <a:r>
              <a:rPr lang="en-US" sz="2800" b="1" dirty="0"/>
              <a:t>its peak in the second or third </a:t>
            </a:r>
            <a:r>
              <a:rPr lang="en-US" sz="2800" b="1" dirty="0" smtClean="0"/>
              <a:t>week </a:t>
            </a:r>
            <a:r>
              <a:rPr lang="en-US" sz="2800" b="1" dirty="0"/>
              <a:t>of illness and in some </a:t>
            </a:r>
            <a:r>
              <a:rPr lang="en-US" sz="2800" b="1" dirty="0" smtClean="0"/>
              <a:t>patients they </a:t>
            </a:r>
            <a:r>
              <a:rPr lang="en-US" sz="2800" b="1" dirty="0"/>
              <a:t>remain elevated for 6 weeks. </a:t>
            </a:r>
            <a:endParaRPr lang="en-US" sz="2800" b="1" dirty="0" smtClean="0"/>
          </a:p>
          <a:p>
            <a:pPr algn="just"/>
            <a:r>
              <a:rPr lang="en-US" sz="2800" b="1" dirty="0" smtClean="0"/>
              <a:t>In </a:t>
            </a:r>
            <a:r>
              <a:rPr lang="en-US" sz="2800" b="1" dirty="0"/>
              <a:t>EHBA GGT </a:t>
            </a:r>
            <a:r>
              <a:rPr lang="en-US" sz="2800" b="1" dirty="0" smtClean="0"/>
              <a:t>is </a:t>
            </a:r>
            <a:r>
              <a:rPr lang="en-US" sz="2800" b="1" dirty="0"/>
              <a:t>markedly </a:t>
            </a:r>
            <a:r>
              <a:rPr lang="en-US" sz="2800" b="1" dirty="0" smtClean="0"/>
              <a:t>elevated.</a:t>
            </a:r>
            <a:endParaRPr lang="ar-EG" sz="2800" b="1" dirty="0"/>
          </a:p>
        </p:txBody>
      </p:sp>
    </p:spTree>
    <p:extLst>
      <p:ext uri="{BB962C8B-B14F-4D97-AF65-F5344CB8AC3E}">
        <p14:creationId xmlns:p14="http://schemas.microsoft.com/office/powerpoint/2010/main" val="4284069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172200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/>
              <a:t>Other conditions causing </a:t>
            </a:r>
            <a:r>
              <a:rPr lang="en-US" sz="2800" b="1" dirty="0">
                <a:solidFill>
                  <a:srgbClr val="0070C0"/>
                </a:solidFill>
              </a:rPr>
              <a:t>elevated </a:t>
            </a:r>
            <a:r>
              <a:rPr lang="en-US" sz="2800" b="1" dirty="0"/>
              <a:t>levels of γ </a:t>
            </a:r>
            <a:r>
              <a:rPr lang="en-US" sz="2800" b="1" dirty="0" err="1"/>
              <a:t>glutamyl</a:t>
            </a:r>
            <a:r>
              <a:rPr lang="en-US" sz="2800" b="1" dirty="0"/>
              <a:t> </a:t>
            </a:r>
            <a:r>
              <a:rPr lang="en-US" sz="2800" b="1" dirty="0" err="1" smtClean="0"/>
              <a:t>transpeptidase</a:t>
            </a:r>
            <a:r>
              <a:rPr lang="en-US" sz="2800" b="1" dirty="0" smtClean="0"/>
              <a:t> include: uncomplicated </a:t>
            </a:r>
            <a:r>
              <a:rPr lang="en-US" sz="2800" b="1" dirty="0"/>
              <a:t>diabetes mellitus, acute pancreatitis </a:t>
            </a:r>
            <a:r>
              <a:rPr lang="en-US" sz="2800" b="1" dirty="0" smtClean="0"/>
              <a:t>and myocardial </a:t>
            </a:r>
            <a:r>
              <a:rPr lang="en-US" sz="2800" b="1" dirty="0"/>
              <a:t>infarction. </a:t>
            </a:r>
            <a:endParaRPr lang="en-US" sz="2800" b="1" dirty="0" smtClean="0"/>
          </a:p>
          <a:p>
            <a:pPr marL="0" indent="0" algn="just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Drugs</a:t>
            </a:r>
            <a:r>
              <a:rPr lang="en-US" sz="2800" b="1" dirty="0" smtClean="0"/>
              <a:t> </a:t>
            </a:r>
            <a:r>
              <a:rPr lang="en-US" sz="2800" b="1" dirty="0"/>
              <a:t>like </a:t>
            </a:r>
            <a:r>
              <a:rPr lang="en-US" sz="2800" b="1" dirty="0" err="1"/>
              <a:t>phenobarbitone</a:t>
            </a:r>
            <a:r>
              <a:rPr lang="en-US" sz="2800" b="1" dirty="0"/>
              <a:t>, </a:t>
            </a:r>
            <a:r>
              <a:rPr lang="en-US" sz="2800" b="1" dirty="0" smtClean="0"/>
              <a:t>phenytoin, </a:t>
            </a:r>
            <a:r>
              <a:rPr lang="en-US" sz="2800" b="1" dirty="0" err="1" smtClean="0"/>
              <a:t>paracetamol</a:t>
            </a:r>
            <a:r>
              <a:rPr lang="en-US" sz="2800" b="1" dirty="0"/>
              <a:t>, tricyclic antidepressants may increase the levels of (GGT</a:t>
            </a:r>
            <a:r>
              <a:rPr lang="en-US" sz="2800" b="1" dirty="0" smtClean="0"/>
              <a:t>).</a:t>
            </a:r>
          </a:p>
          <a:p>
            <a:pPr algn="just"/>
            <a:r>
              <a:rPr lang="en-US" sz="2800" b="1" dirty="0"/>
              <a:t> </a:t>
            </a:r>
            <a:r>
              <a:rPr lang="en-US" sz="2800" b="1" dirty="0">
                <a:solidFill>
                  <a:srgbClr val="0070C0"/>
                </a:solidFill>
              </a:rPr>
              <a:t>Non-hepatic causes </a:t>
            </a:r>
            <a:r>
              <a:rPr lang="en-US" sz="2800" b="1" dirty="0"/>
              <a:t>of increased levels of </a:t>
            </a:r>
            <a:r>
              <a:rPr lang="en-US" sz="2800" b="1" dirty="0" smtClean="0"/>
              <a:t>the enzyme </a:t>
            </a:r>
            <a:r>
              <a:rPr lang="en-US" sz="2800" b="1" dirty="0"/>
              <a:t>include anorexia nervosa, </a:t>
            </a:r>
            <a:r>
              <a:rPr lang="en-US" sz="2800" b="1" dirty="0" err="1"/>
              <a:t>Gullian</a:t>
            </a:r>
            <a:r>
              <a:rPr lang="en-US" sz="2800" b="1" dirty="0"/>
              <a:t> </a:t>
            </a:r>
            <a:r>
              <a:rPr lang="en-US" sz="2800" b="1" dirty="0" err="1"/>
              <a:t>barre</a:t>
            </a:r>
            <a:r>
              <a:rPr lang="en-US" sz="2800" b="1" dirty="0"/>
              <a:t> syndrome</a:t>
            </a:r>
            <a:r>
              <a:rPr lang="en-US" sz="2800" b="1" dirty="0">
                <a:solidFill>
                  <a:srgbClr val="0070C0"/>
                </a:solidFill>
              </a:rPr>
              <a:t>(GBS)</a:t>
            </a:r>
            <a:r>
              <a:rPr lang="en-US" sz="2800" b="1" dirty="0"/>
              <a:t> , </a:t>
            </a:r>
            <a:r>
              <a:rPr lang="en-US" sz="2800" b="1" dirty="0" smtClean="0"/>
              <a:t>hyperthyroidism, obesity and </a:t>
            </a:r>
            <a:r>
              <a:rPr lang="en-US" sz="2800" b="1" dirty="0" err="1" smtClean="0"/>
              <a:t>dystrophica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myotonica</a:t>
            </a:r>
            <a:r>
              <a:rPr lang="en-US" sz="2800" b="1" dirty="0" smtClean="0"/>
              <a:t>.</a:t>
            </a:r>
          </a:p>
          <a:p>
            <a:pPr algn="just"/>
            <a:r>
              <a:rPr lang="en-US" sz="2800" b="1" dirty="0"/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Anorexia nervosa </a:t>
            </a:r>
            <a:r>
              <a:rPr lang="en-US" sz="2800" b="1" dirty="0" smtClean="0"/>
              <a:t>is </a:t>
            </a:r>
            <a:r>
              <a:rPr lang="en-US" sz="2800" b="1" dirty="0"/>
              <a:t>an eating disorder, characterized by low weight, food restriction, fear of gaining weight, and a strong desire to be </a:t>
            </a:r>
            <a:r>
              <a:rPr lang="en-US" sz="2800" b="1" dirty="0" smtClean="0"/>
              <a:t>thin.</a:t>
            </a:r>
          </a:p>
          <a:p>
            <a:pPr marL="0" indent="0" algn="just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(</a:t>
            </a:r>
            <a:r>
              <a:rPr lang="en-US" sz="2800" b="1" dirty="0">
                <a:solidFill>
                  <a:srgbClr val="0070C0"/>
                </a:solidFill>
              </a:rPr>
              <a:t>GBS) </a:t>
            </a:r>
            <a:r>
              <a:rPr lang="en-US" sz="2800" b="1" dirty="0"/>
              <a:t>is a rapid-onset muscle weakness caused by the immune system damaging the peripheral nervous </a:t>
            </a:r>
            <a:r>
              <a:rPr lang="en-US" sz="2800" b="1" dirty="0" smtClean="0"/>
              <a:t>system</a:t>
            </a:r>
            <a:endParaRPr lang="ar-EG" sz="2800" b="1" dirty="0"/>
          </a:p>
        </p:txBody>
      </p:sp>
    </p:spTree>
    <p:extLst>
      <p:ext uri="{BB962C8B-B14F-4D97-AF65-F5344CB8AC3E}">
        <p14:creationId xmlns:p14="http://schemas.microsoft.com/office/powerpoint/2010/main" val="3390957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91600" cy="6477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 err="1">
                <a:solidFill>
                  <a:srgbClr val="0070C0"/>
                </a:solidFill>
              </a:rPr>
              <a:t>Myotonic</a:t>
            </a:r>
            <a:r>
              <a:rPr lang="en-US" sz="2800" b="1" dirty="0">
                <a:solidFill>
                  <a:srgbClr val="0070C0"/>
                </a:solidFill>
              </a:rPr>
              <a:t> dystrophy </a:t>
            </a:r>
            <a:r>
              <a:rPr lang="en-US" sz="2800" b="1" dirty="0"/>
              <a:t>is a long-term genetic disorder that affects muscle function</a:t>
            </a:r>
            <a:r>
              <a:rPr lang="en-US" sz="2800" b="1" dirty="0" smtClean="0"/>
              <a:t>. </a:t>
            </a:r>
            <a:r>
              <a:rPr lang="en-US" sz="2800" b="1" dirty="0"/>
              <a:t>It is a type of muscular </a:t>
            </a:r>
            <a:r>
              <a:rPr lang="en-US" sz="2800" b="1" dirty="0" smtClean="0"/>
              <a:t>dystrophy.</a:t>
            </a:r>
          </a:p>
          <a:p>
            <a:pPr marL="0" indent="0" algn="just">
              <a:buNone/>
            </a:pPr>
            <a:r>
              <a:rPr lang="en-US" sz="2800" b="1" dirty="0"/>
              <a:t>3</a:t>
            </a:r>
            <a:r>
              <a:rPr lang="en-US" sz="2800" b="1" dirty="0">
                <a:solidFill>
                  <a:srgbClr val="0070C0"/>
                </a:solidFill>
              </a:rPr>
              <a:t>. </a:t>
            </a:r>
            <a:r>
              <a:rPr lang="en-US" sz="2800" b="1" dirty="0"/>
              <a:t>Other enzymes that detect cholestasis: 5 </a:t>
            </a:r>
            <a:r>
              <a:rPr lang="en-US" sz="2800" b="1" dirty="0" err="1"/>
              <a:t>Nucleotidase</a:t>
            </a:r>
            <a:r>
              <a:rPr lang="en-US" sz="2800" b="1" dirty="0"/>
              <a:t> </a:t>
            </a:r>
            <a:r>
              <a:rPr lang="en-US" sz="2800" b="1" dirty="0" smtClean="0"/>
              <a:t>and </a:t>
            </a:r>
            <a:r>
              <a:rPr lang="en-US" sz="2800" b="1" dirty="0" err="1" smtClean="0"/>
              <a:t>Leucine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aminopeptidase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(not routinely </a:t>
            </a:r>
            <a:r>
              <a:rPr lang="en-US" sz="2800" b="1" dirty="0" smtClean="0">
                <a:solidFill>
                  <a:srgbClr val="FF0000"/>
                </a:solidFill>
              </a:rPr>
              <a:t>estimated).</a:t>
            </a:r>
          </a:p>
          <a:p>
            <a:pPr marL="0" indent="0" algn="just">
              <a:buNone/>
            </a:pPr>
            <a:r>
              <a:rPr lang="en-US" sz="2800" b="1" dirty="0" smtClean="0"/>
              <a:t>…………………………………………………………………………………………</a:t>
            </a:r>
          </a:p>
          <a:p>
            <a:pPr marL="0" indent="0" algn="just">
              <a:buNone/>
            </a:pPr>
            <a:r>
              <a:rPr lang="en-US" sz="2800" b="1" dirty="0">
                <a:solidFill>
                  <a:srgbClr val="0070C0"/>
                </a:solidFill>
              </a:rPr>
              <a:t>Estimation of serum liver enzymes (Alanine </a:t>
            </a:r>
            <a:r>
              <a:rPr lang="en-US" sz="2800" b="1" dirty="0" smtClean="0">
                <a:solidFill>
                  <a:srgbClr val="0070C0"/>
                </a:solidFill>
              </a:rPr>
              <a:t>transaminase):</a:t>
            </a:r>
          </a:p>
          <a:p>
            <a:pPr marL="0" indent="0" algn="just">
              <a:buNone/>
            </a:pPr>
            <a:r>
              <a:rPr lang="en-US" sz="2800" b="1" dirty="0"/>
              <a:t>The enzyme </a:t>
            </a:r>
            <a:r>
              <a:rPr lang="en-US" sz="2800" b="1" dirty="0" smtClean="0"/>
              <a:t>(</a:t>
            </a:r>
            <a:r>
              <a:rPr lang="en-US" sz="2800" b="1" dirty="0"/>
              <a:t>ALT) is widely distributed with </a:t>
            </a:r>
            <a:r>
              <a:rPr lang="en-US" sz="2800" b="1" dirty="0" smtClean="0"/>
              <a:t>high </a:t>
            </a:r>
            <a:r>
              <a:rPr lang="en-US" sz="2800" b="1" dirty="0" err="1" smtClean="0"/>
              <a:t>conc</a:t>
            </a:r>
            <a:r>
              <a:rPr lang="en-US" sz="2800" b="1" dirty="0" smtClean="0"/>
              <a:t> </a:t>
            </a:r>
            <a:r>
              <a:rPr lang="en-US" sz="2800" b="1" dirty="0"/>
              <a:t>in </a:t>
            </a:r>
            <a:r>
              <a:rPr lang="en-US" sz="2800" b="1" dirty="0" smtClean="0"/>
              <a:t>liver. </a:t>
            </a:r>
            <a:r>
              <a:rPr lang="en-US" sz="2800" b="1" dirty="0" smtClean="0">
                <a:solidFill>
                  <a:srgbClr val="0070C0"/>
                </a:solidFill>
              </a:rPr>
              <a:t>Elevated </a:t>
            </a:r>
            <a:r>
              <a:rPr lang="en-US" sz="2800" b="1" dirty="0">
                <a:solidFill>
                  <a:srgbClr val="0070C0"/>
                </a:solidFill>
              </a:rPr>
              <a:t>serum ALT </a:t>
            </a:r>
            <a:r>
              <a:rPr lang="en-US" sz="2800" b="1" dirty="0"/>
              <a:t>is found in hepatitis, </a:t>
            </a:r>
            <a:r>
              <a:rPr lang="en-US" sz="2800" b="1" dirty="0" smtClean="0"/>
              <a:t>cirrhosis, obstructive </a:t>
            </a:r>
            <a:r>
              <a:rPr lang="en-US" sz="2800" b="1" dirty="0"/>
              <a:t>jaundice, carcinoma of the liver, and chronic alcohol </a:t>
            </a:r>
            <a:r>
              <a:rPr lang="en-US" sz="2800" b="1" dirty="0" smtClean="0"/>
              <a:t>abuse.</a:t>
            </a:r>
          </a:p>
          <a:p>
            <a:pPr marL="0" indent="0" algn="just">
              <a:buNone/>
            </a:pPr>
            <a:r>
              <a:rPr lang="en-US" sz="2800" b="1" dirty="0">
                <a:solidFill>
                  <a:srgbClr val="0070C0"/>
                </a:solidFill>
              </a:rPr>
              <a:t>Assay </a:t>
            </a:r>
            <a:r>
              <a:rPr lang="en-US" sz="2800" b="1" dirty="0" smtClean="0">
                <a:solidFill>
                  <a:srgbClr val="0070C0"/>
                </a:solidFill>
              </a:rPr>
              <a:t>Principle:       </a:t>
            </a:r>
            <a:endParaRPr lang="ar-EG" sz="2800" b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71" y="5334000"/>
            <a:ext cx="8610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253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66294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800" b="1" dirty="0"/>
              <a:t>ALT activity is measured by monitoring the </a:t>
            </a:r>
            <a:r>
              <a:rPr lang="en-US" sz="2800" b="1" dirty="0" err="1" smtClean="0"/>
              <a:t>conc</a:t>
            </a:r>
            <a:r>
              <a:rPr lang="en-US" sz="2800" b="1" dirty="0" smtClean="0"/>
              <a:t> </a:t>
            </a:r>
            <a:r>
              <a:rPr lang="en-US" sz="2800" b="1" dirty="0"/>
              <a:t>of </a:t>
            </a:r>
            <a:r>
              <a:rPr lang="en-US" sz="2400" b="1" dirty="0" smtClean="0"/>
              <a:t>pyruvate </a:t>
            </a:r>
            <a:r>
              <a:rPr lang="en-US" sz="2600" b="1" dirty="0" err="1" smtClean="0"/>
              <a:t>hydrazone</a:t>
            </a:r>
            <a:r>
              <a:rPr lang="en-US" sz="2600" b="1" dirty="0" smtClean="0"/>
              <a:t> formed </a:t>
            </a:r>
            <a:r>
              <a:rPr lang="en-US" sz="2600" b="1" dirty="0"/>
              <a:t>with </a:t>
            </a:r>
            <a:r>
              <a:rPr lang="en-US" sz="2600" b="1" dirty="0" smtClean="0"/>
              <a:t>2,4 </a:t>
            </a:r>
            <a:r>
              <a:rPr lang="en-US" sz="2600" b="1" dirty="0" err="1" smtClean="0"/>
              <a:t>dinitrophenylhydrazine</a:t>
            </a:r>
            <a:r>
              <a:rPr lang="en-US" sz="2600" b="1" dirty="0" smtClean="0"/>
              <a:t>.</a:t>
            </a:r>
            <a:endParaRPr lang="en-US" sz="1300" b="1" dirty="0" smtClean="0"/>
          </a:p>
          <a:p>
            <a:pPr marL="0" indent="0" algn="just">
              <a:buNone/>
            </a:pPr>
            <a:r>
              <a:rPr lang="en-US" sz="1200" b="1" dirty="0" smtClean="0"/>
              <a:t>               ……………………………………………………………………………………………………………………………………………………………………………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</a:rPr>
              <a:t>II-Tests of the liver’s capacity to transport organic anions and </a:t>
            </a:r>
            <a:r>
              <a:rPr lang="en-US" b="1" dirty="0" smtClean="0">
                <a:solidFill>
                  <a:schemeClr val="accent6"/>
                </a:solidFill>
              </a:rPr>
              <a:t>to metabolize drugs.</a:t>
            </a:r>
          </a:p>
          <a:p>
            <a:pPr algn="just"/>
            <a:r>
              <a:rPr lang="en-US" b="1" dirty="0">
                <a:solidFill>
                  <a:srgbClr val="0070C0"/>
                </a:solidFill>
              </a:rPr>
              <a:t>1. Serum bilirubin</a:t>
            </a:r>
            <a:r>
              <a:rPr lang="en-US" sz="2800" b="1" dirty="0"/>
              <a:t>: Bilirubin is an endogenous anion derived from hemoglobin </a:t>
            </a:r>
            <a:r>
              <a:rPr lang="en-US" sz="2800" b="1" dirty="0" smtClean="0"/>
              <a:t>degradation from </a:t>
            </a:r>
            <a:r>
              <a:rPr lang="en-US" sz="2800" b="1" dirty="0"/>
              <a:t>the </a:t>
            </a:r>
            <a:r>
              <a:rPr lang="en-US" sz="2800" b="1" dirty="0" smtClean="0"/>
              <a:t>RBC.</a:t>
            </a:r>
          </a:p>
          <a:p>
            <a:pPr algn="just"/>
            <a:r>
              <a:rPr lang="en-US" sz="2800" b="1" dirty="0"/>
              <a:t>The classification of bilirubin into </a:t>
            </a:r>
            <a:r>
              <a:rPr lang="en-US" sz="2800" b="1" dirty="0">
                <a:solidFill>
                  <a:srgbClr val="0070C0"/>
                </a:solidFill>
              </a:rPr>
              <a:t>direct and </a:t>
            </a:r>
            <a:r>
              <a:rPr lang="en-US" sz="2800" b="1" dirty="0" smtClean="0">
                <a:solidFill>
                  <a:srgbClr val="0070C0"/>
                </a:solidFill>
              </a:rPr>
              <a:t>indirect </a:t>
            </a:r>
            <a:r>
              <a:rPr lang="en-US" sz="2800" b="1" dirty="0" smtClean="0"/>
              <a:t>bilirubin </a:t>
            </a:r>
            <a:r>
              <a:rPr lang="en-US" sz="2800" b="1" dirty="0"/>
              <a:t>are based on the original </a:t>
            </a:r>
            <a:r>
              <a:rPr lang="en-US" sz="2800" b="1" dirty="0">
                <a:solidFill>
                  <a:srgbClr val="0070C0"/>
                </a:solidFill>
              </a:rPr>
              <a:t>van der Bergh method </a:t>
            </a:r>
            <a:r>
              <a:rPr lang="en-US" sz="2800" b="1" dirty="0"/>
              <a:t>of </a:t>
            </a:r>
            <a:r>
              <a:rPr lang="en-US" sz="2800" b="1" dirty="0" smtClean="0"/>
              <a:t>measuring bilirubin.</a:t>
            </a:r>
          </a:p>
          <a:p>
            <a:pPr algn="just"/>
            <a:r>
              <a:rPr lang="en-US" sz="2800" b="1" dirty="0" smtClean="0"/>
              <a:t>Serum </a:t>
            </a:r>
            <a:r>
              <a:rPr lang="en-US" sz="2800" b="1" dirty="0"/>
              <a:t>and </a:t>
            </a:r>
            <a:r>
              <a:rPr lang="en-US" sz="2800" b="1" dirty="0" smtClean="0"/>
              <a:t>plasma samples </a:t>
            </a:r>
            <a:r>
              <a:rPr lang="en-US" sz="2800" b="1" dirty="0"/>
              <a:t>must be </a:t>
            </a:r>
            <a:r>
              <a:rPr lang="en-US" sz="2800" b="1" dirty="0">
                <a:solidFill>
                  <a:srgbClr val="0070C0"/>
                </a:solidFill>
              </a:rPr>
              <a:t>kept in dark </a:t>
            </a:r>
            <a:r>
              <a:rPr lang="en-US" sz="2800" b="1" dirty="0"/>
              <a:t>before </a:t>
            </a:r>
            <a:r>
              <a:rPr lang="en-US" sz="2800" b="1" dirty="0" smtClean="0"/>
              <a:t>measurements, because its photosensitive.</a:t>
            </a:r>
          </a:p>
          <a:p>
            <a:pPr algn="just"/>
            <a:r>
              <a:rPr lang="en-US" sz="2800" b="1" dirty="0" smtClean="0">
                <a:solidFill>
                  <a:srgbClr val="0070C0"/>
                </a:solidFill>
              </a:rPr>
              <a:t>Types </a:t>
            </a:r>
            <a:r>
              <a:rPr lang="en-US" sz="2800" b="1" dirty="0">
                <a:solidFill>
                  <a:srgbClr val="0070C0"/>
                </a:solidFill>
              </a:rPr>
              <a:t>of </a:t>
            </a:r>
            <a:r>
              <a:rPr lang="en-US" sz="2800" b="1" dirty="0" smtClean="0">
                <a:solidFill>
                  <a:srgbClr val="0070C0"/>
                </a:solidFill>
              </a:rPr>
              <a:t>bilirubin:</a:t>
            </a:r>
          </a:p>
          <a:p>
            <a:pPr algn="just"/>
            <a:r>
              <a:rPr lang="en-US" sz="3000" b="1" u="sng" dirty="0">
                <a:solidFill>
                  <a:srgbClr val="0070C0"/>
                </a:solidFill>
              </a:rPr>
              <a:t>1. Total bilirubin</a:t>
            </a:r>
            <a:r>
              <a:rPr lang="en-US" sz="2800" b="1" dirty="0" smtClean="0">
                <a:solidFill>
                  <a:srgbClr val="0070C0"/>
                </a:solidFill>
              </a:rPr>
              <a:t>: </a:t>
            </a:r>
            <a:r>
              <a:rPr lang="en-US" sz="2800" b="1" dirty="0" smtClean="0"/>
              <a:t>Normal </a:t>
            </a:r>
            <a:r>
              <a:rPr lang="en-US" sz="2800" b="1" dirty="0"/>
              <a:t>range is 0.2-0.9 mg/dl. </a:t>
            </a:r>
            <a:endParaRPr lang="en-US" sz="2800" b="1" dirty="0" smtClean="0"/>
          </a:p>
          <a:p>
            <a:pPr algn="just"/>
            <a:r>
              <a:rPr lang="en-US" sz="2800" b="1" dirty="0" smtClean="0"/>
              <a:t>It </a:t>
            </a:r>
            <a:r>
              <a:rPr lang="en-US" sz="2800" b="1" dirty="0"/>
              <a:t>is </a:t>
            </a:r>
            <a:r>
              <a:rPr lang="en-US" sz="2800" b="1" dirty="0" smtClean="0"/>
              <a:t>slightly higher </a:t>
            </a:r>
            <a:r>
              <a:rPr lang="en-US" sz="2800" b="1" dirty="0"/>
              <a:t>by </a:t>
            </a:r>
            <a:r>
              <a:rPr lang="en-US" sz="2800" b="1" dirty="0" smtClean="0"/>
              <a:t>in </a:t>
            </a:r>
            <a:r>
              <a:rPr lang="en-US" sz="2800" b="1" dirty="0"/>
              <a:t>males as compared to </a:t>
            </a:r>
            <a:r>
              <a:rPr lang="en-US" sz="2800" b="1" dirty="0" smtClean="0"/>
              <a:t>females.</a:t>
            </a:r>
          </a:p>
          <a:p>
            <a:pPr algn="just"/>
            <a:r>
              <a:rPr lang="en-US" sz="2800" b="1" dirty="0" smtClean="0"/>
              <a:t>Helps </a:t>
            </a:r>
            <a:r>
              <a:rPr lang="en-US" sz="2800" b="1" dirty="0"/>
              <a:t>to diagnose </a:t>
            </a:r>
            <a:r>
              <a:rPr lang="en-US" sz="2800" b="1" dirty="0">
                <a:solidFill>
                  <a:srgbClr val="0070C0"/>
                </a:solidFill>
              </a:rPr>
              <a:t>Gilbert syndrome </a:t>
            </a:r>
            <a:r>
              <a:rPr lang="en-US" sz="2800" b="1" dirty="0"/>
              <a:t>in males </a:t>
            </a:r>
            <a:r>
              <a:rPr lang="en-US" sz="2800" b="1" dirty="0" smtClean="0"/>
              <a:t>easily.</a:t>
            </a:r>
          </a:p>
          <a:p>
            <a:pPr algn="just"/>
            <a:endParaRPr lang="ar-EG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347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5532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0070C0"/>
                </a:solidFill>
              </a:rPr>
              <a:t>2. Direct Bilirubin</a:t>
            </a:r>
            <a:r>
              <a:rPr lang="en-US" b="1" dirty="0"/>
              <a:t>: </a:t>
            </a:r>
            <a:r>
              <a:rPr lang="en-US" b="1" dirty="0" smtClean="0"/>
              <a:t>Normal range </a:t>
            </a:r>
            <a:r>
              <a:rPr lang="en-US" b="1" dirty="0"/>
              <a:t>0.3mg/dl</a:t>
            </a:r>
          </a:p>
          <a:p>
            <a:r>
              <a:rPr lang="en-US" b="1" dirty="0" smtClean="0"/>
              <a:t>gives </a:t>
            </a:r>
            <a:r>
              <a:rPr lang="en-US" b="1" dirty="0"/>
              <a:t>estimation of conjugated </a:t>
            </a:r>
            <a:r>
              <a:rPr lang="en-US" b="1" dirty="0" smtClean="0"/>
              <a:t>bilirubin.</a:t>
            </a:r>
          </a:p>
          <a:p>
            <a:r>
              <a:rPr lang="en-US" b="1" u="sng" dirty="0">
                <a:solidFill>
                  <a:srgbClr val="0070C0"/>
                </a:solidFill>
              </a:rPr>
              <a:t>3. Indirect bilirubin</a:t>
            </a:r>
            <a:r>
              <a:rPr lang="en-US" b="1" dirty="0"/>
              <a:t>: </a:t>
            </a:r>
            <a:r>
              <a:rPr lang="en-US" b="1" dirty="0" smtClean="0"/>
              <a:t>the difference between </a:t>
            </a:r>
            <a:r>
              <a:rPr lang="en-US" b="1" dirty="0" smtClean="0">
                <a:solidFill>
                  <a:srgbClr val="0070C0"/>
                </a:solidFill>
              </a:rPr>
              <a:t>total</a:t>
            </a:r>
            <a:r>
              <a:rPr lang="en-US" b="1" dirty="0" smtClean="0"/>
              <a:t> </a:t>
            </a:r>
            <a:r>
              <a:rPr lang="en-US" b="1" dirty="0"/>
              <a:t>and </a:t>
            </a:r>
            <a:r>
              <a:rPr lang="en-US" b="1" dirty="0">
                <a:solidFill>
                  <a:schemeClr val="accent6"/>
                </a:solidFill>
              </a:rPr>
              <a:t>direct </a:t>
            </a:r>
            <a:r>
              <a:rPr lang="en-US" b="1" dirty="0" smtClean="0">
                <a:solidFill>
                  <a:schemeClr val="accent6"/>
                </a:solidFill>
              </a:rPr>
              <a:t>bilirubin.</a:t>
            </a:r>
          </a:p>
          <a:p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Hyperbilirubinemia</a:t>
            </a:r>
            <a:r>
              <a:rPr lang="en-US" b="1" dirty="0" smtClean="0"/>
              <a:t>: 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1- Increased </a:t>
            </a:r>
            <a:r>
              <a:rPr lang="en-US" b="1" dirty="0">
                <a:solidFill>
                  <a:schemeClr val="accent6"/>
                </a:solidFill>
              </a:rPr>
              <a:t>unconjugated </a:t>
            </a:r>
            <a:r>
              <a:rPr lang="en-US" b="1" dirty="0" smtClean="0">
                <a:solidFill>
                  <a:schemeClr val="accent6"/>
                </a:solidFill>
              </a:rPr>
              <a:t>bilirubin </a:t>
            </a:r>
            <a:r>
              <a:rPr lang="en-US" b="1" dirty="0" smtClean="0"/>
              <a:t>(Unconjugated  </a:t>
            </a:r>
            <a:r>
              <a:rPr lang="en-US" b="1" dirty="0" err="1" smtClean="0"/>
              <a:t>hyperbilirubinemia</a:t>
            </a:r>
            <a:r>
              <a:rPr lang="en-US" b="1" dirty="0" smtClean="0"/>
              <a:t> &gt; 80</a:t>
            </a:r>
            <a:r>
              <a:rPr lang="en-US" b="1" dirty="0"/>
              <a:t>% of total bilirubin): </a:t>
            </a:r>
            <a:r>
              <a:rPr lang="en-US" b="1" dirty="0" smtClean="0"/>
              <a:t>results </a:t>
            </a:r>
            <a:r>
              <a:rPr lang="en-US" b="1" dirty="0"/>
              <a:t>from 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overproduction of bilirubin </a:t>
            </a:r>
          </a:p>
          <a:p>
            <a:r>
              <a:rPr lang="en-US" b="1" dirty="0" smtClean="0"/>
              <a:t>Impaired </a:t>
            </a:r>
            <a:r>
              <a:rPr lang="en-US" b="1" dirty="0"/>
              <a:t>uptake, conjugation </a:t>
            </a:r>
          </a:p>
          <a:p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4085830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248400"/>
          </a:xfrm>
        </p:spPr>
        <p:txBody>
          <a:bodyPr/>
          <a:lstStyle/>
          <a:p>
            <a:pPr algn="just"/>
            <a:r>
              <a:rPr lang="en-US" b="1" dirty="0"/>
              <a:t>2-  </a:t>
            </a:r>
            <a:r>
              <a:rPr lang="en-US" b="1" dirty="0">
                <a:solidFill>
                  <a:srgbClr val="0070C0"/>
                </a:solidFill>
              </a:rPr>
              <a:t>Increased conjugated bilirubin </a:t>
            </a:r>
            <a:r>
              <a:rPr lang="en-US" b="1" dirty="0"/>
              <a:t>(Conjugated </a:t>
            </a:r>
            <a:r>
              <a:rPr lang="en-US" b="1" dirty="0" err="1"/>
              <a:t>hyperbilirubinemia</a:t>
            </a:r>
            <a:r>
              <a:rPr lang="en-US" b="1" dirty="0"/>
              <a:t> &gt; 20% of total </a:t>
            </a:r>
            <a:r>
              <a:rPr lang="en-US" b="1" dirty="0" smtClean="0"/>
              <a:t>bilirubin</a:t>
            </a:r>
          </a:p>
          <a:p>
            <a:pPr algn="just"/>
            <a:r>
              <a:rPr lang="en-US" b="1" dirty="0" smtClean="0"/>
              <a:t>Results from :</a:t>
            </a:r>
          </a:p>
          <a:p>
            <a:pPr algn="just"/>
            <a:r>
              <a:rPr lang="en-US" b="1" dirty="0" smtClean="0"/>
              <a:t>Impaired </a:t>
            </a:r>
            <a:r>
              <a:rPr lang="en-US" b="1" dirty="0"/>
              <a:t>intrahepatic </a:t>
            </a:r>
            <a:r>
              <a:rPr lang="en-US" b="1" dirty="0" smtClean="0"/>
              <a:t>excretion.</a:t>
            </a:r>
          </a:p>
          <a:p>
            <a:pPr algn="just"/>
            <a:r>
              <a:rPr lang="en-US" b="1" dirty="0" smtClean="0"/>
              <a:t>  Regurgitation of unconjugated </a:t>
            </a:r>
            <a:r>
              <a:rPr lang="en-US" b="1" dirty="0"/>
              <a:t>or conjugated bilirubin from hepatocytes of bile </a:t>
            </a:r>
            <a:r>
              <a:rPr lang="en-US" b="1" dirty="0" smtClean="0"/>
              <a:t>ducts.</a:t>
            </a:r>
          </a:p>
          <a:p>
            <a:pPr algn="just"/>
            <a:r>
              <a:rPr lang="en-US" b="1" dirty="0" err="1" smtClean="0"/>
              <a:t>Classifed</a:t>
            </a:r>
            <a:r>
              <a:rPr lang="en-US" b="1" dirty="0"/>
              <a:t> </a:t>
            </a:r>
            <a:r>
              <a:rPr lang="en-US" b="1" dirty="0" smtClean="0"/>
              <a:t>to: </a:t>
            </a:r>
          </a:p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Intrahepatic.</a:t>
            </a:r>
            <a:r>
              <a:rPr lang="en-US" b="1" dirty="0" smtClean="0"/>
              <a:t> </a:t>
            </a:r>
            <a:r>
              <a:rPr lang="en-US" b="1" dirty="0" err="1" smtClean="0"/>
              <a:t>eg</a:t>
            </a:r>
            <a:r>
              <a:rPr lang="en-US" b="1" dirty="0" smtClean="0"/>
              <a:t> , </a:t>
            </a:r>
            <a:r>
              <a:rPr lang="en-US" b="1" dirty="0"/>
              <a:t>Neonatal hepatitis </a:t>
            </a:r>
            <a:r>
              <a:rPr lang="en-US" b="1" dirty="0" smtClean="0"/>
              <a:t>IHBA</a:t>
            </a:r>
          </a:p>
          <a:p>
            <a:pPr algn="just"/>
            <a:r>
              <a:rPr lang="en-US" b="1" dirty="0" err="1" smtClean="0">
                <a:solidFill>
                  <a:srgbClr val="0070C0"/>
                </a:solidFill>
              </a:rPr>
              <a:t>Extrahepatic</a:t>
            </a:r>
            <a:r>
              <a:rPr lang="en-US" b="1" dirty="0" smtClean="0"/>
              <a:t>. </a:t>
            </a:r>
            <a:r>
              <a:rPr lang="en-US" b="1" dirty="0" err="1" smtClean="0"/>
              <a:t>Eg,EHBA</a:t>
            </a:r>
            <a:r>
              <a:rPr lang="en-US" b="1" dirty="0" smtClean="0"/>
              <a:t> </a:t>
            </a:r>
            <a:r>
              <a:rPr lang="en-US" b="1" dirty="0" err="1" smtClean="0"/>
              <a:t>Choledochal</a:t>
            </a:r>
            <a:r>
              <a:rPr lang="en-US" b="1" dirty="0" smtClean="0"/>
              <a:t> cyst.</a:t>
            </a:r>
          </a:p>
          <a:p>
            <a:pPr algn="just"/>
            <a:r>
              <a:rPr lang="en-US" sz="2800" b="1" dirty="0" err="1"/>
              <a:t>Choledochal</a:t>
            </a:r>
            <a:r>
              <a:rPr lang="en-US" sz="2800" b="1" dirty="0"/>
              <a:t> cysts are congenital bile </a:t>
            </a:r>
            <a:r>
              <a:rPr lang="en-US" sz="2800" b="1" dirty="0" smtClean="0"/>
              <a:t>duct anomalies</a:t>
            </a:r>
            <a:endParaRPr lang="ar-EG" sz="2800" b="1" dirty="0"/>
          </a:p>
        </p:txBody>
      </p:sp>
    </p:spTree>
    <p:extLst>
      <p:ext uri="{BB962C8B-B14F-4D97-AF65-F5344CB8AC3E}">
        <p14:creationId xmlns:p14="http://schemas.microsoft.com/office/powerpoint/2010/main" val="2740866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248400"/>
          </a:xfrm>
        </p:spPr>
        <p:txBody>
          <a:bodyPr/>
          <a:lstStyle/>
          <a:p>
            <a:pPr algn="just"/>
            <a:r>
              <a:rPr lang="en-US" b="1" u="sng" dirty="0" err="1">
                <a:solidFill>
                  <a:srgbClr val="0070C0"/>
                </a:solidFill>
              </a:rPr>
              <a:t>Hyperbilirubinemia</a:t>
            </a:r>
            <a:r>
              <a:rPr lang="en-US" b="1" u="sng" dirty="0">
                <a:solidFill>
                  <a:srgbClr val="0070C0"/>
                </a:solidFill>
              </a:rPr>
              <a:t> and Hemolysis</a:t>
            </a:r>
            <a:r>
              <a:rPr lang="en-US" b="1" dirty="0" smtClean="0"/>
              <a:t>:</a:t>
            </a:r>
          </a:p>
          <a:p>
            <a:pPr algn="just"/>
            <a:r>
              <a:rPr lang="en-US" b="1" dirty="0">
                <a:solidFill>
                  <a:srgbClr val="0070C0"/>
                </a:solidFill>
              </a:rPr>
              <a:t>1. Blood Bilirubin</a:t>
            </a:r>
            <a:r>
              <a:rPr lang="en-US" b="1" dirty="0"/>
              <a:t>: Bilirubin itself is </a:t>
            </a:r>
            <a:r>
              <a:rPr lang="en-US" b="1" dirty="0">
                <a:solidFill>
                  <a:srgbClr val="FF0000"/>
                </a:solidFill>
              </a:rPr>
              <a:t>not soluble in water</a:t>
            </a:r>
            <a:r>
              <a:rPr lang="en-US" b="1" dirty="0"/>
              <a:t> and is bound to </a:t>
            </a:r>
            <a:r>
              <a:rPr lang="en-US" b="1" dirty="0">
                <a:solidFill>
                  <a:srgbClr val="0070C0"/>
                </a:solidFill>
              </a:rPr>
              <a:t>albumin</a:t>
            </a:r>
            <a:r>
              <a:rPr lang="en-US" b="1" dirty="0"/>
              <a:t> </a:t>
            </a:r>
            <a:r>
              <a:rPr lang="en-US" b="1" dirty="0" smtClean="0"/>
              <a:t>and thus </a:t>
            </a:r>
            <a:r>
              <a:rPr lang="en-US" b="1" dirty="0"/>
              <a:t>does not appear in </a:t>
            </a:r>
            <a:r>
              <a:rPr lang="en-US" b="1" dirty="0" smtClean="0"/>
              <a:t>urine.</a:t>
            </a:r>
          </a:p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Hemolysis of RBC </a:t>
            </a:r>
            <a:r>
              <a:rPr lang="en-US" b="1" dirty="0"/>
              <a:t>with overproduction of bilirubin </a:t>
            </a:r>
            <a:r>
              <a:rPr lang="en-US" b="1" dirty="0" smtClean="0"/>
              <a:t>and concomitant </a:t>
            </a:r>
            <a:r>
              <a:rPr lang="en-US" b="1" dirty="0"/>
              <a:t>reduced GFR cause decreased excretion and can lead to </a:t>
            </a:r>
            <a:r>
              <a:rPr lang="en-US" b="1" dirty="0" smtClean="0"/>
              <a:t>high bilirubin levels.</a:t>
            </a:r>
          </a:p>
          <a:p>
            <a:pPr algn="just"/>
            <a:r>
              <a:rPr lang="en-US" b="1" dirty="0" smtClean="0"/>
              <a:t>Severe </a:t>
            </a:r>
            <a:r>
              <a:rPr lang="en-US" b="1" dirty="0"/>
              <a:t>parenchymal disease, septicemia and </a:t>
            </a:r>
            <a:r>
              <a:rPr lang="en-US" b="1" dirty="0" smtClean="0"/>
              <a:t>renal failure </a:t>
            </a:r>
            <a:r>
              <a:rPr lang="en-US" b="1" dirty="0"/>
              <a:t>causes </a:t>
            </a:r>
            <a:r>
              <a:rPr lang="en-US" b="1" dirty="0" err="1" smtClean="0"/>
              <a:t>hyperbilirubinemia</a:t>
            </a:r>
            <a:r>
              <a:rPr lang="en-US" b="1" dirty="0" smtClean="0"/>
              <a:t>.</a:t>
            </a:r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305079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just"/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686800" cy="6477000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solidFill>
                  <a:srgbClr val="0070C0"/>
                </a:solidFill>
              </a:rPr>
              <a:t>2. Urine bilirubin</a:t>
            </a:r>
            <a:r>
              <a:rPr lang="en-US" b="1" dirty="0" smtClean="0">
                <a:solidFill>
                  <a:srgbClr val="0070C0"/>
                </a:solidFill>
              </a:rPr>
              <a:t>: </a:t>
            </a:r>
            <a:r>
              <a:rPr lang="en-US" b="1" dirty="0" smtClean="0"/>
              <a:t>urine </a:t>
            </a:r>
            <a:r>
              <a:rPr lang="en-US" b="1" dirty="0"/>
              <a:t>bilirubin indicates </a:t>
            </a:r>
            <a:r>
              <a:rPr lang="en-US" b="1" dirty="0" err="1" smtClean="0"/>
              <a:t>hepatobiliary</a:t>
            </a:r>
            <a:r>
              <a:rPr lang="en-US" b="1" dirty="0" smtClean="0"/>
              <a:t> disease.</a:t>
            </a:r>
          </a:p>
          <a:p>
            <a:pPr algn="just"/>
            <a:r>
              <a:rPr lang="en-US" b="1" dirty="0">
                <a:solidFill>
                  <a:srgbClr val="0070C0"/>
                </a:solidFill>
              </a:rPr>
              <a:t>Unconjugated bilirubin </a:t>
            </a:r>
            <a:r>
              <a:rPr lang="en-US" b="1" dirty="0"/>
              <a:t>is tightly bound to albumin and not filtered </a:t>
            </a:r>
            <a:r>
              <a:rPr lang="en-US" b="1" dirty="0" smtClean="0"/>
              <a:t>by the </a:t>
            </a:r>
            <a:r>
              <a:rPr lang="en-US" b="1" dirty="0"/>
              <a:t>glomerulus and thus </a:t>
            </a:r>
            <a:r>
              <a:rPr lang="en-US" b="1" dirty="0">
                <a:solidFill>
                  <a:srgbClr val="FF0000"/>
                </a:solidFill>
              </a:rPr>
              <a:t>not present in </a:t>
            </a:r>
            <a:r>
              <a:rPr lang="en-US" b="1" dirty="0" smtClean="0">
                <a:solidFill>
                  <a:srgbClr val="FF0000"/>
                </a:solidFill>
              </a:rPr>
              <a:t>urine.</a:t>
            </a:r>
          </a:p>
          <a:p>
            <a:pPr algn="just"/>
            <a:r>
              <a:rPr lang="en-US" b="1" dirty="0" smtClean="0"/>
              <a:t>Because the </a:t>
            </a:r>
            <a:r>
              <a:rPr lang="en-US" b="1" dirty="0">
                <a:solidFill>
                  <a:srgbClr val="0070C0"/>
                </a:solidFill>
              </a:rPr>
              <a:t>renal threshold </a:t>
            </a:r>
            <a:r>
              <a:rPr lang="en-US" b="1" dirty="0"/>
              <a:t>for conjugated bilirubin is </a:t>
            </a:r>
            <a:r>
              <a:rPr lang="en-US" b="1" dirty="0">
                <a:solidFill>
                  <a:srgbClr val="0070C0"/>
                </a:solidFill>
              </a:rPr>
              <a:t>low</a:t>
            </a:r>
            <a:r>
              <a:rPr lang="en-US" b="1" dirty="0"/>
              <a:t> and the laboratory </a:t>
            </a:r>
            <a:r>
              <a:rPr lang="en-US" b="1" dirty="0" smtClean="0"/>
              <a:t>methods can </a:t>
            </a:r>
            <a:r>
              <a:rPr lang="en-US" b="1" dirty="0"/>
              <a:t>detect low levels of bilirubin in </a:t>
            </a:r>
            <a:r>
              <a:rPr lang="en-US" b="1" dirty="0" smtClean="0"/>
              <a:t>urine, so conjugated </a:t>
            </a:r>
            <a:r>
              <a:rPr lang="en-US" b="1" dirty="0"/>
              <a:t>bilirubin may be </a:t>
            </a:r>
            <a:r>
              <a:rPr lang="en-US" b="1" dirty="0" smtClean="0"/>
              <a:t>found in </a:t>
            </a:r>
            <a:r>
              <a:rPr lang="en-US" b="1" dirty="0"/>
              <a:t>urine when the serum bilirubin levels are </a:t>
            </a:r>
            <a:r>
              <a:rPr lang="en-US" b="1" dirty="0" smtClean="0"/>
              <a:t>normal. This </a:t>
            </a:r>
            <a:r>
              <a:rPr lang="en-US" b="1" dirty="0"/>
              <a:t>is the case in </a:t>
            </a:r>
            <a:r>
              <a:rPr lang="en-US" b="1" dirty="0" smtClean="0"/>
              <a:t>early </a:t>
            </a:r>
            <a:r>
              <a:rPr lang="en-US" b="1" dirty="0" smtClean="0">
                <a:solidFill>
                  <a:srgbClr val="0070C0"/>
                </a:solidFill>
              </a:rPr>
              <a:t>acute </a:t>
            </a:r>
            <a:r>
              <a:rPr lang="en-US" b="1" dirty="0">
                <a:solidFill>
                  <a:srgbClr val="0070C0"/>
                </a:solidFill>
              </a:rPr>
              <a:t>viral </a:t>
            </a:r>
            <a:r>
              <a:rPr lang="en-US" b="1" dirty="0" smtClean="0">
                <a:solidFill>
                  <a:srgbClr val="0070C0"/>
                </a:solidFill>
              </a:rPr>
              <a:t>hepatitis.</a:t>
            </a:r>
            <a:endParaRPr lang="ar-EG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08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400800"/>
          </a:xfrm>
        </p:spPr>
        <p:txBody>
          <a:bodyPr/>
          <a:lstStyle/>
          <a:p>
            <a:pPr algn="just"/>
            <a:r>
              <a:rPr lang="en-US" b="1" dirty="0">
                <a:solidFill>
                  <a:srgbClr val="0070C0"/>
                </a:solidFill>
              </a:rPr>
              <a:t>3. </a:t>
            </a:r>
            <a:r>
              <a:rPr lang="en-US" b="1" dirty="0" err="1">
                <a:solidFill>
                  <a:srgbClr val="0070C0"/>
                </a:solidFill>
              </a:rPr>
              <a:t>Urobilinogen</a:t>
            </a:r>
            <a:r>
              <a:rPr lang="en-US" b="1" dirty="0" smtClean="0">
                <a:solidFill>
                  <a:srgbClr val="0070C0"/>
                </a:solidFill>
              </a:rPr>
              <a:t>: </a:t>
            </a:r>
            <a:r>
              <a:rPr lang="en-US" b="1" dirty="0" smtClean="0">
                <a:solidFill>
                  <a:srgbClr val="FF0000"/>
                </a:solidFill>
              </a:rPr>
              <a:t>An </a:t>
            </a:r>
            <a:r>
              <a:rPr lang="en-US" b="1" dirty="0">
                <a:solidFill>
                  <a:srgbClr val="FF0000"/>
                </a:solidFill>
              </a:rPr>
              <a:t>increase </a:t>
            </a:r>
            <a:r>
              <a:rPr lang="en-US" b="1" dirty="0"/>
              <a:t>in the </a:t>
            </a:r>
            <a:r>
              <a:rPr lang="en-US" b="1" dirty="0" err="1"/>
              <a:t>urobilinogen</a:t>
            </a:r>
            <a:r>
              <a:rPr lang="en-US" b="1" dirty="0"/>
              <a:t> in urine is a </a:t>
            </a:r>
            <a:r>
              <a:rPr lang="en-US" b="1" dirty="0" smtClean="0"/>
              <a:t>sensitive indicator </a:t>
            </a:r>
            <a:r>
              <a:rPr lang="en-US" b="1" dirty="0"/>
              <a:t>of hepatocellular </a:t>
            </a:r>
            <a:r>
              <a:rPr lang="en-US" b="1" dirty="0" smtClean="0"/>
              <a:t>dysfunction.</a:t>
            </a:r>
          </a:p>
          <a:p>
            <a:pPr algn="just"/>
            <a:r>
              <a:rPr lang="en-US" b="1" dirty="0"/>
              <a:t>It is a good indication of alcoholic </a:t>
            </a:r>
            <a:r>
              <a:rPr lang="en-US" b="1" dirty="0" smtClean="0"/>
              <a:t>liver damage</a:t>
            </a:r>
            <a:r>
              <a:rPr lang="en-US" b="1" dirty="0"/>
              <a:t>, well compensated cirrhosis or malignant disease of the liver. </a:t>
            </a:r>
            <a:endParaRPr lang="en-US" b="1" dirty="0" smtClean="0"/>
          </a:p>
          <a:p>
            <a:pPr algn="just"/>
            <a:r>
              <a:rPr lang="en-US" b="1" dirty="0" smtClean="0"/>
              <a:t>In viral hepatitis </a:t>
            </a:r>
            <a:r>
              <a:rPr lang="en-US" b="1" dirty="0"/>
              <a:t>it appears early in </a:t>
            </a:r>
            <a:r>
              <a:rPr lang="en-US" b="1" dirty="0" smtClean="0"/>
              <a:t>urine.</a:t>
            </a:r>
          </a:p>
          <a:p>
            <a:pPr algn="just"/>
            <a:r>
              <a:rPr lang="en-US" b="1" dirty="0"/>
              <a:t>It is markedly increased in </a:t>
            </a:r>
            <a:r>
              <a:rPr lang="en-US" b="1" dirty="0" smtClean="0"/>
              <a:t>hemolysis.</a:t>
            </a:r>
          </a:p>
          <a:p>
            <a:pPr algn="just"/>
            <a:r>
              <a:rPr lang="en-US" b="1" dirty="0" err="1"/>
              <a:t>Urobilinogen</a:t>
            </a:r>
            <a:r>
              <a:rPr lang="en-US" b="1" dirty="0"/>
              <a:t> gives a </a:t>
            </a:r>
            <a:r>
              <a:rPr lang="en-US" b="1" dirty="0" smtClean="0">
                <a:solidFill>
                  <a:srgbClr val="FF0000"/>
                </a:solidFill>
              </a:rPr>
              <a:t>purple</a:t>
            </a:r>
            <a:r>
              <a:rPr lang="en-US" b="1" dirty="0" smtClean="0"/>
              <a:t> reaction </a:t>
            </a:r>
            <a:r>
              <a:rPr lang="en-US" b="1" dirty="0"/>
              <a:t>to </a:t>
            </a:r>
            <a:r>
              <a:rPr lang="en-US" b="1" dirty="0">
                <a:solidFill>
                  <a:srgbClr val="0070C0"/>
                </a:solidFill>
              </a:rPr>
              <a:t>Ehrlich’s aldehyde reagent.</a:t>
            </a:r>
            <a:endParaRPr lang="ar-EG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703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5973763"/>
          </a:xfrm>
        </p:spPr>
        <p:txBody>
          <a:bodyPr/>
          <a:lstStyle/>
          <a:p>
            <a:pPr algn="just"/>
            <a:r>
              <a:rPr lang="en-US" b="1" dirty="0">
                <a:solidFill>
                  <a:srgbClr val="0070C0"/>
                </a:solidFill>
              </a:rPr>
              <a:t>4. Delta bilirubin</a:t>
            </a:r>
            <a:r>
              <a:rPr lang="en-US" b="1" dirty="0"/>
              <a:t>: </a:t>
            </a:r>
            <a:endParaRPr lang="en-US" b="1" dirty="0" smtClean="0"/>
          </a:p>
          <a:p>
            <a:pPr algn="just"/>
            <a:r>
              <a:rPr lang="en-US" b="1" dirty="0" smtClean="0"/>
              <a:t>Direct </a:t>
            </a:r>
            <a:r>
              <a:rPr lang="en-US" b="1" dirty="0"/>
              <a:t>covalent albumin-bound bilirubin increases </a:t>
            </a:r>
            <a:r>
              <a:rPr lang="en-US" b="1" dirty="0" smtClean="0"/>
              <a:t>in prolonged </a:t>
            </a:r>
            <a:r>
              <a:rPr lang="en-US" b="1" dirty="0"/>
              <a:t>jaundice. </a:t>
            </a:r>
            <a:endParaRPr lang="en-US" b="1" dirty="0" smtClean="0"/>
          </a:p>
          <a:p>
            <a:pPr algn="just"/>
            <a:r>
              <a:rPr lang="en-US" b="1" dirty="0" smtClean="0"/>
              <a:t>Half-life </a:t>
            </a:r>
            <a:r>
              <a:rPr lang="en-US" b="1" dirty="0"/>
              <a:t>is 18 days (the same as albumin), </a:t>
            </a:r>
            <a:r>
              <a:rPr lang="en-US" b="1" dirty="0" smtClean="0"/>
              <a:t>This accounts </a:t>
            </a:r>
            <a:r>
              <a:rPr lang="en-US" b="1" dirty="0"/>
              <a:t>for the relatively slow regression of jaundice &amp; presence </a:t>
            </a:r>
            <a:r>
              <a:rPr lang="en-US" b="1" dirty="0" smtClean="0"/>
              <a:t>of conjugated </a:t>
            </a:r>
            <a:r>
              <a:rPr lang="en-US" b="1" dirty="0" err="1"/>
              <a:t>hyperbilirubinaemia</a:t>
            </a:r>
            <a:r>
              <a:rPr lang="en-US" b="1" dirty="0"/>
              <a:t> without </a:t>
            </a:r>
            <a:r>
              <a:rPr lang="en-US" b="1" dirty="0" err="1"/>
              <a:t>bilirubinuria</a:t>
            </a:r>
            <a:r>
              <a:rPr lang="en-US" b="1" dirty="0"/>
              <a:t> as during </a:t>
            </a:r>
            <a:r>
              <a:rPr lang="en-US" b="1" dirty="0" smtClean="0"/>
              <a:t>recovery from </a:t>
            </a:r>
            <a:r>
              <a:rPr lang="en-US" b="1" dirty="0"/>
              <a:t>acute </a:t>
            </a:r>
            <a:r>
              <a:rPr lang="en-US" b="1" dirty="0" smtClean="0"/>
              <a:t>hepatitis.</a:t>
            </a:r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662022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10600" cy="6248400"/>
          </a:xfrm>
        </p:spPr>
        <p:txBody>
          <a:bodyPr/>
          <a:lstStyle/>
          <a:p>
            <a:pPr algn="just"/>
            <a:r>
              <a:rPr lang="en-US" b="1" dirty="0">
                <a:solidFill>
                  <a:srgbClr val="0070C0"/>
                </a:solidFill>
              </a:rPr>
              <a:t>Liver function </a:t>
            </a:r>
            <a:r>
              <a:rPr lang="en-US" b="1" dirty="0" smtClean="0">
                <a:solidFill>
                  <a:srgbClr val="0070C0"/>
                </a:solidFill>
              </a:rPr>
              <a:t>tests:</a:t>
            </a:r>
          </a:p>
          <a:p>
            <a:pPr algn="just"/>
            <a:r>
              <a:rPr lang="en-US" b="1" dirty="0"/>
              <a:t>I-Tests that detect injury to hepatocytes (</a:t>
            </a:r>
            <a:r>
              <a:rPr lang="en-US" b="1" dirty="0">
                <a:solidFill>
                  <a:srgbClr val="0070C0"/>
                </a:solidFill>
              </a:rPr>
              <a:t>serum enzyme tests</a:t>
            </a:r>
            <a:r>
              <a:rPr lang="en-US" b="1" dirty="0" smtClean="0">
                <a:solidFill>
                  <a:srgbClr val="0070C0"/>
                </a:solidFill>
              </a:rPr>
              <a:t>):</a:t>
            </a:r>
          </a:p>
          <a:p>
            <a:pPr algn="just"/>
            <a:r>
              <a:rPr lang="en-US" b="1" dirty="0" smtClean="0"/>
              <a:t>Aminotransferases and </a:t>
            </a:r>
            <a:r>
              <a:rPr lang="en-US" b="1" dirty="0"/>
              <a:t>alkaline phosphatase</a:t>
            </a:r>
            <a:endParaRPr lang="en-US" b="1" dirty="0" smtClean="0"/>
          </a:p>
          <a:p>
            <a:pPr algn="just"/>
            <a:r>
              <a:rPr lang="en-US" b="1" dirty="0"/>
              <a:t>II-Tests of the liver’s capacity to transport organic anions and </a:t>
            </a:r>
            <a:r>
              <a:rPr lang="en-US" b="1" dirty="0" smtClean="0"/>
              <a:t>to metabolize drugs</a:t>
            </a:r>
          </a:p>
          <a:p>
            <a:pPr algn="just"/>
            <a:r>
              <a:rPr lang="en-US" b="1" dirty="0"/>
              <a:t>III-Tests of the Liver’s biosynthetic </a:t>
            </a:r>
            <a:r>
              <a:rPr lang="en-US" b="1" dirty="0" smtClean="0"/>
              <a:t>capacity:</a:t>
            </a:r>
          </a:p>
          <a:p>
            <a:pPr marL="0" indent="0" algn="just">
              <a:buNone/>
            </a:pPr>
            <a:r>
              <a:rPr lang="en-US" b="1" dirty="0" smtClean="0"/>
              <a:t>      Serum </a:t>
            </a:r>
            <a:r>
              <a:rPr lang="en-US" b="1" dirty="0"/>
              <a:t>proteins, albumin</a:t>
            </a:r>
            <a:endParaRPr lang="en-US" b="1" dirty="0" smtClean="0"/>
          </a:p>
          <a:p>
            <a:pPr algn="just"/>
            <a:r>
              <a:rPr lang="en-US" b="1" dirty="0"/>
              <a:t>IV-Tests that measure hepatic metabolic </a:t>
            </a:r>
            <a:r>
              <a:rPr lang="en-US" sz="2800" b="1" dirty="0" smtClean="0"/>
              <a:t>function</a:t>
            </a:r>
          </a:p>
          <a:p>
            <a:pPr algn="just"/>
            <a:r>
              <a:rPr lang="en-US" b="1" dirty="0"/>
              <a:t>V-Tests for accurate etiological diagnosis.</a:t>
            </a:r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276543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324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b="1" dirty="0">
                <a:solidFill>
                  <a:srgbClr val="0070C0"/>
                </a:solidFill>
              </a:rPr>
              <a:t>III-Tests of the Liver’s biosynthetic </a:t>
            </a:r>
            <a:r>
              <a:rPr lang="en-US" b="1" dirty="0" smtClean="0">
                <a:solidFill>
                  <a:srgbClr val="0070C0"/>
                </a:solidFill>
              </a:rPr>
              <a:t>capacity:</a:t>
            </a:r>
          </a:p>
          <a:p>
            <a:pPr algn="just"/>
            <a:r>
              <a:rPr lang="en-US" b="1" dirty="0">
                <a:solidFill>
                  <a:srgbClr val="0070C0"/>
                </a:solidFill>
              </a:rPr>
              <a:t>1. Serum proteins</a:t>
            </a:r>
            <a:r>
              <a:rPr lang="en-US" b="1" dirty="0"/>
              <a:t>: The liver is the major source of most the </a:t>
            </a:r>
            <a:r>
              <a:rPr lang="en-US" b="1" dirty="0" smtClean="0"/>
              <a:t>serum proteins</a:t>
            </a:r>
            <a:r>
              <a:rPr lang="en-US" b="1" dirty="0"/>
              <a:t>. The parenchymal cells are responsible for synthesis </a:t>
            </a:r>
            <a:r>
              <a:rPr lang="en-US" b="1" dirty="0" smtClean="0"/>
              <a:t>of albumin</a:t>
            </a:r>
            <a:r>
              <a:rPr lang="en-US" b="1" dirty="0"/>
              <a:t>, fibrinogen and other coagulation factors and most of the </a:t>
            </a:r>
            <a:r>
              <a:rPr lang="en-US" b="1" dirty="0" smtClean="0"/>
              <a:t>α and </a:t>
            </a:r>
            <a:r>
              <a:rPr lang="en-US" b="1" dirty="0"/>
              <a:t>β </a:t>
            </a:r>
            <a:r>
              <a:rPr lang="en-US" b="1" dirty="0" smtClean="0"/>
              <a:t>globulins</a:t>
            </a:r>
          </a:p>
          <a:p>
            <a:pPr algn="just"/>
            <a:r>
              <a:rPr lang="en-US" b="1" dirty="0"/>
              <a:t>2. Albumin: Albumin is quantitatively the most important protein </a:t>
            </a:r>
            <a:r>
              <a:rPr lang="en-US" b="1" dirty="0" smtClean="0"/>
              <a:t>in plasma </a:t>
            </a:r>
            <a:r>
              <a:rPr lang="en-US" b="1" dirty="0"/>
              <a:t>synthesized by the liver and is a useful indicator of </a:t>
            </a:r>
            <a:r>
              <a:rPr lang="en-US" b="1" dirty="0" smtClean="0"/>
              <a:t>hepatic function</a:t>
            </a:r>
          </a:p>
          <a:p>
            <a:pPr algn="just"/>
            <a:r>
              <a:rPr lang="en-US" b="1" dirty="0"/>
              <a:t>Albumin synthesis is </a:t>
            </a:r>
            <a:r>
              <a:rPr lang="en-US" b="1" dirty="0" smtClean="0"/>
              <a:t>affected by liver </a:t>
            </a:r>
            <a:r>
              <a:rPr lang="en-US" b="1" dirty="0"/>
              <a:t>disease </a:t>
            </a:r>
            <a:r>
              <a:rPr lang="en-US" b="1" dirty="0" smtClean="0"/>
              <a:t>nutritional </a:t>
            </a:r>
            <a:r>
              <a:rPr lang="en-US" b="1" dirty="0"/>
              <a:t>status, </a:t>
            </a:r>
            <a:r>
              <a:rPr lang="en-US" b="1" dirty="0" smtClean="0"/>
              <a:t>hormonal balance </a:t>
            </a:r>
            <a:r>
              <a:rPr lang="en-US" b="1" dirty="0"/>
              <a:t>and osmotic </a:t>
            </a:r>
            <a:r>
              <a:rPr lang="en-US" b="1" dirty="0" smtClean="0"/>
              <a:t>pressure</a:t>
            </a:r>
          </a:p>
          <a:p>
            <a:pPr algn="just"/>
            <a:r>
              <a:rPr lang="en-US" b="1" dirty="0" smtClean="0"/>
              <a:t>Serum </a:t>
            </a:r>
            <a:r>
              <a:rPr lang="en-US" b="1" dirty="0"/>
              <a:t>levels are typically </a:t>
            </a:r>
            <a:r>
              <a:rPr lang="en-US" b="1" dirty="0">
                <a:solidFill>
                  <a:srgbClr val="0070C0"/>
                </a:solidFill>
              </a:rPr>
              <a:t>depressed</a:t>
            </a:r>
            <a:r>
              <a:rPr lang="en-US" b="1" dirty="0"/>
              <a:t> in patients </a:t>
            </a:r>
            <a:r>
              <a:rPr lang="en-US" b="1" dirty="0" smtClean="0"/>
              <a:t>with cirrhosis </a:t>
            </a:r>
            <a:r>
              <a:rPr lang="en-US" b="1" dirty="0"/>
              <a:t>and </a:t>
            </a:r>
            <a:r>
              <a:rPr lang="en-US" b="1" dirty="0" smtClean="0"/>
              <a:t>ascites.</a:t>
            </a:r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1154919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915400" cy="6172200"/>
          </a:xfrm>
        </p:spPr>
        <p:txBody>
          <a:bodyPr/>
          <a:lstStyle/>
          <a:p>
            <a:pPr algn="just"/>
            <a:r>
              <a:rPr lang="en-US" b="1" dirty="0">
                <a:solidFill>
                  <a:srgbClr val="0070C0"/>
                </a:solidFill>
              </a:rPr>
              <a:t>Albumin </a:t>
            </a:r>
            <a:r>
              <a:rPr lang="en-US" b="1" dirty="0" smtClean="0">
                <a:solidFill>
                  <a:srgbClr val="0070C0"/>
                </a:solidFill>
              </a:rPr>
              <a:t>to globulin </a:t>
            </a:r>
            <a:r>
              <a:rPr lang="en-US" b="1" dirty="0">
                <a:solidFill>
                  <a:srgbClr val="0070C0"/>
                </a:solidFill>
              </a:rPr>
              <a:t>ratio (A/G</a:t>
            </a:r>
            <a:r>
              <a:rPr lang="en-US" b="1" dirty="0" smtClean="0">
                <a:solidFill>
                  <a:srgbClr val="0070C0"/>
                </a:solidFill>
              </a:rPr>
              <a:t>):</a:t>
            </a:r>
          </a:p>
          <a:p>
            <a:pPr algn="just"/>
            <a:r>
              <a:rPr lang="en-US" b="1" dirty="0"/>
              <a:t>In hepatic cirrhosis the albumin will </a:t>
            </a:r>
            <a:r>
              <a:rPr lang="en-US" b="1" dirty="0" smtClean="0"/>
              <a:t>be greatly </a:t>
            </a:r>
            <a:r>
              <a:rPr lang="en-US" b="1" dirty="0">
                <a:solidFill>
                  <a:srgbClr val="0070C0"/>
                </a:solidFill>
              </a:rPr>
              <a:t>decreased</a:t>
            </a:r>
            <a:r>
              <a:rPr lang="en-US" b="1" dirty="0"/>
              <a:t> &amp; (A/G) ratio will </a:t>
            </a:r>
            <a:r>
              <a:rPr lang="en-US" b="1" dirty="0">
                <a:solidFill>
                  <a:srgbClr val="0070C0"/>
                </a:solidFill>
              </a:rPr>
              <a:t>fall below </a:t>
            </a:r>
            <a:r>
              <a:rPr lang="en-US" b="1" dirty="0" smtClean="0">
                <a:solidFill>
                  <a:srgbClr val="0070C0"/>
                </a:solidFill>
              </a:rPr>
              <a:t>one</a:t>
            </a:r>
            <a:r>
              <a:rPr lang="en-US" b="1" dirty="0" smtClean="0"/>
              <a:t>.</a:t>
            </a:r>
          </a:p>
          <a:p>
            <a:pPr algn="just"/>
            <a:r>
              <a:rPr lang="en-US" sz="2800" b="1" dirty="0"/>
              <a:t>Normal serum values range from </a:t>
            </a:r>
            <a:r>
              <a:rPr lang="en-US" b="1" dirty="0">
                <a:solidFill>
                  <a:srgbClr val="0070C0"/>
                </a:solidFill>
              </a:rPr>
              <a:t>3.5g/dl to 4.5 g/dl</a:t>
            </a:r>
            <a:r>
              <a:rPr lang="en-US" b="1" dirty="0" smtClean="0"/>
              <a:t>.</a:t>
            </a:r>
          </a:p>
          <a:p>
            <a:pPr algn="just"/>
            <a:r>
              <a:rPr lang="en-US" b="1" dirty="0" err="1"/>
              <a:t>Hypoalbuminemia</a:t>
            </a:r>
            <a:r>
              <a:rPr lang="en-US" b="1" dirty="0"/>
              <a:t> is not specific for liver disease and may </a:t>
            </a:r>
            <a:r>
              <a:rPr lang="en-US" b="1" dirty="0" smtClean="0"/>
              <a:t>occur in </a:t>
            </a:r>
            <a:r>
              <a:rPr lang="en-US" b="1" dirty="0"/>
              <a:t>protein malnutrition, </a:t>
            </a:r>
            <a:r>
              <a:rPr lang="en-US" b="1" dirty="0" err="1"/>
              <a:t>nephrotic</a:t>
            </a:r>
            <a:r>
              <a:rPr lang="en-US" b="1" dirty="0"/>
              <a:t> syndrome and chronic </a:t>
            </a:r>
            <a:r>
              <a:rPr lang="en-US" b="1" dirty="0" smtClean="0"/>
              <a:t>protein losing </a:t>
            </a:r>
            <a:r>
              <a:rPr lang="en-US" sz="2800" b="1" dirty="0" err="1" smtClean="0"/>
              <a:t>enteropathies</a:t>
            </a:r>
            <a:endParaRPr lang="ar-EG" sz="2800" b="1" dirty="0"/>
          </a:p>
        </p:txBody>
      </p:sp>
    </p:spTree>
    <p:extLst>
      <p:ext uri="{BB962C8B-B14F-4D97-AF65-F5344CB8AC3E}">
        <p14:creationId xmlns:p14="http://schemas.microsoft.com/office/powerpoint/2010/main" val="2413890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"/>
            <a:ext cx="8991600" cy="6324600"/>
          </a:xfrm>
        </p:spPr>
        <p:txBody>
          <a:bodyPr/>
          <a:lstStyle/>
          <a:p>
            <a:pPr algn="just"/>
            <a:r>
              <a:rPr lang="en-US" b="1" dirty="0">
                <a:solidFill>
                  <a:srgbClr val="0070C0"/>
                </a:solidFill>
              </a:rPr>
              <a:t>3. </a:t>
            </a:r>
            <a:r>
              <a:rPr lang="en-US" b="1" dirty="0" err="1" smtClean="0">
                <a:solidFill>
                  <a:srgbClr val="0070C0"/>
                </a:solidFill>
              </a:rPr>
              <a:t>Prealbumin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 algn="just"/>
            <a:r>
              <a:rPr lang="en-US" b="1" dirty="0"/>
              <a:t>The serum </a:t>
            </a:r>
            <a:r>
              <a:rPr lang="en-US" b="1" dirty="0" err="1"/>
              <a:t>prealbumin</a:t>
            </a:r>
            <a:r>
              <a:rPr lang="en-US" b="1" dirty="0"/>
              <a:t> level is 0.2- 0.3 g/L</a:t>
            </a:r>
            <a:r>
              <a:rPr lang="en-US" b="1" dirty="0" smtClean="0"/>
              <a:t>.</a:t>
            </a:r>
          </a:p>
          <a:p>
            <a:pPr algn="just"/>
            <a:r>
              <a:rPr lang="en-US" b="1" dirty="0" smtClean="0"/>
              <a:t>These </a:t>
            </a:r>
            <a:r>
              <a:rPr lang="en-US" b="1" dirty="0"/>
              <a:t>levels </a:t>
            </a:r>
            <a:r>
              <a:rPr lang="en-US" b="1" dirty="0" smtClean="0"/>
              <a:t>fall in </a:t>
            </a:r>
            <a:r>
              <a:rPr lang="en-US" b="1" dirty="0"/>
              <a:t>liver disease presumably due to reduced </a:t>
            </a:r>
            <a:r>
              <a:rPr lang="en-US" b="1" dirty="0" smtClean="0"/>
              <a:t>synthesis.</a:t>
            </a:r>
          </a:p>
          <a:p>
            <a:pPr algn="just"/>
            <a:r>
              <a:rPr lang="en-US" b="1" dirty="0"/>
              <a:t>Because of its short </a:t>
            </a:r>
            <a:r>
              <a:rPr lang="en-US" b="1" dirty="0" smtClean="0"/>
              <a:t>half life</a:t>
            </a:r>
            <a:r>
              <a:rPr lang="en-US" b="1" dirty="0"/>
              <a:t>, changes may precede alteration in serum </a:t>
            </a:r>
            <a:r>
              <a:rPr lang="en-US" b="1" dirty="0" smtClean="0"/>
              <a:t>albumin</a:t>
            </a:r>
          </a:p>
          <a:p>
            <a:pPr algn="just"/>
            <a:r>
              <a:rPr lang="en-US" b="1" dirty="0"/>
              <a:t>Determination </a:t>
            </a:r>
            <a:r>
              <a:rPr lang="en-US" b="1" dirty="0" smtClean="0"/>
              <a:t>of </a:t>
            </a:r>
            <a:r>
              <a:rPr lang="en-US" b="1" dirty="0" err="1" smtClean="0"/>
              <a:t>prealbumin</a:t>
            </a:r>
            <a:r>
              <a:rPr lang="en-US" b="1" dirty="0" smtClean="0"/>
              <a:t> </a:t>
            </a:r>
            <a:r>
              <a:rPr lang="en-US" b="1" dirty="0"/>
              <a:t>has </a:t>
            </a:r>
            <a:r>
              <a:rPr lang="en-US" b="1" dirty="0" smtClean="0"/>
              <a:t>bee considered </a:t>
            </a:r>
            <a:r>
              <a:rPr lang="en-US" b="1" dirty="0"/>
              <a:t>particularly useful in </a:t>
            </a:r>
            <a:r>
              <a:rPr lang="en-US" b="1" dirty="0" smtClean="0"/>
              <a:t>drug-induced hepatotoxicity.</a:t>
            </a:r>
          </a:p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4. </a:t>
            </a:r>
            <a:r>
              <a:rPr lang="en-US" b="1" dirty="0">
                <a:solidFill>
                  <a:srgbClr val="0070C0"/>
                </a:solidFill>
              </a:rPr>
              <a:t>Serum </a:t>
            </a:r>
            <a:r>
              <a:rPr lang="en-US" b="1" dirty="0" err="1">
                <a:solidFill>
                  <a:srgbClr val="0070C0"/>
                </a:solidFill>
              </a:rPr>
              <a:t>ceruloplasmin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  <a:r>
              <a:rPr lang="en-US" b="1" dirty="0"/>
              <a:t>It </a:t>
            </a:r>
            <a:r>
              <a:rPr lang="en-US" b="1" dirty="0" smtClean="0"/>
              <a:t>is synthesized </a:t>
            </a:r>
            <a:r>
              <a:rPr lang="en-US" b="1" dirty="0"/>
              <a:t>in the liver and </a:t>
            </a:r>
            <a:r>
              <a:rPr lang="en-US" b="1" dirty="0">
                <a:solidFill>
                  <a:srgbClr val="0070C0"/>
                </a:solidFill>
              </a:rPr>
              <a:t>is an acute phase protein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en-US" b="1" dirty="0"/>
              <a:t>Normal plasma levels are 0.2-0.4g/L</a:t>
            </a:r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3250296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839200" cy="65532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b="1" dirty="0"/>
              <a:t>The </a:t>
            </a:r>
            <a:r>
              <a:rPr lang="en-US" b="1" dirty="0" smtClean="0"/>
              <a:t>plasma concentration </a:t>
            </a:r>
            <a:r>
              <a:rPr lang="en-US" b="1" dirty="0"/>
              <a:t>rise in infections, rheumatoid </a:t>
            </a:r>
            <a:r>
              <a:rPr lang="en-US" b="1" dirty="0" err="1"/>
              <a:t>arthiritis</a:t>
            </a:r>
            <a:r>
              <a:rPr lang="en-US" b="1" dirty="0"/>
              <a:t>, pregnancy, non </a:t>
            </a:r>
            <a:r>
              <a:rPr lang="en-US" b="1" dirty="0" smtClean="0"/>
              <a:t>Wilson liver </a:t>
            </a:r>
            <a:r>
              <a:rPr lang="en-US" b="1" dirty="0"/>
              <a:t>disease and obstructive jaundice. This is an important diagnostic </a:t>
            </a:r>
            <a:r>
              <a:rPr lang="en-US" b="1" dirty="0" smtClean="0"/>
              <a:t>marker in </a:t>
            </a:r>
            <a:r>
              <a:rPr lang="en-US" b="1" dirty="0">
                <a:solidFill>
                  <a:srgbClr val="0070C0"/>
                </a:solidFill>
              </a:rPr>
              <a:t>Wilson disease</a:t>
            </a:r>
            <a:r>
              <a:rPr lang="en-US" b="1" dirty="0"/>
              <a:t>, in which the plasma level is usually </a:t>
            </a:r>
            <a:r>
              <a:rPr lang="en-US" b="1" dirty="0" smtClean="0">
                <a:solidFill>
                  <a:srgbClr val="0070C0"/>
                </a:solidFill>
              </a:rPr>
              <a:t>low.</a:t>
            </a:r>
          </a:p>
          <a:p>
            <a:pPr algn="just"/>
            <a:r>
              <a:rPr lang="en-US" b="1" dirty="0"/>
              <a:t>Low levels </a:t>
            </a:r>
            <a:r>
              <a:rPr lang="en-US" b="1" dirty="0" smtClean="0"/>
              <a:t>may also </a:t>
            </a:r>
            <a:r>
              <a:rPr lang="en-US" b="1" dirty="0"/>
              <a:t>be seen in neonates, </a:t>
            </a:r>
            <a:r>
              <a:rPr lang="en-US" b="1" dirty="0" err="1"/>
              <a:t>Menke’s</a:t>
            </a:r>
            <a:r>
              <a:rPr lang="en-US" b="1" dirty="0"/>
              <a:t> disease, kwashiorkor, marasmus, </a:t>
            </a:r>
            <a:r>
              <a:rPr lang="en-US" b="1" dirty="0" smtClean="0"/>
              <a:t>protein losing </a:t>
            </a:r>
            <a:r>
              <a:rPr lang="en-US" b="1" dirty="0" err="1"/>
              <a:t>enteropathy</a:t>
            </a:r>
            <a:r>
              <a:rPr lang="en-US" b="1" dirty="0"/>
              <a:t>, copper deficiency and </a:t>
            </a:r>
            <a:r>
              <a:rPr lang="en-US" b="1" dirty="0" err="1"/>
              <a:t>aceruloplasminemia</a:t>
            </a:r>
            <a:r>
              <a:rPr lang="en-US" b="1" dirty="0" smtClean="0"/>
              <a:t>.</a:t>
            </a:r>
          </a:p>
          <a:p>
            <a:pPr algn="just"/>
            <a:r>
              <a:rPr lang="en-US" b="1" dirty="0" err="1">
                <a:solidFill>
                  <a:srgbClr val="0070C0"/>
                </a:solidFill>
              </a:rPr>
              <a:t>Menke’s</a:t>
            </a:r>
            <a:r>
              <a:rPr lang="en-US" b="1" dirty="0">
                <a:solidFill>
                  <a:srgbClr val="0070C0"/>
                </a:solidFill>
              </a:rPr>
              <a:t> disease </a:t>
            </a:r>
            <a:r>
              <a:rPr lang="en-US" b="1" dirty="0"/>
              <a:t>is an inherited disorder in which the body has a problem absorbing </a:t>
            </a:r>
            <a:r>
              <a:rPr lang="en-US" b="1" dirty="0" smtClean="0"/>
              <a:t>copper.</a:t>
            </a:r>
          </a:p>
          <a:p>
            <a:pPr algn="just"/>
            <a:r>
              <a:rPr lang="en-US" b="1" dirty="0">
                <a:solidFill>
                  <a:srgbClr val="0070C0"/>
                </a:solidFill>
              </a:rPr>
              <a:t>Kwashiorkor</a:t>
            </a:r>
            <a:r>
              <a:rPr lang="en-US" b="1" dirty="0"/>
              <a:t> is a form of severe protein malnutrition characterized by edema and an enlarged liver with fatty </a:t>
            </a:r>
            <a:r>
              <a:rPr lang="en-US" b="1" dirty="0" smtClean="0"/>
              <a:t>infiltrates.</a:t>
            </a:r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1271436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71" y="152400"/>
            <a:ext cx="8991600" cy="62484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</a:rPr>
              <a:t>Marasmus</a:t>
            </a:r>
            <a:r>
              <a:rPr lang="en-US" sz="2800" b="1" dirty="0"/>
              <a:t> is a form of severe malnutrition characterized by energy </a:t>
            </a:r>
            <a:r>
              <a:rPr lang="en-US" sz="2800" b="1" dirty="0" smtClean="0"/>
              <a:t>deficiency.</a:t>
            </a:r>
          </a:p>
          <a:p>
            <a:pPr algn="just"/>
            <a:r>
              <a:rPr lang="en-US" sz="2800" b="1" dirty="0" err="1" smtClean="0">
                <a:solidFill>
                  <a:srgbClr val="0070C0"/>
                </a:solidFill>
              </a:rPr>
              <a:t>Enteropathy</a:t>
            </a:r>
            <a:r>
              <a:rPr lang="en-US" sz="2800" b="1" dirty="0" smtClean="0"/>
              <a:t> is a </a:t>
            </a:r>
            <a:r>
              <a:rPr lang="en-US" sz="2800" b="1" dirty="0"/>
              <a:t>disease of the </a:t>
            </a:r>
            <a:r>
              <a:rPr lang="en-US" sz="2800" b="1" dirty="0" smtClean="0"/>
              <a:t>intestine, especially </a:t>
            </a:r>
            <a:r>
              <a:rPr lang="en-US" sz="2800" b="1" dirty="0"/>
              <a:t>the small intestine</a:t>
            </a:r>
            <a:r>
              <a:rPr lang="en-US" sz="2800" b="1" dirty="0" smtClean="0"/>
              <a:t>.</a:t>
            </a:r>
          </a:p>
          <a:p>
            <a:pPr algn="just"/>
            <a:r>
              <a:rPr lang="en-US" sz="2800" b="1" dirty="0" err="1">
                <a:solidFill>
                  <a:srgbClr val="0070C0"/>
                </a:solidFill>
              </a:rPr>
              <a:t>Aceruloplasminemia</a:t>
            </a:r>
            <a:r>
              <a:rPr lang="en-US" sz="2800" b="1" dirty="0"/>
              <a:t> is a rare </a:t>
            </a:r>
            <a:r>
              <a:rPr lang="en-US" sz="2800" b="1" dirty="0" smtClean="0"/>
              <a:t>autosomal recessive disorder in </a:t>
            </a:r>
            <a:r>
              <a:rPr lang="en-US" sz="2800" b="1" dirty="0"/>
              <a:t>which the liver can not synthesis the protein </a:t>
            </a:r>
            <a:r>
              <a:rPr lang="en-US" sz="2800" b="1" dirty="0" err="1"/>
              <a:t>ceruloplasmin</a:t>
            </a:r>
            <a:r>
              <a:rPr lang="en-US" sz="2800" b="1" dirty="0"/>
              <a:t> properly, which is needed to transport copper around the blood</a:t>
            </a:r>
            <a:r>
              <a:rPr lang="en-US" b="1" dirty="0" smtClean="0"/>
              <a:t>.</a:t>
            </a:r>
          </a:p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5</a:t>
            </a:r>
            <a:r>
              <a:rPr lang="el-GR" b="1" dirty="0" smtClean="0">
                <a:solidFill>
                  <a:srgbClr val="0070C0"/>
                </a:solidFill>
              </a:rPr>
              <a:t>. </a:t>
            </a:r>
            <a:r>
              <a:rPr lang="el-GR" b="1" dirty="0">
                <a:solidFill>
                  <a:srgbClr val="0070C0"/>
                </a:solidFill>
              </a:rPr>
              <a:t>α 1 </a:t>
            </a:r>
            <a:r>
              <a:rPr lang="en-US" b="1" dirty="0">
                <a:solidFill>
                  <a:srgbClr val="0070C0"/>
                </a:solidFill>
              </a:rPr>
              <a:t>Antitrypsin </a:t>
            </a:r>
            <a:r>
              <a:rPr lang="en-US" b="1" dirty="0"/>
              <a:t>: </a:t>
            </a:r>
            <a:r>
              <a:rPr lang="en-US" b="1" dirty="0" smtClean="0"/>
              <a:t>is </a:t>
            </a:r>
            <a:r>
              <a:rPr lang="en-US" b="1" dirty="0"/>
              <a:t>a glycoprotein synthesized by the </a:t>
            </a:r>
            <a:r>
              <a:rPr lang="en-US" b="1" dirty="0" smtClean="0"/>
              <a:t>liver and </a:t>
            </a:r>
            <a:r>
              <a:rPr lang="en-US" b="1" dirty="0"/>
              <a:t>is an inhibitor of </a:t>
            </a:r>
            <a:r>
              <a:rPr lang="en-US" b="1" dirty="0" smtClean="0"/>
              <a:t>serine proteinases</a:t>
            </a:r>
            <a:r>
              <a:rPr lang="en-US" b="1" dirty="0"/>
              <a:t>, especially </a:t>
            </a:r>
            <a:r>
              <a:rPr lang="en-US" b="1" dirty="0" err="1" smtClean="0"/>
              <a:t>elastase</a:t>
            </a:r>
            <a:r>
              <a:rPr lang="en-US" b="1" dirty="0" smtClean="0"/>
              <a:t>.</a:t>
            </a:r>
          </a:p>
          <a:p>
            <a:pPr algn="just"/>
            <a:r>
              <a:rPr lang="en-US" b="1" dirty="0"/>
              <a:t>Its </a:t>
            </a:r>
            <a:r>
              <a:rPr lang="en-US" b="1" dirty="0" smtClean="0"/>
              <a:t>normal concentration </a:t>
            </a:r>
            <a:r>
              <a:rPr lang="en-US" b="1" dirty="0"/>
              <a:t>is 1- 1.6g/L</a:t>
            </a:r>
            <a:r>
              <a:rPr lang="en-US" b="1" dirty="0" smtClean="0"/>
              <a:t>.</a:t>
            </a:r>
          </a:p>
          <a:p>
            <a:pPr algn="just"/>
            <a:r>
              <a:rPr lang="en-US" b="1" dirty="0" smtClean="0"/>
              <a:t> </a:t>
            </a:r>
            <a:r>
              <a:rPr lang="en-US" b="1" dirty="0"/>
              <a:t>it is an acute phase </a:t>
            </a:r>
            <a:r>
              <a:rPr lang="en-US" b="1" dirty="0" smtClean="0"/>
              <a:t>protein.</a:t>
            </a:r>
          </a:p>
          <a:p>
            <a:pPr algn="just"/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2208858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just"/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91600" cy="6477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b="1" dirty="0"/>
              <a:t>serum levels </a:t>
            </a:r>
            <a:r>
              <a:rPr lang="en-US" sz="2800" b="1" dirty="0" smtClean="0"/>
              <a:t>increase with inflammatory disorders</a:t>
            </a:r>
            <a:r>
              <a:rPr lang="en-US" sz="2800" b="1" dirty="0"/>
              <a:t>, pregnancy and after oral contraceptive </a:t>
            </a:r>
            <a:r>
              <a:rPr lang="en-US" sz="2800" b="1" dirty="0" smtClean="0"/>
              <a:t>pills.</a:t>
            </a:r>
          </a:p>
          <a:p>
            <a:pPr algn="just"/>
            <a:r>
              <a:rPr lang="en-US" sz="2800" b="1" dirty="0"/>
              <a:t>Liver disease is usually seen with </a:t>
            </a:r>
            <a:r>
              <a:rPr lang="en-US" sz="2800" b="1" dirty="0">
                <a:solidFill>
                  <a:srgbClr val="0070C0"/>
                </a:solidFill>
              </a:rPr>
              <a:t>deficiency of α 1 antitrypsin, </a:t>
            </a:r>
            <a:r>
              <a:rPr lang="en-US" sz="2800" b="1" dirty="0" smtClean="0"/>
              <a:t>an inherited disorder</a:t>
            </a:r>
          </a:p>
          <a:p>
            <a:pPr algn="just"/>
            <a:r>
              <a:rPr lang="en-US" sz="2800" b="1" dirty="0" smtClean="0">
                <a:solidFill>
                  <a:srgbClr val="0070C0"/>
                </a:solidFill>
              </a:rPr>
              <a:t>6</a:t>
            </a:r>
            <a:r>
              <a:rPr lang="el-GR" sz="2800" b="1" dirty="0" smtClean="0">
                <a:solidFill>
                  <a:srgbClr val="0070C0"/>
                </a:solidFill>
              </a:rPr>
              <a:t>. </a:t>
            </a:r>
            <a:r>
              <a:rPr lang="el-GR" sz="2800" b="1" dirty="0">
                <a:solidFill>
                  <a:srgbClr val="0070C0"/>
                </a:solidFill>
              </a:rPr>
              <a:t>α </a:t>
            </a:r>
            <a:r>
              <a:rPr lang="en-US" sz="2800" b="1" dirty="0" err="1">
                <a:solidFill>
                  <a:srgbClr val="0070C0"/>
                </a:solidFill>
              </a:rPr>
              <a:t>feto</a:t>
            </a:r>
            <a:r>
              <a:rPr lang="en-US" sz="2800" b="1" dirty="0">
                <a:solidFill>
                  <a:srgbClr val="0070C0"/>
                </a:solidFill>
              </a:rPr>
              <a:t> protein</a:t>
            </a:r>
            <a:r>
              <a:rPr lang="en-US" sz="2800" b="1" dirty="0" smtClean="0">
                <a:solidFill>
                  <a:srgbClr val="0070C0"/>
                </a:solidFill>
              </a:rPr>
              <a:t>: </a:t>
            </a:r>
            <a:r>
              <a:rPr lang="en-US" sz="2800" b="1" dirty="0" smtClean="0"/>
              <a:t>It </a:t>
            </a:r>
            <a:r>
              <a:rPr lang="en-US" sz="2800" b="1" dirty="0"/>
              <a:t>is </a:t>
            </a:r>
            <a:r>
              <a:rPr lang="en-US" sz="2800" b="1" dirty="0" smtClean="0">
                <a:solidFill>
                  <a:srgbClr val="0070C0"/>
                </a:solidFill>
              </a:rPr>
              <a:t>increased</a:t>
            </a:r>
            <a:r>
              <a:rPr lang="en-US" sz="2800" b="1" dirty="0" smtClean="0"/>
              <a:t> in </a:t>
            </a:r>
            <a:r>
              <a:rPr lang="en-US" sz="2800" b="1" dirty="0"/>
              <a:t>hepatocellular carcinoma (HCC) and more than 90% of such patients </a:t>
            </a:r>
            <a:r>
              <a:rPr lang="en-US" sz="2800" b="1" dirty="0" smtClean="0"/>
              <a:t>have raised levels.</a:t>
            </a:r>
          </a:p>
          <a:p>
            <a:pPr algn="just"/>
            <a:r>
              <a:rPr lang="en-US" sz="2800" b="1" dirty="0"/>
              <a:t>Raised values are also found in other liver diseases like </a:t>
            </a:r>
            <a:r>
              <a:rPr lang="en-US" sz="2800" b="1" dirty="0" smtClean="0"/>
              <a:t>chronic hepatitis</a:t>
            </a:r>
            <a:r>
              <a:rPr lang="en-US" sz="2800" b="1" dirty="0"/>
              <a:t>, in regeneration phase of acute hepatitis and in hepatic metastasis.</a:t>
            </a:r>
          </a:p>
          <a:p>
            <a:pPr algn="just"/>
            <a:r>
              <a:rPr lang="en-US" sz="2800" b="1" dirty="0"/>
              <a:t>This is also raised in adenomas associated with </a:t>
            </a:r>
            <a:r>
              <a:rPr lang="en-US" sz="2800" b="1" dirty="0" err="1" smtClean="0"/>
              <a:t>tyrosinemia</a:t>
            </a:r>
            <a:r>
              <a:rPr lang="en-US" sz="2800" b="1" dirty="0" smtClean="0"/>
              <a:t>.</a:t>
            </a:r>
            <a:endParaRPr lang="en-US" sz="2800" b="1" dirty="0"/>
          </a:p>
          <a:p>
            <a:pPr algn="just"/>
            <a:r>
              <a:rPr lang="en-US" sz="2800" b="1" dirty="0" err="1" smtClean="0"/>
              <a:t>Tyrosinemia</a:t>
            </a:r>
            <a:r>
              <a:rPr lang="en-US" sz="2800" b="1" dirty="0" smtClean="0"/>
              <a:t> is an </a:t>
            </a:r>
            <a:r>
              <a:rPr lang="en-US" sz="2800" b="1" dirty="0"/>
              <a:t>error of metabolism, usually inborn, in which the body cannot effectively break down </a:t>
            </a:r>
            <a:r>
              <a:rPr lang="en-US" sz="2800" b="1" dirty="0">
                <a:solidFill>
                  <a:srgbClr val="0070C0"/>
                </a:solidFill>
              </a:rPr>
              <a:t>the amino acid tyrosine</a:t>
            </a:r>
            <a:endParaRPr lang="ar-EG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16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400800"/>
          </a:xfrm>
        </p:spPr>
        <p:txBody>
          <a:bodyPr/>
          <a:lstStyle/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7. </a:t>
            </a:r>
            <a:r>
              <a:rPr lang="en-US" b="1" dirty="0" err="1">
                <a:solidFill>
                  <a:srgbClr val="0070C0"/>
                </a:solidFill>
              </a:rPr>
              <a:t>Prothrombin</a:t>
            </a:r>
            <a:r>
              <a:rPr lang="en-US" b="1" dirty="0">
                <a:solidFill>
                  <a:srgbClr val="0070C0"/>
                </a:solidFill>
              </a:rPr>
              <a:t> time (PT):</a:t>
            </a:r>
            <a:r>
              <a:rPr lang="en-US" b="1" dirty="0"/>
              <a:t> Clotting is the end result of a complex series of</a:t>
            </a:r>
          </a:p>
          <a:p>
            <a:pPr algn="just"/>
            <a:r>
              <a:rPr lang="en-US" b="1" dirty="0"/>
              <a:t>enzymatic reactions that involve at least 13 factors. The liver is the major </a:t>
            </a:r>
            <a:r>
              <a:rPr lang="en-US" b="1" dirty="0" smtClean="0"/>
              <a:t>site of </a:t>
            </a:r>
            <a:r>
              <a:rPr lang="en-US" b="1" dirty="0"/>
              <a:t>synthesis of 11 blood coagulation </a:t>
            </a:r>
            <a:r>
              <a:rPr lang="en-US" b="1" dirty="0" smtClean="0"/>
              <a:t>proteins.</a:t>
            </a:r>
          </a:p>
          <a:p>
            <a:pPr algn="just"/>
            <a:r>
              <a:rPr lang="en-US" b="1" dirty="0"/>
              <a:t>The standard method to assess is the one stage </a:t>
            </a:r>
            <a:r>
              <a:rPr lang="en-US" b="1" dirty="0" err="1"/>
              <a:t>prothrombin</a:t>
            </a:r>
            <a:r>
              <a:rPr lang="en-US" b="1" dirty="0"/>
              <a:t> time </a:t>
            </a:r>
            <a:r>
              <a:rPr lang="en-US" b="1" dirty="0" smtClean="0"/>
              <a:t>of quick</a:t>
            </a:r>
            <a:r>
              <a:rPr lang="en-US" b="1" dirty="0"/>
              <a:t>, which evaluate the extrinsic coagulation </a:t>
            </a:r>
            <a:r>
              <a:rPr lang="en-US" b="1" dirty="0" smtClean="0"/>
              <a:t>pathway.</a:t>
            </a:r>
          </a:p>
          <a:p>
            <a:pPr algn="just"/>
            <a:r>
              <a:rPr lang="en-US" b="1" dirty="0"/>
              <a:t>In acute and chronic hepatocellular disease the PT </a:t>
            </a:r>
            <a:r>
              <a:rPr lang="en-US" b="1" dirty="0" smtClean="0"/>
              <a:t>may serve </a:t>
            </a:r>
            <a:r>
              <a:rPr lang="en-US" b="1" dirty="0"/>
              <a:t>as a prognostic </a:t>
            </a:r>
            <a:r>
              <a:rPr lang="en-US" b="1" dirty="0" smtClean="0"/>
              <a:t>indicator.</a:t>
            </a:r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4271530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324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Estimation of </a:t>
            </a:r>
            <a:r>
              <a:rPr lang="en-US" sz="4000" b="1" dirty="0" smtClean="0">
                <a:solidFill>
                  <a:srgbClr val="0070C0"/>
                </a:solidFill>
              </a:rPr>
              <a:t>serum </a:t>
            </a:r>
            <a:r>
              <a:rPr lang="en-US" sz="4000" b="1" dirty="0">
                <a:solidFill>
                  <a:srgbClr val="0070C0"/>
                </a:solidFill>
              </a:rPr>
              <a:t>proteins using Biuret’s </a:t>
            </a:r>
            <a:r>
              <a:rPr lang="en-US" sz="4000" b="1" dirty="0" smtClean="0">
                <a:solidFill>
                  <a:srgbClr val="0070C0"/>
                </a:solidFill>
              </a:rPr>
              <a:t>Reagent</a:t>
            </a:r>
            <a:r>
              <a:rPr lang="en-US" sz="2800" b="1" dirty="0" smtClean="0"/>
              <a:t>:</a:t>
            </a:r>
          </a:p>
          <a:p>
            <a:pPr algn="just"/>
            <a:r>
              <a:rPr lang="en-US" sz="2800" b="1" dirty="0" smtClean="0"/>
              <a:t>Total </a:t>
            </a:r>
            <a:r>
              <a:rPr lang="en-US" sz="2800" b="1" dirty="0"/>
              <a:t>plasma proteins:-6-8 </a:t>
            </a:r>
            <a:r>
              <a:rPr lang="en-US" sz="2800" b="1" dirty="0" err="1"/>
              <a:t>gm</a:t>
            </a:r>
            <a:r>
              <a:rPr lang="en-US" sz="2800" b="1" dirty="0"/>
              <a:t>/dl.</a:t>
            </a:r>
          </a:p>
          <a:p>
            <a:pPr algn="just"/>
            <a:r>
              <a:rPr lang="en-US" sz="2800" b="1" dirty="0" smtClean="0"/>
              <a:t> </a:t>
            </a:r>
            <a:r>
              <a:rPr lang="en-US" sz="2800" b="1" dirty="0"/>
              <a:t>Serum Albumin :- 3.5-5 </a:t>
            </a:r>
            <a:r>
              <a:rPr lang="en-US" sz="2800" b="1" dirty="0" err="1"/>
              <a:t>gm</a:t>
            </a:r>
            <a:r>
              <a:rPr lang="en-US" sz="2800" b="1" dirty="0"/>
              <a:t>/dl.</a:t>
            </a:r>
          </a:p>
          <a:p>
            <a:pPr algn="just"/>
            <a:r>
              <a:rPr lang="en-US" sz="2800" b="1" dirty="0" smtClean="0"/>
              <a:t>A/G </a:t>
            </a:r>
            <a:r>
              <a:rPr lang="en-US" sz="2800" b="1" dirty="0"/>
              <a:t>ratio :- 2 :1.</a:t>
            </a:r>
          </a:p>
          <a:p>
            <a:pPr algn="just"/>
            <a:r>
              <a:rPr lang="en-US" sz="2800" b="1" dirty="0" smtClean="0"/>
              <a:t>Serum </a:t>
            </a:r>
            <a:r>
              <a:rPr lang="en-US" sz="2800" b="1" dirty="0"/>
              <a:t>proteins fractions by electrophoresis are :</a:t>
            </a:r>
          </a:p>
          <a:p>
            <a:pPr algn="just"/>
            <a:r>
              <a:rPr lang="en-US" sz="2800" b="1" dirty="0"/>
              <a:t>Albumin,</a:t>
            </a:r>
            <a:r>
              <a:rPr lang="el-GR" sz="2800" b="1" dirty="0"/>
              <a:t>α-1, α-2,β,γ-</a:t>
            </a:r>
            <a:r>
              <a:rPr lang="en-US" sz="2800" b="1" dirty="0"/>
              <a:t>Globulins.</a:t>
            </a:r>
          </a:p>
          <a:p>
            <a:pPr algn="just"/>
            <a:r>
              <a:rPr lang="en-US" sz="2800" b="1" dirty="0" smtClean="0"/>
              <a:t>Plasma </a:t>
            </a:r>
            <a:r>
              <a:rPr lang="en-US" sz="2800" b="1" dirty="0"/>
              <a:t>proteins </a:t>
            </a:r>
            <a:r>
              <a:rPr lang="en-US" sz="2800" b="1" dirty="0" err="1"/>
              <a:t>maintaine</a:t>
            </a:r>
            <a:r>
              <a:rPr lang="en-US" sz="2800" b="1" dirty="0"/>
              <a:t> blood </a:t>
            </a:r>
            <a:r>
              <a:rPr lang="en-US" sz="2800" b="1" dirty="0" err="1"/>
              <a:t>osmolarity</a:t>
            </a:r>
            <a:r>
              <a:rPr lang="en-US" sz="2800" b="1" dirty="0"/>
              <a:t> &amp; if </a:t>
            </a:r>
            <a:r>
              <a:rPr lang="en-US" sz="2800" b="1" dirty="0" smtClean="0"/>
              <a:t>decrease leads </a:t>
            </a:r>
            <a:r>
              <a:rPr lang="en-US" sz="2800" b="1" dirty="0"/>
              <a:t>to </a:t>
            </a:r>
            <a:r>
              <a:rPr lang="en-US" sz="2800" b="1" dirty="0" err="1" smtClean="0">
                <a:solidFill>
                  <a:srgbClr val="0070C0"/>
                </a:solidFill>
              </a:rPr>
              <a:t>oedema</a:t>
            </a:r>
            <a:r>
              <a:rPr lang="en-US" sz="2800" b="1" dirty="0" smtClean="0"/>
              <a:t>.</a:t>
            </a:r>
            <a:endParaRPr lang="ar-EG" sz="2800" b="1" dirty="0"/>
          </a:p>
        </p:txBody>
      </p:sp>
    </p:spTree>
    <p:extLst>
      <p:ext uri="{BB962C8B-B14F-4D97-AF65-F5344CB8AC3E}">
        <p14:creationId xmlns:p14="http://schemas.microsoft.com/office/powerpoint/2010/main" val="347934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b="1" dirty="0">
                <a:solidFill>
                  <a:srgbClr val="0070C0"/>
                </a:solidFill>
              </a:rPr>
              <a:t>Estimation of serum </a:t>
            </a:r>
            <a:r>
              <a:rPr lang="en-US" b="1" dirty="0" smtClean="0">
                <a:solidFill>
                  <a:srgbClr val="0070C0"/>
                </a:solidFill>
              </a:rPr>
              <a:t>albumin:</a:t>
            </a:r>
          </a:p>
          <a:p>
            <a:pPr algn="just"/>
            <a:r>
              <a:rPr lang="en-US" b="1" dirty="0"/>
              <a:t>Albumin is the major serum protein in normal individuals. It maintains </a:t>
            </a:r>
            <a:r>
              <a:rPr lang="en-US" b="1" dirty="0" smtClean="0"/>
              <a:t>the plasma </a:t>
            </a:r>
            <a:r>
              <a:rPr lang="en-US" b="1" dirty="0"/>
              <a:t>colloidal osmotic pressure, binds and solubilizes many compounds </a:t>
            </a:r>
            <a:r>
              <a:rPr lang="en-US" b="1" dirty="0" smtClean="0"/>
              <a:t>such as </a:t>
            </a:r>
            <a:r>
              <a:rPr lang="en-US" b="1" dirty="0"/>
              <a:t>calcium and </a:t>
            </a:r>
            <a:r>
              <a:rPr lang="en-US" b="1" dirty="0" smtClean="0"/>
              <a:t>bilirubin</a:t>
            </a:r>
          </a:p>
          <a:p>
            <a:pPr algn="just"/>
            <a:r>
              <a:rPr lang="en-US" b="1" dirty="0"/>
              <a:t>Elevated serum albumin levels are usually the result </a:t>
            </a:r>
            <a:r>
              <a:rPr lang="en-US" b="1" dirty="0" smtClean="0"/>
              <a:t>of dehydration.</a:t>
            </a:r>
          </a:p>
          <a:p>
            <a:pPr algn="just"/>
            <a:r>
              <a:rPr lang="en-US" b="1" dirty="0" err="1"/>
              <a:t>Hypoalbuminemia</a:t>
            </a:r>
            <a:r>
              <a:rPr lang="en-US" b="1" dirty="0"/>
              <a:t> is very common in many diseases including </a:t>
            </a:r>
            <a:r>
              <a:rPr lang="en-US" b="1" dirty="0" err="1" smtClean="0"/>
              <a:t>malabsorption</a:t>
            </a:r>
            <a:r>
              <a:rPr lang="en-US" b="1" dirty="0" smtClean="0"/>
              <a:t>, liver diseases, </a:t>
            </a:r>
            <a:r>
              <a:rPr lang="en-US" b="1" dirty="0"/>
              <a:t>Kidney diseases, severe burns, infections, cancer and some</a:t>
            </a:r>
          </a:p>
          <a:p>
            <a:pPr marL="0" indent="0" algn="just">
              <a:buNone/>
            </a:pPr>
            <a:r>
              <a:rPr lang="en-US" b="1" dirty="0" smtClean="0"/>
              <a:t>   genetic </a:t>
            </a:r>
            <a:r>
              <a:rPr lang="en-US" b="1" dirty="0"/>
              <a:t>abnormalities</a:t>
            </a:r>
            <a:r>
              <a:rPr lang="en-US" b="1" dirty="0" smtClean="0"/>
              <a:t>. </a:t>
            </a:r>
          </a:p>
          <a:p>
            <a:pPr marL="0" indent="0" algn="just">
              <a:buNone/>
            </a:pPr>
            <a:r>
              <a:rPr lang="en-US" b="1" dirty="0" smtClean="0"/>
              <a:t>In </a:t>
            </a:r>
            <a:r>
              <a:rPr lang="en-US" b="1" dirty="0"/>
              <a:t>severe </a:t>
            </a:r>
            <a:r>
              <a:rPr lang="en-US" b="1" dirty="0" err="1"/>
              <a:t>hypoalbuminemia</a:t>
            </a:r>
            <a:r>
              <a:rPr lang="en-US" b="1" dirty="0"/>
              <a:t> (less than 2.5 g/</a:t>
            </a:r>
            <a:r>
              <a:rPr lang="en-US" b="1" dirty="0" err="1"/>
              <a:t>dL</a:t>
            </a:r>
            <a:r>
              <a:rPr lang="en-US" b="1" dirty="0"/>
              <a:t>), the </a:t>
            </a:r>
            <a:r>
              <a:rPr lang="en-US" b="1" dirty="0" smtClean="0"/>
              <a:t>low plasma </a:t>
            </a:r>
            <a:r>
              <a:rPr lang="en-US" b="1" dirty="0"/>
              <a:t>oncotic pressure allows </a:t>
            </a:r>
            <a:r>
              <a:rPr lang="en-US" b="1" dirty="0">
                <a:solidFill>
                  <a:srgbClr val="0070C0"/>
                </a:solidFill>
              </a:rPr>
              <a:t>water to move out of the blood capillaries </a:t>
            </a:r>
            <a:r>
              <a:rPr lang="en-US" b="1" dirty="0" smtClean="0"/>
              <a:t>into the </a:t>
            </a:r>
            <a:r>
              <a:rPr lang="en-US" b="1" dirty="0"/>
              <a:t>tissues causing </a:t>
            </a:r>
            <a:r>
              <a:rPr lang="en-US" b="1" dirty="0" smtClean="0">
                <a:solidFill>
                  <a:srgbClr val="0070C0"/>
                </a:solidFill>
              </a:rPr>
              <a:t>edema.</a:t>
            </a:r>
            <a:endParaRPr lang="ar-EG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81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477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 err="1" smtClean="0"/>
              <a:t>Oedema</a:t>
            </a:r>
            <a:r>
              <a:rPr lang="en-US" b="1" dirty="0" smtClean="0"/>
              <a:t> or edema:  an </a:t>
            </a:r>
            <a:r>
              <a:rPr lang="en-US" b="1" dirty="0"/>
              <a:t>excess of watery fluid collecting in the cavities or tissues of the body</a:t>
            </a:r>
            <a:r>
              <a:rPr lang="en-US" dirty="0" smtClean="0"/>
              <a:t>.</a:t>
            </a:r>
          </a:p>
          <a:p>
            <a:pPr algn="just"/>
            <a:r>
              <a:rPr lang="en-US" b="1" u="sng" dirty="0">
                <a:solidFill>
                  <a:srgbClr val="0070C0"/>
                </a:solidFill>
              </a:rPr>
              <a:t>Types of </a:t>
            </a:r>
            <a:r>
              <a:rPr lang="en-US" b="1" u="sng" dirty="0" err="1" smtClean="0">
                <a:solidFill>
                  <a:srgbClr val="0070C0"/>
                </a:solidFill>
              </a:rPr>
              <a:t>Oedema</a:t>
            </a:r>
            <a:r>
              <a:rPr lang="en-US" b="1" dirty="0" smtClean="0"/>
              <a:t>:</a:t>
            </a:r>
          </a:p>
          <a:p>
            <a:pPr algn="just"/>
            <a:r>
              <a:rPr lang="en-US" b="1" dirty="0">
                <a:solidFill>
                  <a:srgbClr val="0070C0"/>
                </a:solidFill>
              </a:rPr>
              <a:t>1)- Nutritional </a:t>
            </a:r>
            <a:r>
              <a:rPr lang="en-US" b="1" dirty="0" err="1" smtClean="0">
                <a:solidFill>
                  <a:srgbClr val="0070C0"/>
                </a:solidFill>
              </a:rPr>
              <a:t>Oedema</a:t>
            </a:r>
            <a:r>
              <a:rPr lang="en-US" b="1" dirty="0" smtClean="0"/>
              <a:t>: total </a:t>
            </a:r>
            <a:r>
              <a:rPr lang="en-US" b="1" dirty="0"/>
              <a:t>proteins </a:t>
            </a:r>
            <a:r>
              <a:rPr lang="en-US" b="1" dirty="0" smtClean="0"/>
              <a:t>decreased ,albumin is normal and urine is normal.</a:t>
            </a:r>
          </a:p>
          <a:p>
            <a:pPr algn="just"/>
            <a:r>
              <a:rPr lang="en-US" b="1" dirty="0">
                <a:solidFill>
                  <a:srgbClr val="0070C0"/>
                </a:solidFill>
              </a:rPr>
              <a:t>Causes:</a:t>
            </a:r>
            <a:r>
              <a:rPr lang="en-US" b="1" dirty="0"/>
              <a:t> 1- decrease intake in diet as in Kwashiorkor in infants.</a:t>
            </a:r>
          </a:p>
          <a:p>
            <a:pPr algn="just"/>
            <a:r>
              <a:rPr lang="en-US" b="1" dirty="0"/>
              <a:t>2- increase needs as in </a:t>
            </a:r>
            <a:r>
              <a:rPr lang="en-US" b="1" dirty="0" smtClean="0"/>
              <a:t>pregnancy</a:t>
            </a:r>
          </a:p>
          <a:p>
            <a:pPr algn="just"/>
            <a:r>
              <a:rPr lang="en-US" b="1" dirty="0" smtClean="0"/>
              <a:t>3-</a:t>
            </a:r>
            <a:r>
              <a:rPr lang="en-US" sz="3000" b="1" dirty="0" smtClean="0"/>
              <a:t>impaired </a:t>
            </a:r>
            <a:r>
              <a:rPr lang="en-US" sz="3000" b="1" dirty="0"/>
              <a:t>absorption as in </a:t>
            </a:r>
            <a:r>
              <a:rPr lang="en-US" sz="3000" b="1" dirty="0" err="1"/>
              <a:t>malabsorption</a:t>
            </a:r>
            <a:r>
              <a:rPr lang="en-US" sz="3000" b="1" dirty="0"/>
              <a:t> syndrome</a:t>
            </a:r>
            <a:r>
              <a:rPr lang="en-US" b="1" dirty="0"/>
              <a:t>.</a:t>
            </a:r>
          </a:p>
          <a:p>
            <a:pPr algn="just"/>
            <a:r>
              <a:rPr lang="en-US" sz="3000" b="1" dirty="0" smtClean="0"/>
              <a:t>4- </a:t>
            </a:r>
            <a:r>
              <a:rPr lang="en-US" sz="3000" b="1" dirty="0"/>
              <a:t>increase loss as in protein losing </a:t>
            </a:r>
            <a:r>
              <a:rPr lang="en-US" sz="3000" b="1" dirty="0" err="1"/>
              <a:t>entropathy</a:t>
            </a:r>
            <a:r>
              <a:rPr lang="en-US" sz="3000" b="1" dirty="0"/>
              <a:t> &amp; burns</a:t>
            </a:r>
            <a:r>
              <a:rPr lang="en-US" b="1" dirty="0"/>
              <a:t>.</a:t>
            </a:r>
          </a:p>
          <a:p>
            <a:pPr algn="just"/>
            <a:r>
              <a:rPr lang="en-US" b="1" dirty="0" smtClean="0"/>
              <a:t>5- </a:t>
            </a:r>
            <a:r>
              <a:rPr lang="en-US" b="1" dirty="0" err="1"/>
              <a:t>Dilutional</a:t>
            </a:r>
            <a:r>
              <a:rPr lang="en-US" b="1" dirty="0"/>
              <a:t> as in excessive intravenous fluids.</a:t>
            </a:r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378297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400800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solidFill>
                  <a:srgbClr val="0070C0"/>
                </a:solidFill>
              </a:rPr>
              <a:t>I-Tests that reflect injury to </a:t>
            </a:r>
            <a:r>
              <a:rPr lang="en-US" b="1" dirty="0" smtClean="0">
                <a:solidFill>
                  <a:srgbClr val="0070C0"/>
                </a:solidFill>
              </a:rPr>
              <a:t>hepatocytes:</a:t>
            </a:r>
          </a:p>
          <a:p>
            <a:pPr algn="just"/>
            <a:r>
              <a:rPr lang="en-US" b="1" dirty="0"/>
              <a:t>A. Enzymes that detect hepatocellular necrosis </a:t>
            </a:r>
            <a:r>
              <a:rPr lang="en-US" b="1" dirty="0">
                <a:solidFill>
                  <a:srgbClr val="0070C0"/>
                </a:solidFill>
              </a:rPr>
              <a:t>(aminotransferases </a:t>
            </a:r>
            <a:r>
              <a:rPr lang="en-US" b="1" dirty="0" smtClean="0">
                <a:solidFill>
                  <a:srgbClr val="0070C0"/>
                </a:solidFill>
              </a:rPr>
              <a:t>or transaminases ):</a:t>
            </a:r>
          </a:p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Aspartate </a:t>
            </a:r>
            <a:r>
              <a:rPr lang="en-US" b="1" dirty="0">
                <a:solidFill>
                  <a:srgbClr val="0070C0"/>
                </a:solidFill>
              </a:rPr>
              <a:t>aminotransferase(AST</a:t>
            </a:r>
            <a:r>
              <a:rPr lang="en-US" b="1" dirty="0"/>
              <a:t>, formerly </a:t>
            </a:r>
            <a:r>
              <a:rPr lang="en-US" b="1" dirty="0" smtClean="0"/>
              <a:t>serum glutamate </a:t>
            </a:r>
            <a:r>
              <a:rPr lang="en-US" b="1" dirty="0" err="1"/>
              <a:t>oxaloacetic</a:t>
            </a:r>
            <a:r>
              <a:rPr lang="en-US" b="1" dirty="0"/>
              <a:t> transaminase-SGOT) and </a:t>
            </a:r>
            <a:r>
              <a:rPr lang="en-US" b="1" dirty="0">
                <a:solidFill>
                  <a:srgbClr val="0070C0"/>
                </a:solidFill>
              </a:rPr>
              <a:t>alanine </a:t>
            </a:r>
            <a:r>
              <a:rPr lang="en-US" b="1" dirty="0" smtClean="0">
                <a:solidFill>
                  <a:srgbClr val="0070C0"/>
                </a:solidFill>
              </a:rPr>
              <a:t>amino </a:t>
            </a:r>
            <a:r>
              <a:rPr lang="en-US" b="1" dirty="0" err="1" smtClean="0">
                <a:solidFill>
                  <a:srgbClr val="0070C0"/>
                </a:solidFill>
              </a:rPr>
              <a:t>transferase</a:t>
            </a:r>
            <a:r>
              <a:rPr lang="en-US" b="1" dirty="0"/>
              <a:t>( ALT, formerly serum glutamic </a:t>
            </a:r>
            <a:r>
              <a:rPr lang="en-US" b="1" dirty="0" smtClean="0"/>
              <a:t>pyruvate transaminase -SGPT).</a:t>
            </a:r>
          </a:p>
          <a:p>
            <a:pPr algn="just"/>
            <a:r>
              <a:rPr lang="en-US" b="1" dirty="0"/>
              <a:t>ALT is primarily localized to the </a:t>
            </a:r>
            <a:r>
              <a:rPr lang="en-US" b="1" dirty="0" smtClean="0"/>
              <a:t>liver.</a:t>
            </a:r>
          </a:p>
          <a:p>
            <a:pPr algn="just"/>
            <a:r>
              <a:rPr lang="en-US" sz="2800" b="1" dirty="0"/>
              <a:t>AST is present in </a:t>
            </a:r>
            <a:r>
              <a:rPr lang="en-US" sz="2800" b="1" dirty="0">
                <a:solidFill>
                  <a:srgbClr val="0070C0"/>
                </a:solidFill>
              </a:rPr>
              <a:t>a </a:t>
            </a:r>
            <a:r>
              <a:rPr lang="en-US" sz="2800" b="1" dirty="0" smtClean="0">
                <a:solidFill>
                  <a:srgbClr val="0070C0"/>
                </a:solidFill>
              </a:rPr>
              <a:t>wide variety </a:t>
            </a:r>
            <a:r>
              <a:rPr lang="en-US" sz="2800" b="1" dirty="0">
                <a:solidFill>
                  <a:srgbClr val="0070C0"/>
                </a:solidFill>
              </a:rPr>
              <a:t>of tissues </a:t>
            </a:r>
            <a:r>
              <a:rPr lang="en-US" sz="2800" b="1" dirty="0"/>
              <a:t>like the heart, skeletal muscle, kidney, brain and </a:t>
            </a:r>
            <a:r>
              <a:rPr lang="en-US" sz="2800" b="1" dirty="0" smtClean="0"/>
              <a:t>liver.</a:t>
            </a:r>
          </a:p>
          <a:p>
            <a:pPr algn="just"/>
            <a:r>
              <a:rPr lang="en-US" sz="2800" b="1" dirty="0"/>
              <a:t>The AST and ALT levels are </a:t>
            </a:r>
            <a:r>
              <a:rPr lang="en-US" sz="2800" b="1" dirty="0" smtClean="0"/>
              <a:t>increased to </a:t>
            </a:r>
            <a:r>
              <a:rPr lang="en-US" sz="2800" b="1" dirty="0"/>
              <a:t>some extent in almost all liver </a:t>
            </a:r>
            <a:r>
              <a:rPr lang="en-US" sz="2800" b="1" dirty="0" smtClean="0"/>
              <a:t>diseases.</a:t>
            </a:r>
            <a:endParaRPr lang="en-US" sz="2800" b="1" dirty="0"/>
          </a:p>
          <a:p>
            <a:pPr algn="just"/>
            <a:endParaRPr lang="ar-EG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8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400800"/>
          </a:xfrm>
        </p:spPr>
        <p:txBody>
          <a:bodyPr/>
          <a:lstStyle/>
          <a:p>
            <a:pPr algn="just"/>
            <a:r>
              <a:rPr lang="en-US" b="1" dirty="0">
                <a:solidFill>
                  <a:srgbClr val="0070C0"/>
                </a:solidFill>
              </a:rPr>
              <a:t>2)- Renal </a:t>
            </a:r>
            <a:r>
              <a:rPr lang="en-US" b="1" dirty="0" err="1">
                <a:solidFill>
                  <a:srgbClr val="0070C0"/>
                </a:solidFill>
              </a:rPr>
              <a:t>Oedema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  <a:r>
              <a:rPr lang="en-US" b="1" dirty="0"/>
              <a:t>total proteins </a:t>
            </a:r>
            <a:r>
              <a:rPr lang="en-US" b="1" dirty="0" smtClean="0"/>
              <a:t>are decreased, albumin is decreased and proteinuria.</a:t>
            </a:r>
          </a:p>
          <a:p>
            <a:pPr algn="just"/>
            <a:r>
              <a:rPr lang="en-US" b="1" dirty="0">
                <a:solidFill>
                  <a:srgbClr val="0070C0"/>
                </a:solidFill>
              </a:rPr>
              <a:t>Causes:- </a:t>
            </a:r>
            <a:r>
              <a:rPr lang="en-US" b="1" dirty="0"/>
              <a:t>1- </a:t>
            </a:r>
            <a:r>
              <a:rPr lang="en-US" b="1" dirty="0" err="1"/>
              <a:t>Nephrotic</a:t>
            </a:r>
            <a:r>
              <a:rPr lang="en-US" b="1" dirty="0"/>
              <a:t> syndrome.</a:t>
            </a:r>
          </a:p>
          <a:p>
            <a:pPr algn="just"/>
            <a:r>
              <a:rPr lang="en-US" b="1" dirty="0"/>
              <a:t>2- urinary tract </a:t>
            </a:r>
            <a:r>
              <a:rPr lang="en-US" b="1" dirty="0" smtClean="0"/>
              <a:t>infection. 3- </a:t>
            </a:r>
            <a:r>
              <a:rPr lang="en-US" b="1" dirty="0"/>
              <a:t>renal </a:t>
            </a:r>
            <a:r>
              <a:rPr lang="en-US" b="1" dirty="0" smtClean="0"/>
              <a:t>failure.</a:t>
            </a:r>
          </a:p>
          <a:p>
            <a:pPr algn="just"/>
            <a:r>
              <a:rPr lang="en-US" b="1" dirty="0">
                <a:solidFill>
                  <a:srgbClr val="0070C0"/>
                </a:solidFill>
              </a:rPr>
              <a:t>3- Hepatic </a:t>
            </a:r>
            <a:r>
              <a:rPr lang="en-US" b="1" dirty="0" err="1">
                <a:solidFill>
                  <a:srgbClr val="0070C0"/>
                </a:solidFill>
              </a:rPr>
              <a:t>oedema</a:t>
            </a:r>
            <a:r>
              <a:rPr lang="en-US" b="1" dirty="0"/>
              <a:t>:-  total proteins </a:t>
            </a:r>
            <a:r>
              <a:rPr lang="en-US" b="1" dirty="0" smtClean="0"/>
              <a:t>are normal,</a:t>
            </a:r>
            <a:endParaRPr lang="en-US" b="1" dirty="0"/>
          </a:p>
          <a:p>
            <a:pPr marL="0" indent="0" algn="just">
              <a:buNone/>
            </a:pPr>
            <a:r>
              <a:rPr lang="en-US" b="1" dirty="0"/>
              <a:t>a</a:t>
            </a:r>
            <a:r>
              <a:rPr lang="en-US" b="1" dirty="0" smtClean="0"/>
              <a:t>lbumin is </a:t>
            </a:r>
            <a:r>
              <a:rPr lang="en-US" b="1" dirty="0"/>
              <a:t>decreased, and  </a:t>
            </a:r>
            <a:r>
              <a:rPr lang="en-US" b="1" dirty="0" smtClean="0"/>
              <a:t>urine </a:t>
            </a:r>
            <a:r>
              <a:rPr lang="en-US" b="1" dirty="0"/>
              <a:t>analysis </a:t>
            </a:r>
            <a:r>
              <a:rPr lang="en-US" b="1" dirty="0" smtClean="0"/>
              <a:t>is normal.</a:t>
            </a:r>
            <a:endParaRPr lang="en-US" b="1" dirty="0"/>
          </a:p>
          <a:p>
            <a:pPr algn="just"/>
            <a:r>
              <a:rPr lang="en-US" b="1" dirty="0" smtClean="0"/>
              <a:t>A/G </a:t>
            </a:r>
            <a:r>
              <a:rPr lang="en-US" b="1" dirty="0"/>
              <a:t>ratio inverted.</a:t>
            </a:r>
          </a:p>
          <a:p>
            <a:pPr algn="just"/>
            <a:r>
              <a:rPr lang="en-US" b="1" dirty="0" smtClean="0"/>
              <a:t>Causes</a:t>
            </a:r>
            <a:r>
              <a:rPr lang="en-US" b="1" dirty="0"/>
              <a:t>:- Liver </a:t>
            </a:r>
            <a:r>
              <a:rPr lang="en-US" b="1" dirty="0" smtClean="0"/>
              <a:t>cirrhosis.</a:t>
            </a:r>
          </a:p>
          <a:p>
            <a:pPr algn="just"/>
            <a:r>
              <a:rPr lang="en-US" b="1" u="sng" dirty="0" smtClean="0">
                <a:solidFill>
                  <a:schemeClr val="accent6"/>
                </a:solidFill>
              </a:rPr>
              <a:t>Proteinuria</a:t>
            </a:r>
            <a:r>
              <a:rPr lang="en-US" b="1" dirty="0" smtClean="0">
                <a:solidFill>
                  <a:schemeClr val="accent6"/>
                </a:solidFill>
              </a:rPr>
              <a:t>: </a:t>
            </a:r>
            <a:r>
              <a:rPr lang="en-US" b="1" dirty="0" smtClean="0"/>
              <a:t>it </a:t>
            </a:r>
            <a:r>
              <a:rPr lang="en-US" b="1" dirty="0"/>
              <a:t>may be </a:t>
            </a:r>
            <a:r>
              <a:rPr lang="en-US" b="1" u="sng" dirty="0">
                <a:solidFill>
                  <a:srgbClr val="0070C0"/>
                </a:solidFill>
              </a:rPr>
              <a:t>physiological</a:t>
            </a:r>
            <a:r>
              <a:rPr lang="en-US" b="1" dirty="0"/>
              <a:t> occurring in healthy individual due to </a:t>
            </a:r>
            <a:r>
              <a:rPr lang="en-US" b="1" dirty="0" smtClean="0"/>
              <a:t>prolonged standing (called </a:t>
            </a:r>
            <a:r>
              <a:rPr lang="en-US" b="1" dirty="0">
                <a:solidFill>
                  <a:srgbClr val="0070C0"/>
                </a:solidFill>
              </a:rPr>
              <a:t>postural proteinuria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474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477000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/>
              <a:t>May </a:t>
            </a:r>
            <a:r>
              <a:rPr lang="en-US" b="1" dirty="0"/>
              <a:t>be </a:t>
            </a:r>
            <a:r>
              <a:rPr lang="en-US" b="1" dirty="0" smtClean="0"/>
              <a:t>occurring following </a:t>
            </a:r>
            <a:r>
              <a:rPr lang="en-US" b="1" dirty="0"/>
              <a:t>exercise(called </a:t>
            </a:r>
            <a:r>
              <a:rPr lang="en-US" b="1" dirty="0">
                <a:solidFill>
                  <a:srgbClr val="0070C0"/>
                </a:solidFill>
              </a:rPr>
              <a:t>exercise proteinuria</a:t>
            </a:r>
            <a:r>
              <a:rPr lang="en-US" b="1" dirty="0"/>
              <a:t>) &amp; in these conditions proteinuria is </a:t>
            </a:r>
            <a:r>
              <a:rPr lang="en-US" b="1" dirty="0" smtClean="0">
                <a:solidFill>
                  <a:srgbClr val="0070C0"/>
                </a:solidFill>
              </a:rPr>
              <a:t>transient.</a:t>
            </a:r>
          </a:p>
          <a:p>
            <a:pPr algn="just"/>
            <a:r>
              <a:rPr lang="en-US" b="1" u="sng" dirty="0" smtClean="0">
                <a:solidFill>
                  <a:srgbClr val="0070C0"/>
                </a:solidFill>
              </a:rPr>
              <a:t>Organic proteinuria </a:t>
            </a:r>
            <a:r>
              <a:rPr lang="en-US" b="1" dirty="0"/>
              <a:t>due to renal glomerular or tubular disorders . </a:t>
            </a:r>
            <a:r>
              <a:rPr lang="en-US" b="1" dirty="0" smtClean="0">
                <a:solidFill>
                  <a:srgbClr val="0070C0"/>
                </a:solidFill>
              </a:rPr>
              <a:t>Persistent Proteinuria.</a:t>
            </a:r>
          </a:p>
          <a:p>
            <a:pPr algn="just"/>
            <a:r>
              <a:rPr lang="en-US" b="1" dirty="0" smtClean="0"/>
              <a:t>Proteinuria </a:t>
            </a:r>
            <a:r>
              <a:rPr lang="en-US" b="1" dirty="0"/>
              <a:t>are classified according to level of </a:t>
            </a:r>
            <a:r>
              <a:rPr lang="en-US" b="1" dirty="0">
                <a:solidFill>
                  <a:srgbClr val="0070C0"/>
                </a:solidFill>
              </a:rPr>
              <a:t>24hrs. proteins in </a:t>
            </a:r>
            <a:r>
              <a:rPr lang="en-US" b="1" dirty="0" smtClean="0">
                <a:solidFill>
                  <a:srgbClr val="0070C0"/>
                </a:solidFill>
              </a:rPr>
              <a:t>urine </a:t>
            </a:r>
            <a:r>
              <a:rPr lang="en-US" b="1" dirty="0" smtClean="0"/>
              <a:t>into:</a:t>
            </a:r>
          </a:p>
          <a:p>
            <a:pPr algn="just"/>
            <a:r>
              <a:rPr lang="en-US" b="1" dirty="0"/>
              <a:t>1- Mild proteinuria:- if it is less than 1 </a:t>
            </a:r>
            <a:r>
              <a:rPr lang="en-US" b="1" dirty="0" err="1"/>
              <a:t>gm</a:t>
            </a:r>
            <a:r>
              <a:rPr lang="en-US" b="1" dirty="0"/>
              <a:t>/day.</a:t>
            </a:r>
          </a:p>
          <a:p>
            <a:pPr algn="just"/>
            <a:r>
              <a:rPr lang="en-US" sz="2800" b="1" dirty="0"/>
              <a:t>2- Moderate proteinuria:- if it is </a:t>
            </a:r>
            <a:r>
              <a:rPr lang="en-US" b="1" dirty="0"/>
              <a:t>from 1-3 </a:t>
            </a:r>
            <a:r>
              <a:rPr lang="en-US" b="1" dirty="0" err="1"/>
              <a:t>gm</a:t>
            </a:r>
            <a:r>
              <a:rPr lang="en-US" b="1" dirty="0"/>
              <a:t> per day</a:t>
            </a:r>
            <a:r>
              <a:rPr lang="en-US" sz="3600" b="1" dirty="0"/>
              <a:t>.</a:t>
            </a:r>
          </a:p>
          <a:p>
            <a:pPr algn="just"/>
            <a:r>
              <a:rPr lang="en-US" b="1" dirty="0"/>
              <a:t>3- Sever proteinuria:- if it is more than 3gm/day</a:t>
            </a:r>
            <a:r>
              <a:rPr lang="en-US" b="1" dirty="0">
                <a:solidFill>
                  <a:srgbClr val="0070C0"/>
                </a:solidFill>
              </a:rPr>
              <a:t>.</a:t>
            </a:r>
            <a:endParaRPr lang="ar-EG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9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400800"/>
          </a:xfrm>
        </p:spPr>
        <p:txBody>
          <a:bodyPr>
            <a:normAutofit/>
          </a:bodyPr>
          <a:lstStyle/>
          <a:p>
            <a:pPr algn="just"/>
            <a:r>
              <a:rPr lang="en-US" b="1" u="sng" dirty="0" smtClean="0">
                <a:solidFill>
                  <a:schemeClr val="accent6"/>
                </a:solidFill>
              </a:rPr>
              <a:t>V- liver Tests </a:t>
            </a:r>
            <a:r>
              <a:rPr lang="en-US" b="1" u="sng" dirty="0">
                <a:solidFill>
                  <a:schemeClr val="accent6"/>
                </a:solidFill>
              </a:rPr>
              <a:t>for accurate etiological </a:t>
            </a:r>
            <a:r>
              <a:rPr lang="en-US" b="1" u="sng" dirty="0" smtClean="0">
                <a:solidFill>
                  <a:schemeClr val="accent6"/>
                </a:solidFill>
              </a:rPr>
              <a:t>diagnosis:</a:t>
            </a:r>
          </a:p>
          <a:p>
            <a:pPr algn="just"/>
            <a:r>
              <a:rPr lang="en-US" b="1" dirty="0">
                <a:solidFill>
                  <a:srgbClr val="0070C0"/>
                </a:solidFill>
              </a:rPr>
              <a:t>A. Tests of Viral or toxic liver </a:t>
            </a:r>
            <a:r>
              <a:rPr lang="en-US" b="1" dirty="0" smtClean="0">
                <a:solidFill>
                  <a:srgbClr val="0070C0"/>
                </a:solidFill>
              </a:rPr>
              <a:t>disease</a:t>
            </a:r>
            <a:r>
              <a:rPr lang="en-US" b="1" dirty="0" smtClean="0"/>
              <a:t>:</a:t>
            </a:r>
          </a:p>
          <a:p>
            <a:pPr algn="just"/>
            <a:r>
              <a:rPr lang="en-US" sz="2800" b="1" dirty="0" smtClean="0"/>
              <a:t>Depend </a:t>
            </a:r>
            <a:r>
              <a:rPr lang="en-US" sz="2800" b="1" dirty="0"/>
              <a:t>on detection of </a:t>
            </a:r>
            <a:r>
              <a:rPr lang="en-US" sz="2800" b="1" dirty="0">
                <a:solidFill>
                  <a:srgbClr val="0070C0"/>
                </a:solidFill>
              </a:rPr>
              <a:t>viral Antigen </a:t>
            </a:r>
            <a:r>
              <a:rPr lang="en-US" sz="2800" b="1" dirty="0" smtClean="0"/>
              <a:t>or </a:t>
            </a:r>
            <a:r>
              <a:rPr lang="en-US" sz="2800" b="1" dirty="0" smtClean="0">
                <a:solidFill>
                  <a:srgbClr val="0070C0"/>
                </a:solidFill>
              </a:rPr>
              <a:t>Antibodies.</a:t>
            </a:r>
          </a:p>
          <a:p>
            <a:pPr algn="just"/>
            <a:r>
              <a:rPr lang="en-US" sz="2800" b="1" dirty="0"/>
              <a:t>(</a:t>
            </a:r>
            <a:r>
              <a:rPr lang="en-US" sz="2800" b="1" dirty="0" smtClean="0"/>
              <a:t>HCV Hepatitis C virus, </a:t>
            </a:r>
            <a:r>
              <a:rPr lang="en-US" sz="2800" b="1" dirty="0"/>
              <a:t>HBV, HEV, HAV, CMV, EBV..</a:t>
            </a:r>
            <a:r>
              <a:rPr lang="en-US" sz="2800" b="1" dirty="0" err="1"/>
              <a:t>etc</a:t>
            </a:r>
            <a:r>
              <a:rPr lang="en-US" sz="2800" b="1" dirty="0" smtClean="0"/>
              <a:t>).</a:t>
            </a:r>
          </a:p>
          <a:p>
            <a:pPr algn="just"/>
            <a:r>
              <a:rPr lang="en-US" b="1" dirty="0">
                <a:solidFill>
                  <a:srgbClr val="0070C0"/>
                </a:solidFill>
              </a:rPr>
              <a:t>B. Auto-antibodies in </a:t>
            </a:r>
            <a:r>
              <a:rPr lang="en-US" b="1" dirty="0" smtClean="0">
                <a:solidFill>
                  <a:srgbClr val="0070C0"/>
                </a:solidFill>
              </a:rPr>
              <a:t>autoimmune diseases:</a:t>
            </a:r>
          </a:p>
          <a:p>
            <a:pPr algn="just"/>
            <a:r>
              <a:rPr lang="en-US" b="1" dirty="0"/>
              <a:t>Anti-mitochondrial antibodies </a:t>
            </a:r>
            <a:r>
              <a:rPr lang="en-US" b="1" dirty="0">
                <a:solidFill>
                  <a:srgbClr val="0070C0"/>
                </a:solidFill>
              </a:rPr>
              <a:t>(AMA) </a:t>
            </a:r>
            <a:r>
              <a:rPr lang="en-US" b="1" dirty="0"/>
              <a:t>are autoantibodies, consisting of </a:t>
            </a:r>
            <a:r>
              <a:rPr lang="en-US" b="1" dirty="0" err="1">
                <a:solidFill>
                  <a:srgbClr val="0070C0"/>
                </a:solidFill>
              </a:rPr>
              <a:t>immunoglobulins</a:t>
            </a:r>
            <a:r>
              <a:rPr lang="en-US" b="1" dirty="0"/>
              <a:t> formed against </a:t>
            </a:r>
            <a:r>
              <a:rPr lang="en-US" b="1" dirty="0" smtClean="0"/>
              <a:t>mitochondria.</a:t>
            </a:r>
            <a:endParaRPr lang="en-US" b="1" dirty="0" smtClean="0">
              <a:solidFill>
                <a:srgbClr val="0070C0"/>
              </a:solidFill>
            </a:endParaRPr>
          </a:p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AMA</a:t>
            </a:r>
            <a:r>
              <a:rPr lang="en-US" b="1" dirty="0" smtClean="0"/>
              <a:t> </a:t>
            </a:r>
            <a:r>
              <a:rPr lang="en-US" b="1" dirty="0"/>
              <a:t>in the blood or serum </a:t>
            </a:r>
            <a:r>
              <a:rPr lang="en-US" b="1" dirty="0" smtClean="0"/>
              <a:t>may </a:t>
            </a:r>
            <a:r>
              <a:rPr lang="en-US" b="1" dirty="0"/>
              <a:t>be indicative of the presence of, or the potential to develop, the </a:t>
            </a:r>
            <a:r>
              <a:rPr lang="en-US" sz="2800" b="1" dirty="0"/>
              <a:t>autoimmune disease primary biliary cirrhosis </a:t>
            </a:r>
            <a:r>
              <a:rPr lang="en-US" sz="2800" b="1" dirty="0">
                <a:solidFill>
                  <a:srgbClr val="0070C0"/>
                </a:solidFill>
              </a:rPr>
              <a:t>(</a:t>
            </a:r>
            <a:r>
              <a:rPr lang="en-US" sz="2800" b="1" dirty="0" smtClean="0">
                <a:solidFill>
                  <a:srgbClr val="0070C0"/>
                </a:solidFill>
              </a:rPr>
              <a:t>PBC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  <a:endParaRPr lang="ar-EG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9078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10600" cy="6400800"/>
          </a:xfrm>
        </p:spPr>
        <p:txBody>
          <a:bodyPr/>
          <a:lstStyle/>
          <a:p>
            <a:pPr algn="just"/>
            <a:r>
              <a:rPr lang="en-US" b="1" dirty="0">
                <a:solidFill>
                  <a:srgbClr val="0070C0"/>
                </a:solidFill>
              </a:rPr>
              <a:t>Antinuclear antibodies </a:t>
            </a:r>
            <a:r>
              <a:rPr lang="en-US" b="1" dirty="0"/>
              <a:t>(ANAs, also known as antinuclear factor or ANF)</a:t>
            </a:r>
          </a:p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Anti-LKM </a:t>
            </a:r>
            <a:r>
              <a:rPr lang="en-US" b="1" dirty="0">
                <a:solidFill>
                  <a:srgbClr val="0070C0"/>
                </a:solidFill>
              </a:rPr>
              <a:t>antibody </a:t>
            </a:r>
            <a:r>
              <a:rPr lang="en-US" b="1" dirty="0"/>
              <a:t>(</a:t>
            </a:r>
            <a:r>
              <a:rPr lang="en-US" b="1" dirty="0" smtClean="0"/>
              <a:t>anti–liver-kidney microsomal </a:t>
            </a:r>
            <a:r>
              <a:rPr lang="en-US" b="1" dirty="0"/>
              <a:t>antibody or LKM antibody</a:t>
            </a:r>
            <a:r>
              <a:rPr lang="en-US" b="1" dirty="0" smtClean="0"/>
              <a:t>).</a:t>
            </a:r>
          </a:p>
          <a:p>
            <a:pPr algn="just"/>
            <a:r>
              <a:rPr lang="en-US" b="1" dirty="0"/>
              <a:t>Anti-smooth muscle </a:t>
            </a:r>
            <a:r>
              <a:rPr lang="en-US" b="1" dirty="0" smtClean="0"/>
              <a:t>antibodies(ASM </a:t>
            </a:r>
            <a:r>
              <a:rPr lang="en-US" b="1" dirty="0" err="1" smtClean="0"/>
              <a:t>Ab</a:t>
            </a:r>
            <a:r>
              <a:rPr lang="en-US" b="1" dirty="0" smtClean="0"/>
              <a:t>) are </a:t>
            </a:r>
            <a:r>
              <a:rPr lang="en-US" b="1" dirty="0"/>
              <a:t>antibodies </a:t>
            </a:r>
            <a:r>
              <a:rPr lang="en-US" b="1" dirty="0" smtClean="0"/>
              <a:t>(</a:t>
            </a:r>
            <a:r>
              <a:rPr lang="en-US" b="1" dirty="0" err="1"/>
              <a:t>immunoglobulins</a:t>
            </a:r>
            <a:r>
              <a:rPr lang="en-US" b="1" dirty="0"/>
              <a:t>) formed against smooth muscle</a:t>
            </a:r>
            <a:r>
              <a:rPr lang="en-US" b="1" dirty="0" smtClean="0"/>
              <a:t>.</a:t>
            </a:r>
          </a:p>
          <a:p>
            <a:pPr algn="just"/>
            <a:r>
              <a:rPr lang="de-DE" b="1" dirty="0" smtClean="0">
                <a:solidFill>
                  <a:srgbClr val="0070C0"/>
                </a:solidFill>
              </a:rPr>
              <a:t>ANA Ab</a:t>
            </a:r>
            <a:r>
              <a:rPr lang="de-DE" b="1" dirty="0" smtClean="0"/>
              <a:t>, </a:t>
            </a:r>
            <a:r>
              <a:rPr lang="de-DE" b="1" dirty="0">
                <a:solidFill>
                  <a:srgbClr val="0070C0"/>
                </a:solidFill>
              </a:rPr>
              <a:t>ALKM </a:t>
            </a:r>
            <a:r>
              <a:rPr lang="de-DE" b="1" dirty="0" smtClean="0">
                <a:solidFill>
                  <a:srgbClr val="0070C0"/>
                </a:solidFill>
              </a:rPr>
              <a:t>Ab </a:t>
            </a:r>
            <a:r>
              <a:rPr lang="de-DE" b="1" dirty="0" smtClean="0"/>
              <a:t>and </a:t>
            </a:r>
            <a:r>
              <a:rPr lang="de-DE" b="1" dirty="0" smtClean="0">
                <a:solidFill>
                  <a:srgbClr val="0070C0"/>
                </a:solidFill>
              </a:rPr>
              <a:t>ASM </a:t>
            </a:r>
            <a:r>
              <a:rPr lang="de-DE" b="1" dirty="0">
                <a:solidFill>
                  <a:srgbClr val="0070C0"/>
                </a:solidFill>
              </a:rPr>
              <a:t>Ab </a:t>
            </a:r>
            <a:r>
              <a:rPr lang="de-DE" b="1" dirty="0" smtClean="0">
                <a:solidFill>
                  <a:srgbClr val="0070C0"/>
                </a:solidFill>
              </a:rPr>
              <a:t> are detected </a:t>
            </a:r>
            <a:r>
              <a:rPr lang="de-DE" b="1" dirty="0"/>
              <a:t>in in </a:t>
            </a:r>
            <a:r>
              <a:rPr lang="de-DE" b="1" u="sng" dirty="0">
                <a:solidFill>
                  <a:srgbClr val="0070C0"/>
                </a:solidFill>
              </a:rPr>
              <a:t>autoimmune </a:t>
            </a:r>
            <a:r>
              <a:rPr lang="de-DE" b="1" u="sng" dirty="0" smtClean="0">
                <a:solidFill>
                  <a:srgbClr val="0070C0"/>
                </a:solidFill>
              </a:rPr>
              <a:t>diseases</a:t>
            </a:r>
            <a:r>
              <a:rPr lang="de-DE" b="1" dirty="0" smtClean="0"/>
              <a:t>.</a:t>
            </a:r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372788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"/>
            <a:ext cx="8915400" cy="6400800"/>
          </a:xfrm>
        </p:spPr>
        <p:txBody>
          <a:bodyPr>
            <a:normAutofit/>
          </a:bodyPr>
          <a:lstStyle/>
          <a:p>
            <a:pPr algn="just"/>
            <a:r>
              <a:rPr lang="en-US" b="1" u="sng" dirty="0">
                <a:solidFill>
                  <a:srgbClr val="0070C0"/>
                </a:solidFill>
              </a:rPr>
              <a:t>C. Tests for metabolic diseases</a:t>
            </a:r>
            <a:r>
              <a:rPr lang="en-US" b="1" u="sng" dirty="0" smtClean="0">
                <a:solidFill>
                  <a:srgbClr val="0070C0"/>
                </a:solidFill>
              </a:rPr>
              <a:t>:</a:t>
            </a:r>
          </a:p>
          <a:p>
            <a:pPr algn="just"/>
            <a:r>
              <a:rPr lang="en-US" b="1" dirty="0"/>
              <a:t>Wilson’s disease: </a:t>
            </a:r>
            <a:r>
              <a:rPr lang="en-US" b="1" dirty="0" smtClean="0">
                <a:solidFill>
                  <a:srgbClr val="0070C0"/>
                </a:solidFill>
              </a:rPr>
              <a:t>decreased </a:t>
            </a:r>
            <a:r>
              <a:rPr lang="en-US" b="1" dirty="0" err="1" smtClean="0">
                <a:solidFill>
                  <a:srgbClr val="0070C0"/>
                </a:solidFill>
              </a:rPr>
              <a:t>ceruloplasmin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/>
              <a:t>level. </a:t>
            </a:r>
          </a:p>
          <a:p>
            <a:pPr algn="just"/>
            <a:r>
              <a:rPr lang="en-US" b="1" dirty="0" err="1" smtClean="0"/>
              <a:t>Haemochromatosis</a:t>
            </a:r>
            <a:r>
              <a:rPr lang="en-US" b="1" dirty="0"/>
              <a:t>: transferrin level 90% saturated (N.30</a:t>
            </a:r>
            <a:r>
              <a:rPr lang="en-US" b="1" dirty="0" smtClean="0"/>
              <a:t>%)</a:t>
            </a:r>
          </a:p>
          <a:p>
            <a:pPr algn="just"/>
            <a:r>
              <a:rPr lang="en-US" sz="2800" b="1" dirty="0" err="1"/>
              <a:t>Haemochromatosis</a:t>
            </a:r>
            <a:r>
              <a:rPr lang="en-US" sz="2800" b="1" dirty="0"/>
              <a:t> is an inherited (genetic) disorder causing the body to absorb too much iron from the diet</a:t>
            </a:r>
            <a:r>
              <a:rPr lang="en-US" sz="2800" b="1" dirty="0" smtClean="0"/>
              <a:t>. The </a:t>
            </a:r>
            <a:r>
              <a:rPr lang="en-US" sz="2800" b="1" dirty="0"/>
              <a:t>excess iron causes damage to an organ in which it </a:t>
            </a:r>
            <a:r>
              <a:rPr lang="en-US" sz="2800" b="1" dirty="0" smtClean="0"/>
              <a:t>collects. especially liver</a:t>
            </a:r>
            <a:r>
              <a:rPr lang="en-US" sz="2800" b="1" dirty="0"/>
              <a:t>, heart and </a:t>
            </a:r>
            <a:r>
              <a:rPr lang="en-US" sz="2800" b="1" dirty="0" smtClean="0"/>
              <a:t>pancreas</a:t>
            </a:r>
          </a:p>
          <a:p>
            <a:pPr algn="just"/>
            <a:r>
              <a:rPr lang="en-US" sz="2800" b="1" dirty="0" err="1"/>
              <a:t>Transferrins</a:t>
            </a:r>
            <a:r>
              <a:rPr lang="en-US" sz="2800" b="1" dirty="0"/>
              <a:t> are iron-binding blood </a:t>
            </a:r>
            <a:r>
              <a:rPr lang="en-US" sz="2800" b="1" dirty="0" smtClean="0"/>
              <a:t>plasma glycoproteins </a:t>
            </a:r>
            <a:r>
              <a:rPr lang="en-US" sz="2800" b="1" dirty="0"/>
              <a:t>that control the level of free iron (Fe) in biological </a:t>
            </a:r>
            <a:r>
              <a:rPr lang="en-US" sz="2800" b="1" dirty="0" smtClean="0"/>
              <a:t>fluids.</a:t>
            </a:r>
            <a:endParaRPr lang="en-US" sz="2800" b="1" dirty="0"/>
          </a:p>
          <a:p>
            <a:pPr algn="just"/>
            <a:r>
              <a:rPr lang="en-US" b="1" dirty="0" smtClean="0"/>
              <a:t> </a:t>
            </a:r>
            <a:r>
              <a:rPr lang="en-US" b="1" dirty="0"/>
              <a:t>Alpha 1 antitrypsin deficiency: alpha 1 antitrypsin </a:t>
            </a:r>
            <a:r>
              <a:rPr lang="en-US" b="1" dirty="0" smtClean="0"/>
              <a:t>decreases.</a:t>
            </a:r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31618824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400800"/>
          </a:xfrm>
        </p:spPr>
        <p:txBody>
          <a:bodyPr/>
          <a:lstStyle/>
          <a:p>
            <a:pPr algn="just"/>
            <a:r>
              <a:rPr lang="en-US" b="1" dirty="0">
                <a:solidFill>
                  <a:srgbClr val="0070C0"/>
                </a:solidFill>
              </a:rPr>
              <a:t>D. Electrophoretic pattern of serum </a:t>
            </a:r>
            <a:r>
              <a:rPr lang="en-US" b="1" dirty="0" smtClean="0">
                <a:solidFill>
                  <a:srgbClr val="0070C0"/>
                </a:solidFill>
              </a:rPr>
              <a:t>proteins:</a:t>
            </a:r>
          </a:p>
          <a:p>
            <a:pPr algn="just"/>
            <a:r>
              <a:rPr lang="en-US" b="1" dirty="0" err="1"/>
              <a:t>Ig</a:t>
            </a:r>
            <a:r>
              <a:rPr lang="en-US" b="1" dirty="0"/>
              <a:t> A rise in Alcoholic cirrhosis.</a:t>
            </a:r>
          </a:p>
          <a:p>
            <a:pPr algn="just"/>
            <a:r>
              <a:rPr lang="en-US" b="1" dirty="0" smtClean="0"/>
              <a:t> </a:t>
            </a:r>
            <a:r>
              <a:rPr lang="en-US" b="1" dirty="0" err="1"/>
              <a:t>IgM</a:t>
            </a:r>
            <a:r>
              <a:rPr lang="en-US" b="1" dirty="0"/>
              <a:t> rise in primary biliary cirrhosis (PBC</a:t>
            </a:r>
            <a:r>
              <a:rPr lang="en-US" b="1" dirty="0" smtClean="0"/>
              <a:t>).</a:t>
            </a:r>
            <a:endParaRPr lang="en-US" b="1" dirty="0"/>
          </a:p>
          <a:p>
            <a:pPr algn="just"/>
            <a:r>
              <a:rPr lang="en-US" b="1" dirty="0" smtClean="0"/>
              <a:t> </a:t>
            </a:r>
            <a:r>
              <a:rPr lang="en-US" b="1" dirty="0" err="1"/>
              <a:t>IgG</a:t>
            </a:r>
            <a:r>
              <a:rPr lang="en-US" b="1" dirty="0"/>
              <a:t> rise in chronic and autoimmune </a:t>
            </a:r>
            <a:r>
              <a:rPr lang="en-US" b="1" dirty="0" smtClean="0"/>
              <a:t>hepatitis.</a:t>
            </a:r>
          </a:p>
          <a:p>
            <a:pPr algn="just"/>
            <a:r>
              <a:rPr lang="en-US" b="1" dirty="0"/>
              <a:t>A single liver function test is of little value in </a:t>
            </a:r>
            <a:r>
              <a:rPr lang="en-US" b="1" dirty="0" smtClean="0"/>
              <a:t>liver disease.</a:t>
            </a:r>
          </a:p>
          <a:p>
            <a:pPr algn="just"/>
            <a:r>
              <a:rPr lang="en-US" b="1" dirty="0"/>
              <a:t>The use of battery of liver function </a:t>
            </a:r>
            <a:r>
              <a:rPr lang="en-US" b="1" dirty="0" smtClean="0"/>
              <a:t>tests, however </a:t>
            </a:r>
            <a:r>
              <a:rPr lang="en-US" b="1" dirty="0"/>
              <a:t>constitutes a highly sensitive </a:t>
            </a:r>
            <a:r>
              <a:rPr lang="en-US" b="1" dirty="0" smtClean="0"/>
              <a:t>procedure.</a:t>
            </a:r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2599978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77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3500" b="1" u="sng" dirty="0">
                <a:solidFill>
                  <a:schemeClr val="accent6"/>
                </a:solidFill>
              </a:rPr>
              <a:t>Laboratory findings in different liver </a:t>
            </a:r>
            <a:r>
              <a:rPr lang="en-US" sz="3500" b="1" u="sng" dirty="0" smtClean="0">
                <a:solidFill>
                  <a:schemeClr val="accent6"/>
                </a:solidFill>
              </a:rPr>
              <a:t>diseases</a:t>
            </a:r>
            <a:r>
              <a:rPr lang="en-US" b="1" dirty="0" smtClean="0"/>
              <a:t>:</a:t>
            </a:r>
          </a:p>
          <a:p>
            <a:pPr algn="just"/>
            <a:r>
              <a:rPr lang="en-US" b="1" dirty="0">
                <a:solidFill>
                  <a:srgbClr val="0070C0"/>
                </a:solidFill>
              </a:rPr>
              <a:t>1. Cirrhosis</a:t>
            </a:r>
            <a:r>
              <a:rPr lang="en-US" b="1" dirty="0"/>
              <a:t>: it may be </a:t>
            </a:r>
            <a:r>
              <a:rPr lang="en-US" b="1" dirty="0" smtClean="0">
                <a:solidFill>
                  <a:srgbClr val="0070C0"/>
                </a:solidFill>
              </a:rPr>
              <a:t>alcoholic</a:t>
            </a:r>
            <a:r>
              <a:rPr lang="en-US" b="1" dirty="0" smtClean="0"/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postnecrotic</a:t>
            </a:r>
            <a:r>
              <a:rPr lang="en-US" b="1" dirty="0" smtClean="0"/>
              <a:t> </a:t>
            </a:r>
            <a:r>
              <a:rPr lang="en-US" b="1" dirty="0"/>
              <a:t>or </a:t>
            </a:r>
            <a:r>
              <a:rPr lang="en-US" b="1" dirty="0">
                <a:solidFill>
                  <a:srgbClr val="0070C0"/>
                </a:solidFill>
              </a:rPr>
              <a:t>biliary cirrhosis</a:t>
            </a:r>
            <a:r>
              <a:rPr lang="en-US" b="1" dirty="0" smtClean="0"/>
              <a:t>.</a:t>
            </a:r>
          </a:p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u="sng" dirty="0"/>
              <a:t>Laboratory findings in cirrhosis include:</a:t>
            </a:r>
          </a:p>
          <a:p>
            <a:pPr algn="just"/>
            <a:r>
              <a:rPr lang="en-US" b="1" dirty="0">
                <a:solidFill>
                  <a:srgbClr val="0070C0"/>
                </a:solidFill>
              </a:rPr>
              <a:t>A) Metabolic abnormalities </a:t>
            </a:r>
            <a:r>
              <a:rPr lang="en-US" b="1" dirty="0"/>
              <a:t>which lead to:</a:t>
            </a:r>
          </a:p>
          <a:p>
            <a:pPr algn="just"/>
            <a:r>
              <a:rPr lang="en-US" b="1" dirty="0" smtClean="0"/>
              <a:t> </a:t>
            </a:r>
            <a:r>
              <a:rPr lang="en-US" b="1" dirty="0"/>
              <a:t>Decreased albumin.</a:t>
            </a:r>
          </a:p>
          <a:p>
            <a:pPr algn="just"/>
            <a:r>
              <a:rPr lang="en-US" b="1" dirty="0" smtClean="0"/>
              <a:t> </a:t>
            </a:r>
            <a:r>
              <a:rPr lang="en-US" b="1" dirty="0"/>
              <a:t>Increased </a:t>
            </a:r>
            <a:r>
              <a:rPr lang="en-US" b="1" dirty="0" err="1"/>
              <a:t>immunoglobulins</a:t>
            </a:r>
            <a:endParaRPr lang="en-US" b="1" dirty="0"/>
          </a:p>
          <a:p>
            <a:pPr algn="just"/>
            <a:r>
              <a:rPr lang="en-US" b="1" dirty="0" smtClean="0"/>
              <a:t> </a:t>
            </a:r>
            <a:r>
              <a:rPr lang="en-US" b="1" dirty="0"/>
              <a:t>Decreased cholesterol.</a:t>
            </a:r>
          </a:p>
          <a:p>
            <a:pPr algn="just"/>
            <a:r>
              <a:rPr lang="en-US" b="1" dirty="0" smtClean="0"/>
              <a:t>Prolonged </a:t>
            </a:r>
            <a:r>
              <a:rPr lang="en-US" b="1" dirty="0" err="1"/>
              <a:t>prothrombin</a:t>
            </a:r>
            <a:r>
              <a:rPr lang="en-US" b="1" dirty="0"/>
              <a:t> </a:t>
            </a:r>
            <a:r>
              <a:rPr lang="en-US" b="1" dirty="0" smtClean="0"/>
              <a:t>time</a:t>
            </a:r>
          </a:p>
          <a:p>
            <a:pPr algn="just"/>
            <a:r>
              <a:rPr lang="en-US" sz="3000" b="1" dirty="0">
                <a:solidFill>
                  <a:srgbClr val="0070C0"/>
                </a:solidFill>
              </a:rPr>
              <a:t>B) Cholestasis </a:t>
            </a:r>
            <a:r>
              <a:rPr lang="en-US" sz="3000" b="1" dirty="0"/>
              <a:t>is responsible for </a:t>
            </a:r>
            <a:r>
              <a:rPr lang="en-US" sz="3000" b="1" dirty="0">
                <a:solidFill>
                  <a:srgbClr val="0070C0"/>
                </a:solidFill>
              </a:rPr>
              <a:t>transient increase </a:t>
            </a:r>
            <a:r>
              <a:rPr lang="en-US" sz="3000" b="1" dirty="0"/>
              <a:t>in</a:t>
            </a:r>
            <a:r>
              <a:rPr lang="en-US" b="1" dirty="0"/>
              <a:t>:</a:t>
            </a:r>
          </a:p>
          <a:p>
            <a:pPr algn="just"/>
            <a:r>
              <a:rPr lang="en-US" b="1" dirty="0" smtClean="0"/>
              <a:t>Bilirubin</a:t>
            </a:r>
            <a:r>
              <a:rPr lang="en-US" b="1" dirty="0"/>
              <a:t>.</a:t>
            </a:r>
          </a:p>
          <a:p>
            <a:pPr algn="just"/>
            <a:r>
              <a:rPr lang="en-US" b="1" dirty="0" smtClean="0"/>
              <a:t>GGT</a:t>
            </a:r>
            <a:r>
              <a:rPr lang="en-US" b="1" dirty="0"/>
              <a:t>.</a:t>
            </a:r>
          </a:p>
          <a:p>
            <a:pPr algn="just"/>
            <a:r>
              <a:rPr lang="en-US" b="1" dirty="0" smtClean="0"/>
              <a:t> </a:t>
            </a:r>
            <a:r>
              <a:rPr lang="en-US" b="1" dirty="0"/>
              <a:t>Alkaline phosphatase</a:t>
            </a:r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33915710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686800" cy="6248400"/>
          </a:xfrm>
        </p:spPr>
        <p:txBody>
          <a:bodyPr/>
          <a:lstStyle/>
          <a:p>
            <a:pPr algn="just"/>
            <a:r>
              <a:rPr lang="en-US" b="1" dirty="0">
                <a:solidFill>
                  <a:srgbClr val="0070C0"/>
                </a:solidFill>
              </a:rPr>
              <a:t>C) Liver cell injury </a:t>
            </a:r>
            <a:r>
              <a:rPr lang="en-US" b="1" dirty="0"/>
              <a:t>causes </a:t>
            </a:r>
            <a:r>
              <a:rPr lang="en-US" b="1" dirty="0">
                <a:solidFill>
                  <a:srgbClr val="0070C0"/>
                </a:solidFill>
              </a:rPr>
              <a:t>transient increase </a:t>
            </a:r>
            <a:r>
              <a:rPr lang="en-US" b="1" dirty="0"/>
              <a:t>in:</a:t>
            </a:r>
          </a:p>
          <a:p>
            <a:pPr algn="just"/>
            <a:r>
              <a:rPr lang="en-US" b="1" dirty="0" smtClean="0"/>
              <a:t>AST, ALT and LD.H.</a:t>
            </a:r>
          </a:p>
          <a:p>
            <a:pPr algn="just"/>
            <a:r>
              <a:rPr lang="en-US" b="1" dirty="0">
                <a:solidFill>
                  <a:srgbClr val="0070C0"/>
                </a:solidFill>
              </a:rPr>
              <a:t>D) In post necrotic cirrhosis </a:t>
            </a:r>
            <a:r>
              <a:rPr lang="en-US" b="1" dirty="0"/>
              <a:t>the increase in bilirubin is higher </a:t>
            </a:r>
            <a:r>
              <a:rPr lang="en-US" b="1" dirty="0" smtClean="0"/>
              <a:t>and increases </a:t>
            </a:r>
            <a:r>
              <a:rPr lang="en-US" b="1" dirty="0"/>
              <a:t>in AST and ALT are usually more persistent.</a:t>
            </a:r>
          </a:p>
          <a:p>
            <a:pPr algn="just"/>
            <a:r>
              <a:rPr lang="en-US" b="1" dirty="0">
                <a:solidFill>
                  <a:srgbClr val="0070C0"/>
                </a:solidFill>
              </a:rPr>
              <a:t>E) In biliary cirrhosis </a:t>
            </a:r>
            <a:r>
              <a:rPr lang="en-US" b="1" dirty="0"/>
              <a:t>serum ALP is the earliest abnormal result. </a:t>
            </a:r>
            <a:r>
              <a:rPr lang="en-US" b="1" dirty="0" smtClean="0"/>
              <a:t>The bilirubin</a:t>
            </a:r>
            <a:r>
              <a:rPr lang="en-US" b="1" dirty="0"/>
              <a:t>, AST and ALT are only slightly elevated</a:t>
            </a:r>
            <a:r>
              <a:rPr lang="en-US" b="1" dirty="0" smtClean="0"/>
              <a:t>.</a:t>
            </a:r>
          </a:p>
          <a:p>
            <a:pPr algn="just"/>
            <a:r>
              <a:rPr lang="en-US" b="1" dirty="0">
                <a:solidFill>
                  <a:srgbClr val="0070C0"/>
                </a:solidFill>
              </a:rPr>
              <a:t>2. Hepatic failure</a:t>
            </a:r>
            <a:r>
              <a:rPr lang="en-US" b="1" dirty="0"/>
              <a:t>: It may be the result of </a:t>
            </a:r>
            <a:r>
              <a:rPr lang="en-US" b="1" dirty="0">
                <a:solidFill>
                  <a:srgbClr val="0070C0"/>
                </a:solidFill>
              </a:rPr>
              <a:t>chronic liver disease </a:t>
            </a:r>
            <a:r>
              <a:rPr lang="en-US" b="1" dirty="0"/>
              <a:t>or it may be of </a:t>
            </a:r>
            <a:r>
              <a:rPr lang="en-US" b="1" dirty="0" smtClean="0">
                <a:solidFill>
                  <a:srgbClr val="0070C0"/>
                </a:solidFill>
              </a:rPr>
              <a:t>sudden onset </a:t>
            </a:r>
            <a:r>
              <a:rPr lang="en-US" b="1" dirty="0" smtClean="0"/>
              <a:t>caused </a:t>
            </a:r>
            <a:r>
              <a:rPr lang="en-US" b="1" dirty="0"/>
              <a:t>by massive cell </a:t>
            </a:r>
            <a:r>
              <a:rPr lang="en-US" b="1" dirty="0" smtClean="0"/>
              <a:t>destruction.</a:t>
            </a:r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35455368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2484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4000" b="1" u="sng" dirty="0">
                <a:solidFill>
                  <a:srgbClr val="0070C0"/>
                </a:solidFill>
              </a:rPr>
              <a:t>Laboratory </a:t>
            </a:r>
            <a:r>
              <a:rPr lang="en-US" sz="4000" b="1" u="sng" dirty="0" smtClean="0">
                <a:solidFill>
                  <a:srgbClr val="0070C0"/>
                </a:solidFill>
              </a:rPr>
              <a:t>findings of hepatic failure:</a:t>
            </a:r>
          </a:p>
          <a:p>
            <a:pPr algn="just"/>
            <a:r>
              <a:rPr lang="en-US" b="1" dirty="0"/>
              <a:t>Elevated plasma and urine bilirubin (more rise in </a:t>
            </a:r>
            <a:r>
              <a:rPr lang="en-US" b="1" dirty="0" smtClean="0"/>
              <a:t>unconjugated bilirubin</a:t>
            </a:r>
            <a:r>
              <a:rPr lang="en-US" b="1" dirty="0"/>
              <a:t>).</a:t>
            </a:r>
          </a:p>
          <a:p>
            <a:pPr algn="just"/>
            <a:r>
              <a:rPr lang="en-US" b="1" dirty="0" smtClean="0"/>
              <a:t>ALP</a:t>
            </a:r>
            <a:r>
              <a:rPr lang="en-US" b="1" dirty="0"/>
              <a:t>, AST and ALT will be elevated early in the disease. They return </a:t>
            </a:r>
            <a:r>
              <a:rPr lang="en-US" b="1" dirty="0" smtClean="0"/>
              <a:t>to normal </a:t>
            </a:r>
            <a:r>
              <a:rPr lang="en-US" b="1" dirty="0"/>
              <a:t>levels either as the condition improves or as the liver cell </a:t>
            </a:r>
            <a:r>
              <a:rPr lang="en-US" b="1" dirty="0" smtClean="0"/>
              <a:t>injury become </a:t>
            </a:r>
            <a:r>
              <a:rPr lang="en-US" b="1" dirty="0"/>
              <a:t>massive.</a:t>
            </a:r>
          </a:p>
          <a:p>
            <a:pPr algn="just"/>
            <a:r>
              <a:rPr lang="en-US" b="1" dirty="0" smtClean="0"/>
              <a:t> </a:t>
            </a:r>
            <a:r>
              <a:rPr lang="en-US" b="1" dirty="0"/>
              <a:t>Elevated GGT.</a:t>
            </a:r>
          </a:p>
          <a:p>
            <a:pPr algn="just"/>
            <a:r>
              <a:rPr lang="en-US" b="1" dirty="0" smtClean="0"/>
              <a:t> </a:t>
            </a:r>
            <a:r>
              <a:rPr lang="en-US" b="1" dirty="0"/>
              <a:t>Low level of albumin.</a:t>
            </a:r>
          </a:p>
          <a:p>
            <a:pPr algn="just"/>
            <a:r>
              <a:rPr lang="en-US" b="1" dirty="0" smtClean="0"/>
              <a:t> </a:t>
            </a:r>
            <a:r>
              <a:rPr lang="en-US" b="1" dirty="0"/>
              <a:t>Low level of cholesterol.</a:t>
            </a:r>
          </a:p>
          <a:p>
            <a:pPr algn="just"/>
            <a:r>
              <a:rPr lang="en-US" b="1" dirty="0" smtClean="0"/>
              <a:t>Prolongation </a:t>
            </a:r>
            <a:r>
              <a:rPr lang="en-US" b="1" dirty="0"/>
              <a:t>of </a:t>
            </a:r>
            <a:r>
              <a:rPr lang="en-US" b="1" dirty="0" err="1"/>
              <a:t>prothrombin</a:t>
            </a:r>
            <a:r>
              <a:rPr lang="en-US" b="1" dirty="0"/>
              <a:t> time </a:t>
            </a:r>
            <a:r>
              <a:rPr lang="en-US" b="1" dirty="0" smtClean="0"/>
              <a:t>which parallels </a:t>
            </a:r>
            <a:r>
              <a:rPr lang="en-US" b="1" dirty="0"/>
              <a:t>the degree of </a:t>
            </a:r>
            <a:r>
              <a:rPr lang="en-US" b="1" dirty="0" smtClean="0"/>
              <a:t>liver failure.</a:t>
            </a:r>
            <a:endParaRPr lang="ar-EG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534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6553200"/>
          </a:xfrm>
        </p:spPr>
        <p:txBody>
          <a:bodyPr>
            <a:normAutofit/>
          </a:bodyPr>
          <a:lstStyle/>
          <a:p>
            <a:pPr algn="just"/>
            <a:r>
              <a:rPr lang="en-US" sz="4000" b="1" u="sng" dirty="0">
                <a:solidFill>
                  <a:srgbClr val="0070C0"/>
                </a:solidFill>
              </a:rPr>
              <a:t>3. Liver carcinoma</a:t>
            </a:r>
            <a:r>
              <a:rPr lang="en-US" sz="4000" b="1" u="sng" dirty="0" smtClean="0">
                <a:solidFill>
                  <a:srgbClr val="0070C0"/>
                </a:solidFill>
              </a:rPr>
              <a:t>:</a:t>
            </a:r>
          </a:p>
          <a:p>
            <a:pPr algn="just"/>
            <a:r>
              <a:rPr lang="en-US" b="1" dirty="0" err="1"/>
              <a:t>Oncofetal</a:t>
            </a:r>
            <a:r>
              <a:rPr lang="en-US" b="1" dirty="0"/>
              <a:t> tumor markers include</a:t>
            </a:r>
            <a:r>
              <a:rPr lang="en-US" b="1" dirty="0" smtClean="0"/>
              <a:t>:</a:t>
            </a:r>
          </a:p>
          <a:p>
            <a:pPr algn="just"/>
            <a:r>
              <a:rPr lang="en-US" b="1" dirty="0">
                <a:solidFill>
                  <a:srgbClr val="0070C0"/>
                </a:solidFill>
              </a:rPr>
              <a:t>A) Alpha fetoprotein (AFP): </a:t>
            </a:r>
            <a:r>
              <a:rPr lang="en-US" b="1" dirty="0">
                <a:solidFill>
                  <a:srgbClr val="FF0000"/>
                </a:solidFill>
              </a:rPr>
              <a:t>Marked elevations </a:t>
            </a:r>
            <a:r>
              <a:rPr lang="en-US" b="1" dirty="0"/>
              <a:t>of AFP are almost always associated with </a:t>
            </a:r>
            <a:r>
              <a:rPr lang="en-US" b="1" dirty="0" smtClean="0"/>
              <a:t>advanced hepatocellular carcinoma (</a:t>
            </a:r>
            <a:r>
              <a:rPr lang="en-US" b="1" dirty="0"/>
              <a:t>HCC</a:t>
            </a:r>
            <a:r>
              <a:rPr lang="en-US" b="1" dirty="0" smtClean="0"/>
              <a:t>).</a:t>
            </a:r>
          </a:p>
          <a:p>
            <a:pPr algn="just"/>
            <a:r>
              <a:rPr lang="en-US" b="1" dirty="0"/>
              <a:t>Patients with chronic hepatitis or cirrhosis with positive serology </a:t>
            </a:r>
            <a:r>
              <a:rPr lang="en-US" b="1" dirty="0" smtClean="0"/>
              <a:t>for HCV </a:t>
            </a:r>
            <a:r>
              <a:rPr lang="en-US" b="1" dirty="0"/>
              <a:t>or HBV should be screened with serum </a:t>
            </a:r>
            <a:r>
              <a:rPr lang="en-US" b="1" dirty="0" smtClean="0"/>
              <a:t>ALP.</a:t>
            </a:r>
          </a:p>
          <a:p>
            <a:pPr algn="just"/>
            <a:r>
              <a:rPr lang="en-US" sz="2800" b="1" dirty="0">
                <a:solidFill>
                  <a:srgbClr val="0070C0"/>
                </a:solidFill>
              </a:rPr>
              <a:t>B) </a:t>
            </a:r>
            <a:r>
              <a:rPr lang="en-US" sz="2800" b="1" dirty="0" err="1">
                <a:solidFill>
                  <a:srgbClr val="0070C0"/>
                </a:solidFill>
              </a:rPr>
              <a:t>Carcinoembryonic</a:t>
            </a:r>
            <a:r>
              <a:rPr lang="en-US" sz="2800" b="1" dirty="0">
                <a:solidFill>
                  <a:srgbClr val="0070C0"/>
                </a:solidFill>
              </a:rPr>
              <a:t> antigen (CEA</a:t>
            </a:r>
            <a:r>
              <a:rPr lang="en-US" sz="2800" b="1" dirty="0" smtClean="0">
                <a:solidFill>
                  <a:srgbClr val="0070C0"/>
                </a:solidFill>
              </a:rPr>
              <a:t>):</a:t>
            </a:r>
            <a:r>
              <a:rPr lang="en-US" sz="2800" b="1" dirty="0" smtClean="0"/>
              <a:t>It </a:t>
            </a:r>
            <a:r>
              <a:rPr lang="en-US" sz="2800" b="1" dirty="0"/>
              <a:t>is </a:t>
            </a:r>
            <a:r>
              <a:rPr lang="en-US" sz="2800" b="1" dirty="0">
                <a:solidFill>
                  <a:srgbClr val="0070C0"/>
                </a:solidFill>
              </a:rPr>
              <a:t>elevated</a:t>
            </a:r>
            <a:r>
              <a:rPr lang="en-US" sz="2800" b="1" dirty="0"/>
              <a:t> in colon cancer, liver diseases including primary </a:t>
            </a:r>
            <a:r>
              <a:rPr lang="en-US" sz="2800" b="1" dirty="0" smtClean="0"/>
              <a:t>and secondary </a:t>
            </a:r>
            <a:r>
              <a:rPr lang="en-US" sz="2800" b="1" dirty="0"/>
              <a:t>carcinoma and alcoholic liver </a:t>
            </a:r>
            <a:r>
              <a:rPr lang="en-US" sz="2800" b="1" dirty="0" smtClean="0"/>
              <a:t>disease.</a:t>
            </a:r>
          </a:p>
          <a:p>
            <a:pPr algn="just"/>
            <a:r>
              <a:rPr lang="en-US" sz="2800" b="1" dirty="0">
                <a:solidFill>
                  <a:srgbClr val="0070C0"/>
                </a:solidFill>
              </a:rPr>
              <a:t>C) Hepatic enzymes</a:t>
            </a:r>
            <a:r>
              <a:rPr lang="en-US" sz="2800" b="1" dirty="0"/>
              <a:t>: </a:t>
            </a:r>
            <a:r>
              <a:rPr lang="en-US" sz="2800" b="1" dirty="0" smtClean="0"/>
              <a:t> </a:t>
            </a:r>
            <a:r>
              <a:rPr lang="en-US" sz="2800" b="1" dirty="0">
                <a:solidFill>
                  <a:srgbClr val="0070C0"/>
                </a:solidFill>
              </a:rPr>
              <a:t>elevations</a:t>
            </a:r>
            <a:r>
              <a:rPr lang="en-US" sz="2800" b="1" dirty="0"/>
              <a:t> in ALP and GGT </a:t>
            </a:r>
            <a:r>
              <a:rPr lang="en-US" sz="2800" b="1" dirty="0" smtClean="0"/>
              <a:t>in(HCC).</a:t>
            </a:r>
            <a:endParaRPr lang="ar-EG" sz="2800" b="1" dirty="0"/>
          </a:p>
        </p:txBody>
      </p:sp>
    </p:spTree>
    <p:extLst>
      <p:ext uri="{BB962C8B-B14F-4D97-AF65-F5344CB8AC3E}">
        <p14:creationId xmlns:p14="http://schemas.microsoft.com/office/powerpoint/2010/main" val="3512258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839200" cy="66294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u="sng" dirty="0" smtClean="0">
                <a:solidFill>
                  <a:srgbClr val="0070C0"/>
                </a:solidFill>
              </a:rPr>
              <a:t>Elevations </a:t>
            </a:r>
            <a:r>
              <a:rPr lang="en-US" b="1" u="sng" dirty="0">
                <a:solidFill>
                  <a:srgbClr val="0070C0"/>
                </a:solidFill>
              </a:rPr>
              <a:t>of </a:t>
            </a:r>
            <a:r>
              <a:rPr lang="en-US" b="1" u="sng" dirty="0" smtClean="0">
                <a:solidFill>
                  <a:srgbClr val="0070C0"/>
                </a:solidFill>
              </a:rPr>
              <a:t>aminotransferases</a:t>
            </a:r>
          </a:p>
          <a:p>
            <a:pPr algn="just"/>
            <a:r>
              <a:rPr lang="en-US" b="1" dirty="0"/>
              <a:t>1. </a:t>
            </a:r>
            <a:r>
              <a:rPr lang="en-US" b="1" dirty="0">
                <a:solidFill>
                  <a:srgbClr val="0070C0"/>
                </a:solidFill>
              </a:rPr>
              <a:t>Severe</a:t>
            </a:r>
            <a:r>
              <a:rPr lang="en-US" b="1" dirty="0"/>
              <a:t> ( </a:t>
            </a:r>
            <a:r>
              <a:rPr lang="en-US" b="1" dirty="0">
                <a:solidFill>
                  <a:srgbClr val="FF0000"/>
                </a:solidFill>
              </a:rPr>
              <a:t>&gt; 20 times, 1000 U/L</a:t>
            </a:r>
            <a:r>
              <a:rPr lang="en-US" b="1" dirty="0"/>
              <a:t>) : The highest </a:t>
            </a:r>
            <a:r>
              <a:rPr lang="en-US" b="1" dirty="0" smtClean="0"/>
              <a:t>elevations occur </a:t>
            </a:r>
            <a:r>
              <a:rPr lang="en-US" b="1" dirty="0"/>
              <a:t>in severe viral hepatitis, drug or </a:t>
            </a:r>
            <a:r>
              <a:rPr lang="en-US" sz="2800" b="1" dirty="0"/>
              <a:t>toxin induced hepatic </a:t>
            </a:r>
            <a:r>
              <a:rPr lang="en-US" sz="2800" b="1" dirty="0" smtClean="0"/>
              <a:t>necrosis and </a:t>
            </a:r>
            <a:r>
              <a:rPr lang="en-US" sz="2800" b="1" dirty="0"/>
              <a:t>circulatory </a:t>
            </a:r>
            <a:r>
              <a:rPr lang="en-US" sz="2800" b="1" dirty="0" smtClean="0"/>
              <a:t>shock</a:t>
            </a:r>
            <a:endParaRPr lang="en-US" b="1" dirty="0" smtClean="0"/>
          </a:p>
          <a:p>
            <a:pPr algn="just"/>
            <a:r>
              <a:rPr lang="en-US" b="1" dirty="0"/>
              <a:t>2. </a:t>
            </a:r>
            <a:r>
              <a:rPr lang="en-US" b="1" dirty="0">
                <a:solidFill>
                  <a:srgbClr val="0070C0"/>
                </a:solidFill>
              </a:rPr>
              <a:t>Moderate</a:t>
            </a:r>
            <a:r>
              <a:rPr lang="en-US" b="1" dirty="0"/>
              <a:t> (</a:t>
            </a:r>
            <a:r>
              <a:rPr lang="en-US" b="1" dirty="0">
                <a:solidFill>
                  <a:srgbClr val="FF0000"/>
                </a:solidFill>
              </a:rPr>
              <a:t>3-20 times</a:t>
            </a:r>
            <a:r>
              <a:rPr lang="en-US" b="1" dirty="0"/>
              <a:t>): acute hepatitis, neonatal hepatitis, chronic </a:t>
            </a:r>
            <a:r>
              <a:rPr lang="en-US" b="1" dirty="0" smtClean="0"/>
              <a:t>hepatitis, </a:t>
            </a:r>
            <a:r>
              <a:rPr lang="en-US" sz="2800" b="1" dirty="0" smtClean="0"/>
              <a:t>autoimmune</a:t>
            </a:r>
            <a:r>
              <a:rPr lang="en-US" b="1" dirty="0" smtClean="0"/>
              <a:t> hepatitis</a:t>
            </a:r>
            <a:r>
              <a:rPr lang="en-US" b="1" dirty="0"/>
              <a:t>, drug induced hepatitis, alcoholic hepatitis and acute </a:t>
            </a:r>
            <a:r>
              <a:rPr lang="en-US" b="1" dirty="0" smtClean="0"/>
              <a:t>biliary tract obstructions</a:t>
            </a:r>
          </a:p>
          <a:p>
            <a:pPr algn="just"/>
            <a:r>
              <a:rPr lang="en-US" b="1" dirty="0"/>
              <a:t>3. </a:t>
            </a:r>
            <a:r>
              <a:rPr lang="en-US" b="1" dirty="0">
                <a:solidFill>
                  <a:srgbClr val="0070C0"/>
                </a:solidFill>
              </a:rPr>
              <a:t>Mild</a:t>
            </a:r>
            <a:r>
              <a:rPr lang="en-US" b="1" dirty="0"/>
              <a:t> (</a:t>
            </a:r>
            <a:r>
              <a:rPr lang="en-US" b="1" dirty="0">
                <a:solidFill>
                  <a:srgbClr val="FF0000"/>
                </a:solidFill>
              </a:rPr>
              <a:t>1-3 times</a:t>
            </a:r>
            <a:r>
              <a:rPr lang="en-US" b="1" dirty="0"/>
              <a:t>): sepsis </a:t>
            </a:r>
            <a:r>
              <a:rPr lang="en-US" b="1" dirty="0" smtClean="0"/>
              <a:t>induced neonatal </a:t>
            </a:r>
            <a:r>
              <a:rPr lang="en-US" b="1" dirty="0"/>
              <a:t>hepatitis, </a:t>
            </a:r>
            <a:r>
              <a:rPr lang="en-US" b="1" dirty="0" err="1"/>
              <a:t>extrahepatic</a:t>
            </a:r>
            <a:r>
              <a:rPr lang="en-US" b="1" dirty="0"/>
              <a:t> biliary atresia </a:t>
            </a:r>
            <a:r>
              <a:rPr lang="en-US" b="1" dirty="0">
                <a:solidFill>
                  <a:srgbClr val="0070C0"/>
                </a:solidFill>
              </a:rPr>
              <a:t>(EHBA), </a:t>
            </a:r>
            <a:r>
              <a:rPr lang="en-US" b="1" dirty="0"/>
              <a:t>fatty </a:t>
            </a:r>
            <a:r>
              <a:rPr lang="en-US" b="1" dirty="0" smtClean="0"/>
              <a:t>liver, cirrhosis</a:t>
            </a:r>
            <a:r>
              <a:rPr lang="en-US" b="1" dirty="0"/>
              <a:t>, non alcoholic </a:t>
            </a:r>
            <a:r>
              <a:rPr lang="en-US" b="1" dirty="0" err="1" smtClean="0"/>
              <a:t>steatohepatitis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(</a:t>
            </a:r>
            <a:r>
              <a:rPr lang="en-US" b="1" dirty="0">
                <a:solidFill>
                  <a:srgbClr val="0070C0"/>
                </a:solidFill>
              </a:rPr>
              <a:t>NASH)</a:t>
            </a:r>
            <a:r>
              <a:rPr lang="en-US" b="1" dirty="0"/>
              <a:t>, drug toxicity, </a:t>
            </a:r>
            <a:r>
              <a:rPr lang="en-US" b="1" dirty="0" smtClean="0"/>
              <a:t>myositis, </a:t>
            </a:r>
            <a:r>
              <a:rPr lang="en-US" b="1" dirty="0" err="1" smtClean="0"/>
              <a:t>duchenne</a:t>
            </a:r>
            <a:r>
              <a:rPr lang="en-US" b="1" dirty="0" smtClean="0"/>
              <a:t> </a:t>
            </a:r>
            <a:r>
              <a:rPr lang="en-US" b="1" dirty="0"/>
              <a:t>muscular dystrophy and even after vigorous </a:t>
            </a:r>
            <a:r>
              <a:rPr lang="en-US" b="1" dirty="0" smtClean="0"/>
              <a:t>exercise.</a:t>
            </a:r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34195950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610600" cy="6324600"/>
          </a:xfrm>
        </p:spPr>
        <p:txBody>
          <a:bodyPr/>
          <a:lstStyle/>
          <a:p>
            <a:pPr algn="just"/>
            <a:r>
              <a:rPr lang="en-US" sz="4000" b="1" dirty="0">
                <a:solidFill>
                  <a:srgbClr val="0070C0"/>
                </a:solidFill>
              </a:rPr>
              <a:t>4</a:t>
            </a:r>
            <a:r>
              <a:rPr lang="en-US" sz="4800" b="1" u="sng" dirty="0">
                <a:solidFill>
                  <a:srgbClr val="0070C0"/>
                </a:solidFill>
              </a:rPr>
              <a:t>. Fatty liver</a:t>
            </a:r>
            <a:r>
              <a:rPr lang="en-US" sz="4800" b="1" u="sng" dirty="0" smtClean="0">
                <a:solidFill>
                  <a:srgbClr val="0070C0"/>
                </a:solidFill>
              </a:rPr>
              <a:t>:</a:t>
            </a:r>
          </a:p>
          <a:p>
            <a:pPr algn="just"/>
            <a:r>
              <a:rPr lang="en-US" b="1" dirty="0"/>
              <a:t>ALT and AST are increased 2-3 times, usually ALT more than AST </a:t>
            </a:r>
            <a:r>
              <a:rPr lang="en-US" b="1" dirty="0" smtClean="0"/>
              <a:t>in non-alcoholic </a:t>
            </a:r>
            <a:r>
              <a:rPr lang="en-US" b="1" dirty="0"/>
              <a:t>fatty liver (NAFL).</a:t>
            </a:r>
          </a:p>
          <a:p>
            <a:pPr algn="just"/>
            <a:r>
              <a:rPr lang="en-US" b="1" dirty="0" smtClean="0"/>
              <a:t> </a:t>
            </a:r>
            <a:r>
              <a:rPr lang="en-US" b="1" dirty="0"/>
              <a:t>ALP is normal or slightly increased in less than 50% of patients.</a:t>
            </a:r>
          </a:p>
          <a:p>
            <a:pPr algn="just"/>
            <a:r>
              <a:rPr lang="en-US" b="1" dirty="0" smtClean="0"/>
              <a:t>Increased </a:t>
            </a:r>
            <a:r>
              <a:rPr lang="en-US" b="1" dirty="0"/>
              <a:t>serum ferritin in 60% of cases.</a:t>
            </a:r>
          </a:p>
          <a:p>
            <a:pPr algn="just"/>
            <a:r>
              <a:rPr lang="en-US" b="1" dirty="0" smtClean="0"/>
              <a:t>Negative </a:t>
            </a:r>
            <a:r>
              <a:rPr lang="en-US" b="1" dirty="0"/>
              <a:t>hepatitis viral markers</a:t>
            </a:r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23842738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b="1" u="sng" dirty="0">
                <a:solidFill>
                  <a:srgbClr val="0070C0"/>
                </a:solidFill>
              </a:rPr>
              <a:t>5. Chronic </a:t>
            </a:r>
            <a:r>
              <a:rPr lang="en-US" b="1" u="sng" dirty="0" smtClean="0">
                <a:solidFill>
                  <a:srgbClr val="0070C0"/>
                </a:solidFill>
              </a:rPr>
              <a:t>hepatitis:</a:t>
            </a:r>
          </a:p>
          <a:p>
            <a:r>
              <a:rPr lang="en-US" b="1" dirty="0" smtClean="0"/>
              <a:t>Definition : Hepatitis </a:t>
            </a:r>
            <a:r>
              <a:rPr lang="en-US" b="1" dirty="0"/>
              <a:t>more than 6 months.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Causes</a:t>
            </a:r>
            <a:r>
              <a:rPr lang="en-US" b="1" dirty="0">
                <a:solidFill>
                  <a:srgbClr val="0070C0"/>
                </a:solidFill>
              </a:rPr>
              <a:t>:</a:t>
            </a:r>
          </a:p>
          <a:p>
            <a:r>
              <a:rPr lang="en-US" b="1" dirty="0" smtClean="0"/>
              <a:t> </a:t>
            </a:r>
            <a:r>
              <a:rPr lang="en-US" b="1" dirty="0"/>
              <a:t>Viruses (HBV, HDV, HCV, CMV, EBV)</a:t>
            </a:r>
          </a:p>
          <a:p>
            <a:r>
              <a:rPr lang="en-US" b="1" dirty="0" smtClean="0"/>
              <a:t> Metabolic as:</a:t>
            </a:r>
          </a:p>
          <a:p>
            <a:r>
              <a:rPr lang="en-US" b="1" dirty="0" err="1" smtClean="0"/>
              <a:t>wilson's</a:t>
            </a:r>
            <a:r>
              <a:rPr lang="en-US" b="1" dirty="0" smtClean="0"/>
              <a:t> disease</a:t>
            </a:r>
          </a:p>
          <a:p>
            <a:r>
              <a:rPr lang="en-US" b="1" dirty="0" smtClean="0"/>
              <a:t> Hemochromatosis.</a:t>
            </a:r>
          </a:p>
          <a:p>
            <a:r>
              <a:rPr lang="el-GR" b="1" dirty="0" smtClean="0"/>
              <a:t>α </a:t>
            </a:r>
            <a:r>
              <a:rPr lang="el-GR" b="1" dirty="0"/>
              <a:t>1 </a:t>
            </a:r>
            <a:r>
              <a:rPr lang="en-US" b="1" dirty="0" smtClean="0"/>
              <a:t>antitrypsin deficiency.</a:t>
            </a:r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22426662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477000"/>
          </a:xfrm>
        </p:spPr>
        <p:txBody>
          <a:bodyPr/>
          <a:lstStyle/>
          <a:p>
            <a:endParaRPr lang="ar-E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5143"/>
            <a:ext cx="8763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6158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638" y="274638"/>
            <a:ext cx="8301162" cy="1170542"/>
          </a:xfrm>
        </p:spPr>
        <p:txBody>
          <a:bodyPr/>
          <a:lstStyle/>
          <a:p>
            <a:pPr algn="just"/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477000"/>
          </a:xfrm>
        </p:spPr>
        <p:txBody>
          <a:bodyPr>
            <a:normAutofit/>
          </a:bodyPr>
          <a:lstStyle/>
          <a:p>
            <a:pPr algn="just"/>
            <a:r>
              <a:rPr lang="en-US" sz="4400" b="1" u="sng" dirty="0">
                <a:solidFill>
                  <a:srgbClr val="0070C0"/>
                </a:solidFill>
              </a:rPr>
              <a:t>7. </a:t>
            </a:r>
            <a:r>
              <a:rPr lang="en-US" sz="4400" b="1" u="sng" dirty="0" smtClean="0">
                <a:solidFill>
                  <a:srgbClr val="0070C0"/>
                </a:solidFill>
              </a:rPr>
              <a:t>Ascites </a:t>
            </a:r>
            <a:r>
              <a:rPr lang="en-US" b="1" dirty="0" smtClean="0"/>
              <a:t>: an </a:t>
            </a:r>
            <a:r>
              <a:rPr lang="en-US" b="1" dirty="0"/>
              <a:t>abnormal accumulation of fluid within the (peritoneal) cavity</a:t>
            </a:r>
            <a:r>
              <a:rPr lang="en-US" b="1" dirty="0" smtClean="0"/>
              <a:t>.</a:t>
            </a:r>
          </a:p>
          <a:p>
            <a:pPr algn="just"/>
            <a:r>
              <a:rPr lang="en-US" b="1" dirty="0" smtClean="0"/>
              <a:t> </a:t>
            </a:r>
            <a:r>
              <a:rPr lang="en-US" b="1" dirty="0"/>
              <a:t>It may be </a:t>
            </a:r>
            <a:r>
              <a:rPr lang="en-US" b="1" dirty="0">
                <a:solidFill>
                  <a:srgbClr val="0070C0"/>
                </a:solidFill>
              </a:rPr>
              <a:t>a transudate</a:t>
            </a:r>
            <a:r>
              <a:rPr lang="en-US" b="1" dirty="0"/>
              <a:t>( protein content˂ 3 g/dl</a:t>
            </a:r>
            <a:r>
              <a:rPr lang="en-US" b="1" dirty="0" smtClean="0"/>
              <a:t>)</a:t>
            </a:r>
          </a:p>
          <a:p>
            <a:pPr algn="just"/>
            <a:r>
              <a:rPr lang="en-US" b="1" dirty="0"/>
              <a:t>Transudate is fluid pushed through the capillary due to high pressure within the </a:t>
            </a:r>
            <a:r>
              <a:rPr lang="en-US" b="1" dirty="0" smtClean="0"/>
              <a:t>capillary.</a:t>
            </a:r>
          </a:p>
          <a:p>
            <a:pPr algn="just"/>
            <a:r>
              <a:rPr lang="de-DE" b="1" dirty="0" smtClean="0"/>
              <a:t>Or an </a:t>
            </a:r>
            <a:r>
              <a:rPr lang="de-DE" b="1" dirty="0" smtClean="0">
                <a:solidFill>
                  <a:srgbClr val="0070C0"/>
                </a:solidFill>
              </a:rPr>
              <a:t>exudates</a:t>
            </a:r>
            <a:r>
              <a:rPr lang="de-DE" b="1" dirty="0" smtClean="0"/>
              <a:t> (protein </a:t>
            </a:r>
            <a:r>
              <a:rPr lang="de-DE" b="1" dirty="0"/>
              <a:t>˃3 g/dl</a:t>
            </a:r>
            <a:r>
              <a:rPr lang="de-DE" b="1" dirty="0" smtClean="0"/>
              <a:t>).</a:t>
            </a:r>
            <a:r>
              <a:rPr lang="en-US" b="1" dirty="0"/>
              <a:t> Exudate is fluid that leaks around the cells of the capillaries caused by inflammation</a:t>
            </a:r>
            <a:r>
              <a:rPr lang="en-US" b="1" dirty="0" smtClean="0"/>
              <a:t>.</a:t>
            </a:r>
          </a:p>
          <a:p>
            <a:pPr algn="just"/>
            <a:r>
              <a:rPr lang="en-US" b="1" dirty="0" smtClean="0"/>
              <a:t> </a:t>
            </a:r>
            <a:r>
              <a:rPr lang="en-US" b="1" dirty="0">
                <a:solidFill>
                  <a:srgbClr val="0070C0"/>
                </a:solidFill>
              </a:rPr>
              <a:t>Causes of exudates</a:t>
            </a:r>
            <a:r>
              <a:rPr lang="en-US" b="1" dirty="0"/>
              <a:t>: liver disease (commonest); </a:t>
            </a:r>
            <a:r>
              <a:rPr lang="en-US" b="1" dirty="0" smtClean="0"/>
              <a:t>congestive heart </a:t>
            </a:r>
            <a:r>
              <a:rPr lang="en-US" b="1" dirty="0"/>
              <a:t>failure; hepatic vein thrombosis and </a:t>
            </a:r>
            <a:r>
              <a:rPr lang="en-US" b="1" dirty="0" err="1" smtClean="0"/>
              <a:t>nephrotic</a:t>
            </a:r>
            <a:r>
              <a:rPr lang="en-US" b="1" dirty="0" smtClean="0"/>
              <a:t> syndrome.</a:t>
            </a:r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24517455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534400" cy="6324600"/>
          </a:xfrm>
        </p:spPr>
        <p:txBody>
          <a:bodyPr/>
          <a:lstStyle/>
          <a:p>
            <a:pPr algn="just"/>
            <a:r>
              <a:rPr lang="en-US" b="1" dirty="0" smtClean="0"/>
              <a:t>Other causes </a:t>
            </a:r>
            <a:r>
              <a:rPr lang="en-US" b="1" dirty="0"/>
              <a:t>of exudates: </a:t>
            </a:r>
            <a:endParaRPr lang="en-US" b="1" dirty="0" smtClean="0"/>
          </a:p>
          <a:p>
            <a:pPr algn="just"/>
            <a:r>
              <a:rPr lang="en-US" b="1" dirty="0" smtClean="0"/>
              <a:t>GIT </a:t>
            </a:r>
            <a:r>
              <a:rPr lang="en-US" b="1" dirty="0"/>
              <a:t>malignancy (increased </a:t>
            </a:r>
            <a:r>
              <a:rPr lang="en-US" b="1" dirty="0" smtClean="0"/>
              <a:t>alpha fetoprotein</a:t>
            </a:r>
            <a:r>
              <a:rPr lang="en-US" b="1" dirty="0"/>
              <a:t>,</a:t>
            </a:r>
          </a:p>
          <a:p>
            <a:pPr marL="0" indent="0" algn="just">
              <a:buNone/>
            </a:pPr>
            <a:r>
              <a:rPr lang="en-US" b="1" dirty="0" smtClean="0"/>
              <a:t>    CEA </a:t>
            </a:r>
            <a:r>
              <a:rPr lang="en-US" b="1" dirty="0"/>
              <a:t>and positive cytology); </a:t>
            </a:r>
            <a:endParaRPr lang="en-US" b="1" dirty="0" smtClean="0"/>
          </a:p>
          <a:p>
            <a:pPr algn="just"/>
            <a:r>
              <a:rPr lang="en-US" b="1" dirty="0" smtClean="0"/>
              <a:t>Chronic pancreatitis (increased </a:t>
            </a:r>
            <a:r>
              <a:rPr lang="en-US" b="1" dirty="0"/>
              <a:t>amylase and lipase activity); </a:t>
            </a:r>
            <a:endParaRPr lang="en-US" b="1" dirty="0" smtClean="0"/>
          </a:p>
          <a:p>
            <a:pPr algn="just"/>
            <a:r>
              <a:rPr lang="en-US" b="1" dirty="0" smtClean="0"/>
              <a:t>T.B </a:t>
            </a:r>
            <a:r>
              <a:rPr lang="en-US" b="1" dirty="0"/>
              <a:t>(</a:t>
            </a:r>
            <a:r>
              <a:rPr lang="en-US" b="1" dirty="0" smtClean="0"/>
              <a:t>bacteriological examination </a:t>
            </a:r>
            <a:r>
              <a:rPr lang="en-US" b="1" dirty="0"/>
              <a:t>may </a:t>
            </a:r>
            <a:r>
              <a:rPr lang="en-US" b="1" dirty="0" smtClean="0"/>
              <a:t>help Lymphocytes </a:t>
            </a:r>
            <a:r>
              <a:rPr lang="en-US" b="1" dirty="0"/>
              <a:t>are predominant cells);</a:t>
            </a:r>
          </a:p>
          <a:p>
            <a:pPr algn="just"/>
            <a:r>
              <a:rPr lang="en-US" b="1" dirty="0"/>
              <a:t>Bacterial peritonitis (</a:t>
            </a:r>
            <a:r>
              <a:rPr lang="en-US" b="1" dirty="0" smtClean="0"/>
              <a:t>bacteriological examination</a:t>
            </a:r>
            <a:r>
              <a:rPr lang="en-US" b="1" dirty="0"/>
              <a:t>, </a:t>
            </a:r>
            <a:r>
              <a:rPr lang="en-US" b="1" dirty="0" err="1"/>
              <a:t>neurophils</a:t>
            </a:r>
            <a:r>
              <a:rPr lang="en-US" b="1" dirty="0"/>
              <a:t> </a:t>
            </a:r>
            <a:r>
              <a:rPr lang="en-US" b="1" dirty="0" smtClean="0"/>
              <a:t>are the </a:t>
            </a:r>
            <a:r>
              <a:rPr lang="en-US" b="1" dirty="0"/>
              <a:t>predominant cells).</a:t>
            </a:r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25272506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6324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900" b="1" u="sng" dirty="0">
                <a:solidFill>
                  <a:schemeClr val="accent6"/>
                </a:solidFill>
              </a:rPr>
              <a:t>Bilirubin &amp; </a:t>
            </a:r>
            <a:r>
              <a:rPr lang="en-US" sz="3900" b="1" u="sng" dirty="0" smtClean="0">
                <a:solidFill>
                  <a:schemeClr val="accent6"/>
                </a:solidFill>
              </a:rPr>
              <a:t>Jaundice</a:t>
            </a:r>
          </a:p>
          <a:p>
            <a:pPr algn="just"/>
            <a:r>
              <a:rPr lang="en-US" b="1" dirty="0">
                <a:solidFill>
                  <a:srgbClr val="0070C0"/>
                </a:solidFill>
              </a:rPr>
              <a:t>Serum &amp; urinary levels of the bilirubin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 algn="just"/>
            <a:r>
              <a:rPr lang="en-US" b="1" dirty="0" smtClean="0"/>
              <a:t>Total </a:t>
            </a:r>
            <a:r>
              <a:rPr lang="en-US" b="1" dirty="0"/>
              <a:t>serum bilirubin: &lt; 1.1 mg/dl.</a:t>
            </a:r>
          </a:p>
          <a:p>
            <a:pPr algn="just"/>
            <a:r>
              <a:rPr lang="en-US" b="1" dirty="0" smtClean="0"/>
              <a:t> </a:t>
            </a:r>
            <a:r>
              <a:rPr lang="en-US" b="1" dirty="0"/>
              <a:t>Serum indirect bilirubin: &lt; 0.7 mg/dl.</a:t>
            </a:r>
          </a:p>
          <a:p>
            <a:pPr algn="just"/>
            <a:r>
              <a:rPr lang="en-US" b="1" dirty="0" smtClean="0"/>
              <a:t> </a:t>
            </a:r>
            <a:r>
              <a:rPr lang="en-US" b="1" dirty="0"/>
              <a:t>Serum direct bilirubin: &lt; 0.4 mg/dl.</a:t>
            </a:r>
          </a:p>
          <a:p>
            <a:pPr algn="just"/>
            <a:r>
              <a:rPr lang="en-US" b="1" dirty="0" smtClean="0"/>
              <a:t> </a:t>
            </a:r>
            <a:r>
              <a:rPr lang="en-US" b="1" dirty="0">
                <a:solidFill>
                  <a:srgbClr val="0070C0"/>
                </a:solidFill>
              </a:rPr>
              <a:t>Urinary </a:t>
            </a:r>
            <a:r>
              <a:rPr lang="en-US" b="1" dirty="0" err="1">
                <a:solidFill>
                  <a:srgbClr val="0070C0"/>
                </a:solidFill>
              </a:rPr>
              <a:t>urobilinogens</a:t>
            </a:r>
            <a:r>
              <a:rPr lang="en-US" b="1" dirty="0"/>
              <a:t>: 0-4 mg/day </a:t>
            </a:r>
            <a:endParaRPr lang="en-US" b="1" dirty="0" smtClean="0"/>
          </a:p>
          <a:p>
            <a:pPr algn="just"/>
            <a:r>
              <a:rPr lang="en-US" b="1" dirty="0" smtClean="0"/>
              <a:t>Increased </a:t>
            </a:r>
            <a:r>
              <a:rPr lang="en-US" b="1" dirty="0"/>
              <a:t>in hemolytic </a:t>
            </a:r>
            <a:r>
              <a:rPr lang="en-US" b="1" dirty="0" smtClean="0"/>
              <a:t>anemia.</a:t>
            </a:r>
          </a:p>
          <a:p>
            <a:pPr algn="just"/>
            <a:r>
              <a:rPr lang="en-US" b="1" dirty="0" smtClean="0"/>
              <a:t>Decreased </a:t>
            </a:r>
            <a:r>
              <a:rPr lang="en-US" b="1" dirty="0"/>
              <a:t>in micro-obstruction as in </a:t>
            </a:r>
            <a:r>
              <a:rPr lang="en-US" b="1" dirty="0" smtClean="0"/>
              <a:t>hepatitis.</a:t>
            </a:r>
          </a:p>
          <a:p>
            <a:pPr algn="just"/>
            <a:r>
              <a:rPr lang="en-US" b="1" dirty="0" smtClean="0"/>
              <a:t>Absent </a:t>
            </a:r>
            <a:r>
              <a:rPr lang="en-US" b="1" dirty="0"/>
              <a:t>in obstructive jaundice</a:t>
            </a:r>
            <a:r>
              <a:rPr lang="en-US" b="1" dirty="0" smtClean="0"/>
              <a:t>.</a:t>
            </a:r>
          </a:p>
          <a:p>
            <a:pPr algn="just"/>
            <a:r>
              <a:rPr lang="en-US" b="1" dirty="0"/>
              <a:t>Urine normally contains no bilirubin but it present if </a:t>
            </a:r>
            <a:r>
              <a:rPr lang="en-US" b="1" dirty="0" smtClean="0"/>
              <a:t>micro-obstruction (hepatitis</a:t>
            </a:r>
            <a:r>
              <a:rPr lang="en-US" b="1" dirty="0"/>
              <a:t>) or obstructive jaundice </a:t>
            </a:r>
            <a:r>
              <a:rPr lang="en-US" b="1" dirty="0" smtClean="0"/>
              <a:t>occurs.</a:t>
            </a:r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16524999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91600" cy="6477000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 err="1">
                <a:solidFill>
                  <a:srgbClr val="0070C0"/>
                </a:solidFill>
              </a:rPr>
              <a:t>Hyperbilirubinemia</a:t>
            </a:r>
            <a:r>
              <a:rPr lang="en-US" sz="3600" b="1" u="sng" dirty="0">
                <a:solidFill>
                  <a:srgbClr val="0070C0"/>
                </a:solidFill>
              </a:rPr>
              <a:t> &amp; </a:t>
            </a:r>
            <a:r>
              <a:rPr lang="en-US" sz="3600" b="1" u="sng" dirty="0" smtClean="0">
                <a:solidFill>
                  <a:srgbClr val="0070C0"/>
                </a:solidFill>
              </a:rPr>
              <a:t>jaundice:</a:t>
            </a:r>
          </a:p>
          <a:p>
            <a:pPr algn="just"/>
            <a:r>
              <a:rPr lang="en-US" b="1" dirty="0" err="1"/>
              <a:t>Hyperbilirubinemia</a:t>
            </a:r>
            <a:r>
              <a:rPr lang="en-US" b="1" dirty="0"/>
              <a:t>: </a:t>
            </a:r>
            <a:r>
              <a:rPr lang="en-US" b="1" dirty="0" smtClean="0"/>
              <a:t>the </a:t>
            </a:r>
            <a:r>
              <a:rPr lang="en-US" b="1" dirty="0"/>
              <a:t>presence of bilirubin in the blood at </a:t>
            </a:r>
            <a:r>
              <a:rPr lang="en-US" b="1" dirty="0" smtClean="0"/>
              <a:t>level </a:t>
            </a:r>
            <a:r>
              <a:rPr lang="en-US" b="1" dirty="0" smtClean="0">
                <a:solidFill>
                  <a:srgbClr val="0070C0"/>
                </a:solidFill>
              </a:rPr>
              <a:t>more </a:t>
            </a:r>
            <a:r>
              <a:rPr lang="en-US" b="1" dirty="0">
                <a:solidFill>
                  <a:srgbClr val="0070C0"/>
                </a:solidFill>
              </a:rPr>
              <a:t>than 1 </a:t>
            </a:r>
            <a:r>
              <a:rPr lang="en-US" b="1" dirty="0" smtClean="0">
                <a:solidFill>
                  <a:srgbClr val="0070C0"/>
                </a:solidFill>
              </a:rPr>
              <a:t>mg/dl.</a:t>
            </a:r>
          </a:p>
          <a:p>
            <a:pPr algn="just"/>
            <a:r>
              <a:rPr lang="en-US" b="1" dirty="0">
                <a:solidFill>
                  <a:srgbClr val="0070C0"/>
                </a:solidFill>
              </a:rPr>
              <a:t>It is due </a:t>
            </a:r>
            <a:r>
              <a:rPr lang="en-US" b="1" dirty="0" smtClean="0">
                <a:solidFill>
                  <a:srgbClr val="0070C0"/>
                </a:solidFill>
              </a:rPr>
              <a:t>to</a:t>
            </a:r>
            <a:r>
              <a:rPr lang="en-US" b="1" dirty="0" smtClean="0"/>
              <a:t>:  1</a:t>
            </a:r>
            <a:r>
              <a:rPr lang="en-US" b="1" dirty="0"/>
              <a:t>. Overproduction of bilirubin more than the liver capacity.</a:t>
            </a:r>
          </a:p>
          <a:p>
            <a:pPr algn="just"/>
            <a:r>
              <a:rPr lang="en-US" b="1" dirty="0"/>
              <a:t>2. Liver cell damage &amp; failure of excretion of bilirubin into the bile.</a:t>
            </a:r>
          </a:p>
          <a:p>
            <a:pPr algn="just"/>
            <a:r>
              <a:rPr lang="en-US" b="1" dirty="0"/>
              <a:t>3. Obstruction of the bile </a:t>
            </a:r>
            <a:r>
              <a:rPr lang="en-US" b="1" dirty="0" smtClean="0"/>
              <a:t>pathways.</a:t>
            </a:r>
          </a:p>
          <a:p>
            <a:pPr algn="just"/>
            <a:r>
              <a:rPr lang="en-US" b="1" dirty="0"/>
              <a:t>Jaundice "</a:t>
            </a:r>
            <a:r>
              <a:rPr lang="en-US" b="1" dirty="0">
                <a:solidFill>
                  <a:srgbClr val="0070C0"/>
                </a:solidFill>
              </a:rPr>
              <a:t>icterus"</a:t>
            </a:r>
            <a:r>
              <a:rPr lang="en-US" b="1" dirty="0"/>
              <a:t>: If the blood bilirubin exceed 2 mg/dl, it will </a:t>
            </a:r>
            <a:r>
              <a:rPr lang="en-US" b="1" dirty="0" smtClean="0">
                <a:solidFill>
                  <a:srgbClr val="0070C0"/>
                </a:solidFill>
              </a:rPr>
              <a:t>binds loosely </a:t>
            </a:r>
            <a:r>
              <a:rPr lang="en-US" b="1" dirty="0">
                <a:solidFill>
                  <a:srgbClr val="0070C0"/>
                </a:solidFill>
              </a:rPr>
              <a:t>to the albumin </a:t>
            </a:r>
            <a:r>
              <a:rPr lang="en-US" b="1" dirty="0"/>
              <a:t>(at the site of low affinity) so it diffuse to </a:t>
            </a:r>
            <a:r>
              <a:rPr lang="en-US" b="1" dirty="0" smtClean="0"/>
              <a:t>the tissues </a:t>
            </a:r>
            <a:r>
              <a:rPr lang="en-US" sz="2800" b="1" dirty="0" smtClean="0"/>
              <a:t>(skin</a:t>
            </a:r>
            <a:r>
              <a:rPr lang="en-US" sz="2800" b="1" dirty="0"/>
              <a:t>, mucous membrane &amp; sclera) staining them </a:t>
            </a:r>
            <a:r>
              <a:rPr lang="en-US" sz="2800" b="1" dirty="0" smtClean="0">
                <a:solidFill>
                  <a:srgbClr val="FFC000"/>
                </a:solidFill>
              </a:rPr>
              <a:t>yellow.</a:t>
            </a:r>
            <a:endParaRPr lang="ar-EG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375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10600" cy="6324600"/>
          </a:xfrm>
        </p:spPr>
        <p:txBody>
          <a:bodyPr/>
          <a:lstStyle/>
          <a:p>
            <a:r>
              <a:rPr lang="en-US" dirty="0" smtClean="0"/>
              <a:t>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ar-E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63000" cy="411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4114800"/>
            <a:ext cx="876300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8371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686800" cy="64008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u="sng" dirty="0">
                <a:solidFill>
                  <a:schemeClr val="accent6"/>
                </a:solidFill>
              </a:rPr>
              <a:t>Types of </a:t>
            </a:r>
            <a:r>
              <a:rPr lang="en-US" b="1" u="sng" dirty="0" smtClean="0">
                <a:solidFill>
                  <a:schemeClr val="accent6"/>
                </a:solidFill>
              </a:rPr>
              <a:t>jaundice</a:t>
            </a:r>
          </a:p>
          <a:p>
            <a:pPr algn="just"/>
            <a:r>
              <a:rPr lang="en-US" b="1" dirty="0">
                <a:solidFill>
                  <a:srgbClr val="0070C0"/>
                </a:solidFill>
              </a:rPr>
              <a:t>1. Pre-hepatic </a:t>
            </a:r>
            <a:r>
              <a:rPr lang="en-US" b="1" dirty="0" smtClean="0">
                <a:solidFill>
                  <a:srgbClr val="0070C0"/>
                </a:solidFill>
              </a:rPr>
              <a:t>(hemolytic </a:t>
            </a:r>
            <a:r>
              <a:rPr lang="en-US" b="1" dirty="0">
                <a:solidFill>
                  <a:srgbClr val="0070C0"/>
                </a:solidFill>
              </a:rPr>
              <a:t>jaundice</a:t>
            </a:r>
            <a:r>
              <a:rPr lang="en-US" b="1" dirty="0" smtClean="0">
                <a:solidFill>
                  <a:srgbClr val="0070C0"/>
                </a:solidFill>
              </a:rPr>
              <a:t>):</a:t>
            </a:r>
          </a:p>
          <a:p>
            <a:pPr algn="just"/>
            <a:r>
              <a:rPr lang="en-US" b="1" dirty="0"/>
              <a:t>It occurs in all types of hemolytic </a:t>
            </a:r>
            <a:r>
              <a:rPr lang="en-US" b="1" dirty="0" err="1"/>
              <a:t>anemias</a:t>
            </a:r>
            <a:r>
              <a:rPr lang="en-US" b="1" dirty="0"/>
              <a:t> due to excessive destruction </a:t>
            </a:r>
            <a:r>
              <a:rPr lang="en-US" b="1" dirty="0" smtClean="0"/>
              <a:t>of the R.B.Cs.</a:t>
            </a:r>
          </a:p>
          <a:p>
            <a:pPr algn="just"/>
            <a:r>
              <a:rPr lang="en-US" b="1" dirty="0">
                <a:solidFill>
                  <a:srgbClr val="0070C0"/>
                </a:solidFill>
              </a:rPr>
              <a:t>Characterized by :</a:t>
            </a:r>
          </a:p>
          <a:p>
            <a:pPr algn="just"/>
            <a:r>
              <a:rPr lang="en-US" b="1" dirty="0" smtClean="0"/>
              <a:t> </a:t>
            </a:r>
            <a:r>
              <a:rPr lang="en-US" b="1" dirty="0"/>
              <a:t>Unconjugated </a:t>
            </a:r>
            <a:r>
              <a:rPr lang="en-US" b="1" dirty="0" err="1"/>
              <a:t>hyperbilirubinemia</a:t>
            </a:r>
            <a:r>
              <a:rPr lang="en-US" b="1" dirty="0"/>
              <a:t> as it exceed the liver capacity.</a:t>
            </a:r>
          </a:p>
          <a:p>
            <a:pPr algn="just"/>
            <a:r>
              <a:rPr lang="en-US" b="1" dirty="0" smtClean="0"/>
              <a:t> </a:t>
            </a:r>
            <a:r>
              <a:rPr lang="en-US" b="1" dirty="0"/>
              <a:t>Increased </a:t>
            </a:r>
            <a:r>
              <a:rPr lang="en-US" b="1" dirty="0" err="1" smtClean="0"/>
              <a:t>urobilinogen</a:t>
            </a:r>
            <a:r>
              <a:rPr lang="en-US" b="1" dirty="0" smtClean="0"/>
              <a:t>  </a:t>
            </a:r>
            <a:r>
              <a:rPr lang="en-US" b="1" dirty="0"/>
              <a:t>with </a:t>
            </a:r>
            <a:r>
              <a:rPr lang="en-US" b="1" dirty="0" smtClean="0"/>
              <a:t> </a:t>
            </a:r>
            <a:r>
              <a:rPr lang="en-US" b="1" dirty="0" err="1" smtClean="0"/>
              <a:t>abscent</a:t>
            </a:r>
            <a:r>
              <a:rPr lang="en-US" b="1" dirty="0" smtClean="0"/>
              <a:t> </a:t>
            </a:r>
            <a:r>
              <a:rPr lang="en-US" b="1" dirty="0"/>
              <a:t>bilirubin in urine &amp; </a:t>
            </a:r>
            <a:r>
              <a:rPr lang="en-US" b="1" dirty="0" smtClean="0"/>
              <a:t>increased  </a:t>
            </a:r>
            <a:r>
              <a:rPr lang="en-US" b="1" dirty="0" err="1" smtClean="0"/>
              <a:t>stercobilinogens</a:t>
            </a:r>
            <a:r>
              <a:rPr lang="en-US" b="1" dirty="0" smtClean="0"/>
              <a:t> </a:t>
            </a:r>
            <a:r>
              <a:rPr lang="en-US" b="1" dirty="0"/>
              <a:t>(normally: 30-300 mg/day</a:t>
            </a:r>
            <a:r>
              <a:rPr lang="en-US" b="1" dirty="0" smtClean="0"/>
              <a:t>).</a:t>
            </a:r>
          </a:p>
          <a:p>
            <a:pPr algn="just"/>
            <a:r>
              <a:rPr lang="en-US" b="1" dirty="0" err="1"/>
              <a:t>Stercobilinogen</a:t>
            </a:r>
            <a:r>
              <a:rPr lang="en-US" b="1" dirty="0"/>
              <a:t> (fecal </a:t>
            </a:r>
            <a:r>
              <a:rPr lang="en-US" b="1" dirty="0" err="1"/>
              <a:t>urobilinogen</a:t>
            </a:r>
            <a:r>
              <a:rPr lang="en-US" b="1" dirty="0"/>
              <a:t>) is a chemical created by bacteria in the </a:t>
            </a:r>
            <a:r>
              <a:rPr lang="en-US" b="1" dirty="0" smtClean="0"/>
              <a:t>gut.</a:t>
            </a:r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42735371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324600"/>
          </a:xfrm>
        </p:spPr>
        <p:txBody>
          <a:bodyPr/>
          <a:lstStyle/>
          <a:p>
            <a:pPr algn="just"/>
            <a:r>
              <a:rPr lang="en-US" b="1" dirty="0">
                <a:solidFill>
                  <a:srgbClr val="0070C0"/>
                </a:solidFill>
              </a:rPr>
              <a:t>2. Hepatic jaundice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 algn="just"/>
            <a:r>
              <a:rPr lang="en-US" b="1" dirty="0"/>
              <a:t>It is due to liver cell damage by hepatitis or cirrhosis &amp; there is </a:t>
            </a:r>
            <a:r>
              <a:rPr lang="en-US" b="1" dirty="0" smtClean="0"/>
              <a:t>associated micro-obstruction </a:t>
            </a:r>
            <a:r>
              <a:rPr lang="en-US" b="1" dirty="0"/>
              <a:t>of some bile </a:t>
            </a:r>
            <a:r>
              <a:rPr lang="en-US" b="1" dirty="0" err="1"/>
              <a:t>canaliculi</a:t>
            </a:r>
            <a:r>
              <a:rPr lang="en-US" b="1" dirty="0" smtClean="0"/>
              <a:t>.</a:t>
            </a:r>
          </a:p>
          <a:p>
            <a:pPr algn="just"/>
            <a:r>
              <a:rPr lang="en-US" b="1" dirty="0">
                <a:solidFill>
                  <a:srgbClr val="0070C0"/>
                </a:solidFill>
              </a:rPr>
              <a:t>Characterized by :</a:t>
            </a:r>
          </a:p>
          <a:p>
            <a:pPr algn="just"/>
            <a:r>
              <a:rPr lang="en-US" b="1" dirty="0" smtClean="0"/>
              <a:t> </a:t>
            </a:r>
            <a:r>
              <a:rPr lang="en-US" b="1" dirty="0"/>
              <a:t>Increased both conjugated &amp; unconjugated bilirubin in the blood.</a:t>
            </a:r>
          </a:p>
          <a:p>
            <a:pPr algn="just"/>
            <a:r>
              <a:rPr lang="en-US" b="1" dirty="0" smtClean="0"/>
              <a:t> </a:t>
            </a:r>
            <a:r>
              <a:rPr lang="en-US" b="1" dirty="0"/>
              <a:t>Decreased </a:t>
            </a:r>
            <a:r>
              <a:rPr lang="en-US" b="1" dirty="0" err="1"/>
              <a:t>urobilinogens</a:t>
            </a:r>
            <a:r>
              <a:rPr lang="en-US" b="1" dirty="0"/>
              <a:t> in urine &amp; </a:t>
            </a:r>
            <a:r>
              <a:rPr lang="en-US" b="1" dirty="0" err="1"/>
              <a:t>stercobilinogens</a:t>
            </a:r>
            <a:r>
              <a:rPr lang="en-US" b="1" dirty="0"/>
              <a:t> in feces.</a:t>
            </a:r>
          </a:p>
          <a:p>
            <a:pPr algn="just"/>
            <a:r>
              <a:rPr lang="en-US" b="1" dirty="0" smtClean="0"/>
              <a:t> </a:t>
            </a:r>
            <a:r>
              <a:rPr lang="en-US" b="1" dirty="0"/>
              <a:t>Presence of bilirubin in the </a:t>
            </a:r>
            <a:r>
              <a:rPr lang="en-US" b="1" dirty="0" smtClean="0"/>
              <a:t>urine.</a:t>
            </a:r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205429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324600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600" b="1" dirty="0">
                <a:solidFill>
                  <a:srgbClr val="0070C0"/>
                </a:solidFill>
              </a:rPr>
              <a:t>Biliary </a:t>
            </a:r>
            <a:r>
              <a:rPr lang="en-US" sz="2600" b="1" dirty="0" smtClean="0">
                <a:solidFill>
                  <a:srgbClr val="0070C0"/>
                </a:solidFill>
              </a:rPr>
              <a:t>atresia </a:t>
            </a:r>
            <a:r>
              <a:rPr lang="en-US" sz="2600" b="1" dirty="0" smtClean="0"/>
              <a:t>is </a:t>
            </a:r>
            <a:r>
              <a:rPr lang="en-US" sz="2600" b="1" dirty="0"/>
              <a:t>a childhood disease of the liver in which one or more bile ducts are abnormally narrow, blocked, or absent. It can be congenital or </a:t>
            </a:r>
            <a:r>
              <a:rPr lang="en-US" sz="2600" b="1" dirty="0" smtClean="0"/>
              <a:t>acquired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b="1" dirty="0">
                <a:solidFill>
                  <a:srgbClr val="0070C0"/>
                </a:solidFill>
              </a:rPr>
              <a:t>Myositis</a:t>
            </a:r>
            <a:r>
              <a:rPr lang="en-US" sz="2800" b="1" dirty="0"/>
              <a:t> is inflammation or swelling of the muscles</a:t>
            </a:r>
            <a:r>
              <a:rPr lang="en-US" dirty="0" smtClean="0"/>
              <a:t>.</a:t>
            </a:r>
          </a:p>
          <a:p>
            <a:pPr algn="just"/>
            <a:r>
              <a:rPr lang="en-US" sz="2400" b="1" dirty="0" err="1" smtClean="0">
                <a:solidFill>
                  <a:srgbClr val="0070C0"/>
                </a:solidFill>
              </a:rPr>
              <a:t>Duchenne</a:t>
            </a:r>
            <a:r>
              <a:rPr lang="en-US" sz="2400" b="1" dirty="0" smtClean="0">
                <a:solidFill>
                  <a:srgbClr val="0070C0"/>
                </a:solidFill>
              </a:rPr>
              <a:t> muscular dystrophy  </a:t>
            </a:r>
            <a:r>
              <a:rPr lang="en-US" sz="2400" b="1" dirty="0"/>
              <a:t>is a severe type of muscular </a:t>
            </a:r>
            <a:r>
              <a:rPr lang="en-US" sz="2400" b="1" dirty="0" smtClean="0"/>
              <a:t>dystrophy.</a:t>
            </a:r>
          </a:p>
          <a:p>
            <a:pPr algn="just"/>
            <a:r>
              <a:rPr lang="en-US" sz="2800" b="1" dirty="0">
                <a:solidFill>
                  <a:srgbClr val="0070C0"/>
                </a:solidFill>
              </a:rPr>
              <a:t>Wilson </a:t>
            </a:r>
            <a:r>
              <a:rPr lang="en-US" sz="2800" b="1" dirty="0" smtClean="0">
                <a:solidFill>
                  <a:srgbClr val="0070C0"/>
                </a:solidFill>
              </a:rPr>
              <a:t>disease </a:t>
            </a:r>
            <a:r>
              <a:rPr lang="en-US" sz="2800" b="1" dirty="0" smtClean="0"/>
              <a:t>a </a:t>
            </a:r>
            <a:r>
              <a:rPr lang="en-US" sz="2800" b="1" dirty="0"/>
              <a:t>hereditary disease that is characterized by excessive accumulation of copper in the body (as in the liver or brain) due to abnormal copper </a:t>
            </a:r>
            <a:r>
              <a:rPr lang="en-US" sz="2800" b="1" dirty="0" smtClean="0"/>
              <a:t>metabolism.</a:t>
            </a:r>
          </a:p>
          <a:p>
            <a:pPr algn="just"/>
            <a:r>
              <a:rPr lang="en-US" sz="2800" b="1" dirty="0">
                <a:solidFill>
                  <a:srgbClr val="0070C0"/>
                </a:solidFill>
              </a:rPr>
              <a:t>AST: ALT ratio: </a:t>
            </a:r>
            <a:r>
              <a:rPr lang="en-US" sz="2800" b="1" dirty="0"/>
              <a:t>The ratio of AST to ALT is of use in Wilson disease, </a:t>
            </a:r>
            <a:r>
              <a:rPr lang="en-US" sz="2800" b="1" dirty="0" smtClean="0"/>
              <a:t>chronic liver disease (CLD) and </a:t>
            </a:r>
            <a:r>
              <a:rPr lang="en-US" sz="2800" b="1" dirty="0"/>
              <a:t>alcoholic liver disease and a </a:t>
            </a:r>
            <a:r>
              <a:rPr lang="en-US" sz="2800" b="1" dirty="0">
                <a:solidFill>
                  <a:srgbClr val="0070C0"/>
                </a:solidFill>
              </a:rPr>
              <a:t>ratio of more than 2 </a:t>
            </a:r>
            <a:r>
              <a:rPr lang="en-US" sz="2800" b="1" dirty="0"/>
              <a:t>is </a:t>
            </a:r>
            <a:r>
              <a:rPr lang="en-US" sz="2800" b="1" dirty="0" smtClean="0"/>
              <a:t>usually observed</a:t>
            </a:r>
          </a:p>
          <a:p>
            <a:pPr algn="just"/>
            <a:r>
              <a:rPr lang="en-US" sz="2800" b="1" dirty="0"/>
              <a:t>In </a:t>
            </a:r>
            <a:r>
              <a:rPr lang="en-US" sz="2800" b="1" dirty="0">
                <a:solidFill>
                  <a:srgbClr val="0070C0"/>
                </a:solidFill>
              </a:rPr>
              <a:t>NASH</a:t>
            </a:r>
            <a:r>
              <a:rPr lang="en-US" sz="2800" b="1" dirty="0"/>
              <a:t> the ratio is </a:t>
            </a:r>
            <a:r>
              <a:rPr lang="en-US" sz="2800" b="1" dirty="0">
                <a:solidFill>
                  <a:srgbClr val="FF0000"/>
                </a:solidFill>
              </a:rPr>
              <a:t>less than one </a:t>
            </a:r>
            <a:r>
              <a:rPr lang="en-US" sz="2800" b="1" dirty="0"/>
              <a:t>in the absence of fibrosis on </a:t>
            </a:r>
            <a:r>
              <a:rPr lang="en-US" sz="2800" b="1" dirty="0" smtClean="0"/>
              <a:t>liver biopsy.</a:t>
            </a:r>
          </a:p>
          <a:p>
            <a:pPr algn="just"/>
            <a:r>
              <a:rPr lang="en-US" sz="2800" b="1" dirty="0"/>
              <a:t>The lack of ALT rise is probably due to </a:t>
            </a:r>
            <a:r>
              <a:rPr lang="en-US" sz="2800" b="1" dirty="0">
                <a:solidFill>
                  <a:srgbClr val="0070C0"/>
                </a:solidFill>
              </a:rPr>
              <a:t>pyridoxine deficiency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ar-EG" sz="2800" b="1" dirty="0"/>
          </a:p>
        </p:txBody>
      </p:sp>
    </p:spTree>
    <p:extLst>
      <p:ext uri="{BB962C8B-B14F-4D97-AF65-F5344CB8AC3E}">
        <p14:creationId xmlns:p14="http://schemas.microsoft.com/office/powerpoint/2010/main" val="34614291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6477000"/>
          </a:xfrm>
        </p:spPr>
        <p:txBody>
          <a:bodyPr>
            <a:normAutofit/>
          </a:bodyPr>
          <a:lstStyle/>
          <a:p>
            <a:pPr algn="just"/>
            <a:r>
              <a:rPr lang="en-US" b="1" dirty="0"/>
              <a:t>3. Obstructive or </a:t>
            </a:r>
            <a:r>
              <a:rPr lang="en-US" b="1" dirty="0" err="1">
                <a:solidFill>
                  <a:srgbClr val="0070C0"/>
                </a:solidFill>
              </a:rPr>
              <a:t>cholestatic</a:t>
            </a:r>
            <a:r>
              <a:rPr lang="en-US" b="1" dirty="0">
                <a:solidFill>
                  <a:srgbClr val="0070C0"/>
                </a:solidFill>
              </a:rPr>
              <a:t> jaundice </a:t>
            </a:r>
            <a:r>
              <a:rPr lang="en-US" b="1" dirty="0"/>
              <a:t>(</a:t>
            </a:r>
            <a:r>
              <a:rPr lang="en-US" b="1" dirty="0">
                <a:solidFill>
                  <a:schemeClr val="accent6"/>
                </a:solidFill>
              </a:rPr>
              <a:t>post-hepatic </a:t>
            </a:r>
            <a:r>
              <a:rPr lang="en-US" b="1" dirty="0" err="1">
                <a:solidFill>
                  <a:schemeClr val="accent6"/>
                </a:solidFill>
              </a:rPr>
              <a:t>hyperbilirubinemia</a:t>
            </a:r>
            <a:r>
              <a:rPr lang="en-US" b="1" dirty="0" smtClean="0">
                <a:solidFill>
                  <a:schemeClr val="accent6"/>
                </a:solidFill>
              </a:rPr>
              <a:t>)</a:t>
            </a:r>
            <a:r>
              <a:rPr lang="en-US" b="1" dirty="0" smtClean="0"/>
              <a:t>:</a:t>
            </a:r>
          </a:p>
          <a:p>
            <a:pPr algn="just"/>
            <a:r>
              <a:rPr lang="en-US" b="1" dirty="0"/>
              <a:t>It is due to </a:t>
            </a:r>
            <a:r>
              <a:rPr lang="en-US" b="1" dirty="0">
                <a:solidFill>
                  <a:srgbClr val="0070C0"/>
                </a:solidFill>
              </a:rPr>
              <a:t>obstruction of the bile flow </a:t>
            </a:r>
            <a:r>
              <a:rPr lang="en-US" b="1" dirty="0"/>
              <a:t>by:</a:t>
            </a:r>
          </a:p>
          <a:p>
            <a:pPr algn="just"/>
            <a:r>
              <a:rPr lang="en-US" b="1" dirty="0" smtClean="0"/>
              <a:t> </a:t>
            </a:r>
            <a:r>
              <a:rPr lang="en-US" b="1" dirty="0"/>
              <a:t>Mechanically by stone in the common bile duct.</a:t>
            </a:r>
          </a:p>
          <a:p>
            <a:pPr algn="just"/>
            <a:r>
              <a:rPr lang="en-US" b="1" dirty="0" smtClean="0"/>
              <a:t> </a:t>
            </a:r>
            <a:r>
              <a:rPr lang="en-US" b="1" dirty="0"/>
              <a:t>Carcinoma of the biliary tree.</a:t>
            </a:r>
          </a:p>
          <a:p>
            <a:pPr algn="just"/>
            <a:r>
              <a:rPr lang="en-US" b="1" dirty="0" smtClean="0"/>
              <a:t> </a:t>
            </a:r>
            <a:r>
              <a:rPr lang="en-US" b="1" dirty="0"/>
              <a:t>Carcinoma of the head of the </a:t>
            </a:r>
            <a:r>
              <a:rPr lang="en-US" b="1" dirty="0" err="1"/>
              <a:t>pancrease</a:t>
            </a:r>
            <a:r>
              <a:rPr lang="en-US" b="1" dirty="0" smtClean="0"/>
              <a:t>.</a:t>
            </a:r>
          </a:p>
          <a:p>
            <a:pPr algn="just"/>
            <a:r>
              <a:rPr lang="en-US" b="1" dirty="0">
                <a:solidFill>
                  <a:srgbClr val="0070C0"/>
                </a:solidFill>
              </a:rPr>
              <a:t>Characterized by:</a:t>
            </a:r>
          </a:p>
          <a:p>
            <a:pPr algn="just"/>
            <a:r>
              <a:rPr lang="en-US" b="1" dirty="0" smtClean="0"/>
              <a:t> </a:t>
            </a:r>
            <a:r>
              <a:rPr lang="en-US" b="1" dirty="0"/>
              <a:t>Increased conjugated bilirubin in the blood.</a:t>
            </a:r>
          </a:p>
          <a:p>
            <a:pPr algn="just"/>
            <a:r>
              <a:rPr lang="en-US" b="1" dirty="0" smtClean="0"/>
              <a:t> </a:t>
            </a:r>
            <a:r>
              <a:rPr lang="en-US" b="1" dirty="0"/>
              <a:t>Presence of bilirubin in urine.</a:t>
            </a:r>
          </a:p>
          <a:p>
            <a:pPr algn="just"/>
            <a:r>
              <a:rPr lang="en-US" b="1" dirty="0" smtClean="0"/>
              <a:t>Absent </a:t>
            </a:r>
            <a:r>
              <a:rPr lang="en-US" b="1" dirty="0" err="1"/>
              <a:t>urobilinogens</a:t>
            </a:r>
            <a:r>
              <a:rPr lang="en-US" b="1" dirty="0"/>
              <a:t> &amp; absent </a:t>
            </a:r>
            <a:r>
              <a:rPr lang="en-US" b="1" dirty="0" err="1"/>
              <a:t>stercobilinogens</a:t>
            </a:r>
            <a:r>
              <a:rPr lang="en-US" b="1" dirty="0"/>
              <a:t> </a:t>
            </a:r>
            <a:r>
              <a:rPr lang="en-US" b="1" dirty="0" smtClean="0"/>
              <a:t>  ( </a:t>
            </a:r>
            <a:r>
              <a:rPr lang="en-US" b="1" dirty="0"/>
              <a:t>giving clay </a:t>
            </a:r>
            <a:r>
              <a:rPr lang="en-US" b="1" dirty="0" smtClean="0"/>
              <a:t>color of </a:t>
            </a:r>
            <a:r>
              <a:rPr lang="en-US" b="1" dirty="0"/>
              <a:t>the stool).</a:t>
            </a:r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23399062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839200" cy="6400800"/>
          </a:xfrm>
        </p:spPr>
        <p:txBody>
          <a:bodyPr/>
          <a:lstStyle/>
          <a:p>
            <a:pPr algn="just"/>
            <a:r>
              <a:rPr lang="en-US" b="1" dirty="0">
                <a:solidFill>
                  <a:srgbClr val="0070C0"/>
                </a:solidFill>
              </a:rPr>
              <a:t>Delta </a:t>
            </a:r>
            <a:r>
              <a:rPr lang="en-US" b="1" dirty="0" smtClean="0">
                <a:solidFill>
                  <a:srgbClr val="0070C0"/>
                </a:solidFill>
              </a:rPr>
              <a:t>bilirubin</a:t>
            </a:r>
            <a:r>
              <a:rPr lang="en-US" b="1" dirty="0">
                <a:solidFill>
                  <a:srgbClr val="0070C0"/>
                </a:solidFill>
              </a:rPr>
              <a:t>:</a:t>
            </a:r>
            <a:endParaRPr lang="en-US" b="1" dirty="0" smtClean="0"/>
          </a:p>
          <a:p>
            <a:pPr algn="just"/>
            <a:r>
              <a:rPr lang="en-US" b="1" dirty="0" smtClean="0"/>
              <a:t>Appears </a:t>
            </a:r>
            <a:r>
              <a:rPr lang="en-US" b="1" dirty="0"/>
              <a:t>in the plasma of patients with chronic</a:t>
            </a:r>
          </a:p>
          <a:p>
            <a:pPr marL="0" indent="0" algn="just">
              <a:buNone/>
            </a:pPr>
            <a:r>
              <a:rPr lang="en-US" b="1" dirty="0" smtClean="0"/>
              <a:t>    obstructive </a:t>
            </a:r>
            <a:r>
              <a:rPr lang="en-US" b="1" dirty="0"/>
              <a:t>jaundice</a:t>
            </a:r>
            <a:r>
              <a:rPr lang="en-US" b="1" dirty="0" smtClean="0"/>
              <a:t>.</a:t>
            </a:r>
          </a:p>
          <a:p>
            <a:pPr algn="just"/>
            <a:r>
              <a:rPr lang="en-US" b="1" dirty="0"/>
              <a:t>In these patients, some conjugated bilirubin </a:t>
            </a:r>
            <a:r>
              <a:rPr lang="en-US" b="1" dirty="0">
                <a:solidFill>
                  <a:srgbClr val="0070C0"/>
                </a:solidFill>
              </a:rPr>
              <a:t>react covalently with </a:t>
            </a:r>
            <a:r>
              <a:rPr lang="en-US" b="1" dirty="0" smtClean="0">
                <a:solidFill>
                  <a:srgbClr val="0070C0"/>
                </a:solidFill>
              </a:rPr>
              <a:t>albumin in </a:t>
            </a:r>
            <a:r>
              <a:rPr lang="en-US" b="1" dirty="0">
                <a:solidFill>
                  <a:srgbClr val="0070C0"/>
                </a:solidFill>
              </a:rPr>
              <a:t>the liver cells </a:t>
            </a:r>
            <a:r>
              <a:rPr lang="en-US" b="1" dirty="0"/>
              <a:t>forming bilirubin –albumin complex, called -bilirubin .</a:t>
            </a:r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2133820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400800"/>
          </a:xfrm>
        </p:spPr>
        <p:txBody>
          <a:bodyPr>
            <a:normAutofit/>
          </a:bodyPr>
          <a:lstStyle/>
          <a:p>
            <a:pPr algn="just"/>
            <a:r>
              <a:rPr lang="en-US" b="1" dirty="0"/>
              <a:t>In </a:t>
            </a:r>
            <a:r>
              <a:rPr lang="en-US" b="1" dirty="0">
                <a:solidFill>
                  <a:srgbClr val="0070C0"/>
                </a:solidFill>
              </a:rPr>
              <a:t>viral hepatitis </a:t>
            </a:r>
            <a:r>
              <a:rPr lang="en-US" b="1" dirty="0"/>
              <a:t>the ratio is usually </a:t>
            </a:r>
            <a:r>
              <a:rPr lang="en-US" b="1" dirty="0">
                <a:solidFill>
                  <a:srgbClr val="0070C0"/>
                </a:solidFill>
              </a:rPr>
              <a:t>less than </a:t>
            </a:r>
            <a:r>
              <a:rPr lang="en-US" b="1" dirty="0" smtClean="0">
                <a:solidFill>
                  <a:srgbClr val="0070C0"/>
                </a:solidFill>
              </a:rPr>
              <a:t>one</a:t>
            </a:r>
          </a:p>
          <a:p>
            <a:pPr algn="just"/>
            <a:r>
              <a:rPr lang="en-US" b="1" dirty="0"/>
              <a:t>The ratio </a:t>
            </a:r>
            <a:r>
              <a:rPr lang="en-US" b="1" dirty="0" smtClean="0"/>
              <a:t>invariably </a:t>
            </a:r>
            <a:r>
              <a:rPr lang="en-US" b="1" dirty="0" smtClean="0">
                <a:solidFill>
                  <a:srgbClr val="FF0000"/>
                </a:solidFill>
              </a:rPr>
              <a:t>rises </a:t>
            </a:r>
            <a:r>
              <a:rPr lang="en-US" b="1" dirty="0">
                <a:solidFill>
                  <a:srgbClr val="FF0000"/>
                </a:solidFill>
              </a:rPr>
              <a:t>to more than one </a:t>
            </a:r>
            <a:r>
              <a:rPr lang="en-US" b="1" dirty="0"/>
              <a:t>as </a:t>
            </a:r>
            <a:r>
              <a:rPr lang="en-US" b="1" dirty="0">
                <a:solidFill>
                  <a:srgbClr val="0070C0"/>
                </a:solidFill>
              </a:rPr>
              <a:t>cirrhosis</a:t>
            </a:r>
            <a:r>
              <a:rPr lang="en-US" b="1" dirty="0"/>
              <a:t> develops possibly because </a:t>
            </a:r>
            <a:r>
              <a:rPr lang="en-US" b="1" dirty="0" smtClean="0"/>
              <a:t>of reduced </a:t>
            </a:r>
            <a:r>
              <a:rPr lang="en-US" b="1" dirty="0"/>
              <a:t>plasma clearance of AST secondary to impaired function </a:t>
            </a:r>
            <a:r>
              <a:rPr lang="en-US" b="1" dirty="0" smtClean="0"/>
              <a:t>of sinusoidal cells.</a:t>
            </a:r>
          </a:p>
          <a:p>
            <a:pPr algn="just"/>
            <a:r>
              <a:rPr lang="en-US" b="1" dirty="0">
                <a:solidFill>
                  <a:srgbClr val="0070C0"/>
                </a:solidFill>
              </a:rPr>
              <a:t>ALT exceeds AST </a:t>
            </a:r>
            <a:r>
              <a:rPr lang="en-US" b="1" dirty="0"/>
              <a:t>in toxic hepatitis, viral hepatitis,</a:t>
            </a:r>
          </a:p>
          <a:p>
            <a:pPr marL="0" indent="0" algn="just">
              <a:buNone/>
            </a:pPr>
            <a:r>
              <a:rPr lang="en-US" b="1" dirty="0" smtClean="0"/>
              <a:t> chronic </a:t>
            </a:r>
            <a:r>
              <a:rPr lang="en-US" b="1" dirty="0"/>
              <a:t>active hepatitis and </a:t>
            </a:r>
            <a:r>
              <a:rPr lang="en-US" b="1" dirty="0" err="1"/>
              <a:t>cholestatic</a:t>
            </a:r>
            <a:r>
              <a:rPr lang="en-US" b="1" dirty="0"/>
              <a:t> </a:t>
            </a:r>
            <a:r>
              <a:rPr lang="en-US" b="1" dirty="0" smtClean="0"/>
              <a:t>hepatitis.</a:t>
            </a:r>
          </a:p>
          <a:p>
            <a:pPr algn="just"/>
            <a:r>
              <a:rPr lang="en-US" b="1" dirty="0"/>
              <a:t>Falsely </a:t>
            </a:r>
            <a:r>
              <a:rPr lang="en-US" b="1" dirty="0">
                <a:solidFill>
                  <a:srgbClr val="0070C0"/>
                </a:solidFill>
              </a:rPr>
              <a:t>low aminotransferase levels </a:t>
            </a:r>
            <a:r>
              <a:rPr lang="en-US" b="1" dirty="0"/>
              <a:t>: </a:t>
            </a:r>
            <a:r>
              <a:rPr lang="en-US" b="1" dirty="0" smtClean="0"/>
              <a:t> </a:t>
            </a:r>
            <a:r>
              <a:rPr lang="en-US" b="1" dirty="0"/>
              <a:t>in </a:t>
            </a:r>
            <a:r>
              <a:rPr lang="en-US" b="1" dirty="0" smtClean="0"/>
              <a:t>patients on </a:t>
            </a:r>
            <a:r>
              <a:rPr lang="en-US" b="1" dirty="0"/>
              <a:t>long term </a:t>
            </a:r>
            <a:r>
              <a:rPr lang="en-US" b="1" dirty="0">
                <a:solidFill>
                  <a:srgbClr val="0070C0"/>
                </a:solidFill>
              </a:rPr>
              <a:t>hemodialysis</a:t>
            </a:r>
            <a:r>
              <a:rPr lang="en-US" b="1" dirty="0"/>
              <a:t> probably secondary to either </a:t>
            </a:r>
            <a:r>
              <a:rPr lang="en-US" b="1" dirty="0">
                <a:solidFill>
                  <a:srgbClr val="0070C0"/>
                </a:solidFill>
              </a:rPr>
              <a:t>dialysate</a:t>
            </a:r>
            <a:r>
              <a:rPr lang="en-US" b="1" dirty="0"/>
              <a:t> </a:t>
            </a:r>
            <a:r>
              <a:rPr lang="en-US" b="1" dirty="0" smtClean="0"/>
              <a:t>or </a:t>
            </a:r>
            <a:r>
              <a:rPr lang="en-US" b="1" dirty="0" smtClean="0">
                <a:solidFill>
                  <a:srgbClr val="0070C0"/>
                </a:solidFill>
              </a:rPr>
              <a:t>pyridoxine deficiency .</a:t>
            </a:r>
          </a:p>
          <a:p>
            <a:pPr algn="just"/>
            <a:r>
              <a:rPr lang="en-US" b="1" dirty="0" smtClean="0"/>
              <a:t>Low </a:t>
            </a:r>
            <a:r>
              <a:rPr lang="en-US" b="1" dirty="0"/>
              <a:t>levels have also been seen in </a:t>
            </a:r>
            <a:r>
              <a:rPr lang="en-US" b="1" dirty="0" smtClean="0">
                <a:solidFill>
                  <a:srgbClr val="0070C0"/>
                </a:solidFill>
              </a:rPr>
              <a:t>uremia.</a:t>
            </a:r>
          </a:p>
          <a:p>
            <a:pPr marL="0" indent="0" algn="just">
              <a:buNone/>
            </a:pPr>
            <a:endParaRPr lang="ar-EG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625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4008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>
                <a:solidFill>
                  <a:srgbClr val="0070C0"/>
                </a:solidFill>
              </a:rPr>
              <a:t>B. Enzymes that detect </a:t>
            </a:r>
            <a:r>
              <a:rPr lang="en-US" b="1" dirty="0" smtClean="0">
                <a:solidFill>
                  <a:srgbClr val="0070C0"/>
                </a:solidFill>
              </a:rPr>
              <a:t>cholestasis:</a:t>
            </a:r>
          </a:p>
          <a:p>
            <a:pPr algn="just"/>
            <a:r>
              <a:rPr lang="en-US" sz="2800" b="1" dirty="0"/>
              <a:t>Cholestasis is </a:t>
            </a:r>
            <a:r>
              <a:rPr lang="en-US" sz="2800" b="1" dirty="0" smtClean="0"/>
              <a:t>a </a:t>
            </a:r>
            <a:r>
              <a:rPr lang="en-US" sz="2800" b="1" dirty="0"/>
              <a:t>decrease in bile flow due to </a:t>
            </a:r>
            <a:r>
              <a:rPr lang="en-US" sz="2800" b="1" dirty="0">
                <a:solidFill>
                  <a:srgbClr val="0070C0"/>
                </a:solidFill>
              </a:rPr>
              <a:t>impaired secretion by hepatocytes</a:t>
            </a:r>
            <a:r>
              <a:rPr lang="en-US" sz="2800" b="1" dirty="0"/>
              <a:t> or to </a:t>
            </a:r>
            <a:r>
              <a:rPr lang="en-US" sz="2800" b="1" dirty="0">
                <a:solidFill>
                  <a:srgbClr val="0070C0"/>
                </a:solidFill>
              </a:rPr>
              <a:t>obstruction of bile </a:t>
            </a:r>
            <a:r>
              <a:rPr lang="en-US" sz="2800" b="1" dirty="0"/>
              <a:t>flow through intra-or </a:t>
            </a:r>
            <a:r>
              <a:rPr lang="en-US" sz="2800" b="1" dirty="0" smtClean="0"/>
              <a:t>extra-hepatic </a:t>
            </a:r>
            <a:r>
              <a:rPr lang="en-US" sz="2800" b="1" dirty="0"/>
              <a:t>bile </a:t>
            </a:r>
            <a:r>
              <a:rPr lang="en-US" sz="2800" b="1" dirty="0" smtClean="0"/>
              <a:t>ducts.</a:t>
            </a:r>
          </a:p>
          <a:p>
            <a:pPr algn="just"/>
            <a:r>
              <a:rPr lang="en-US" sz="3600" b="1" dirty="0">
                <a:solidFill>
                  <a:srgbClr val="0070C0"/>
                </a:solidFill>
              </a:rPr>
              <a:t>1-Alkaline phosphatases(ALP</a:t>
            </a:r>
            <a:r>
              <a:rPr lang="en-US" sz="3600" b="1" dirty="0" smtClean="0">
                <a:solidFill>
                  <a:srgbClr val="0070C0"/>
                </a:solidFill>
              </a:rPr>
              <a:t>) :</a:t>
            </a:r>
            <a:r>
              <a:rPr lang="en-US" b="1" dirty="0" smtClean="0"/>
              <a:t>are </a:t>
            </a:r>
            <a:r>
              <a:rPr lang="en-US" b="1" dirty="0"/>
              <a:t>a family of zinc </a:t>
            </a:r>
            <a:r>
              <a:rPr lang="en-US" b="1" dirty="0" err="1" smtClean="0"/>
              <a:t>metaloenzyme</a:t>
            </a:r>
            <a:r>
              <a:rPr lang="en-US" sz="2400" b="1" dirty="0" smtClean="0"/>
              <a:t>.</a:t>
            </a:r>
          </a:p>
          <a:p>
            <a:pPr algn="just"/>
            <a:r>
              <a:rPr lang="en-US" sz="2800" b="1" dirty="0"/>
              <a:t>In liver, alkaline </a:t>
            </a:r>
            <a:r>
              <a:rPr lang="en-US" sz="2800" b="1" dirty="0" smtClean="0"/>
              <a:t>phosphatase is </a:t>
            </a:r>
            <a:r>
              <a:rPr lang="en-US" sz="2800" b="1" dirty="0"/>
              <a:t>found </a:t>
            </a:r>
            <a:r>
              <a:rPr lang="en-US" sz="2800" b="1" dirty="0" err="1"/>
              <a:t>histochemically</a:t>
            </a:r>
            <a:r>
              <a:rPr lang="en-US" sz="2800" b="1" dirty="0"/>
              <a:t> in the microvilli of bile </a:t>
            </a:r>
            <a:r>
              <a:rPr lang="en-US" sz="2800" b="1" dirty="0" err="1"/>
              <a:t>canaliculi</a:t>
            </a:r>
            <a:r>
              <a:rPr lang="en-US" sz="2800" b="1" dirty="0"/>
              <a:t> and on </a:t>
            </a:r>
            <a:r>
              <a:rPr lang="en-US" sz="2800" b="1" dirty="0" smtClean="0"/>
              <a:t>the sinusoidal </a:t>
            </a:r>
            <a:r>
              <a:rPr lang="en-US" sz="2800" b="1" dirty="0"/>
              <a:t>surface of </a:t>
            </a:r>
            <a:r>
              <a:rPr lang="en-US" sz="2800" b="1" dirty="0" smtClean="0"/>
              <a:t>hepatocytes.</a:t>
            </a:r>
          </a:p>
          <a:p>
            <a:pPr algn="just"/>
            <a:r>
              <a:rPr lang="en-US" sz="2400" b="1" dirty="0">
                <a:solidFill>
                  <a:srgbClr val="0070C0"/>
                </a:solidFill>
              </a:rPr>
              <a:t>Fresh </a:t>
            </a:r>
            <a:r>
              <a:rPr lang="en-US" sz="2400" b="1" dirty="0" err="1">
                <a:solidFill>
                  <a:srgbClr val="0070C0"/>
                </a:solidFill>
              </a:rPr>
              <a:t>unhemolysed</a:t>
            </a:r>
            <a:r>
              <a:rPr lang="en-US" sz="2400" b="1" dirty="0">
                <a:solidFill>
                  <a:srgbClr val="0070C0"/>
                </a:solidFill>
              </a:rPr>
              <a:t> serum </a:t>
            </a:r>
            <a:r>
              <a:rPr lang="en-US" sz="2400" b="1" dirty="0"/>
              <a:t>is the specimen of choice </a:t>
            </a:r>
            <a:r>
              <a:rPr lang="en-US" sz="2400" b="1" dirty="0" smtClean="0"/>
              <a:t>for estimation.</a:t>
            </a:r>
          </a:p>
          <a:p>
            <a:pPr algn="just"/>
            <a:r>
              <a:rPr lang="en-US" sz="2800" b="1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test should not be done </a:t>
            </a:r>
            <a:r>
              <a:rPr lang="en-US" sz="2800" b="1" dirty="0" smtClean="0">
                <a:solidFill>
                  <a:srgbClr val="FF0000"/>
                </a:solidFill>
              </a:rPr>
              <a:t>on </a:t>
            </a:r>
            <a:r>
              <a:rPr lang="en-US" sz="2800" b="1" dirty="0" smtClean="0">
                <a:solidFill>
                  <a:srgbClr val="0070C0"/>
                </a:solidFill>
              </a:rPr>
              <a:t>plasma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if citrate, oxalate or EDTA </a:t>
            </a:r>
            <a:r>
              <a:rPr lang="en-US" sz="2800" b="1" dirty="0"/>
              <a:t>were used as anticoagulants, </a:t>
            </a:r>
            <a:r>
              <a:rPr lang="en-US" sz="2800" b="1" dirty="0" smtClean="0"/>
              <a:t>they form </a:t>
            </a:r>
            <a:r>
              <a:rPr lang="en-US" sz="2800" b="1" dirty="0"/>
              <a:t>a complex with zinc and the alkaline phosphatase, </a:t>
            </a:r>
            <a:r>
              <a:rPr lang="en-US" sz="2800" b="1" dirty="0" smtClean="0"/>
              <a:t>causing irreversible </a:t>
            </a:r>
            <a:r>
              <a:rPr lang="en-US" sz="2800" b="1" dirty="0"/>
              <a:t>enzyme </a:t>
            </a:r>
            <a:r>
              <a:rPr lang="en-US" sz="2800" b="1" dirty="0" smtClean="0"/>
              <a:t>inactivation.</a:t>
            </a:r>
            <a:endParaRPr lang="ar-EG" sz="2800" b="1" dirty="0"/>
          </a:p>
        </p:txBody>
      </p:sp>
    </p:spTree>
    <p:extLst>
      <p:ext uri="{BB962C8B-B14F-4D97-AF65-F5344CB8AC3E}">
        <p14:creationId xmlns:p14="http://schemas.microsoft.com/office/powerpoint/2010/main" val="1752920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3246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b="1" dirty="0"/>
              <a:t>Highest levels of alkaline phosphatase occur in </a:t>
            </a:r>
            <a:r>
              <a:rPr lang="en-US" sz="2800" b="1" dirty="0" err="1">
                <a:solidFill>
                  <a:srgbClr val="0070C0"/>
                </a:solidFill>
              </a:rPr>
              <a:t>cholestatic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disorders</a:t>
            </a:r>
            <a:r>
              <a:rPr lang="en-US" sz="2800" b="1" dirty="0" smtClean="0"/>
              <a:t>. Elevations </a:t>
            </a:r>
            <a:r>
              <a:rPr lang="en-US" sz="2800" b="1" dirty="0"/>
              <a:t>occur as a result of both </a:t>
            </a:r>
            <a:r>
              <a:rPr lang="en-US" sz="2800" b="1" dirty="0" smtClean="0">
                <a:solidFill>
                  <a:srgbClr val="0070C0"/>
                </a:solidFill>
              </a:rPr>
              <a:t>intra-hepatic </a:t>
            </a:r>
            <a:r>
              <a:rPr lang="en-US" sz="2800" b="1" dirty="0">
                <a:solidFill>
                  <a:srgbClr val="0070C0"/>
                </a:solidFill>
              </a:rPr>
              <a:t>and </a:t>
            </a:r>
            <a:r>
              <a:rPr lang="en-US" sz="2800" b="1" dirty="0" smtClean="0">
                <a:solidFill>
                  <a:srgbClr val="0070C0"/>
                </a:solidFill>
              </a:rPr>
              <a:t>extra-hepatic obstruction </a:t>
            </a:r>
            <a:r>
              <a:rPr lang="en-US" sz="2800" b="1" dirty="0"/>
              <a:t>to bile flow and the degree of elevation </a:t>
            </a:r>
            <a:r>
              <a:rPr lang="en-US" sz="2800" b="1" dirty="0">
                <a:solidFill>
                  <a:srgbClr val="FF0000"/>
                </a:solidFill>
              </a:rPr>
              <a:t>does not help </a:t>
            </a:r>
            <a:r>
              <a:rPr lang="en-US" sz="2800" b="1" dirty="0" smtClean="0">
                <a:solidFill>
                  <a:srgbClr val="FF0000"/>
                </a:solidFill>
              </a:rPr>
              <a:t>to distinguish</a:t>
            </a:r>
            <a:r>
              <a:rPr lang="en-US" sz="2800" b="1" dirty="0" smtClean="0"/>
              <a:t> </a:t>
            </a:r>
            <a:r>
              <a:rPr lang="en-US" sz="2800" b="1" dirty="0"/>
              <a:t>between the two. </a:t>
            </a:r>
            <a:endParaRPr lang="en-US" sz="2800" b="1" dirty="0" smtClean="0"/>
          </a:p>
          <a:p>
            <a:pPr algn="just"/>
            <a:r>
              <a:rPr lang="en-US" sz="2800" b="1" dirty="0" smtClean="0"/>
              <a:t>ALP levels are </a:t>
            </a:r>
            <a:r>
              <a:rPr lang="en-US" sz="2800" b="1" dirty="0"/>
              <a:t>likely </a:t>
            </a:r>
            <a:r>
              <a:rPr lang="en-US" sz="2800" b="1" dirty="0" smtClean="0"/>
              <a:t>to be </a:t>
            </a:r>
            <a:r>
              <a:rPr lang="en-US" sz="2800" b="1" dirty="0">
                <a:solidFill>
                  <a:srgbClr val="0070C0"/>
                </a:solidFill>
              </a:rPr>
              <a:t>very high </a:t>
            </a:r>
            <a:r>
              <a:rPr lang="en-US" sz="2800" b="1" dirty="0"/>
              <a:t>in </a:t>
            </a:r>
            <a:r>
              <a:rPr lang="en-US" sz="2800" b="1" dirty="0" smtClean="0"/>
              <a:t>EHBA.</a:t>
            </a:r>
          </a:p>
          <a:p>
            <a:pPr algn="just"/>
            <a:r>
              <a:rPr lang="en-US" sz="2800" b="1" dirty="0"/>
              <a:t>In </a:t>
            </a:r>
            <a:r>
              <a:rPr lang="en-US" sz="2800" b="1" dirty="0">
                <a:solidFill>
                  <a:srgbClr val="0070C0"/>
                </a:solidFill>
              </a:rPr>
              <a:t>acute viral hepatitis</a:t>
            </a:r>
            <a:r>
              <a:rPr lang="en-US" sz="2800" b="1" dirty="0"/>
              <a:t>, alkaline phosphatase is usually either </a:t>
            </a:r>
            <a:r>
              <a:rPr lang="en-US" sz="2800" b="1" dirty="0">
                <a:solidFill>
                  <a:srgbClr val="0070C0"/>
                </a:solidFill>
              </a:rPr>
              <a:t>normal </a:t>
            </a:r>
            <a:r>
              <a:rPr lang="en-US" sz="2800" b="1" dirty="0" smtClean="0">
                <a:solidFill>
                  <a:srgbClr val="0070C0"/>
                </a:solidFill>
              </a:rPr>
              <a:t>or moderately increased.</a:t>
            </a:r>
          </a:p>
          <a:p>
            <a:pPr algn="just"/>
            <a:r>
              <a:rPr lang="en-US" sz="2800" b="1" dirty="0"/>
              <a:t>Hepatitis A may present a </a:t>
            </a:r>
            <a:r>
              <a:rPr lang="en-US" sz="2800" b="1" dirty="0" err="1"/>
              <a:t>cholestatic</a:t>
            </a:r>
            <a:r>
              <a:rPr lang="en-US" sz="2800" b="1" dirty="0"/>
              <a:t> </a:t>
            </a:r>
            <a:r>
              <a:rPr lang="en-US" sz="2800" b="1" dirty="0" smtClean="0"/>
              <a:t>picture with </a:t>
            </a:r>
            <a:r>
              <a:rPr lang="en-US" sz="2800" b="1" dirty="0"/>
              <a:t>marked and prolonged itching and elevation of </a:t>
            </a:r>
            <a:r>
              <a:rPr lang="en-US" sz="2800" b="1" dirty="0" smtClean="0"/>
              <a:t>(ALP).</a:t>
            </a:r>
          </a:p>
          <a:p>
            <a:pPr algn="just"/>
            <a:r>
              <a:rPr lang="en-US" sz="2800" b="1" dirty="0"/>
              <a:t>Hepatic and bony </a:t>
            </a:r>
            <a:r>
              <a:rPr lang="en-US" sz="2800" b="1" dirty="0">
                <a:solidFill>
                  <a:srgbClr val="0070C0"/>
                </a:solidFill>
              </a:rPr>
              <a:t>metastasis </a:t>
            </a:r>
            <a:r>
              <a:rPr lang="en-US" sz="2800" b="1" dirty="0"/>
              <a:t>(cancer </a:t>
            </a:r>
            <a:r>
              <a:rPr lang="en-US" sz="2800" b="1" dirty="0" smtClean="0"/>
              <a:t>spreads), infiltrative </a:t>
            </a:r>
            <a:r>
              <a:rPr lang="en-US" sz="2800" b="1" dirty="0"/>
              <a:t>liver diseases, </a:t>
            </a:r>
            <a:r>
              <a:rPr lang="en-US" sz="2800" b="1" dirty="0" smtClean="0"/>
              <a:t>abscesses, granulomatous </a:t>
            </a:r>
            <a:r>
              <a:rPr lang="en-US" sz="2800" b="1" dirty="0"/>
              <a:t>liver disease and amyloidosis can also cause elevated levels of alkaline </a:t>
            </a:r>
            <a:r>
              <a:rPr lang="en-US" sz="2800" b="1" dirty="0" smtClean="0"/>
              <a:t>phosphatase.</a:t>
            </a:r>
            <a:endParaRPr lang="ar-EG" sz="2800" b="1" dirty="0"/>
          </a:p>
        </p:txBody>
      </p:sp>
    </p:spTree>
    <p:extLst>
      <p:ext uri="{BB962C8B-B14F-4D97-AF65-F5344CB8AC3E}">
        <p14:creationId xmlns:p14="http://schemas.microsoft.com/office/powerpoint/2010/main" val="1905141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3246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>
                <a:solidFill>
                  <a:srgbClr val="0070C0"/>
                </a:solidFill>
              </a:rPr>
              <a:t>Low levels of alkaline phosphatase </a:t>
            </a:r>
            <a:r>
              <a:rPr lang="en-US" b="1" dirty="0"/>
              <a:t>occur in hypothyroidism, </a:t>
            </a:r>
            <a:r>
              <a:rPr lang="en-US" b="1" dirty="0" smtClean="0"/>
              <a:t>pernicious anemia</a:t>
            </a:r>
            <a:r>
              <a:rPr lang="en-US" b="1" dirty="0"/>
              <a:t>, zinc deficiency and congenital </a:t>
            </a:r>
            <a:r>
              <a:rPr lang="en-US" b="1" dirty="0" err="1" smtClean="0"/>
              <a:t>hypophosphatasia</a:t>
            </a:r>
            <a:r>
              <a:rPr lang="en-US" b="1" dirty="0" smtClean="0"/>
              <a:t>.</a:t>
            </a:r>
          </a:p>
          <a:p>
            <a:pPr algn="just"/>
            <a:r>
              <a:rPr lang="en-US" b="1" u="sng" dirty="0">
                <a:solidFill>
                  <a:srgbClr val="0070C0"/>
                </a:solidFill>
              </a:rPr>
              <a:t>alkaline phosphatase in Wilson’s </a:t>
            </a:r>
            <a:r>
              <a:rPr lang="en-US" b="1" u="sng" dirty="0" smtClean="0">
                <a:solidFill>
                  <a:srgbClr val="0070C0"/>
                </a:solidFill>
              </a:rPr>
              <a:t>disease:</a:t>
            </a:r>
          </a:p>
          <a:p>
            <a:pPr algn="just"/>
            <a:r>
              <a:rPr lang="en-US" b="1" dirty="0"/>
              <a:t>Wilson’s disease complicated by hemolysis and </a:t>
            </a:r>
            <a:r>
              <a:rPr lang="en-US" b="1" dirty="0" smtClean="0"/>
              <a:t>FHF(fulminant hepatic failure) ,may </a:t>
            </a:r>
            <a:r>
              <a:rPr lang="en-US" b="1" dirty="0"/>
              <a:t>also have </a:t>
            </a:r>
            <a:r>
              <a:rPr lang="en-US" b="1" dirty="0" smtClean="0"/>
              <a:t>very low </a:t>
            </a:r>
            <a:r>
              <a:rPr lang="en-US" b="1" dirty="0"/>
              <a:t>levels of alkaline </a:t>
            </a:r>
            <a:r>
              <a:rPr lang="en-US" b="1" dirty="0" smtClean="0"/>
              <a:t>phosphatase.</a:t>
            </a:r>
          </a:p>
          <a:p>
            <a:pPr algn="just"/>
            <a:r>
              <a:rPr lang="en-US" b="1" dirty="0"/>
              <a:t>Ratio of </a:t>
            </a:r>
            <a:r>
              <a:rPr lang="en-US" b="1" dirty="0">
                <a:solidFill>
                  <a:srgbClr val="0070C0"/>
                </a:solidFill>
              </a:rPr>
              <a:t>alkaline phosphatase </a:t>
            </a:r>
            <a:r>
              <a:rPr lang="en-US" b="1" dirty="0" smtClean="0"/>
              <a:t>and </a:t>
            </a:r>
            <a:r>
              <a:rPr lang="en-US" b="1" dirty="0" smtClean="0">
                <a:solidFill>
                  <a:srgbClr val="0070C0"/>
                </a:solidFill>
              </a:rPr>
              <a:t>bilirubin</a:t>
            </a:r>
            <a:r>
              <a:rPr lang="en-US" b="1" dirty="0" smtClean="0"/>
              <a:t> </a:t>
            </a:r>
            <a:r>
              <a:rPr lang="en-US" b="1" dirty="0"/>
              <a:t>is </a:t>
            </a:r>
            <a:r>
              <a:rPr lang="en-US" b="1" dirty="0">
                <a:solidFill>
                  <a:srgbClr val="FF0000"/>
                </a:solidFill>
              </a:rPr>
              <a:t>low</a:t>
            </a:r>
            <a:r>
              <a:rPr lang="en-US" b="1" dirty="0"/>
              <a:t> in fulminant Wilson </a:t>
            </a:r>
            <a:r>
              <a:rPr lang="en-US" b="1" dirty="0" smtClean="0"/>
              <a:t>disease.</a:t>
            </a:r>
          </a:p>
          <a:p>
            <a:pPr algn="just"/>
            <a:r>
              <a:rPr lang="en-US" b="1" dirty="0"/>
              <a:t>This might be the result </a:t>
            </a:r>
            <a:r>
              <a:rPr lang="en-US" b="1" dirty="0" smtClean="0"/>
              <a:t>of replacement </a:t>
            </a:r>
            <a:r>
              <a:rPr lang="en-US" b="1" dirty="0"/>
              <a:t>of cofactor zinc by copper and subsequent inactivation </a:t>
            </a:r>
            <a:r>
              <a:rPr lang="en-US" b="1" dirty="0" smtClean="0"/>
              <a:t>of alkaline </a:t>
            </a:r>
            <a:r>
              <a:rPr lang="en-US" b="1" dirty="0" err="1" smtClean="0"/>
              <a:t>phosphtase</a:t>
            </a:r>
            <a:r>
              <a:rPr lang="en-US" b="1" dirty="0" smtClean="0"/>
              <a:t>.</a:t>
            </a:r>
          </a:p>
          <a:p>
            <a:endParaRPr lang="ar-EG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54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3903</Words>
  <Application>Microsoft Office PowerPoint</Application>
  <PresentationFormat>On-screen Show (4:3)</PresentationFormat>
  <Paragraphs>302</Paragraphs>
  <Slides>51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EL7_gazy</dc:creator>
  <cp:lastModifiedBy>EL7_gazy</cp:lastModifiedBy>
  <cp:revision>63</cp:revision>
  <dcterms:created xsi:type="dcterms:W3CDTF">2006-08-16T00:00:00Z</dcterms:created>
  <dcterms:modified xsi:type="dcterms:W3CDTF">2020-03-19T07:28:51Z</dcterms:modified>
</cp:coreProperties>
</file>