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Protein chemistry 3</a:t>
            </a:r>
            <a:endParaRPr lang="ar-EG" sz="4800" b="1" dirty="0">
              <a:solidFill>
                <a:srgbClr val="0070C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"/>
    </mc:Choice>
    <mc:Fallback>
      <p:transition spd="slow" advTm="1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III. According to the composition of the Protein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b="1" dirty="0"/>
              <a:t>There are 3 main groups (on the basis of their solubility and </a:t>
            </a:r>
            <a:r>
              <a:rPr lang="en-US" b="1" dirty="0" smtClean="0"/>
              <a:t>physical properties</a:t>
            </a:r>
            <a:r>
              <a:rPr lang="en-US" b="1" dirty="0"/>
              <a:t>):</a:t>
            </a:r>
          </a:p>
          <a:p>
            <a:r>
              <a:rPr lang="en-US" b="1" dirty="0"/>
              <a:t>A) Simple proteins. </a:t>
            </a:r>
            <a:endParaRPr lang="en-US" b="1" dirty="0" smtClean="0"/>
          </a:p>
          <a:p>
            <a:r>
              <a:rPr lang="en-US" b="1" dirty="0" smtClean="0"/>
              <a:t>B</a:t>
            </a:r>
            <a:r>
              <a:rPr lang="en-US" b="1" dirty="0"/>
              <a:t>) Conjugated proteins. </a:t>
            </a:r>
            <a:endParaRPr lang="en-US" b="1" dirty="0" smtClean="0"/>
          </a:p>
          <a:p>
            <a:r>
              <a:rPr lang="en-US" b="1" dirty="0" smtClean="0"/>
              <a:t>C</a:t>
            </a:r>
            <a:r>
              <a:rPr lang="en-US" b="1" dirty="0"/>
              <a:t>) </a:t>
            </a:r>
            <a:r>
              <a:rPr lang="en-US" b="1" dirty="0" smtClean="0"/>
              <a:t>Derived proteins.</a:t>
            </a:r>
          </a:p>
          <a:p>
            <a:r>
              <a:rPr lang="en-US" sz="4000" b="1" u="sng" dirty="0">
                <a:solidFill>
                  <a:srgbClr val="0070C0"/>
                </a:solidFill>
              </a:rPr>
              <a:t>A) Simple Proteins: </a:t>
            </a:r>
            <a:endParaRPr lang="en-US" sz="4000" b="1" u="sng" dirty="0" smtClean="0">
              <a:solidFill>
                <a:srgbClr val="0070C0"/>
              </a:solidFill>
            </a:endParaRPr>
          </a:p>
          <a:p>
            <a:r>
              <a:rPr lang="en-US" b="1" dirty="0" smtClean="0"/>
              <a:t>On </a:t>
            </a:r>
            <a:r>
              <a:rPr lang="en-US" b="1" dirty="0"/>
              <a:t>hydrolysis produce </a:t>
            </a:r>
            <a:r>
              <a:rPr lang="en-US" b="1" dirty="0">
                <a:solidFill>
                  <a:srgbClr val="0070C0"/>
                </a:solidFill>
              </a:rPr>
              <a:t>amino acids </a:t>
            </a:r>
            <a:r>
              <a:rPr lang="en-US" b="1" dirty="0" smtClean="0">
                <a:solidFill>
                  <a:srgbClr val="0070C0"/>
                </a:solidFill>
              </a:rPr>
              <a:t>only.</a:t>
            </a:r>
          </a:p>
          <a:p>
            <a:r>
              <a:rPr lang="en-US" b="1" dirty="0">
                <a:solidFill>
                  <a:srgbClr val="0070C0"/>
                </a:solidFill>
              </a:rPr>
              <a:t>They include:</a:t>
            </a:r>
          </a:p>
          <a:p>
            <a:r>
              <a:rPr lang="en-US" b="1" dirty="0">
                <a:solidFill>
                  <a:srgbClr val="0070C0"/>
                </a:solidFill>
              </a:rPr>
              <a:t>1. Albumins &amp; </a:t>
            </a:r>
            <a:r>
              <a:rPr lang="en-US" b="1" dirty="0" smtClean="0">
                <a:solidFill>
                  <a:srgbClr val="0070C0"/>
                </a:solidFill>
              </a:rPr>
              <a:t>globulins. 2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Protamines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b="1" dirty="0" smtClean="0">
                <a:solidFill>
                  <a:srgbClr val="0070C0"/>
                </a:solidFill>
              </a:rPr>
              <a:t>Histones.                        4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Gliadins</a:t>
            </a:r>
            <a:r>
              <a:rPr lang="en-US" b="1" dirty="0">
                <a:solidFill>
                  <a:srgbClr val="0070C0"/>
                </a:solidFill>
              </a:rPr>
              <a:t> "</a:t>
            </a:r>
            <a:r>
              <a:rPr lang="en-US" b="1" dirty="0" err="1">
                <a:solidFill>
                  <a:srgbClr val="0070C0"/>
                </a:solidFill>
              </a:rPr>
              <a:t>Prolamines</a:t>
            </a:r>
            <a:r>
              <a:rPr lang="en-US" b="1" dirty="0">
                <a:solidFill>
                  <a:srgbClr val="0070C0"/>
                </a:solidFill>
              </a:rPr>
              <a:t>".</a:t>
            </a:r>
          </a:p>
          <a:p>
            <a:r>
              <a:rPr lang="en-US" b="1" dirty="0">
                <a:solidFill>
                  <a:srgbClr val="0070C0"/>
                </a:solidFill>
              </a:rPr>
              <a:t>5. </a:t>
            </a:r>
            <a:r>
              <a:rPr lang="en-US" b="1" dirty="0" err="1" smtClean="0">
                <a:solidFill>
                  <a:srgbClr val="0070C0"/>
                </a:solidFill>
              </a:rPr>
              <a:t>Glutelins</a:t>
            </a:r>
            <a:r>
              <a:rPr lang="en-US" b="1" dirty="0" smtClean="0">
                <a:solidFill>
                  <a:srgbClr val="0070C0"/>
                </a:solidFill>
              </a:rPr>
              <a:t>.                        6. </a:t>
            </a:r>
            <a:r>
              <a:rPr lang="en-US" b="1" dirty="0" err="1" smtClean="0">
                <a:solidFill>
                  <a:srgbClr val="0070C0"/>
                </a:solidFill>
              </a:rPr>
              <a:t>Scleroproteins</a:t>
            </a:r>
            <a:endParaRPr lang="ar-EG" b="1" dirty="0">
              <a:solidFill>
                <a:srgbClr val="0070C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4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57"/>
    </mc:Choice>
    <mc:Fallback>
      <p:transition spd="slow" advTm="41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Albumin and </a:t>
            </a:r>
            <a:r>
              <a:rPr lang="en-US" b="1" dirty="0">
                <a:solidFill>
                  <a:srgbClr val="0070C0"/>
                </a:solidFill>
              </a:rPr>
              <a:t>Globulins</a:t>
            </a:r>
            <a:endParaRPr lang="ar-EG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1. They are heat </a:t>
            </a:r>
            <a:r>
              <a:rPr lang="en-US" b="1" dirty="0" err="1"/>
              <a:t>coagulable</a:t>
            </a:r>
            <a:r>
              <a:rPr lang="en-US" b="1" dirty="0"/>
              <a:t>: this test is used to detect albumin in </a:t>
            </a:r>
            <a:r>
              <a:rPr lang="en-US" b="1" dirty="0" smtClean="0"/>
              <a:t>urine of </a:t>
            </a:r>
            <a:r>
              <a:rPr lang="en-US" b="1" dirty="0"/>
              <a:t>patients with kidney diseases.</a:t>
            </a:r>
          </a:p>
          <a:p>
            <a:pPr algn="just"/>
            <a:r>
              <a:rPr lang="en-US" b="1" dirty="0"/>
              <a:t>2. They are of high biological value as they contain all the 10 </a:t>
            </a:r>
            <a:r>
              <a:rPr lang="en-US" b="1" dirty="0" smtClean="0"/>
              <a:t>essential amino </a:t>
            </a:r>
            <a:r>
              <a:rPr lang="en-US" b="1" dirty="0"/>
              <a:t>acids in a well balanced amounts and in an easily digested </a:t>
            </a:r>
            <a:r>
              <a:rPr lang="en-US" b="1" dirty="0" smtClean="0"/>
              <a:t>form.</a:t>
            </a:r>
          </a:p>
          <a:p>
            <a:pPr algn="just"/>
            <a:r>
              <a:rPr lang="en-US" b="1" dirty="0" smtClean="0"/>
              <a:t>3- Both </a:t>
            </a:r>
            <a:r>
              <a:rPr lang="en-US" b="1" dirty="0"/>
              <a:t>function as protein carrier for transport of different </a:t>
            </a:r>
            <a:r>
              <a:rPr lang="en-US" b="1" dirty="0" smtClean="0"/>
              <a:t>elements vitamins </a:t>
            </a:r>
            <a:r>
              <a:rPr lang="en-US" b="1" dirty="0"/>
              <a:t>&amp; </a:t>
            </a:r>
            <a:r>
              <a:rPr lang="en-US" b="1" dirty="0" smtClean="0"/>
              <a:t>hormones.</a:t>
            </a:r>
          </a:p>
          <a:p>
            <a:pPr algn="just"/>
            <a:r>
              <a:rPr lang="en-US" b="1" dirty="0"/>
              <a:t>Albumin keep blood </a:t>
            </a:r>
            <a:r>
              <a:rPr lang="en-US" b="1" dirty="0" smtClean="0"/>
              <a:t>osmosis.</a:t>
            </a:r>
          </a:p>
          <a:p>
            <a:pPr algn="just"/>
            <a:r>
              <a:rPr lang="en-US" b="1" dirty="0"/>
              <a:t>Antibodies are </a:t>
            </a:r>
            <a:r>
              <a:rPr lang="el-GR" b="1" dirty="0">
                <a:solidFill>
                  <a:srgbClr val="0070C0"/>
                </a:solidFill>
              </a:rPr>
              <a:t>γ-</a:t>
            </a:r>
            <a:r>
              <a:rPr lang="en-US" b="1" dirty="0" smtClean="0">
                <a:solidFill>
                  <a:srgbClr val="0070C0"/>
                </a:solidFill>
              </a:rPr>
              <a:t>globulins.</a:t>
            </a:r>
            <a:endParaRPr lang="ar-EG" b="1" dirty="0">
              <a:solidFill>
                <a:srgbClr val="0070C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7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83"/>
    </mc:Choice>
    <mc:Fallback>
      <p:transition spd="slow" advTm="62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Scleroproteins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Albuminoids</a:t>
            </a:r>
            <a:r>
              <a:rPr lang="en-US" b="1" dirty="0" smtClean="0">
                <a:solidFill>
                  <a:srgbClr val="0070C0"/>
                </a:solidFill>
              </a:rPr>
              <a:t>):</a:t>
            </a:r>
          </a:p>
          <a:p>
            <a:r>
              <a:rPr lang="en-US" b="1" dirty="0">
                <a:solidFill>
                  <a:srgbClr val="0070C0"/>
                </a:solidFill>
              </a:rPr>
              <a:t>General characters for </a:t>
            </a:r>
            <a:r>
              <a:rPr lang="en-US" b="1" dirty="0" err="1">
                <a:solidFill>
                  <a:srgbClr val="0070C0"/>
                </a:solidFill>
              </a:rPr>
              <a:t>scleroproteins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b="1" dirty="0"/>
              <a:t>They are </a:t>
            </a:r>
            <a:r>
              <a:rPr lang="en-US" b="1" dirty="0">
                <a:solidFill>
                  <a:srgbClr val="0070C0"/>
                </a:solidFill>
              </a:rPr>
              <a:t>extracellular proteins 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never </a:t>
            </a:r>
            <a:r>
              <a:rPr lang="en-US" b="1" dirty="0">
                <a:solidFill>
                  <a:srgbClr val="FF0000"/>
                </a:solidFill>
              </a:rPr>
              <a:t>exist </a:t>
            </a:r>
            <a:r>
              <a:rPr lang="en-US" b="1" dirty="0" err="1">
                <a:solidFill>
                  <a:srgbClr val="FF0000"/>
                </a:solidFill>
              </a:rPr>
              <a:t>intracellularly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 smtClean="0"/>
              <a:t>Non-digestible </a:t>
            </a:r>
            <a:r>
              <a:rPr lang="en-US" b="1" dirty="0"/>
              <a:t>, of low biological value , non-</a:t>
            </a:r>
            <a:r>
              <a:rPr lang="en-US" b="1" dirty="0" err="1"/>
              <a:t>coagulable</a:t>
            </a:r>
            <a:r>
              <a:rPr lang="en-US" b="1" dirty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 err="1"/>
              <a:t>Extremly</a:t>
            </a:r>
            <a:r>
              <a:rPr lang="en-US" b="1" dirty="0"/>
              <a:t> insoluble in all protein solvents e.g. water , saline ,</a:t>
            </a:r>
            <a:r>
              <a:rPr lang="en-US" b="1" dirty="0" smtClean="0"/>
              <a:t>diluted acids </a:t>
            </a:r>
            <a:r>
              <a:rPr lang="en-US" b="1" dirty="0"/>
              <a:t>, </a:t>
            </a:r>
            <a:r>
              <a:rPr lang="en-US" b="1" dirty="0" err="1"/>
              <a:t>alkalies</a:t>
            </a:r>
            <a:r>
              <a:rPr lang="en-US" b="1" dirty="0"/>
              <a:t> &amp; 70% ethanol .</a:t>
            </a:r>
          </a:p>
          <a:p>
            <a:r>
              <a:rPr lang="en-US" b="1" dirty="0" smtClean="0"/>
              <a:t> </a:t>
            </a:r>
            <a:r>
              <a:rPr lang="en-US" b="1" dirty="0"/>
              <a:t>On prolonged boiling in water , diluted acids or </a:t>
            </a:r>
            <a:r>
              <a:rPr lang="en-US" b="1" dirty="0" err="1"/>
              <a:t>alkalies</a:t>
            </a:r>
            <a:r>
              <a:rPr lang="en-US" b="1" dirty="0"/>
              <a:t>, they </a:t>
            </a:r>
            <a:r>
              <a:rPr lang="en-US" b="1" dirty="0" smtClean="0"/>
              <a:t>are hydrolyzed </a:t>
            </a:r>
            <a:r>
              <a:rPr lang="en-US" b="1" dirty="0"/>
              <a:t>into free amino </a:t>
            </a:r>
            <a:r>
              <a:rPr lang="en-US" b="1" dirty="0" smtClean="0"/>
              <a:t>acids.</a:t>
            </a:r>
            <a:endParaRPr lang="ar-EG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7"/>
    </mc:Choice>
    <mc:Fallback>
      <p:transition spd="slow" advTm="1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248400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2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9"/>
    </mc:Choice>
    <mc:Fallback>
      <p:transition spd="slow" advTm="1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1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7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235</Words>
  <Application>Microsoft Office PowerPoint</Application>
  <PresentationFormat>On-screen Show (4:3)</PresentationFormat>
  <Paragraphs>24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Albumin and Globulins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EL7_gazy</dc:creator>
  <cp:lastModifiedBy>EL7_gazy</cp:lastModifiedBy>
  <cp:revision>6</cp:revision>
  <dcterms:created xsi:type="dcterms:W3CDTF">2006-08-16T00:00:00Z</dcterms:created>
  <dcterms:modified xsi:type="dcterms:W3CDTF">2020-03-19T07:46:09Z</dcterms:modified>
</cp:coreProperties>
</file>