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m4a" ContentType="audio/mp4"/>
  <Default Extension="png" ContentType="image/png"/>
  <Default Extension="rels" ContentType="application/vnd.openxmlformats-package.relationships+xml"/>
  <Default Extension="svg" ContentType="image/svg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753" r:id="rId1"/>
    <p:sldMasterId id="2147483771" r:id="rId2"/>
    <p:sldMasterId id="2147483789" r:id="rId3"/>
  </p:sldMasterIdLst>
  <p:notesMasterIdLst>
    <p:notesMasterId r:id="rId13"/>
  </p:notesMasterIdLst>
  <p:sldIdLst>
    <p:sldId id="318" r:id="rId4"/>
    <p:sldId id="259" r:id="rId5"/>
    <p:sldId id="320" r:id="rId6"/>
    <p:sldId id="321" r:id="rId7"/>
    <p:sldId id="319" r:id="rId8"/>
    <p:sldId id="283" r:id="rId9"/>
    <p:sldId id="284" r:id="rId10"/>
    <p:sldId id="285" r:id="rId11"/>
    <p:sldId id="27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1DF480-178C-4BF7-802A-DD52AA42B634}" type="datetimeFigureOut">
              <a:rPr lang="en-US" smtClean="0"/>
              <a:t>3/16/2020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C95B20-EA24-41DD-B77F-E471A210FE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7165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3/15/2020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Mohammed I. Rushdy 010006796271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37543-DE42-4B4C-9C60-0738D9D062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3430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3/15/2020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Mohammed I. Rushdy 010006796271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37543-DE42-4B4C-9C60-0738D9D062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9608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3/15/2020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Mohammed I. Rushdy 010006796271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37543-DE42-4B4C-9C60-0738D9D06224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498010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3/15/2020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Mohammed I. Rushdy 010006796271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37543-DE42-4B4C-9C60-0738D9D062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6687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3/15/2020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Mohammed I. Rushdy 010006796271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37543-DE42-4B4C-9C60-0738D9D06224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20894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3/15/2020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Mohammed I. Rushdy 010006796271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37543-DE42-4B4C-9C60-0738D9D062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4419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3/15/2020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Mohammed I. Rushdy 010006796271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37543-DE42-4B4C-9C60-0738D9D062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0435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3/15/2020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Mohammed I. Rushdy 010006796271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37543-DE42-4B4C-9C60-0738D9D062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0719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1288" y="-8468"/>
            <a:ext cx="12228421" cy="6874935"/>
            <a:chOff x="-8466" y="-8468"/>
            <a:chExt cx="9171316" cy="6874935"/>
          </a:xfrm>
        </p:grpSpPr>
        <p:cxnSp>
          <p:nvCxnSpPr>
            <p:cNvPr id="28" name="Straight Connector 2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Freeform 2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Freeform 3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Freeform 3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Freeform 3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Freeform 3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Freeform 3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Freeform 3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50000"/>
                <a:alpha val="7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1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lumMod val="75000"/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461" y="2404534"/>
            <a:ext cx="776895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461" y="4050835"/>
            <a:ext cx="776895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3/15/2020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Mohammed I. Rushdy 010006796271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42EBC1-EA21-4985-8155-D7A541211EC2}" type="slidenum">
              <a:rPr lang="ar-EG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5711877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3/15/2020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Mohammed I. Rushdy 010006796271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436006-D9B6-47B8-9924-B4986A5987B0}" type="slidenum">
              <a:rPr lang="ar-EG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373529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798" y="2700869"/>
            <a:ext cx="8463620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798" y="4527448"/>
            <a:ext cx="8463620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3/15/2020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Mohammed I. Rushdy 010006796271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245CC2-B05B-4BDF-A9F5-86A225CA9088}" type="slidenum">
              <a:rPr lang="ar-EG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036313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3/15/2020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Mohammed I. Rushdy 010006796271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37543-DE42-4B4C-9C60-0738D9D062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02618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609600"/>
            <a:ext cx="8463619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801" y="2160589"/>
            <a:ext cx="411747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58939" y="2160590"/>
            <a:ext cx="411748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3/15/2020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Mohammed I. Rushdy 010006796271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1FFC77-7949-48F6-880D-FD1F695A8EE3}" type="slidenum">
              <a:rPr lang="ar-EG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5721439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609600"/>
            <a:ext cx="8463617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799" y="2160983"/>
            <a:ext cx="41208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2799" y="2737247"/>
            <a:ext cx="4120896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55520" y="2160983"/>
            <a:ext cx="41208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55520" y="2737247"/>
            <a:ext cx="4120896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3/15/2020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Mohammed I. Rushdy 010006796271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522561-7E63-4AF1-8568-14415543971D}" type="slidenum">
              <a:rPr lang="ar-EG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229981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799" y="609600"/>
            <a:ext cx="8463619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3/15/2020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Mohammed I. Rushdy 010006796271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57939C-938F-4D11-8AD3-C49C707705F0}" type="slidenum">
              <a:rPr lang="ar-EG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3714598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3/15/2020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Mohammed I. Rushdy 010006796271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89EE7D-94FD-4033-9B16-03E4C6EF5C07}" type="slidenum">
              <a:rPr lang="ar-EG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0575776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799" y="1498604"/>
            <a:ext cx="3720243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1701" y="514926"/>
            <a:ext cx="4514716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799" y="2777069"/>
            <a:ext cx="3720243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3/15/2020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Mohammed I. Rushdy 010006796271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BF9230-8EDF-4D84-ABF9-4E3C6917171C}" type="slidenum">
              <a:rPr lang="ar-EG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3978513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799" y="4800600"/>
            <a:ext cx="846361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799" y="609600"/>
            <a:ext cx="8463619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799" y="5367338"/>
            <a:ext cx="8463619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3/15/2020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Mohammed I. Rushdy 010006796271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56C438-FB71-435F-A5E5-6FB063D661BD}" type="slidenum">
              <a:rPr lang="ar-EG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3311092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609600"/>
            <a:ext cx="8463619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0" y="4470400"/>
            <a:ext cx="8463619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3/15/2020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Mohammed I. Rushdy 010006796271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9D95AF-5E9D-45D9-8FB4-A5315B6D5332}" type="slidenum">
              <a:rPr lang="ar-EG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6649221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3180" y="609600"/>
            <a:ext cx="809624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68099" y="3632200"/>
            <a:ext cx="7226405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798" y="4470400"/>
            <a:ext cx="8463620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3/15/2020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Mohammed I. Rushdy 010006796271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9D95AF-5E9D-45D9-8FB4-A5315B6D5332}" type="slidenum">
              <a:rPr lang="ar-EG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24" name="TextBox 23"/>
          <p:cNvSpPr txBox="1"/>
          <p:nvPr/>
        </p:nvSpPr>
        <p:spPr>
          <a:xfrm>
            <a:off x="643615" y="790378"/>
            <a:ext cx="60975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996933" y="2886556"/>
            <a:ext cx="60975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6466441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798" y="1931988"/>
            <a:ext cx="8463620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798" y="4527448"/>
            <a:ext cx="8463620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3/15/2020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Mohammed I. Rushdy 010006796271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9D95AF-5E9D-45D9-8FB4-A5315B6D5332}" type="slidenum">
              <a:rPr lang="ar-EG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1974674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3180" y="609600"/>
            <a:ext cx="809624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812796" y="4013200"/>
            <a:ext cx="8463621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798" y="4527448"/>
            <a:ext cx="8463620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3/15/2020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Mohammed I. Rushdy 010006796271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9D95AF-5E9D-45D9-8FB4-A5315B6D5332}" type="slidenum">
              <a:rPr lang="ar-EG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24" name="TextBox 23"/>
          <p:cNvSpPr txBox="1"/>
          <p:nvPr/>
        </p:nvSpPr>
        <p:spPr>
          <a:xfrm>
            <a:off x="643615" y="790378"/>
            <a:ext cx="60975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996933" y="2886556"/>
            <a:ext cx="60975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161415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3/15/2020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Mohammed I. Rushdy 010006796271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37543-DE42-4B4C-9C60-0738D9D062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86622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1131" y="609600"/>
            <a:ext cx="8455287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812796" y="4013200"/>
            <a:ext cx="8463621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798" y="4527448"/>
            <a:ext cx="8463620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3/15/2020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Mohammed I. Rushdy 010006796271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9D95AF-5E9D-45D9-8FB4-A5315B6D5332}" type="slidenum">
              <a:rPr lang="ar-EG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6349918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3/15/2020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Mohammed I. Rushdy 010006796271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FF09D9-A689-471A-990C-04974E207CED}" type="slidenum">
              <a:rPr lang="ar-EG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5994755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9749" y="609601"/>
            <a:ext cx="130508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799" y="609601"/>
            <a:ext cx="6926701" cy="525145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3/15/2020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Mohammed I. Rushdy 010006796271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F4E3CE-F187-49CC-B29D-74E95788B92B}" type="slidenum">
              <a:rPr lang="ar-EG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2547797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B86CAB7D-6EC5-4DCE-ACAA-684B3525178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3/15/2020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8F1A7573-21A2-4865-9E8A-437F69213AA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Mohammed I. Rushdy 010006796271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77C8B5F1-226D-4471-812C-C527E616FEA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884AC2-A958-4E25-997A-66FFE2DD0A23}" type="slidenum">
              <a:rPr lang="ar-EG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4609212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7">
            <a:extLst>
              <a:ext uri="{FF2B5EF4-FFF2-40B4-BE49-F238E27FC236}">
                <a16:creationId xmlns:a16="http://schemas.microsoft.com/office/drawing/2014/main" id="{B7EF9D22-DF90-4513-86BE-E4762728AE08}"/>
              </a:ext>
            </a:extLst>
          </p:cNvPr>
          <p:cNvGrpSpPr>
            <a:grpSpLocks/>
          </p:cNvGrpSpPr>
          <p:nvPr/>
        </p:nvGrpSpPr>
        <p:grpSpPr bwMode="auto">
          <a:xfrm>
            <a:off x="-10584" y="-7938"/>
            <a:ext cx="12227984" cy="6873876"/>
            <a:chOff x="-8466" y="-8468"/>
            <a:chExt cx="9171316" cy="6874935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F1B01B99-AD23-4B04-AF3A-2A4938006C71}"/>
                </a:ext>
              </a:extLst>
            </p:cNvPr>
            <p:cNvCxnSpPr/>
            <p:nvPr/>
          </p:nvCxnSpPr>
          <p:spPr>
            <a:xfrm flipV="1">
              <a:off x="5130456" y="4175239"/>
              <a:ext cx="4022869" cy="2683288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A7AE2187-A6F7-456D-9598-47764C3C2291}"/>
                </a:ext>
              </a:extLst>
            </p:cNvPr>
            <p:cNvCxnSpPr/>
            <p:nvPr/>
          </p:nvCxnSpPr>
          <p:spPr>
            <a:xfrm>
              <a:off x="7043462" y="-529"/>
              <a:ext cx="1217656" cy="685905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Freeform 29">
              <a:extLst>
                <a:ext uri="{FF2B5EF4-FFF2-40B4-BE49-F238E27FC236}">
                  <a16:creationId xmlns:a16="http://schemas.microsoft.com/office/drawing/2014/main" id="{C4723EFE-358C-476B-B7D6-F18E660CEB68}"/>
                </a:ext>
              </a:extLst>
            </p:cNvPr>
            <p:cNvSpPr/>
            <p:nvPr/>
          </p:nvSpPr>
          <p:spPr>
            <a:xfrm>
              <a:off x="6892644" y="-529"/>
              <a:ext cx="2268619" cy="686699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30">
              <a:extLst>
                <a:ext uri="{FF2B5EF4-FFF2-40B4-BE49-F238E27FC236}">
                  <a16:creationId xmlns:a16="http://schemas.microsoft.com/office/drawing/2014/main" id="{BA6C06ED-B728-4E8C-A967-CCE71B3EE642}"/>
                </a:ext>
              </a:extLst>
            </p:cNvPr>
            <p:cNvSpPr/>
            <p:nvPr/>
          </p:nvSpPr>
          <p:spPr>
            <a:xfrm>
              <a:off x="7205393" y="-8468"/>
              <a:ext cx="1947932" cy="6866996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31">
              <a:extLst>
                <a:ext uri="{FF2B5EF4-FFF2-40B4-BE49-F238E27FC236}">
                  <a16:creationId xmlns:a16="http://schemas.microsoft.com/office/drawing/2014/main" id="{4155A48E-7106-4C49-BE9C-1DBBD8B6754C}"/>
                </a:ext>
              </a:extLst>
            </p:cNvPr>
            <p:cNvSpPr/>
            <p:nvPr/>
          </p:nvSpPr>
          <p:spPr>
            <a:xfrm>
              <a:off x="6638635" y="3919613"/>
              <a:ext cx="2513103" cy="2938915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32">
              <a:extLst>
                <a:ext uri="{FF2B5EF4-FFF2-40B4-BE49-F238E27FC236}">
                  <a16:creationId xmlns:a16="http://schemas.microsoft.com/office/drawing/2014/main" id="{DC40B2C1-9B57-4F62-B228-B8E5C4E3CD3C}"/>
                </a:ext>
              </a:extLst>
            </p:cNvPr>
            <p:cNvSpPr/>
            <p:nvPr/>
          </p:nvSpPr>
          <p:spPr>
            <a:xfrm>
              <a:off x="7010123" y="-8468"/>
              <a:ext cx="2143202" cy="6866996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33">
              <a:extLst>
                <a:ext uri="{FF2B5EF4-FFF2-40B4-BE49-F238E27FC236}">
                  <a16:creationId xmlns:a16="http://schemas.microsoft.com/office/drawing/2014/main" id="{E55BB9F9-3445-457F-BA36-AE34F7E886CA}"/>
                </a:ext>
              </a:extLst>
            </p:cNvPr>
            <p:cNvSpPr/>
            <p:nvPr/>
          </p:nvSpPr>
          <p:spPr>
            <a:xfrm>
              <a:off x="8296044" y="-8468"/>
              <a:ext cx="857281" cy="6866996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34">
              <a:extLst>
                <a:ext uri="{FF2B5EF4-FFF2-40B4-BE49-F238E27FC236}">
                  <a16:creationId xmlns:a16="http://schemas.microsoft.com/office/drawing/2014/main" id="{A0BD33AA-4999-4C66-B001-FD2E53184105}"/>
                </a:ext>
              </a:extLst>
            </p:cNvPr>
            <p:cNvSpPr/>
            <p:nvPr/>
          </p:nvSpPr>
          <p:spPr>
            <a:xfrm>
              <a:off x="8094425" y="-8468"/>
              <a:ext cx="1066838" cy="6866996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35">
              <a:extLst>
                <a:ext uri="{FF2B5EF4-FFF2-40B4-BE49-F238E27FC236}">
                  <a16:creationId xmlns:a16="http://schemas.microsoft.com/office/drawing/2014/main" id="{61C40640-AA6E-4BD2-A3F3-5EE1A83E8153}"/>
                </a:ext>
              </a:extLst>
            </p:cNvPr>
            <p:cNvSpPr/>
            <p:nvPr/>
          </p:nvSpPr>
          <p:spPr>
            <a:xfrm>
              <a:off x="8069024" y="4894488"/>
              <a:ext cx="1093826" cy="1964040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50000"/>
                <a:alpha val="7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7">
              <a:extLst>
                <a:ext uri="{FF2B5EF4-FFF2-40B4-BE49-F238E27FC236}">
                  <a16:creationId xmlns:a16="http://schemas.microsoft.com/office/drawing/2014/main" id="{FDA3CA4C-7C3C-42C2-AD90-0D66E53BFD3D}"/>
                </a:ext>
              </a:extLst>
            </p:cNvPr>
            <p:cNvSpPr/>
            <p:nvPr/>
          </p:nvSpPr>
          <p:spPr>
            <a:xfrm>
              <a:off x="-8466" y="-8468"/>
              <a:ext cx="863632" cy="5698416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lumMod val="75000"/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461" y="2404534"/>
            <a:ext cx="776895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461" y="4050835"/>
            <a:ext cx="7768959" cy="1096899"/>
          </a:xfrm>
        </p:spPr>
        <p:txBody>
          <a:bodyPr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EA4319D8-0F04-4B86-A902-30755B7642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3/15/2020</a:t>
            </a:r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78D2786F-F9BA-4412-8E2A-69C3753F7E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Mohammed I. Rushdy 010006796271</a:t>
            </a:r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AC5B6D82-A6DB-4174-8035-60720CDAAA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2716FE-CD41-424C-A0CE-69DD37D6EF95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1305813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1F1A6A-0977-4BF2-B870-A5D8EBC464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3/15/2020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71D1C7-B676-40D7-8FC7-08F0FBC91D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Mohammed I. Rushdy 010006796271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C265C6-28A2-4DF9-A202-F59CBE031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BF9AFB-CD56-445C-AA91-64339EB8B5EB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073604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798" y="2700869"/>
            <a:ext cx="8463620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798" y="4527448"/>
            <a:ext cx="8463620" cy="860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E8EF67-4281-4D02-BB38-F0D9EA4285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3/15/2020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556F6A-5C5C-40EA-B0DE-37E11051AA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Mohammed I. Rushdy 010006796271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C47C2B-E2FF-40A1-824D-0D5D2444C3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E19848-B171-42C3-A578-F16D681EAB72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2722067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609600"/>
            <a:ext cx="8463619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801" y="2160589"/>
            <a:ext cx="411747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58939" y="2160590"/>
            <a:ext cx="411748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4F8B0C04-AA1F-4D48-90DC-59C780DD54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3/15/2020</a:t>
            </a: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8ACAADB8-43C6-41B6-A49A-5F497F26BA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Mohammed I. Rushdy 010006796271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F596E30-D17F-4551-8715-5B30CD1453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CF84B1-9E20-4381-9F8C-30DC4396E78C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6359935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609600"/>
            <a:ext cx="8463617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799" y="2160983"/>
            <a:ext cx="41208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2799" y="2737247"/>
            <a:ext cx="4120896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55520" y="2160983"/>
            <a:ext cx="41208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55520" y="2737247"/>
            <a:ext cx="4120896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802B6D75-CAFE-49F0-B784-C7CFD0618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3/15/2020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A1A3C80F-EDB4-4027-A1BD-6501D2C386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Mohammed I. Rushdy 010006796271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405D6EA-D9F8-4E4A-8797-CA86BC6AA0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ED34C0-59AB-4E6A-830C-946EF3E38477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8277236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799" y="609600"/>
            <a:ext cx="8463619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0A240C9D-1FB0-4C05-A9FB-5F7E186620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3/15/2020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E80463B5-687A-4A73-8EDC-B14C105F02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Mohammed I. Rushdy 010006796271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E23A7250-4B50-4778-8003-B57CDBB87C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3D761E-F312-4DFE-A0BE-F7010988770D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32554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3/15/2020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Mohammed I. Rushdy 010006796271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37543-DE42-4B4C-9C60-0738D9D062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67742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4FE50786-18D7-479F-B5E5-D1D79CB6DA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3/15/2020</a:t>
            </a: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21E4BC58-E8B1-4A64-AB7A-084C02AA67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Mohammed I. Rushdy 010006796271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850954B1-1257-4D8C-9C34-5BE9045153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77009D-F63B-404A-BC54-262ECC4A6BFA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7502561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799" y="1498604"/>
            <a:ext cx="3720243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1701" y="514926"/>
            <a:ext cx="4514716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799" y="2777069"/>
            <a:ext cx="3720243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3A8A040D-E1E0-4043-9C9E-88C2D8DBA4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3/15/2020</a:t>
            </a: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27002E0E-1ECF-491E-AF61-7CDD009A88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Mohammed I. Rushdy 010006796271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5B7648B-D830-42AF-816E-0355842DBA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43A34D-9425-43A2-ADF5-19DB50F7571B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7980121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799" y="4800600"/>
            <a:ext cx="846361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799" y="609600"/>
            <a:ext cx="8463619" cy="3845718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799" y="5367338"/>
            <a:ext cx="8463619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850A271-A675-4C1F-A49F-AEC9531911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3/15/2020</a:t>
            </a: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8D439C18-2AE2-45E3-92DA-26A7330503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Mohammed I. Rushdy 010006796271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F7BE9A8-0701-4359-BD1F-1B78CCDA72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007A0A-0CF5-4A82-A22F-654A1A1A3200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1465263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609600"/>
            <a:ext cx="8463619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0" y="4470400"/>
            <a:ext cx="8463619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77D057-6223-4BD1-A179-309248A2B5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3/15/2020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249352-27E4-4128-9477-55BABFB97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Mohammed I. Rushdy 010006796271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D07E35-840F-4ABD-97CF-3C46C34BD6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DF9DF8-E265-4B42-BF38-266461DAD940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6075014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7">
            <a:extLst>
              <a:ext uri="{FF2B5EF4-FFF2-40B4-BE49-F238E27FC236}">
                <a16:creationId xmlns:a16="http://schemas.microsoft.com/office/drawing/2014/main" id="{1238DE9B-1AD4-45C0-9619-60AD404156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3467" y="790575"/>
            <a:ext cx="609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/>
            <a:r>
              <a:rPr lang="en-US" altLang="en-US" sz="8000">
                <a:solidFill>
                  <a:schemeClr val="accent1"/>
                </a:solidFill>
                <a:latin typeface="Arial" panose="020B0604020202020204" pitchFamily="34" charset="0"/>
              </a:rPr>
              <a:t>“</a:t>
            </a:r>
          </a:p>
        </p:txBody>
      </p:sp>
      <p:sp>
        <p:nvSpPr>
          <p:cNvPr id="6" name="TextBox 18">
            <a:extLst>
              <a:ext uri="{FF2B5EF4-FFF2-40B4-BE49-F238E27FC236}">
                <a16:creationId xmlns:a16="http://schemas.microsoft.com/office/drawing/2014/main" id="{7377C16B-FCC5-401E-8932-6456F2DF36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97951" y="2886075"/>
            <a:ext cx="6096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/>
            <a:r>
              <a:rPr lang="en-US" altLang="en-US" sz="8000">
                <a:solidFill>
                  <a:schemeClr val="accent1"/>
                </a:solidFill>
                <a:latin typeface="Arial" panose="020B0604020202020204" pitchFamily="34" charset="0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3180" y="609600"/>
            <a:ext cx="809624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68099" y="3632200"/>
            <a:ext cx="7226405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798" y="4470400"/>
            <a:ext cx="8463620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0F8512CB-95A3-45C0-BC31-5489731E32B5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3/15/2020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3602A722-0886-4C13-826B-5592231B0531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Mohammed I. Rushdy 010006796271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A87614AA-411B-453C-B18F-B858F3C16F4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A5DE55-57E9-4391-B33F-ED4BBF1637C6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4364816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798" y="1931988"/>
            <a:ext cx="8463620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798" y="4527448"/>
            <a:ext cx="8463620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772D2B-19D9-4FF2-B749-7600D1BBF1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3/15/2020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9BC861-E97C-491C-8DC1-1C9ECF6789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Mohammed I. Rushdy 010006796271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8CC912-C3E3-4FE4-AA09-6D1A8CC25A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08E9FB-EAC2-450A-AA9F-EF369A6D0917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5304011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7">
            <a:extLst>
              <a:ext uri="{FF2B5EF4-FFF2-40B4-BE49-F238E27FC236}">
                <a16:creationId xmlns:a16="http://schemas.microsoft.com/office/drawing/2014/main" id="{4FB6DDDF-3FCD-41D0-88C7-850F778D6C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3467" y="790575"/>
            <a:ext cx="609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/>
            <a:r>
              <a:rPr lang="en-US" altLang="en-US" sz="8000">
                <a:solidFill>
                  <a:schemeClr val="accent1"/>
                </a:solidFill>
                <a:latin typeface="Arial" panose="020B0604020202020204" pitchFamily="34" charset="0"/>
              </a:rPr>
              <a:t>“</a:t>
            </a:r>
          </a:p>
        </p:txBody>
      </p:sp>
      <p:sp>
        <p:nvSpPr>
          <p:cNvPr id="6" name="TextBox 18">
            <a:extLst>
              <a:ext uri="{FF2B5EF4-FFF2-40B4-BE49-F238E27FC236}">
                <a16:creationId xmlns:a16="http://schemas.microsoft.com/office/drawing/2014/main" id="{D5B33DE4-99AE-4F70-BB99-9F47B8F43F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97951" y="2886075"/>
            <a:ext cx="6096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/>
            <a:r>
              <a:rPr lang="en-US" altLang="en-US" sz="8000">
                <a:solidFill>
                  <a:schemeClr val="accent1"/>
                </a:solidFill>
                <a:latin typeface="Arial" panose="020B0604020202020204" pitchFamily="34" charset="0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3180" y="609600"/>
            <a:ext cx="809624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812796" y="4013200"/>
            <a:ext cx="8463621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798" y="4527448"/>
            <a:ext cx="8463620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DDDC254C-A577-41A7-A7DA-E9A7A7D906BF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3/15/2020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E70DEB22-1893-4494-A162-4C2DAE0A225B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Mohammed I. Rushdy 010006796271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64C01A4C-EB34-4848-81AD-A41548CA68D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1EDA08-A38D-4A54-9808-A7B39A9A1C4E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4542749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1131" y="609600"/>
            <a:ext cx="8455287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812796" y="4013200"/>
            <a:ext cx="8463621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798" y="4527448"/>
            <a:ext cx="8463620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37C24064-259F-4074-A874-41DEB56D78C1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3/15/2020</a:t>
            </a: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6819E63-FA0D-46D1-B134-7B217C1F8A0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Mohammed I. Rushdy 010006796271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05EF117-ACBF-4EBE-B34C-7C23743A674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BF8402-2B25-4343-9BB7-67E7B0206C02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7882583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6A11A0-99CF-4A6B-B1B0-13B0298F95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3/15/2020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B3A794-85B7-4725-8217-8A4B725A2F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Mohammed I. Rushdy 010006796271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B76064-6BC3-4A68-AD8E-9EE955720D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6665E8-2CF2-4621-B9B7-11726E5BA3A7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8895939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9749" y="609601"/>
            <a:ext cx="130508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799" y="609601"/>
            <a:ext cx="6926701" cy="525145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EEB3CE-30C0-41DD-9F18-C251DE5DAE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3/15/2020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852AC1-35E3-4D63-8AEA-D823723188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Mohammed I. Rushdy 010006796271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544BD1-DCC4-4A45-A808-80912C8F8F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95FB41-3356-4345-A670-4998EF0F7BE2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759978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3/15/2020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Mohammed I. Rushdy 010006796271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37543-DE42-4B4C-9C60-0738D9D062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12564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544216-AF98-459C-83CE-9E69E61BBA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2167" y="228600"/>
            <a:ext cx="11387667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D10202-6E03-47E2-B53F-7FCC44D565C7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402168" y="1600200"/>
            <a:ext cx="5592233" cy="44989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4A5E92-11A0-4421-964B-B684ED9196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7601" y="1600200"/>
            <a:ext cx="5592233" cy="44989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4988EC4-6F41-4272-A52B-47EDF5AA5FC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02167" y="6245225"/>
            <a:ext cx="3052233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3/15/2020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7293D6B-AE61-4287-8C99-4859BACF1E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Mohammed I. Rushdy 010006796271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CB05F0-BC81-44B0-93CF-280DEF79DD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1" y="6245225"/>
            <a:ext cx="3052233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0D812A-4933-410A-A8FA-C3A5B7D0D0EE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630973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3/15/2020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Mohammed I. Rushdy 010006796271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37543-DE42-4B4C-9C60-0738D9D062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5476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3/15/2020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Mohammed I. Rushdy 010006796271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37543-DE42-4B4C-9C60-0738D9D062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9876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3/15/2020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Mohammed I. Rushdy 010006796271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37543-DE42-4B4C-9C60-0738D9D062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8049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3/15/2020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Mohammed I. Rushdy 010006796271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37543-DE42-4B4C-9C60-0738D9D062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7626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slideLayout" Target="../slideLayouts/slideLayout33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6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17" Type="http://schemas.openxmlformats.org/officeDocument/2006/relationships/slideLayout" Target="../slideLayouts/slideLayout50.xml"/><Relationship Id="rId2" Type="http://schemas.openxmlformats.org/officeDocument/2006/relationships/slideLayout" Target="../slideLayouts/slideLayout35.xml"/><Relationship Id="rId16" Type="http://schemas.openxmlformats.org/officeDocument/2006/relationships/slideLayout" Target="../slideLayouts/slideLayout49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slideLayout" Target="../slideLayouts/slideLayout4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3/15/2020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Mohammed I. Rushdy 010006796271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1F937543-DE42-4B4C-9C60-0738D9D062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573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755" r:id="rId2"/>
    <p:sldLayoutId id="2147483756" r:id="rId3"/>
    <p:sldLayoutId id="2147483757" r:id="rId4"/>
    <p:sldLayoutId id="2147483758" r:id="rId5"/>
    <p:sldLayoutId id="2147483759" r:id="rId6"/>
    <p:sldLayoutId id="2147483760" r:id="rId7"/>
    <p:sldLayoutId id="2147483761" r:id="rId8"/>
    <p:sldLayoutId id="2147483762" r:id="rId9"/>
    <p:sldLayoutId id="2147483763" r:id="rId10"/>
    <p:sldLayoutId id="2147483764" r:id="rId11"/>
    <p:sldLayoutId id="2147483765" r:id="rId12"/>
    <p:sldLayoutId id="2147483766" r:id="rId13"/>
    <p:sldLayoutId id="2147483767" r:id="rId14"/>
    <p:sldLayoutId id="2147483768" r:id="rId15"/>
    <p:sldLayoutId id="2147483769" r:id="rId16"/>
  </p:sldLayoutIdLst>
  <p:hf sldNum="0" hdr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11289" y="-8468"/>
            <a:ext cx="12228423" cy="6874935"/>
            <a:chOff x="-8467" y="-8468"/>
            <a:chExt cx="9171317" cy="6874935"/>
          </a:xfrm>
        </p:grpSpPr>
        <p:cxnSp>
          <p:nvCxnSpPr>
            <p:cNvPr id="7" name="Straight Connector 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Freeform 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50000"/>
                <a:alpha val="7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2800" y="609600"/>
            <a:ext cx="8463617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799" y="2160590"/>
            <a:ext cx="8463619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7011" y="6041364"/>
            <a:ext cx="9121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3/15/2020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12799" y="6041364"/>
            <a:ext cx="61639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Mohammed I. Rushdy 010006796271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2902" y="6041364"/>
            <a:ext cx="683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>
              <a:defRPr/>
            </a:pPr>
            <a:fld id="{DB9D95AF-5E9D-45D9-8FB4-A5315B6D5332}" type="slidenum">
              <a:rPr lang="ar-EG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2260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773" r:id="rId2"/>
    <p:sldLayoutId id="2147483774" r:id="rId3"/>
    <p:sldLayoutId id="2147483775" r:id="rId4"/>
    <p:sldLayoutId id="2147483776" r:id="rId5"/>
    <p:sldLayoutId id="2147483777" r:id="rId6"/>
    <p:sldLayoutId id="2147483778" r:id="rId7"/>
    <p:sldLayoutId id="2147483779" r:id="rId8"/>
    <p:sldLayoutId id="2147483780" r:id="rId9"/>
    <p:sldLayoutId id="2147483781" r:id="rId10"/>
    <p:sldLayoutId id="2147483782" r:id="rId11"/>
    <p:sldLayoutId id="2147483783" r:id="rId12"/>
    <p:sldLayoutId id="2147483784" r:id="rId13"/>
    <p:sldLayoutId id="2147483785" r:id="rId14"/>
    <p:sldLayoutId id="2147483786" r:id="rId15"/>
    <p:sldLayoutId id="2147483787" r:id="rId16"/>
    <p:sldLayoutId id="2147483788" r:id="rId17"/>
  </p:sldLayoutIdLst>
  <p:hf sldNum="0" hdr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6">
            <a:extLst>
              <a:ext uri="{FF2B5EF4-FFF2-40B4-BE49-F238E27FC236}">
                <a16:creationId xmlns:a16="http://schemas.microsoft.com/office/drawing/2014/main" id="{4950EF19-8E27-40EF-BC8A-85F837C28993}"/>
              </a:ext>
            </a:extLst>
          </p:cNvPr>
          <p:cNvGrpSpPr>
            <a:grpSpLocks/>
          </p:cNvGrpSpPr>
          <p:nvPr/>
        </p:nvGrpSpPr>
        <p:grpSpPr bwMode="auto">
          <a:xfrm>
            <a:off x="-10584" y="-7938"/>
            <a:ext cx="12227984" cy="6873876"/>
            <a:chOff x="-8467" y="-8468"/>
            <a:chExt cx="9171317" cy="6874935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A9C40D2A-808C-4FB3-B276-B7AF780EB712}"/>
                </a:ext>
              </a:extLst>
            </p:cNvPr>
            <p:cNvCxnSpPr/>
            <p:nvPr/>
          </p:nvCxnSpPr>
          <p:spPr>
            <a:xfrm flipV="1">
              <a:off x="5130455" y="4175239"/>
              <a:ext cx="4022869" cy="2683288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F70D32CC-6F6A-47FD-8E4F-1C9E45456D29}"/>
                </a:ext>
              </a:extLst>
            </p:cNvPr>
            <p:cNvCxnSpPr/>
            <p:nvPr/>
          </p:nvCxnSpPr>
          <p:spPr>
            <a:xfrm>
              <a:off x="7043462" y="-529"/>
              <a:ext cx="1217656" cy="685905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5E3BB7F6-3ACB-4DC5-A6B2-F3D56D811878}"/>
                </a:ext>
              </a:extLst>
            </p:cNvPr>
            <p:cNvSpPr/>
            <p:nvPr/>
          </p:nvSpPr>
          <p:spPr>
            <a:xfrm>
              <a:off x="6892644" y="-529"/>
              <a:ext cx="2268619" cy="686699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AB6538FC-7CB2-42D8-A2EA-D792700CB4E1}"/>
                </a:ext>
              </a:extLst>
            </p:cNvPr>
            <p:cNvSpPr/>
            <p:nvPr/>
          </p:nvSpPr>
          <p:spPr>
            <a:xfrm>
              <a:off x="7205393" y="-8468"/>
              <a:ext cx="1947932" cy="6866996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E90E113F-DC01-4C42-B43D-36F2B2FE0042}"/>
                </a:ext>
              </a:extLst>
            </p:cNvPr>
            <p:cNvSpPr/>
            <p:nvPr/>
          </p:nvSpPr>
          <p:spPr>
            <a:xfrm>
              <a:off x="6638634" y="3919613"/>
              <a:ext cx="2513103" cy="2938915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33B83A4F-AF4C-462C-B706-C11BAE1DD292}"/>
                </a:ext>
              </a:extLst>
            </p:cNvPr>
            <p:cNvSpPr/>
            <p:nvPr/>
          </p:nvSpPr>
          <p:spPr>
            <a:xfrm>
              <a:off x="7010123" y="-8468"/>
              <a:ext cx="2143202" cy="6866996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C3E986E5-7315-4127-B0AA-150E7D8B8BB3}"/>
                </a:ext>
              </a:extLst>
            </p:cNvPr>
            <p:cNvSpPr/>
            <p:nvPr/>
          </p:nvSpPr>
          <p:spPr>
            <a:xfrm>
              <a:off x="8296044" y="-8468"/>
              <a:ext cx="857281" cy="6866996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9E650CD0-AC65-44D6-BB8B-B23288071DB2}"/>
                </a:ext>
              </a:extLst>
            </p:cNvPr>
            <p:cNvSpPr/>
            <p:nvPr/>
          </p:nvSpPr>
          <p:spPr>
            <a:xfrm>
              <a:off x="8094425" y="-8468"/>
              <a:ext cx="1066838" cy="6866996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50E87D1E-4457-4801-B5FB-64A889D879AE}"/>
                </a:ext>
              </a:extLst>
            </p:cNvPr>
            <p:cNvSpPr/>
            <p:nvPr/>
          </p:nvSpPr>
          <p:spPr>
            <a:xfrm>
              <a:off x="8069024" y="4894488"/>
              <a:ext cx="1093826" cy="1964040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50000"/>
                <a:alpha val="7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AA27F46B-D4EC-4654-92D3-9CDFCA10B742}"/>
                </a:ext>
              </a:extLst>
            </p:cNvPr>
            <p:cNvSpPr/>
            <p:nvPr/>
          </p:nvSpPr>
          <p:spPr>
            <a:xfrm>
              <a:off x="-8467" y="4013290"/>
              <a:ext cx="457217" cy="285317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027" name="Title Placeholder 1">
            <a:extLst>
              <a:ext uri="{FF2B5EF4-FFF2-40B4-BE49-F238E27FC236}">
                <a16:creationId xmlns:a16="http://schemas.microsoft.com/office/drawing/2014/main" id="{18BEB09D-0E58-4B47-92CA-1697BB43AF8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12801" y="609600"/>
            <a:ext cx="8464551" cy="132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Text Placeholder 2">
            <a:extLst>
              <a:ext uri="{FF2B5EF4-FFF2-40B4-BE49-F238E27FC236}">
                <a16:creationId xmlns:a16="http://schemas.microsoft.com/office/drawing/2014/main" id="{40414677-75DB-4D75-8A31-5F04E459868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12801" y="2160589"/>
            <a:ext cx="8464551" cy="388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449971-E9E0-4D22-B2FB-CE884BE476E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207251" y="6042026"/>
            <a:ext cx="9122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altLang="en-US"/>
              <a:t>3/15/2020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B86526-E8D3-443A-9D7F-C19C3A2033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12800" y="6042026"/>
            <a:ext cx="61637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altLang="en-US"/>
              <a:t>Mohammed I. Rushdy 010006796271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F15460-0B10-4FFF-A7F8-865DC1FC23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93667" y="6042026"/>
            <a:ext cx="6836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900" smtClean="0">
                <a:solidFill>
                  <a:schemeClr val="accent1">
                    <a:lumMod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97FC115-7290-492B-A4A6-40D7FB676B5C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96034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0" r:id="rId1"/>
    <p:sldLayoutId id="2147483791" r:id="rId2"/>
    <p:sldLayoutId id="2147483792" r:id="rId3"/>
    <p:sldLayoutId id="2147483793" r:id="rId4"/>
    <p:sldLayoutId id="2147483794" r:id="rId5"/>
    <p:sldLayoutId id="2147483795" r:id="rId6"/>
    <p:sldLayoutId id="2147483796" r:id="rId7"/>
    <p:sldLayoutId id="2147483797" r:id="rId8"/>
    <p:sldLayoutId id="2147483798" r:id="rId9"/>
    <p:sldLayoutId id="2147483799" r:id="rId10"/>
    <p:sldLayoutId id="2147483800" r:id="rId11"/>
    <p:sldLayoutId id="2147483801" r:id="rId12"/>
    <p:sldLayoutId id="2147483802" r:id="rId13"/>
    <p:sldLayoutId id="2147483803" r:id="rId14"/>
    <p:sldLayoutId id="2147483804" r:id="rId15"/>
    <p:sldLayoutId id="2147483805" r:id="rId16"/>
    <p:sldLayoutId id="2147483806" r:id="rId17"/>
  </p:sldLayoutIdLst>
  <p:hf sldNum="0" hdr="0"/>
  <p:txStyles>
    <p:titleStyle>
      <a:lvl1pPr algn="l" defTabSz="457200" rtl="0" fontAlgn="base">
        <a:spcBef>
          <a:spcPct val="0"/>
        </a:spcBef>
        <a:spcAft>
          <a:spcPct val="0"/>
        </a:spcAft>
        <a:defRPr sz="3600" kern="1200">
          <a:solidFill>
            <a:srgbClr val="EB3D9F"/>
          </a:solidFill>
          <a:latin typeface="+mj-lt"/>
          <a:ea typeface="+mj-ea"/>
          <a:cs typeface="+mj-cs"/>
        </a:defRPr>
      </a:lvl1pPr>
      <a:lvl2pPr algn="l" defTabSz="457200" rtl="0" fontAlgn="base">
        <a:spcBef>
          <a:spcPct val="0"/>
        </a:spcBef>
        <a:spcAft>
          <a:spcPct val="0"/>
        </a:spcAft>
        <a:defRPr sz="3600">
          <a:solidFill>
            <a:srgbClr val="EB3D9F"/>
          </a:solidFill>
          <a:latin typeface="Trebuchet MS" panose="020B0603020202020204" pitchFamily="34" charset="0"/>
        </a:defRPr>
      </a:lvl2pPr>
      <a:lvl3pPr algn="l" defTabSz="457200" rtl="0" fontAlgn="base">
        <a:spcBef>
          <a:spcPct val="0"/>
        </a:spcBef>
        <a:spcAft>
          <a:spcPct val="0"/>
        </a:spcAft>
        <a:defRPr sz="3600">
          <a:solidFill>
            <a:srgbClr val="EB3D9F"/>
          </a:solidFill>
          <a:latin typeface="Trebuchet MS" panose="020B0603020202020204" pitchFamily="34" charset="0"/>
        </a:defRPr>
      </a:lvl3pPr>
      <a:lvl4pPr algn="l" defTabSz="457200" rtl="0" fontAlgn="base">
        <a:spcBef>
          <a:spcPct val="0"/>
        </a:spcBef>
        <a:spcAft>
          <a:spcPct val="0"/>
        </a:spcAft>
        <a:defRPr sz="3600">
          <a:solidFill>
            <a:srgbClr val="EB3D9F"/>
          </a:solidFill>
          <a:latin typeface="Trebuchet MS" panose="020B0603020202020204" pitchFamily="34" charset="0"/>
        </a:defRPr>
      </a:lvl4pPr>
      <a:lvl5pPr algn="l" defTabSz="457200" rtl="0" fontAlgn="base">
        <a:spcBef>
          <a:spcPct val="0"/>
        </a:spcBef>
        <a:spcAft>
          <a:spcPct val="0"/>
        </a:spcAft>
        <a:defRPr sz="3600">
          <a:solidFill>
            <a:srgbClr val="EB3D9F"/>
          </a:solidFill>
          <a:latin typeface="Trebuchet MS" panose="020B0603020202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fontAlgn="base">
        <a:spcBef>
          <a:spcPts val="1000"/>
        </a:spcBef>
        <a:spcAft>
          <a:spcPct val="0"/>
        </a:spcAft>
        <a:buClr>
          <a:srgbClr val="EB3D9F"/>
        </a:buClr>
        <a:buSzPct val="80000"/>
        <a:buFont typeface="Wingdings 3" panose="05040102010807070707" pitchFamily="18" charset="2"/>
        <a:buChar char="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ts val="1000"/>
        </a:spcBef>
        <a:spcAft>
          <a:spcPct val="0"/>
        </a:spcAft>
        <a:buClr>
          <a:srgbClr val="EB3D9F"/>
        </a:buClr>
        <a:buSzPct val="80000"/>
        <a:buFont typeface="Wingdings 3" panose="05040102010807070707" pitchFamily="18" charset="2"/>
        <a:buChar char="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fontAlgn="base">
        <a:spcBef>
          <a:spcPts val="1000"/>
        </a:spcBef>
        <a:spcAft>
          <a:spcPct val="0"/>
        </a:spcAft>
        <a:buClr>
          <a:srgbClr val="EB3D9F"/>
        </a:buClr>
        <a:buSzPct val="80000"/>
        <a:buFont typeface="Wingdings 3" panose="05040102010807070707" pitchFamily="18" charset="2"/>
        <a:buChar char="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fontAlgn="base">
        <a:spcBef>
          <a:spcPts val="1000"/>
        </a:spcBef>
        <a:spcAft>
          <a:spcPct val="0"/>
        </a:spcAft>
        <a:buClr>
          <a:srgbClr val="EB3D9F"/>
        </a:buClr>
        <a:buSzPct val="80000"/>
        <a:buFont typeface="Wingdings 3" panose="05040102010807070707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fontAlgn="base">
        <a:spcBef>
          <a:spcPts val="1000"/>
        </a:spcBef>
        <a:spcAft>
          <a:spcPct val="0"/>
        </a:spcAft>
        <a:buClr>
          <a:srgbClr val="EB3D9F"/>
        </a:buClr>
        <a:buSzPct val="80000"/>
        <a:buFont typeface="Wingdings 3" panose="05040102010807070707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50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50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media3.m4a"/><Relationship Id="rId7" Type="http://schemas.openxmlformats.org/officeDocument/2006/relationships/image" Target="../media/image2.png"/><Relationship Id="rId2" Type="http://schemas.microsoft.com/office/2007/relationships/media" Target="../media/media3.m4a"/><Relationship Id="rId1" Type="http://schemas.openxmlformats.org/officeDocument/2006/relationships/vmlDrawing" Target="../drawings/vmlDrawing3.vml"/><Relationship Id="rId6" Type="http://schemas.openxmlformats.org/officeDocument/2006/relationships/image" Target="../media/image7.wmf"/><Relationship Id="rId5" Type="http://schemas.openxmlformats.org/officeDocument/2006/relationships/oleObject" Target="../embeddings/oleObject3.bin"/><Relationship Id="rId4" Type="http://schemas.openxmlformats.org/officeDocument/2006/relationships/slideLayout" Target="../slideLayouts/slideLayout3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media4.m4a"/><Relationship Id="rId7" Type="http://schemas.openxmlformats.org/officeDocument/2006/relationships/image" Target="../media/image2.png"/><Relationship Id="rId2" Type="http://schemas.microsoft.com/office/2007/relationships/media" Target="../media/media4.m4a"/><Relationship Id="rId1" Type="http://schemas.openxmlformats.org/officeDocument/2006/relationships/vmlDrawing" Target="../drawings/vmlDrawing4.vml"/><Relationship Id="rId6" Type="http://schemas.openxmlformats.org/officeDocument/2006/relationships/image" Target="../media/image7.wmf"/><Relationship Id="rId5" Type="http://schemas.openxmlformats.org/officeDocument/2006/relationships/oleObject" Target="../embeddings/oleObject4.bin"/><Relationship Id="rId4" Type="http://schemas.openxmlformats.org/officeDocument/2006/relationships/slideLayout" Target="../slideLayouts/slideLayout3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media5.m4a"/><Relationship Id="rId7" Type="http://schemas.openxmlformats.org/officeDocument/2006/relationships/image" Target="../media/image2.png"/><Relationship Id="rId2" Type="http://schemas.microsoft.com/office/2007/relationships/media" Target="../media/media5.m4a"/><Relationship Id="rId1" Type="http://schemas.openxmlformats.org/officeDocument/2006/relationships/vmlDrawing" Target="../drawings/vmlDrawing5.vml"/><Relationship Id="rId6" Type="http://schemas.openxmlformats.org/officeDocument/2006/relationships/image" Target="../media/image8.wmf"/><Relationship Id="rId5" Type="http://schemas.openxmlformats.org/officeDocument/2006/relationships/oleObject" Target="../embeddings/oleObject5.bin"/><Relationship Id="rId4" Type="http://schemas.openxmlformats.org/officeDocument/2006/relationships/slideLayout" Target="../slideLayouts/slideLayout3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C763D0-EFED-490D-B91F-1002F038AA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6912" y="607716"/>
            <a:ext cx="7766936" cy="1646302"/>
          </a:xfrm>
        </p:spPr>
        <p:txBody>
          <a:bodyPr/>
          <a:lstStyle/>
          <a:p>
            <a:r>
              <a:rPr lang="en-US" b="1" i="1" dirty="0"/>
              <a:t>Determination of total Ipecacuanha alkaloids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791DECE-5AA4-45F4-A3A8-607E00DF48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6912" y="3188677"/>
            <a:ext cx="7766936" cy="3256368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total alkaloids of Ipecacuanha are extracted and determined </a:t>
            </a:r>
            <a:r>
              <a:rPr lang="en-US" altLang="en-US" sz="3200" u="sng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volumetrically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by adding a known volume of standard acid to the </a:t>
            </a:r>
            <a:r>
              <a:rPr lang="en-US" altLang="en-US" sz="3200" u="sng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purified alkaloidal residue and back titrating the excess acid with standard alkali. 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percentage of alkaloids is calculated </a:t>
            </a:r>
            <a:r>
              <a:rPr lang="en-US" altLang="en-US" sz="3200" b="1" i="1" u="sng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as e</a:t>
            </a:r>
            <a:r>
              <a:rPr lang="en-US" altLang="en-US" sz="3200" b="1" i="1" u="sng" dirty="0" bmk="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metine</a:t>
            </a:r>
            <a:r>
              <a:rPr lang="en-US" altLang="en-US" sz="3200" b="1" i="1" u="sng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from the volume of standard acid consumed in the reaction.</a:t>
            </a:r>
            <a:endParaRPr lang="en-US" altLang="en-US" sz="44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algn="l"/>
            <a:endParaRPr lang="en-US" sz="3200" dirty="0"/>
          </a:p>
        </p:txBody>
      </p:sp>
      <p:pic>
        <p:nvPicPr>
          <p:cNvPr id="7169" name="Picture 2064" descr="Image result for emetine">
            <a:extLst>
              <a:ext uri="{FF2B5EF4-FFF2-40B4-BE49-F238E27FC236}">
                <a16:creationId xmlns:a16="http://schemas.microsoft.com/office/drawing/2014/main" id="{9C762ECF-B580-4EF9-9054-E3DC0E85C1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9358" y="2254018"/>
            <a:ext cx="3187802" cy="2394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2245FBA2-7F1D-4926-9A52-0BCEDE43D15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2CEA75-61C6-402E-A367-D39FFD41F2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3/15/2020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2A942A7-ADB1-4FEE-84CF-94DA0E512D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Mohammed I. Rushdy 010006796271</a:t>
            </a:r>
          </a:p>
        </p:txBody>
      </p:sp>
    </p:spTree>
    <p:extLst>
      <p:ext uri="{BB962C8B-B14F-4D97-AF65-F5344CB8AC3E}">
        <p14:creationId xmlns:p14="http://schemas.microsoft.com/office/powerpoint/2010/main" val="151330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72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Rectangle 5">
            <a:extLst>
              <a:ext uri="{FF2B5EF4-FFF2-40B4-BE49-F238E27FC236}">
                <a16:creationId xmlns:a16="http://schemas.microsoft.com/office/drawing/2014/main" id="{8EC33962-A7AA-40C3-8EE0-EDF9F64C52C7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altLang="en-US" b="1" i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Procedure:</a:t>
            </a:r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DA1826B5-D810-4118-9994-01FD5AE11DA9}"/>
              </a:ext>
            </a:extLst>
          </p:cNvPr>
          <p:cNvSpPr>
            <a:spLocks noGrp="1" noRot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None/>
            </a:pPr>
            <a:r>
              <a:rPr lang="en-US" altLang="en-US" sz="2800" b="1" i="1"/>
              <a:t>   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en-US" sz="2800" b="1" i="1"/>
              <a:t>         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en-US" sz="2800" b="1" i="1"/>
              <a:t>      </a:t>
            </a:r>
          </a:p>
        </p:txBody>
      </p:sp>
      <p:graphicFrame>
        <p:nvGraphicFramePr>
          <p:cNvPr id="10244" name="Object 4">
            <a:extLst>
              <a:ext uri="{FF2B5EF4-FFF2-40B4-BE49-F238E27FC236}">
                <a16:creationId xmlns:a16="http://schemas.microsoft.com/office/drawing/2014/main" id="{913DBC94-0B65-49EE-BA57-8572FCC7B14A}"/>
              </a:ext>
            </a:extLst>
          </p:cNvPr>
          <p:cNvGraphicFramePr>
            <a:graphicFrameLocks noGrp="1" noChangeAspect="1"/>
          </p:cNvGraphicFramePr>
          <p:nvPr>
            <p:ph sz="half" idx="2"/>
          </p:nvPr>
        </p:nvGraphicFramePr>
        <p:xfrm>
          <a:off x="2628705" y="115887"/>
          <a:ext cx="3168921" cy="4752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9" name="CS ChemDraw Drawing" r:id="rId3" imgW="1400175" imgH="2716292" progId="ChemDraw.Document.6.0">
                  <p:embed/>
                </p:oleObj>
              </mc:Choice>
              <mc:Fallback>
                <p:oleObj name="CS ChemDraw Drawing" r:id="rId3" imgW="1400175" imgH="2716292" progId="ChemDraw.Document.6.0">
                  <p:embed/>
                  <p:pic>
                    <p:nvPicPr>
                      <p:cNvPr id="10244" name="Object 4">
                        <a:extLst>
                          <a:ext uri="{FF2B5EF4-FFF2-40B4-BE49-F238E27FC236}">
                            <a16:creationId xmlns:a16="http://schemas.microsoft.com/office/drawing/2014/main" id="{913DBC94-0B65-49EE-BA57-8572FCC7B14A}"/>
                          </a:ext>
                        </a:extLst>
                      </p:cNvPr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8705" y="115887"/>
                        <a:ext cx="3168921" cy="4752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45" name="Text Box 7">
            <a:extLst>
              <a:ext uri="{FF2B5EF4-FFF2-40B4-BE49-F238E27FC236}">
                <a16:creationId xmlns:a16="http://schemas.microsoft.com/office/drawing/2014/main" id="{79D99B23-4854-420C-88C4-79F1722663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6588" y="30845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10246" name="Text Box 8">
            <a:extLst>
              <a:ext uri="{FF2B5EF4-FFF2-40B4-BE49-F238E27FC236}">
                <a16:creationId xmlns:a16="http://schemas.microsoft.com/office/drawing/2014/main" id="{F8722EA6-D19F-460E-AF29-879F42CF30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56040" y="1124745"/>
            <a:ext cx="3168922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ml extract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 ml water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ml  1 N </a:t>
            </a:r>
            <a:r>
              <a:rPr lang="ar-EG" alt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altLang="en-US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</a:t>
            </a:r>
            <a:r>
              <a:rPr lang="en-US" altLang="en-US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 ml CHCl</a:t>
            </a:r>
            <a:r>
              <a:rPr lang="en-US" altLang="en-US" sz="2800" b="1" baseline="-25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0247" name="Line 9">
            <a:extLst>
              <a:ext uri="{FF2B5EF4-FFF2-40B4-BE49-F238E27FC236}">
                <a16:creationId xmlns:a16="http://schemas.microsoft.com/office/drawing/2014/main" id="{66919F09-B445-43E5-8CD1-9E5326A6F12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591970" y="1363151"/>
            <a:ext cx="936625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Trebuchet MS" panose="020B0603020202020204" pitchFamily="34" charset="0"/>
            </a:endParaRPr>
          </a:p>
        </p:txBody>
      </p:sp>
      <p:sp>
        <p:nvSpPr>
          <p:cNvPr id="10248" name="Line 10">
            <a:extLst>
              <a:ext uri="{FF2B5EF4-FFF2-40B4-BE49-F238E27FC236}">
                <a16:creationId xmlns:a16="http://schemas.microsoft.com/office/drawing/2014/main" id="{9CBF74CA-7585-4B9F-B292-A93BD03F475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327733" y="1871408"/>
            <a:ext cx="1296988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Trebuchet MS" panose="020B0603020202020204" pitchFamily="34" charset="0"/>
            </a:endParaRPr>
          </a:p>
        </p:txBody>
      </p:sp>
      <p:sp>
        <p:nvSpPr>
          <p:cNvPr id="10249" name="Line 11">
            <a:extLst>
              <a:ext uri="{FF2B5EF4-FFF2-40B4-BE49-F238E27FC236}">
                <a16:creationId xmlns:a16="http://schemas.microsoft.com/office/drawing/2014/main" id="{6C4C93B9-7A90-4A99-A92A-8E2FF4FE122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945856" y="2347913"/>
            <a:ext cx="1582738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Trebuchet MS" panose="020B0603020202020204" pitchFamily="34" charset="0"/>
            </a:endParaRPr>
          </a:p>
        </p:txBody>
      </p:sp>
      <p:sp>
        <p:nvSpPr>
          <p:cNvPr id="10250" name="Line 12">
            <a:extLst>
              <a:ext uri="{FF2B5EF4-FFF2-40B4-BE49-F238E27FC236}">
                <a16:creationId xmlns:a16="http://schemas.microsoft.com/office/drawing/2014/main" id="{9ECECC08-C286-4692-ADE1-3A783FAAB71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195888" y="2895345"/>
            <a:ext cx="1295400" cy="142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Trebuchet MS" panose="020B0603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B100CE3-3ECD-470D-9401-A167024083A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8318" y="2966782"/>
            <a:ext cx="2571365" cy="3859453"/>
          </a:xfrm>
          <a:prstGeom prst="rect">
            <a:avLst/>
          </a:prstGeom>
        </p:spPr>
      </p:pic>
      <p:sp>
        <p:nvSpPr>
          <p:cNvPr id="12" name="Text Box 8">
            <a:extLst>
              <a:ext uri="{FF2B5EF4-FFF2-40B4-BE49-F238E27FC236}">
                <a16:creationId xmlns:a16="http://schemas.microsoft.com/office/drawing/2014/main" id="{1565B28F-4C6E-4C0A-93C5-7DD754C691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27078" y="4906952"/>
            <a:ext cx="3168922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Aqueous layer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ml  1 N </a:t>
            </a:r>
            <a:r>
              <a:rPr lang="ar-EG" alt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altLang="en-US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</a:t>
            </a:r>
            <a:r>
              <a:rPr lang="en-US" altLang="en-US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 ml CHCl</a:t>
            </a:r>
            <a:r>
              <a:rPr lang="en-US" altLang="en-US" sz="2800" b="1" baseline="-25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3" name="Line 9">
            <a:extLst>
              <a:ext uri="{FF2B5EF4-FFF2-40B4-BE49-F238E27FC236}">
                <a16:creationId xmlns:a16="http://schemas.microsoft.com/office/drawing/2014/main" id="{60366AED-FEBB-45AF-A5DA-96A673712B24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2204034" y="4849853"/>
            <a:ext cx="881159" cy="22859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Trebuchet MS" panose="020B0603020202020204" pitchFamily="34" charset="0"/>
            </a:endParaRP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A25FB384-5145-4C07-A663-3CEB2547E5AF}"/>
              </a:ext>
            </a:extLst>
          </p:cNvPr>
          <p:cNvCxnSpPr/>
          <p:nvPr/>
        </p:nvCxnSpPr>
        <p:spPr>
          <a:xfrm flipH="1">
            <a:off x="2809683" y="2024856"/>
            <a:ext cx="1701857" cy="198020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6" name="Text Box 8">
            <a:extLst>
              <a:ext uri="{FF2B5EF4-FFF2-40B4-BE49-F238E27FC236}">
                <a16:creationId xmlns:a16="http://schemas.microsoft.com/office/drawing/2014/main" id="{35229411-0B6C-4D2A-9CEB-02A9807E82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49236" y="2162906"/>
            <a:ext cx="257136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reject CHCl</a:t>
            </a:r>
            <a:r>
              <a:rPr lang="en-US" altLang="en-US" sz="2800" b="1" baseline="-25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7" name="Line 13">
            <a:extLst>
              <a:ext uri="{FF2B5EF4-FFF2-40B4-BE49-F238E27FC236}">
                <a16:creationId xmlns:a16="http://schemas.microsoft.com/office/drawing/2014/main" id="{357E5672-29B1-4E9B-B45D-716D158C4CBC}"/>
              </a:ext>
            </a:extLst>
          </p:cNvPr>
          <p:cNvSpPr>
            <a:spLocks noChangeShapeType="1"/>
          </p:cNvSpPr>
          <p:nvPr/>
        </p:nvSpPr>
        <p:spPr bwMode="auto">
          <a:xfrm>
            <a:off x="5591970" y="6137266"/>
            <a:ext cx="4465637" cy="73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Trebuchet MS" panose="020B0603020202020204" pitchFamily="34" charset="0"/>
            </a:endParaRPr>
          </a:p>
        </p:txBody>
      </p:sp>
      <p:sp>
        <p:nvSpPr>
          <p:cNvPr id="18" name="Text Box 14">
            <a:extLst>
              <a:ext uri="{FF2B5EF4-FFF2-40B4-BE49-F238E27FC236}">
                <a16:creationId xmlns:a16="http://schemas.microsoft.com/office/drawing/2014/main" id="{68BD541E-9F49-4392-B8C2-FD7E546AE4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86320" y="5295896"/>
            <a:ext cx="3887788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dirty="0">
                <a:solidFill>
                  <a:prstClr val="black"/>
                </a:solidFill>
                <a:cs typeface="Arial" panose="020B0604020202020204" pitchFamily="34" charset="0"/>
              </a:rPr>
              <a:t>Shake well and reject CHCl</a:t>
            </a:r>
            <a:r>
              <a:rPr lang="en-US" altLang="en-US" sz="2400" baseline="-25000" dirty="0">
                <a:solidFill>
                  <a:prstClr val="black"/>
                </a:solidFill>
                <a:cs typeface="Arial" panose="020B0604020202020204" pitchFamily="34" charset="0"/>
              </a:rPr>
              <a:t>3</a:t>
            </a:r>
            <a:r>
              <a:rPr lang="en-US" altLang="en-US" baseline="-25000" dirty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2C2CADD-F707-4B3F-B7CD-832877E9B0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3/15/2020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61021B-71EE-483C-B748-09481C5739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Mohammed I. Rushdy 010006796271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>
            <a:extLst>
              <a:ext uri="{FF2B5EF4-FFF2-40B4-BE49-F238E27FC236}">
                <a16:creationId xmlns:a16="http://schemas.microsoft.com/office/drawing/2014/main" id="{95F4F3C2-563D-4D5C-9CDE-F7DE78004837}"/>
              </a:ext>
            </a:extLst>
          </p:cNvPr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1847851" y="333376"/>
            <a:ext cx="8208963" cy="2087563"/>
          </a:xfrm>
        </p:spPr>
        <p:txBody>
          <a:bodyPr/>
          <a:lstStyle/>
          <a:p>
            <a:pPr>
              <a:buFont typeface="Arial" panose="020B0604020202020204" pitchFamily="34" charset="0"/>
              <a:buNone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ar-SA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٭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Mix</a:t>
            </a:r>
            <a:r>
              <a:rPr lang="en-US" altLang="en-US" dirty="0"/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aciduc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solutions, alkaline with  conc ammonia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(litmus paper)</a:t>
            </a:r>
          </a:p>
          <a:p>
            <a:pPr>
              <a:buFont typeface="Arial" panose="020B0604020202020204" pitchFamily="34" charset="0"/>
              <a:buNone/>
            </a:pP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3315" name="Object 8">
            <a:extLst>
              <a:ext uri="{FF2B5EF4-FFF2-40B4-BE49-F238E27FC236}">
                <a16:creationId xmlns:a16="http://schemas.microsoft.com/office/drawing/2014/main" id="{82DEDABA-5A03-4646-AF2B-98199D8A54AB}"/>
              </a:ext>
            </a:extLst>
          </p:cNvPr>
          <p:cNvGraphicFramePr>
            <a:graphicFrameLocks noGrp="1" noChangeAspect="1"/>
          </p:cNvGraphicFramePr>
          <p:nvPr>
            <p:ph sz="half" idx="2"/>
          </p:nvPr>
        </p:nvGraphicFramePr>
        <p:xfrm>
          <a:off x="3429000" y="1773238"/>
          <a:ext cx="1733550" cy="3363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3" name="CS ChemDraw Drawing" r:id="rId3" imgW="1400175" imgH="2716292" progId="ChemDraw.Document.6.0">
                  <p:embed/>
                </p:oleObj>
              </mc:Choice>
              <mc:Fallback>
                <p:oleObj name="CS ChemDraw Drawing" r:id="rId3" imgW="1400175" imgH="2716292" progId="ChemDraw.Document.6.0">
                  <p:embed/>
                  <p:pic>
                    <p:nvPicPr>
                      <p:cNvPr id="13315" name="Object 8">
                        <a:extLst>
                          <a:ext uri="{FF2B5EF4-FFF2-40B4-BE49-F238E27FC236}">
                            <a16:creationId xmlns:a16="http://schemas.microsoft.com/office/drawing/2014/main" id="{82DEDABA-5A03-4646-AF2B-98199D8A54AB}"/>
                          </a:ext>
                        </a:extLst>
                      </p:cNvPr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1773238"/>
                        <a:ext cx="1733550" cy="33639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16" name="Text Box 11">
            <a:extLst>
              <a:ext uri="{FF2B5EF4-FFF2-40B4-BE49-F238E27FC236}">
                <a16:creationId xmlns:a16="http://schemas.microsoft.com/office/drawing/2014/main" id="{1629AC6F-050B-4EEF-B77B-128A324C4D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16725" y="3141664"/>
            <a:ext cx="2911374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dirty="0">
                <a:solidFill>
                  <a:prstClr val="black"/>
                </a:solidFill>
              </a:rPr>
              <a:t>Add 30, 30,30ml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dirty="0">
                <a:solidFill>
                  <a:prstClr val="black"/>
                </a:solidFill>
              </a:rPr>
              <a:t>CHCl</a:t>
            </a:r>
            <a:r>
              <a:rPr lang="en-US" altLang="en-US" sz="2800" baseline="-25000" dirty="0">
                <a:solidFill>
                  <a:prstClr val="black"/>
                </a:solidFill>
              </a:rPr>
              <a:t>3</a:t>
            </a:r>
          </a:p>
        </p:txBody>
      </p:sp>
      <p:sp>
        <p:nvSpPr>
          <p:cNvPr id="13317" name="Line 12">
            <a:extLst>
              <a:ext uri="{FF2B5EF4-FFF2-40B4-BE49-F238E27FC236}">
                <a16:creationId xmlns:a16="http://schemas.microsoft.com/office/drawing/2014/main" id="{91EC7650-2972-47D6-9929-3E219A429E2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159376" y="3429000"/>
            <a:ext cx="1584325" cy="287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Trebuchet MS" panose="020B0603020202020204" pitchFamily="34" charset="0"/>
            </a:endParaRPr>
          </a:p>
        </p:txBody>
      </p:sp>
      <p:sp>
        <p:nvSpPr>
          <p:cNvPr id="13318" name="Line 13">
            <a:extLst>
              <a:ext uri="{FF2B5EF4-FFF2-40B4-BE49-F238E27FC236}">
                <a16:creationId xmlns:a16="http://schemas.microsoft.com/office/drawing/2014/main" id="{92F2BC11-5C6B-4AC9-A011-E873802B983D}"/>
              </a:ext>
            </a:extLst>
          </p:cNvPr>
          <p:cNvSpPr>
            <a:spLocks noChangeShapeType="1"/>
          </p:cNvSpPr>
          <p:nvPr/>
        </p:nvSpPr>
        <p:spPr bwMode="auto">
          <a:xfrm>
            <a:off x="3143251" y="836613"/>
            <a:ext cx="1584325" cy="25209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Trebuchet MS" panose="020B0603020202020204" pitchFamily="34" charset="0"/>
            </a:endParaRPr>
          </a:p>
        </p:txBody>
      </p:sp>
      <p:sp>
        <p:nvSpPr>
          <p:cNvPr id="13319" name="Text Box 14">
            <a:extLst>
              <a:ext uri="{FF2B5EF4-FFF2-40B4-BE49-F238E27FC236}">
                <a16:creationId xmlns:a16="http://schemas.microsoft.com/office/drawing/2014/main" id="{234F0C5F-B4F4-47F2-876A-6E4757E765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24564" y="5084763"/>
            <a:ext cx="388302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>
                <a:solidFill>
                  <a:prstClr val="black"/>
                </a:solidFill>
              </a:rPr>
              <a:t>Wash with 20 ml water</a:t>
            </a:r>
          </a:p>
        </p:txBody>
      </p:sp>
      <p:sp>
        <p:nvSpPr>
          <p:cNvPr id="13320" name="Line 15">
            <a:extLst>
              <a:ext uri="{FF2B5EF4-FFF2-40B4-BE49-F238E27FC236}">
                <a16:creationId xmlns:a16="http://schemas.microsoft.com/office/drawing/2014/main" id="{A02C5CF9-3EDC-473D-918E-29FD3C62D527}"/>
              </a:ext>
            </a:extLst>
          </p:cNvPr>
          <p:cNvSpPr>
            <a:spLocks noChangeShapeType="1"/>
          </p:cNvSpPr>
          <p:nvPr/>
        </p:nvSpPr>
        <p:spPr bwMode="auto">
          <a:xfrm>
            <a:off x="8256589" y="3716338"/>
            <a:ext cx="71437" cy="1225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Trebuchet MS" panose="020B0603020202020204" pitchFamily="34" charset="0"/>
            </a:endParaRPr>
          </a:p>
        </p:txBody>
      </p:sp>
      <p:sp>
        <p:nvSpPr>
          <p:cNvPr id="13321" name="Line 16">
            <a:extLst>
              <a:ext uri="{FF2B5EF4-FFF2-40B4-BE49-F238E27FC236}">
                <a16:creationId xmlns:a16="http://schemas.microsoft.com/office/drawing/2014/main" id="{E96AB4D6-6B3E-40CD-B04E-198FD965A2FF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008439" y="5373689"/>
            <a:ext cx="2016125" cy="71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Trebuchet MS" panose="020B0603020202020204" pitchFamily="34" charset="0"/>
            </a:endParaRPr>
          </a:p>
        </p:txBody>
      </p:sp>
      <p:sp>
        <p:nvSpPr>
          <p:cNvPr id="13322" name="Text Box 17">
            <a:extLst>
              <a:ext uri="{FF2B5EF4-FFF2-40B4-BE49-F238E27FC236}">
                <a16:creationId xmlns:a16="http://schemas.microsoft.com/office/drawing/2014/main" id="{A17EA3DD-CA27-41AF-92AD-01E62859A9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8213" y="5084763"/>
            <a:ext cx="14605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13323" name="Text Box 22">
            <a:extLst>
              <a:ext uri="{FF2B5EF4-FFF2-40B4-BE49-F238E27FC236}">
                <a16:creationId xmlns:a16="http://schemas.microsoft.com/office/drawing/2014/main" id="{6418E071-F6EF-4CF7-BD66-F1F0CF0BA5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5013325"/>
            <a:ext cx="254589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>
                <a:solidFill>
                  <a:prstClr val="black"/>
                </a:solidFill>
              </a:rPr>
              <a:t>Distill of CHCl</a:t>
            </a:r>
            <a:r>
              <a:rPr lang="en-US" altLang="en-US" sz="2800" baseline="-25000">
                <a:solidFill>
                  <a:prstClr val="black"/>
                </a:solidFill>
              </a:rPr>
              <a:t>3</a:t>
            </a:r>
          </a:p>
        </p:txBody>
      </p:sp>
      <p:sp>
        <p:nvSpPr>
          <p:cNvPr id="13324" name="Text Box 23">
            <a:extLst>
              <a:ext uri="{FF2B5EF4-FFF2-40B4-BE49-F238E27FC236}">
                <a16:creationId xmlns:a16="http://schemas.microsoft.com/office/drawing/2014/main" id="{7E2619B7-20D1-4EE7-8463-9D23CD0450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5776" y="5818189"/>
            <a:ext cx="144783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dirty="0">
                <a:solidFill>
                  <a:prstClr val="black"/>
                </a:solidFill>
              </a:rPr>
              <a:t>(</a:t>
            </a:r>
            <a:r>
              <a:rPr lang="en-US" altLang="en-US" sz="280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residue</a:t>
            </a:r>
            <a:r>
              <a:rPr lang="en-US" altLang="en-US" sz="2400" dirty="0">
                <a:solidFill>
                  <a:prstClr val="black"/>
                </a:solidFill>
              </a:rPr>
              <a:t>)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A86AB79-4CC1-40FD-8086-58867C995D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3/15/2020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AD072FE-1825-4015-81BF-469DBA1AD1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Mohammed I. Rushdy 010006796271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>
            <a:extLst>
              <a:ext uri="{FF2B5EF4-FFF2-40B4-BE49-F238E27FC236}">
                <a16:creationId xmlns:a16="http://schemas.microsoft.com/office/drawing/2014/main" id="{16AB455A-4CF5-41B3-B94D-A891689EE789}"/>
              </a:ext>
            </a:extLst>
          </p:cNvPr>
          <p:cNvSpPr>
            <a:spLocks noGrp="1" noRot="1" noChangeArrowheads="1"/>
          </p:cNvSpPr>
          <p:nvPr>
            <p:ph idx="1"/>
          </p:nvPr>
        </p:nvSpPr>
        <p:spPr>
          <a:xfrm>
            <a:off x="191729" y="404813"/>
            <a:ext cx="10117394" cy="6165850"/>
          </a:xfrm>
        </p:spPr>
        <p:txBody>
          <a:bodyPr/>
          <a:lstStyle/>
          <a:p>
            <a:pPr>
              <a:buFont typeface="Arial" panose="020B0604020202020204" pitchFamily="34" charset="0"/>
              <a:buNone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Dissolve the residue in 10 ml 0.1N H2SO4 , dilute with 25 ml of distilled water and back titrate the excess acid with 0.1N NaOH using 3-40drops of methyl red indicator. The color changes from red to yellow (end point).</a:t>
            </a:r>
          </a:p>
          <a:p>
            <a:pPr>
              <a:buFont typeface="Arial" panose="020B0604020202020204" pitchFamily="34" charset="0"/>
              <a:buNone/>
            </a:pP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None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Calculate the percentage of total alkaloid as hyoscyamine in the sample of the drug.</a:t>
            </a:r>
          </a:p>
          <a:p>
            <a:pPr>
              <a:buFont typeface="Arial" panose="020B0604020202020204" pitchFamily="34" charset="0"/>
              <a:buNone/>
            </a:pPr>
            <a:endParaRPr lang="en-US" altLang="en-US" sz="2800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b="1" i="1" dirty="0"/>
              <a:t> </a:t>
            </a:r>
            <a:endParaRPr lang="en-US" dirty="0"/>
          </a:p>
          <a:p>
            <a:r>
              <a:rPr lang="en-US" b="1" i="1" dirty="0"/>
              <a:t>1 ml 0.1 H</a:t>
            </a:r>
            <a:r>
              <a:rPr lang="en-US" b="1" i="1" baseline="-25000" dirty="0"/>
              <a:t>2</a:t>
            </a:r>
            <a:r>
              <a:rPr lang="en-US" b="1" i="1" dirty="0"/>
              <a:t>SO</a:t>
            </a:r>
            <a:r>
              <a:rPr lang="en-US" b="1" i="1" baseline="-25000" dirty="0"/>
              <a:t>4</a:t>
            </a:r>
            <a:r>
              <a:rPr lang="en-US" b="1" i="1" dirty="0"/>
              <a:t> = 0.02403 g of total alkaloids calculated as emetine.</a:t>
            </a:r>
            <a:endParaRPr lang="en-US" dirty="0"/>
          </a:p>
          <a:p>
            <a:r>
              <a:rPr lang="en-US" b="1" i="1" dirty="0"/>
              <a:t>% of total alkaloids = (10 – E.P.) X 0.02403 X 100 /5 =              % w/v calculated as  </a:t>
            </a:r>
          </a:p>
          <a:p>
            <a:pPr marL="0" indent="0">
              <a:buNone/>
            </a:pPr>
            <a:r>
              <a:rPr lang="en-US" b="1" i="1" dirty="0"/>
              <a:t>                                                                                                                 emetine </a:t>
            </a:r>
            <a:endParaRPr lang="en-US" dirty="0"/>
          </a:p>
          <a:p>
            <a:pPr>
              <a:buFont typeface="Arial" panose="020B0604020202020204" pitchFamily="34" charset="0"/>
              <a:buNone/>
            </a:pP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None/>
            </a:pPr>
            <a:endParaRPr lang="en-US" altLang="en-US" sz="2800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None/>
            </a:pP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6FFCDC0-CBA3-4243-BB7C-F0C91537D4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3/15/2020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5041F1E-9372-497D-A8D2-18AAFF593D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Mohammed I. Rushdy 010006796271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2F8A97-BA63-4998-94C6-9B2846F862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Identification of alkaloids Pilocarpine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 Box 12">
                <a:extLst>
                  <a:ext uri="{FF2B5EF4-FFF2-40B4-BE49-F238E27FC236}">
                    <a16:creationId xmlns:a16="http://schemas.microsoft.com/office/drawing/2014/main" id="{9E91DD81-C1EB-4C9B-939A-2BF6377988F2}"/>
                  </a:ext>
                </a:extLst>
              </p:cNvPr>
              <p:cNvSpPr txBox="1">
                <a:spLocks noGrp="1" noChangeArrowheads="1"/>
              </p:cNvSpPr>
              <p:nvPr>
                <p:ph idx="1"/>
              </p:nvPr>
            </p:nvSpPr>
            <p:spPr bwMode="auto">
              <a:xfrm>
                <a:off x="677863" y="2160588"/>
                <a:ext cx="8596312" cy="43213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marL="342900" indent="-342900"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l" rtl="0">
                  <a:spcBef>
                    <a:spcPct val="50000"/>
                  </a:spcBef>
                  <a:buNone/>
                </a:pPr>
                <a:r>
                  <a:rPr lang="en-US" altLang="en-US" b="1" dirty="0">
                    <a:solidFill>
                      <a:prstClr val="black"/>
                    </a:solidFill>
                    <a:latin typeface="Calibri" panose="020F0502020204030204" pitchFamily="34" charset="0"/>
                  </a:rPr>
                  <a:t>1- Mayer’s test:</a:t>
                </a:r>
              </a:p>
              <a:p>
                <a:pPr indent="457200" algn="l" rtl="0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2800" b="1" i="1" u="sng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2- </a:t>
                </a:r>
                <a:r>
                  <a:rPr lang="en-US" sz="2800" b="1" i="1" u="sng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Helch’s</a:t>
                </a:r>
                <a:r>
                  <a:rPr lang="en-US" sz="2800" b="1" i="1" u="sng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test:</a:t>
                </a:r>
                <a:endParaRPr lang="en-US" sz="2800" dirty="0"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pPr algn="l" rtl="0">
                  <a:lnSpc>
                    <a:spcPct val="115000"/>
                  </a:lnSpc>
                </a:pPr>
                <a:r>
                  <a:rPr lang="en-US" sz="2800" b="1" i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1 ml of alkaloidal solution in test tube + 0.5- 1 ml H</a:t>
                </a:r>
                <a:r>
                  <a:rPr lang="en-US" sz="2800" b="1" i="1" baseline="-25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</a:t>
                </a:r>
                <a:r>
                  <a:rPr lang="en-US" sz="2800" b="1" i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O</a:t>
                </a:r>
                <a:r>
                  <a:rPr lang="en-US" sz="2800" b="1" i="1" baseline="-25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</a:t>
                </a:r>
                <a:r>
                  <a:rPr lang="en-US" sz="2800" b="1" i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+ 1ml benzene + 2-3 drops of 1/300 K</a:t>
                </a:r>
                <a:r>
                  <a:rPr lang="en-US" sz="2800" b="1" i="1" baseline="-25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</a:t>
                </a:r>
                <a:r>
                  <a:rPr lang="en-US" sz="2800" b="1" i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Cr</a:t>
                </a:r>
                <a:r>
                  <a:rPr lang="en-US" sz="2800" b="1" i="1" baseline="-25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</a:t>
                </a:r>
                <a:r>
                  <a:rPr lang="en-US" sz="2800" b="1" i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O</a:t>
                </a:r>
                <a:r>
                  <a:rPr lang="en-US" sz="2800" b="1" i="1" baseline="-25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7</a:t>
                </a:r>
                <a:r>
                  <a:rPr lang="en-US" sz="2800" b="1" i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solution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sz="2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boxPr>
                      <m:e>
                        <m:groupChr>
                          <m:groupChrPr>
                            <m:chr m:val="→"/>
                            <m:vertJc m:val="bot"/>
                            <m:ctrlPr>
                              <a:rPr lang="en-US" sz="2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groupChrPr>
                          <m:e>
                            <m:eqArr>
                              <m:eqArrPr>
                                <m:ctrlPr>
                                  <a:rPr lang="en-US" sz="28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eqArrPr>
                              <m:e>
                                <m:r>
                                  <a:rPr lang="en-US" sz="28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𝑺𝒉𝒂𝒌𝒆</m:t>
                                </m:r>
                                <m:r>
                                  <a:rPr lang="en-US" sz="28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 </m:t>
                                </m:r>
                                <m:r>
                                  <a:rPr lang="en-US" sz="28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𝒘𝒆𝒍𝒍</m:t>
                                </m:r>
                              </m:e>
                              <m:e>
                                <m:r>
                                  <a:rPr lang="en-US" sz="28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   </m:t>
                                </m:r>
                              </m:e>
                            </m:eqArr>
                          </m:e>
                        </m:groupChr>
                      </m:e>
                    </m:box>
                  </m:oMath>
                </a14:m>
                <a:r>
                  <a:rPr lang="en-US" sz="2800" b="1" i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bluish violet color in benzene layer and yellow color  in the aqueous layer.</a:t>
                </a:r>
                <a:endParaRPr lang="en-US" sz="2800" dirty="0"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pPr algn="l" rtl="0">
                  <a:spcBef>
                    <a:spcPct val="50000"/>
                  </a:spcBef>
                  <a:buNone/>
                </a:pPr>
                <a:endParaRPr lang="en-US" altLang="en-US" b="1" dirty="0">
                  <a:solidFill>
                    <a:prstClr val="black"/>
                  </a:solidFill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4" name="Text Box 12">
                <a:extLst>
                  <a:ext uri="{FF2B5EF4-FFF2-40B4-BE49-F238E27FC236}">
                    <a16:creationId xmlns:a16="http://schemas.microsoft.com/office/drawing/2014/main" id="{9E91DD81-C1EB-4C9B-939A-2BF6377988F2}"/>
                  </a:ext>
                </a:extLst>
              </p:cNvPr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 bwMode="auto">
              <a:xfrm>
                <a:off x="677863" y="2160588"/>
                <a:ext cx="8596312" cy="4321376"/>
              </a:xfrm>
              <a:prstGeom prst="rect">
                <a:avLst/>
              </a:prstGeom>
              <a:blipFill>
                <a:blip r:embed="rId4"/>
                <a:stretch>
                  <a:fillRect l="-1773" t="-1834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4A8E161D-E42F-4F21-90DF-1C24C461C9A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A6CFC1-9FE7-4444-B2A9-E350FEBA53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3/15/2020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329A5EC-05F7-42EC-A057-5668CD8522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Mohammed I. Rushdy 010006796271</a:t>
            </a:r>
          </a:p>
        </p:txBody>
      </p:sp>
    </p:spTree>
    <p:extLst>
      <p:ext uri="{BB962C8B-B14F-4D97-AF65-F5344CB8AC3E}">
        <p14:creationId xmlns:p14="http://schemas.microsoft.com/office/powerpoint/2010/main" val="2944832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4050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" grpId="0"/>
      <p:bldP spid="4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DC9E48-8CD6-41BC-96AF-133E04A78E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18617" y="217848"/>
            <a:ext cx="6329059" cy="3211152"/>
          </a:xfrm>
        </p:spPr>
        <p:txBody>
          <a:bodyPr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sz="3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6- Identification of alkaloids</a:t>
            </a:r>
            <a:br>
              <a:rPr lang="en-US" sz="3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US" sz="3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(Ephedrine, Caffeine &amp; theobromine)</a:t>
            </a:r>
            <a:br>
              <a:rPr lang="en-US" sz="3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en-US" sz="3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ADC5C86B-28CE-4597-97B7-4C09E20141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3174" y="1270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6" name="Graphic 5" descr="Magnifying glass">
            <a:extLst>
              <a:ext uri="{FF2B5EF4-FFF2-40B4-BE49-F238E27FC236}">
                <a16:creationId xmlns:a16="http://schemas.microsoft.com/office/drawing/2014/main" id="{6AFF2236-FBF9-40E5-BE8F-3AEA077FC7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20410" y="1704164"/>
            <a:ext cx="3765692" cy="3765692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A49ACF0-1247-4107-9F72-7E25786106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3/15/2020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DC4C2F9-B61D-44A2-BF01-8C99E70123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Mohammed I. Rushdy 010006796271</a:t>
            </a:r>
          </a:p>
        </p:txBody>
      </p:sp>
    </p:spTree>
    <p:extLst>
      <p:ext uri="{BB962C8B-B14F-4D97-AF65-F5344CB8AC3E}">
        <p14:creationId xmlns:p14="http://schemas.microsoft.com/office/powerpoint/2010/main" val="30375399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2">
            <a:extLst>
              <a:ext uri="{FF2B5EF4-FFF2-40B4-BE49-F238E27FC236}">
                <a16:creationId xmlns:a16="http://schemas.microsoft.com/office/drawing/2014/main" id="{E4608955-3FA7-46B1-AAE1-F02BA93AA8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304801"/>
            <a:ext cx="77724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0">
              <a:spcBef>
                <a:spcPct val="0"/>
              </a:spcBef>
              <a:buNone/>
            </a:pPr>
            <a:r>
              <a:rPr lang="en-US" altLang="en-US" b="1" dirty="0">
                <a:solidFill>
                  <a:prstClr val="black"/>
                </a:solidFill>
                <a:latin typeface="Calibri" panose="020F0502020204030204" pitchFamily="34" charset="0"/>
              </a:rPr>
              <a:t>Identification of alkaloids</a:t>
            </a:r>
            <a:endParaRPr lang="en-US" altLang="en-US" dirty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algn="ctr" rtl="0">
              <a:spcBef>
                <a:spcPct val="0"/>
              </a:spcBef>
              <a:buNone/>
            </a:pPr>
            <a:r>
              <a:rPr lang="en-US" altLang="en-US" b="1" dirty="0">
                <a:solidFill>
                  <a:prstClr val="black"/>
                </a:solidFill>
                <a:latin typeface="Calibri" panose="020F0502020204030204" pitchFamily="34" charset="0"/>
              </a:rPr>
              <a:t>(Ephedrine, Caffeine &amp; theobromine)</a:t>
            </a:r>
            <a:endParaRPr lang="en-US" altLang="en-US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21516" name="Text Box 12">
            <a:extLst>
              <a:ext uri="{FF2B5EF4-FFF2-40B4-BE49-F238E27FC236}">
                <a16:creationId xmlns:a16="http://schemas.microsoft.com/office/drawing/2014/main" id="{F5C286F0-C85C-436F-8C59-97A4C762C4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1752600"/>
            <a:ext cx="3124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>
              <a:spcBef>
                <a:spcPct val="50000"/>
              </a:spcBef>
              <a:buNone/>
            </a:pPr>
            <a:r>
              <a:rPr lang="en-US" altLang="en-US" b="1" dirty="0">
                <a:solidFill>
                  <a:prstClr val="black"/>
                </a:solidFill>
                <a:latin typeface="Calibri" panose="020F0502020204030204" pitchFamily="34" charset="0"/>
              </a:rPr>
              <a:t>1- Mayer’s test:</a:t>
            </a:r>
          </a:p>
        </p:txBody>
      </p:sp>
      <p:sp>
        <p:nvSpPr>
          <p:cNvPr id="21517" name="Text Box 13">
            <a:extLst>
              <a:ext uri="{FF2B5EF4-FFF2-40B4-BE49-F238E27FC236}">
                <a16:creationId xmlns:a16="http://schemas.microsoft.com/office/drawing/2014/main" id="{C0A83C22-4B4B-4E6D-9D66-F04CB54DE3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81376" y="2901950"/>
            <a:ext cx="2333625" cy="136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>
              <a:spcBef>
                <a:spcPct val="0"/>
              </a:spcBef>
              <a:spcAft>
                <a:spcPts val="1000"/>
              </a:spcAft>
              <a:buNone/>
            </a:pPr>
            <a:endParaRPr lang="en-US" altLang="en-US" sz="180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algn="l" rtl="0">
              <a:spcBef>
                <a:spcPct val="0"/>
              </a:spcBef>
              <a:spcAft>
                <a:spcPts val="1000"/>
              </a:spcAft>
              <a:buNone/>
            </a:pPr>
            <a:r>
              <a:rPr lang="en-US" altLang="en-US" sz="1800">
                <a:solidFill>
                  <a:prstClr val="black"/>
                </a:solidFill>
                <a:latin typeface="Calibri" panose="020F0502020204030204" pitchFamily="34" charset="0"/>
              </a:rPr>
              <a:t>0.5 ml alkaloidal soln.</a:t>
            </a:r>
          </a:p>
          <a:p>
            <a:pPr algn="l" rtl="0">
              <a:spcBef>
                <a:spcPct val="0"/>
              </a:spcBef>
              <a:spcAft>
                <a:spcPts val="1000"/>
              </a:spcAft>
              <a:buNone/>
            </a:pPr>
            <a:r>
              <a:rPr lang="en-US" altLang="en-US" sz="1800">
                <a:solidFill>
                  <a:prstClr val="black"/>
                </a:solidFill>
                <a:latin typeface="Calibri" panose="020F0502020204030204" pitchFamily="34" charset="0"/>
              </a:rPr>
              <a:t>Few drops of Mayer’s reagent</a:t>
            </a:r>
          </a:p>
          <a:p>
            <a:pPr>
              <a:spcBef>
                <a:spcPct val="0"/>
              </a:spcBef>
              <a:buNone/>
            </a:pPr>
            <a:endParaRPr lang="en-US" altLang="en-US" sz="180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cxnSp>
        <p:nvCxnSpPr>
          <p:cNvPr id="21519" name="AutoShape 15">
            <a:extLst>
              <a:ext uri="{FF2B5EF4-FFF2-40B4-BE49-F238E27FC236}">
                <a16:creationId xmlns:a16="http://schemas.microsoft.com/office/drawing/2014/main" id="{B27C43A4-09C0-4261-AD12-88F649BF8FE8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2667001" y="3505201"/>
            <a:ext cx="714375" cy="13652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520" name="AutoShape 16">
            <a:extLst>
              <a:ext uri="{FF2B5EF4-FFF2-40B4-BE49-F238E27FC236}">
                <a16:creationId xmlns:a16="http://schemas.microsoft.com/office/drawing/2014/main" id="{88E905BC-8012-44C6-9EEE-389BC094D33D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2514600" y="3886200"/>
            <a:ext cx="914400" cy="30480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521" name="AutoShape 17">
            <a:extLst>
              <a:ext uri="{FF2B5EF4-FFF2-40B4-BE49-F238E27FC236}">
                <a16:creationId xmlns:a16="http://schemas.microsoft.com/office/drawing/2014/main" id="{47FFAE31-D2B6-40BE-AF5F-F809C8E21903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715001" y="3581400"/>
            <a:ext cx="2028825" cy="1588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1523" name="Text Box 19">
            <a:extLst>
              <a:ext uri="{FF2B5EF4-FFF2-40B4-BE49-F238E27FC236}">
                <a16:creationId xmlns:a16="http://schemas.microsoft.com/office/drawing/2014/main" id="{F67D2F64-7B33-4379-AEE5-BA69B43FE0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48600" y="3352800"/>
            <a:ext cx="1295400" cy="1068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>
              <a:spcBef>
                <a:spcPct val="0"/>
              </a:spcBef>
              <a:spcAft>
                <a:spcPts val="1000"/>
              </a:spcAft>
              <a:buNone/>
            </a:pPr>
            <a:r>
              <a:rPr lang="en-US" altLang="en-US" sz="1800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No creamy white ppt. </a:t>
            </a:r>
          </a:p>
        </p:txBody>
      </p:sp>
      <p:sp>
        <p:nvSpPr>
          <p:cNvPr id="2057" name="Rectangle 21">
            <a:extLst>
              <a:ext uri="{FF2B5EF4-FFF2-40B4-BE49-F238E27FC236}">
                <a16:creationId xmlns:a16="http://schemas.microsoft.com/office/drawing/2014/main" id="{6FCFA364-53D6-4041-9EA1-510B5AE0FB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83270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endParaRPr lang="en-US" altLang="en-US" sz="1800">
              <a:solidFill>
                <a:prstClr val="black"/>
              </a:solidFill>
            </a:endParaRPr>
          </a:p>
        </p:txBody>
      </p:sp>
      <p:graphicFrame>
        <p:nvGraphicFramePr>
          <p:cNvPr id="21526" name="Object 22">
            <a:extLst>
              <a:ext uri="{FF2B5EF4-FFF2-40B4-BE49-F238E27FC236}">
                <a16:creationId xmlns:a16="http://schemas.microsoft.com/office/drawing/2014/main" id="{84C1B339-9BFA-4E45-98ED-7790969EB289}"/>
              </a:ext>
            </a:extLst>
          </p:cNvPr>
          <p:cNvGraphicFramePr>
            <a:graphicFrameLocks noGrp="1" noChangeAspect="1"/>
          </p:cNvGraphicFramePr>
          <p:nvPr>
            <p:ph/>
          </p:nvPr>
        </p:nvGraphicFramePr>
        <p:xfrm>
          <a:off x="2514600" y="2743201"/>
          <a:ext cx="414338" cy="2614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7" name="ChemSketch" r:id="rId5" imgW="414528" imgH="2615184" progId="ACD.ChemSketch.20">
                  <p:embed/>
                </p:oleObj>
              </mc:Choice>
              <mc:Fallback>
                <p:oleObj name="ChemSketch" r:id="rId5" imgW="414528" imgH="2615184" progId="ACD.ChemSketch.20">
                  <p:embed/>
                  <p:pic>
                    <p:nvPicPr>
                      <p:cNvPr id="21526" name="Object 22">
                        <a:extLst>
                          <a:ext uri="{FF2B5EF4-FFF2-40B4-BE49-F238E27FC236}">
                            <a16:creationId xmlns:a16="http://schemas.microsoft.com/office/drawing/2014/main" id="{84C1B339-9BFA-4E45-98ED-7790969EB28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2743201"/>
                        <a:ext cx="414338" cy="2614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28" name="Text Box 24">
            <a:extLst>
              <a:ext uri="{FF2B5EF4-FFF2-40B4-BE49-F238E27FC236}">
                <a16:creationId xmlns:a16="http://schemas.microsoft.com/office/drawing/2014/main" id="{62A5B7CE-FB84-4B11-B32D-3F3D7CBC28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5410201"/>
            <a:ext cx="8229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>
              <a:spcBef>
                <a:spcPct val="50000"/>
              </a:spcBef>
              <a:buNone/>
            </a:pPr>
            <a:r>
              <a:rPr lang="en-US" altLang="en-US" sz="2800">
                <a:solidFill>
                  <a:prstClr val="black"/>
                </a:solidFill>
                <a:latin typeface="Calibri" panose="020F0502020204030204" pitchFamily="34" charset="0"/>
              </a:rPr>
              <a:t>Mayer’s negative alkaloids</a:t>
            </a:r>
            <a:endParaRPr lang="en-US" altLang="en-US" sz="2800" u="sng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5C630469-0BD0-43D5-951F-C5563177A336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02FF7B3-8490-4992-BF9A-861B998282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3/15/2020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4A751F6-0D41-4793-8A8D-C541BBFFC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Mohammed I. Rushdy 010006796271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5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5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15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5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15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5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15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15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15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15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15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15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15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15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1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15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1000"/>
                                        <p:tgtEl>
                                          <p:spTgt spid="215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1000"/>
                                        <p:tgtEl>
                                          <p:spTgt spid="215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5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1000"/>
                                        <p:tgtEl>
                                          <p:spTgt spid="215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5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1000"/>
                                        <p:tgtEl>
                                          <p:spTgt spid="215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1000"/>
                                        <p:tgtEl>
                                          <p:spTgt spid="215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1000"/>
                                        <p:tgtEl>
                                          <p:spTgt spid="215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1000"/>
                                        <p:tgtEl>
                                          <p:spTgt spid="215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1000"/>
                                        <p:tgtEl>
                                          <p:spTgt spid="215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1000"/>
                                        <p:tgtEl>
                                          <p:spTgt spid="215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8" dur="1252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8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21506" grpId="0"/>
      <p:bldP spid="21516" grpId="0"/>
      <p:bldP spid="21516" grpId="1"/>
      <p:bldP spid="21517" grpId="0" build="allAtOnce"/>
      <p:bldP spid="21523" grpId="0"/>
      <p:bldP spid="21523" grpId="1"/>
      <p:bldP spid="21528" grpId="0"/>
      <p:bldP spid="21528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Text Box 3">
            <a:extLst>
              <a:ext uri="{FF2B5EF4-FFF2-40B4-BE49-F238E27FC236}">
                <a16:creationId xmlns:a16="http://schemas.microsoft.com/office/drawing/2014/main" id="{6AE7D6C5-124C-4937-A079-E5C1C4754E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1752600"/>
            <a:ext cx="59626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>
              <a:spcBef>
                <a:spcPct val="50000"/>
              </a:spcBef>
              <a:buNone/>
            </a:pPr>
            <a:r>
              <a:rPr lang="en-US" altLang="en-US" b="1" dirty="0">
                <a:solidFill>
                  <a:prstClr val="black"/>
                </a:solidFill>
                <a:latin typeface="Calibri" panose="020F0502020204030204" pitchFamily="34" charset="0"/>
              </a:rPr>
              <a:t>2- Copper sulfate test:</a:t>
            </a:r>
          </a:p>
        </p:txBody>
      </p:sp>
      <p:sp>
        <p:nvSpPr>
          <p:cNvPr id="3075" name="Rectangle 11">
            <a:extLst>
              <a:ext uri="{FF2B5EF4-FFF2-40B4-BE49-F238E27FC236}">
                <a16:creationId xmlns:a16="http://schemas.microsoft.com/office/drawing/2014/main" id="{F600EBA0-C68E-49B0-B1F0-C2063CBE3B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83270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endParaRPr lang="en-US" altLang="en-US" sz="1800">
              <a:solidFill>
                <a:prstClr val="black"/>
              </a:solidFill>
            </a:endParaRPr>
          </a:p>
        </p:txBody>
      </p:sp>
      <p:graphicFrame>
        <p:nvGraphicFramePr>
          <p:cNvPr id="36876" name="Object 12">
            <a:extLst>
              <a:ext uri="{FF2B5EF4-FFF2-40B4-BE49-F238E27FC236}">
                <a16:creationId xmlns:a16="http://schemas.microsoft.com/office/drawing/2014/main" id="{C99EB816-7AA5-43C1-9629-EE8FE8FA4D32}"/>
              </a:ext>
            </a:extLst>
          </p:cNvPr>
          <p:cNvGraphicFramePr>
            <a:graphicFrameLocks noGrp="1" noChangeAspect="1"/>
          </p:cNvGraphicFramePr>
          <p:nvPr>
            <p:ph/>
          </p:nvPr>
        </p:nvGraphicFramePr>
        <p:xfrm>
          <a:off x="2362200" y="2590801"/>
          <a:ext cx="414338" cy="2614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1" name="ChemSketch" r:id="rId5" imgW="414528" imgH="2615184" progId="ACD.ChemSketch.20">
                  <p:embed/>
                </p:oleObj>
              </mc:Choice>
              <mc:Fallback>
                <p:oleObj name="ChemSketch" r:id="rId5" imgW="414528" imgH="2615184" progId="ACD.ChemSketch.20">
                  <p:embed/>
                  <p:pic>
                    <p:nvPicPr>
                      <p:cNvPr id="36876" name="Object 12">
                        <a:extLst>
                          <a:ext uri="{FF2B5EF4-FFF2-40B4-BE49-F238E27FC236}">
                            <a16:creationId xmlns:a16="http://schemas.microsoft.com/office/drawing/2014/main" id="{C99EB816-7AA5-43C1-9629-EE8FE8FA4D3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2590801"/>
                        <a:ext cx="414338" cy="2614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7" name="Text Box 2">
            <a:extLst>
              <a:ext uri="{FF2B5EF4-FFF2-40B4-BE49-F238E27FC236}">
                <a16:creationId xmlns:a16="http://schemas.microsoft.com/office/drawing/2014/main" id="{3E2AF79F-4CD4-48F5-8154-A9E22F73B6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304801"/>
            <a:ext cx="77724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0">
              <a:spcBef>
                <a:spcPct val="0"/>
              </a:spcBef>
              <a:buNone/>
            </a:pPr>
            <a:r>
              <a:rPr lang="en-US" altLang="en-US" b="1" dirty="0">
                <a:solidFill>
                  <a:prstClr val="black"/>
                </a:solidFill>
                <a:latin typeface="Calibri" panose="020F0502020204030204" pitchFamily="34" charset="0"/>
              </a:rPr>
              <a:t>Identification of alkaloids</a:t>
            </a:r>
            <a:endParaRPr lang="en-US" altLang="en-US" dirty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algn="ctr" rtl="0">
              <a:spcBef>
                <a:spcPct val="0"/>
              </a:spcBef>
              <a:buNone/>
            </a:pPr>
            <a:r>
              <a:rPr lang="en-US" altLang="en-US" b="1" dirty="0">
                <a:solidFill>
                  <a:prstClr val="black"/>
                </a:solidFill>
                <a:latin typeface="Calibri" panose="020F0502020204030204" pitchFamily="34" charset="0"/>
              </a:rPr>
              <a:t>(Ephedrine, Caffeine &amp; theobromine)</a:t>
            </a:r>
            <a:endParaRPr lang="en-US" altLang="en-US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4102" name="Text Box 22">
            <a:extLst>
              <a:ext uri="{FF2B5EF4-FFF2-40B4-BE49-F238E27FC236}">
                <a16:creationId xmlns:a16="http://schemas.microsoft.com/office/drawing/2014/main" id="{3CEF9CF0-9D83-49B5-A5A6-93D51A6596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5601" y="3152776"/>
            <a:ext cx="2886075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>
              <a:spcBef>
                <a:spcPct val="0"/>
              </a:spcBef>
              <a:spcAft>
                <a:spcPts val="1000"/>
              </a:spcAft>
              <a:buNone/>
            </a:pPr>
            <a:r>
              <a:rPr lang="en-US" altLang="en-US" sz="1800" dirty="0">
                <a:solidFill>
                  <a:prstClr val="black"/>
                </a:solidFill>
                <a:latin typeface="Calibri" panose="020F0502020204030204" pitchFamily="34" charset="0"/>
              </a:rPr>
              <a:t>1 ml ephedrine soln</a:t>
            </a:r>
            <a:r>
              <a:rPr lang="en-US" altLang="en-US" sz="1800" dirty="0">
                <a:solidFill>
                  <a:prstClr val="black"/>
                </a:solidFill>
              </a:rPr>
              <a:t>.</a:t>
            </a:r>
          </a:p>
          <a:p>
            <a:pPr algn="l" rtl="0">
              <a:spcBef>
                <a:spcPct val="0"/>
              </a:spcBef>
              <a:spcAft>
                <a:spcPts val="1000"/>
              </a:spcAft>
              <a:buNone/>
            </a:pPr>
            <a:r>
              <a:rPr lang="en-US" altLang="en-US" sz="1800" dirty="0">
                <a:solidFill>
                  <a:prstClr val="black"/>
                </a:solidFill>
                <a:latin typeface="Calibri" panose="020F0502020204030204" pitchFamily="34" charset="0"/>
              </a:rPr>
              <a:t>3 drops 5% CuSO</a:t>
            </a:r>
            <a:r>
              <a:rPr lang="en-US" altLang="en-US" sz="1800" baseline="-25000" dirty="0">
                <a:solidFill>
                  <a:prstClr val="black"/>
                </a:solidFill>
                <a:latin typeface="Calibri" panose="020F0502020204030204" pitchFamily="34" charset="0"/>
              </a:rPr>
              <a:t>4</a:t>
            </a:r>
            <a:r>
              <a:rPr lang="en-US" altLang="en-US" sz="1800" dirty="0">
                <a:solidFill>
                  <a:prstClr val="black"/>
                </a:solidFill>
                <a:latin typeface="Calibri" panose="020F0502020204030204" pitchFamily="34" charset="0"/>
              </a:rPr>
              <a:t> soln.</a:t>
            </a:r>
          </a:p>
          <a:p>
            <a:pPr algn="l" rtl="0">
              <a:spcBef>
                <a:spcPct val="0"/>
              </a:spcBef>
              <a:spcAft>
                <a:spcPts val="1000"/>
              </a:spcAft>
              <a:buNone/>
            </a:pPr>
            <a:r>
              <a:rPr lang="en-US" altLang="en-US" sz="1800" dirty="0">
                <a:solidFill>
                  <a:prstClr val="black"/>
                </a:solidFill>
                <a:latin typeface="Calibri" panose="020F0502020204030204" pitchFamily="34" charset="0"/>
              </a:rPr>
              <a:t>2 drops 20% NaOH soln.</a:t>
            </a:r>
          </a:p>
        </p:txBody>
      </p:sp>
      <p:cxnSp>
        <p:nvCxnSpPr>
          <p:cNvPr id="4103" name="AutoShape 23">
            <a:extLst>
              <a:ext uri="{FF2B5EF4-FFF2-40B4-BE49-F238E27FC236}">
                <a16:creationId xmlns:a16="http://schemas.microsoft.com/office/drawing/2014/main" id="{9EAC2A89-8F28-4FED-BAAC-8D55C8F19961}"/>
              </a:ext>
            </a:extLst>
          </p:cNvPr>
          <p:cNvCxnSpPr>
            <a:cxnSpLocks noChangeShapeType="1"/>
          </p:cNvCxnSpPr>
          <p:nvPr/>
        </p:nvCxnSpPr>
        <p:spPr bwMode="auto">
          <a:xfrm flipH="1" flipV="1">
            <a:off x="2667001" y="3286125"/>
            <a:ext cx="238125" cy="1905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104" name="AutoShape 24">
            <a:extLst>
              <a:ext uri="{FF2B5EF4-FFF2-40B4-BE49-F238E27FC236}">
                <a16:creationId xmlns:a16="http://schemas.microsoft.com/office/drawing/2014/main" id="{0A9D4FA6-55AF-431A-B2B3-2564CB4919EE}"/>
              </a:ext>
            </a:extLst>
          </p:cNvPr>
          <p:cNvCxnSpPr>
            <a:cxnSpLocks noChangeShapeType="1"/>
          </p:cNvCxnSpPr>
          <p:nvPr/>
        </p:nvCxnSpPr>
        <p:spPr bwMode="auto">
          <a:xfrm flipH="1" flipV="1">
            <a:off x="2667001" y="3714751"/>
            <a:ext cx="295275" cy="952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105" name="AutoShape 25">
            <a:extLst>
              <a:ext uri="{FF2B5EF4-FFF2-40B4-BE49-F238E27FC236}">
                <a16:creationId xmlns:a16="http://schemas.microsoft.com/office/drawing/2014/main" id="{049F558E-CA61-4F18-B055-56402587DC83}"/>
              </a:ext>
            </a:extLst>
          </p:cNvPr>
          <p:cNvCxnSpPr>
            <a:cxnSpLocks noChangeShapeType="1"/>
          </p:cNvCxnSpPr>
          <p:nvPr/>
        </p:nvCxnSpPr>
        <p:spPr bwMode="auto">
          <a:xfrm flipH="1" flipV="1">
            <a:off x="2667001" y="4048126"/>
            <a:ext cx="238125" cy="6667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106" name="AutoShape 26">
            <a:extLst>
              <a:ext uri="{FF2B5EF4-FFF2-40B4-BE49-F238E27FC236}">
                <a16:creationId xmlns:a16="http://schemas.microsoft.com/office/drawing/2014/main" id="{9DD62A92-8C0B-4A91-A174-FD92A70CF882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334001" y="3657600"/>
            <a:ext cx="847725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107" name="Text Box 28">
            <a:extLst>
              <a:ext uri="{FF2B5EF4-FFF2-40B4-BE49-F238E27FC236}">
                <a16:creationId xmlns:a16="http://schemas.microsoft.com/office/drawing/2014/main" id="{BA3604EF-FEC3-4AE6-B090-79D0A78707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4600" y="3429001"/>
            <a:ext cx="1543050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>
              <a:spcBef>
                <a:spcPct val="0"/>
              </a:spcBef>
              <a:spcAft>
                <a:spcPts val="1000"/>
              </a:spcAft>
              <a:buNone/>
            </a:pPr>
            <a:r>
              <a:rPr lang="en-US" altLang="en-US" sz="2000">
                <a:solidFill>
                  <a:prstClr val="black"/>
                </a:solidFill>
                <a:latin typeface="Calibri" panose="020F0502020204030204" pitchFamily="34" charset="0"/>
              </a:rPr>
              <a:t>Purple color</a:t>
            </a:r>
          </a:p>
        </p:txBody>
      </p:sp>
      <p:sp>
        <p:nvSpPr>
          <p:cNvPr id="4108" name="Text Box 29">
            <a:extLst>
              <a:ext uri="{FF2B5EF4-FFF2-40B4-BE49-F238E27FC236}">
                <a16:creationId xmlns:a16="http://schemas.microsoft.com/office/drawing/2014/main" id="{99731CC4-36AF-4F00-9CBF-7E9CCAB760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05800" y="3505200"/>
            <a:ext cx="1828800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>
              <a:spcBef>
                <a:spcPct val="0"/>
              </a:spcBef>
              <a:spcAft>
                <a:spcPts val="1000"/>
              </a:spcAft>
              <a:buNone/>
            </a:pPr>
            <a:r>
              <a:rPr lang="en-US" altLang="en-US" sz="2000">
                <a:solidFill>
                  <a:prstClr val="black"/>
                </a:solidFill>
                <a:latin typeface="Calibri" panose="020F0502020204030204" pitchFamily="34" charset="0"/>
              </a:rPr>
              <a:t>Shake with 1 ml Chloroform</a:t>
            </a:r>
          </a:p>
        </p:txBody>
      </p:sp>
      <p:cxnSp>
        <p:nvCxnSpPr>
          <p:cNvPr id="4109" name="AutoShape 30">
            <a:extLst>
              <a:ext uri="{FF2B5EF4-FFF2-40B4-BE49-F238E27FC236}">
                <a16:creationId xmlns:a16="http://schemas.microsoft.com/office/drawing/2014/main" id="{4CD9DB9D-2C74-481E-9681-77B72B7C999B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7772400" y="3810000"/>
            <a:ext cx="990600" cy="60960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110" name="Text Box 31">
            <a:extLst>
              <a:ext uri="{FF2B5EF4-FFF2-40B4-BE49-F238E27FC236}">
                <a16:creationId xmlns:a16="http://schemas.microsoft.com/office/drawing/2014/main" id="{5D89A115-6128-4910-96D5-9F8980FA33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86600" y="4572000"/>
            <a:ext cx="335280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>
              <a:spcBef>
                <a:spcPct val="0"/>
              </a:spcBef>
              <a:spcAft>
                <a:spcPts val="1000"/>
              </a:spcAft>
              <a:buNone/>
            </a:pPr>
            <a:r>
              <a:rPr lang="en-US" altLang="en-US" sz="2000">
                <a:solidFill>
                  <a:prstClr val="black"/>
                </a:solidFill>
                <a:latin typeface="Calibri" panose="020F0502020204030204" pitchFamily="34" charset="0"/>
              </a:rPr>
              <a:t>Purple color in organic layer and blue in aqueous layer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E81F9F5-9CB9-47DC-B602-D93B7960F6E5}"/>
              </a:ext>
            </a:extLst>
          </p:cNvPr>
          <p:cNvSpPr/>
          <p:nvPr/>
        </p:nvSpPr>
        <p:spPr>
          <a:xfrm>
            <a:off x="5781676" y="1881562"/>
            <a:ext cx="20859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b="1" dirty="0">
                <a:solidFill>
                  <a:prstClr val="black"/>
                </a:solidFill>
                <a:latin typeface="Calibri" panose="020F0502020204030204" pitchFamily="34" charset="0"/>
              </a:rPr>
              <a:t>Ephedrine</a:t>
            </a:r>
            <a:endParaRPr lang="en-US" dirty="0">
              <a:solidFill>
                <a:prstClr val="black"/>
              </a:solidFill>
              <a:latin typeface="Trebuchet MS" panose="020B0603020202020204"/>
            </a:endParaRPr>
          </a:p>
        </p:txBody>
      </p:sp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B5E13D02-163F-4EEF-95E2-95B7B7F30C4D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CC4F816-6DB6-4B94-AE9B-23AC065C4D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3/15/2020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838201-1DB6-45C5-83D8-9B6E0C75C7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Mohammed I. </a:t>
            </a:r>
            <a:r>
              <a:rPr lang="en-US"/>
              <a:t>Rushdy 010006796271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68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68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2" dur="3670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6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4102" grpId="0"/>
      <p:bldP spid="4107" grpId="0"/>
      <p:bldP spid="4108" grpId="0"/>
      <p:bldP spid="41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Text Box 3">
            <a:extLst>
              <a:ext uri="{FF2B5EF4-FFF2-40B4-BE49-F238E27FC236}">
                <a16:creationId xmlns:a16="http://schemas.microsoft.com/office/drawing/2014/main" id="{058BC747-6EA5-491E-9E85-EC2F8E89FD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1447800"/>
            <a:ext cx="7620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>
              <a:spcBef>
                <a:spcPct val="50000"/>
              </a:spcBef>
              <a:buNone/>
            </a:pPr>
            <a:r>
              <a:rPr lang="en-US" altLang="en-US" b="1" dirty="0">
                <a:solidFill>
                  <a:prstClr val="black"/>
                </a:solidFill>
                <a:latin typeface="Calibri" panose="020F0502020204030204" pitchFamily="34" charset="0"/>
              </a:rPr>
              <a:t>3- Murexide test (</a:t>
            </a:r>
            <a:r>
              <a:rPr lang="en-US" altLang="en-US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caffeine &amp; theobromine</a:t>
            </a:r>
            <a:r>
              <a:rPr lang="en-US" altLang="en-US" b="1" dirty="0">
                <a:solidFill>
                  <a:prstClr val="black"/>
                </a:solidFill>
                <a:latin typeface="Calibri" panose="020F0502020204030204" pitchFamily="34" charset="0"/>
              </a:rPr>
              <a:t>) :</a:t>
            </a:r>
          </a:p>
        </p:txBody>
      </p:sp>
      <p:sp>
        <p:nvSpPr>
          <p:cNvPr id="4099" name="Rectangle 4">
            <a:extLst>
              <a:ext uri="{FF2B5EF4-FFF2-40B4-BE49-F238E27FC236}">
                <a16:creationId xmlns:a16="http://schemas.microsoft.com/office/drawing/2014/main" id="{3DF56667-8828-49CC-87DD-869EC76FDD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83270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endParaRPr lang="en-US" altLang="en-US" sz="1800">
              <a:solidFill>
                <a:prstClr val="black"/>
              </a:solidFill>
            </a:endParaRPr>
          </a:p>
        </p:txBody>
      </p:sp>
      <p:sp>
        <p:nvSpPr>
          <p:cNvPr id="4100" name="Text Box 2">
            <a:extLst>
              <a:ext uri="{FF2B5EF4-FFF2-40B4-BE49-F238E27FC236}">
                <a16:creationId xmlns:a16="http://schemas.microsoft.com/office/drawing/2014/main" id="{8D268179-38C5-4B4E-B8FD-9B491F4506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304801"/>
            <a:ext cx="77724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0">
              <a:spcBef>
                <a:spcPct val="0"/>
              </a:spcBef>
              <a:buNone/>
            </a:pPr>
            <a:r>
              <a:rPr lang="en-US" altLang="en-US" b="1">
                <a:solidFill>
                  <a:prstClr val="black"/>
                </a:solidFill>
                <a:latin typeface="Calibri" panose="020F0502020204030204" pitchFamily="34" charset="0"/>
              </a:rPr>
              <a:t>Identification of alkaloids</a:t>
            </a:r>
            <a:endParaRPr lang="en-US" altLang="en-US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algn="ctr" rtl="0">
              <a:spcBef>
                <a:spcPct val="0"/>
              </a:spcBef>
              <a:buNone/>
            </a:pPr>
            <a:r>
              <a:rPr lang="en-US" altLang="en-US" b="1">
                <a:solidFill>
                  <a:prstClr val="black"/>
                </a:solidFill>
                <a:latin typeface="Calibri" panose="020F0502020204030204" pitchFamily="34" charset="0"/>
              </a:rPr>
              <a:t>(Ephedrine, Caffeine &amp; theobromine)</a:t>
            </a:r>
            <a:endParaRPr lang="en-US" altLang="en-US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4101" name="Rectangle 23">
            <a:extLst>
              <a:ext uri="{FF2B5EF4-FFF2-40B4-BE49-F238E27FC236}">
                <a16:creationId xmlns:a16="http://schemas.microsoft.com/office/drawing/2014/main" id="{3C312719-7761-4F00-9B57-031F2AFA77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-353943"/>
            <a:ext cx="18473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>
              <a:spcBef>
                <a:spcPct val="0"/>
              </a:spcBef>
              <a:buNone/>
            </a:pPr>
            <a:endParaRPr lang="en-US" altLang="en-US" sz="400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5122" name="Object 22">
            <a:extLst>
              <a:ext uri="{FF2B5EF4-FFF2-40B4-BE49-F238E27FC236}">
                <a16:creationId xmlns:a16="http://schemas.microsoft.com/office/drawing/2014/main" id="{6D5F397D-1C1B-4F05-BEF9-854F11B4E33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828800" y="2286000"/>
          <a:ext cx="2236788" cy="129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5" name="ChemSketch" r:id="rId5" imgW="1380744" imgH="795528" progId="ACD.ChemSketch.20">
                  <p:embed/>
                </p:oleObj>
              </mc:Choice>
              <mc:Fallback>
                <p:oleObj name="ChemSketch" r:id="rId5" imgW="1380744" imgH="795528" progId="ACD.ChemSketch.20">
                  <p:embed/>
                  <p:pic>
                    <p:nvPicPr>
                      <p:cNvPr id="5122" name="Object 22">
                        <a:extLst>
                          <a:ext uri="{FF2B5EF4-FFF2-40B4-BE49-F238E27FC236}">
                            <a16:creationId xmlns:a16="http://schemas.microsoft.com/office/drawing/2014/main" id="{6D5F397D-1C1B-4F05-BEF9-854F11B4E33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2286000"/>
                        <a:ext cx="2236788" cy="1295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7" name="Text Box 24">
            <a:extLst>
              <a:ext uri="{FF2B5EF4-FFF2-40B4-BE49-F238E27FC236}">
                <a16:creationId xmlns:a16="http://schemas.microsoft.com/office/drawing/2014/main" id="{6FC046DF-37DB-48F3-8922-E3B1B1D5CA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3238500"/>
            <a:ext cx="22098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>
              <a:spcBef>
                <a:spcPct val="0"/>
              </a:spcBef>
              <a:buNone/>
            </a:pPr>
            <a:r>
              <a:rPr lang="en-US" altLang="en-US" sz="2000">
                <a:solidFill>
                  <a:prstClr val="black"/>
                </a:solidFill>
                <a:latin typeface="Calibri" panose="020F0502020204030204" pitchFamily="34" charset="0"/>
              </a:rPr>
              <a:t>1 ml alkaloid soln. </a:t>
            </a:r>
            <a:endParaRPr lang="en-US" altLang="en-US" sz="2000">
              <a:solidFill>
                <a:prstClr val="black"/>
              </a:solidFill>
            </a:endParaRPr>
          </a:p>
          <a:p>
            <a:pPr algn="l" rtl="0">
              <a:spcBef>
                <a:spcPct val="0"/>
              </a:spcBef>
              <a:buNone/>
            </a:pPr>
            <a:r>
              <a:rPr lang="en-US" altLang="en-US" sz="1400">
                <a:solidFill>
                  <a:prstClr val="black"/>
                </a:solidFill>
                <a:latin typeface="Calibri" panose="020F0502020204030204" pitchFamily="34" charset="0"/>
              </a:rPr>
              <a:t>(caffeine or theobromine)</a:t>
            </a:r>
          </a:p>
        </p:txBody>
      </p:sp>
      <p:cxnSp>
        <p:nvCxnSpPr>
          <p:cNvPr id="5128" name="AutoShape 25">
            <a:extLst>
              <a:ext uri="{FF2B5EF4-FFF2-40B4-BE49-F238E27FC236}">
                <a16:creationId xmlns:a16="http://schemas.microsoft.com/office/drawing/2014/main" id="{5542B6B1-DA61-4AE2-B60D-5C95AF8695FD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429001" y="3352801"/>
            <a:ext cx="371475" cy="8572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29" name="AutoShape 26">
            <a:extLst>
              <a:ext uri="{FF2B5EF4-FFF2-40B4-BE49-F238E27FC236}">
                <a16:creationId xmlns:a16="http://schemas.microsoft.com/office/drawing/2014/main" id="{C143C64B-CE9E-45A8-AC38-1C2C6CE52083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114800" y="2895600"/>
            <a:ext cx="2895600" cy="1588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130" name="Text Box 27">
            <a:extLst>
              <a:ext uri="{FF2B5EF4-FFF2-40B4-BE49-F238E27FC236}">
                <a16:creationId xmlns:a16="http://schemas.microsoft.com/office/drawing/2014/main" id="{AD2FB264-63E0-413A-BA9F-50555911E7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1000" y="2438400"/>
            <a:ext cx="27432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>
              <a:spcBef>
                <a:spcPct val="0"/>
              </a:spcBef>
              <a:spcAft>
                <a:spcPts val="1000"/>
              </a:spcAft>
              <a:buNone/>
            </a:pPr>
            <a:r>
              <a:rPr lang="en-US" altLang="en-US" sz="1600">
                <a:solidFill>
                  <a:prstClr val="black"/>
                </a:solidFill>
                <a:latin typeface="Calibri" panose="020F0502020204030204" pitchFamily="34" charset="0"/>
              </a:rPr>
              <a:t>Evaporate to dryness on W.B.</a:t>
            </a:r>
          </a:p>
        </p:txBody>
      </p:sp>
      <p:sp>
        <p:nvSpPr>
          <p:cNvPr id="5131" name="Text Box 28">
            <a:extLst>
              <a:ext uri="{FF2B5EF4-FFF2-40B4-BE49-F238E27FC236}">
                <a16:creationId xmlns:a16="http://schemas.microsoft.com/office/drawing/2014/main" id="{68FD5B3E-E291-4D49-BA36-E87CE3259E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67576" y="2209800"/>
            <a:ext cx="2943225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rtl="0">
              <a:spcBef>
                <a:spcPct val="0"/>
              </a:spcBef>
              <a:buNone/>
            </a:pPr>
            <a:r>
              <a:rPr lang="en-US" altLang="en-US" sz="2000">
                <a:solidFill>
                  <a:prstClr val="black"/>
                </a:solidFill>
                <a:latin typeface="Calibri" panose="020F0502020204030204" pitchFamily="34" charset="0"/>
              </a:rPr>
              <a:t>Add 2-5 drops of conc. HCl</a:t>
            </a:r>
            <a:endParaRPr lang="en-US" altLang="en-US" sz="2000">
              <a:solidFill>
                <a:prstClr val="black"/>
              </a:solidFill>
            </a:endParaRPr>
          </a:p>
          <a:p>
            <a:pPr algn="ctr" rtl="0">
              <a:spcBef>
                <a:spcPct val="0"/>
              </a:spcBef>
              <a:buNone/>
            </a:pPr>
            <a:r>
              <a:rPr lang="en-US" altLang="en-US" sz="2000">
                <a:solidFill>
                  <a:prstClr val="black"/>
                </a:solidFill>
                <a:latin typeface="Calibri" panose="020F0502020204030204" pitchFamily="34" charset="0"/>
              </a:rPr>
              <a:t>+</a:t>
            </a:r>
            <a:endParaRPr lang="en-US" altLang="en-US" sz="2000">
              <a:solidFill>
                <a:prstClr val="black"/>
              </a:solidFill>
            </a:endParaRPr>
          </a:p>
          <a:p>
            <a:pPr algn="just" rtl="0">
              <a:spcBef>
                <a:spcPct val="0"/>
              </a:spcBef>
              <a:buNone/>
            </a:pPr>
            <a:r>
              <a:rPr lang="en-US" altLang="en-US" sz="2000">
                <a:solidFill>
                  <a:prstClr val="black"/>
                </a:solidFill>
                <a:latin typeface="Calibri" panose="020F0502020204030204" pitchFamily="34" charset="0"/>
              </a:rPr>
              <a:t>few crystals of potassium chlorate</a:t>
            </a:r>
          </a:p>
        </p:txBody>
      </p:sp>
      <p:cxnSp>
        <p:nvCxnSpPr>
          <p:cNvPr id="5132" name="AutoShape 29">
            <a:extLst>
              <a:ext uri="{FF2B5EF4-FFF2-40B4-BE49-F238E27FC236}">
                <a16:creationId xmlns:a16="http://schemas.microsoft.com/office/drawing/2014/main" id="{436FA764-F7DD-4FA3-8AA5-CA0F697626C3}"/>
              </a:ext>
            </a:extLst>
          </p:cNvPr>
          <p:cNvCxnSpPr>
            <a:cxnSpLocks noChangeShapeType="1"/>
          </p:cNvCxnSpPr>
          <p:nvPr/>
        </p:nvCxnSpPr>
        <p:spPr bwMode="auto">
          <a:xfrm rot="16200000" flipH="1">
            <a:off x="8355807" y="3988594"/>
            <a:ext cx="990600" cy="23813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133" name="Text Box 30">
            <a:extLst>
              <a:ext uri="{FF2B5EF4-FFF2-40B4-BE49-F238E27FC236}">
                <a16:creationId xmlns:a16="http://schemas.microsoft.com/office/drawing/2014/main" id="{265D3B81-3493-4D6B-A22E-1660DDA383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39200" y="3810000"/>
            <a:ext cx="1828800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>
              <a:spcBef>
                <a:spcPct val="0"/>
              </a:spcBef>
              <a:spcAft>
                <a:spcPts val="1000"/>
              </a:spcAft>
              <a:buNone/>
            </a:pPr>
            <a:r>
              <a:rPr lang="en-US" altLang="en-US" sz="2000">
                <a:solidFill>
                  <a:prstClr val="black"/>
                </a:solidFill>
                <a:latin typeface="Calibri" panose="020F0502020204030204" pitchFamily="34" charset="0"/>
              </a:rPr>
              <a:t>Heat on W.B.</a:t>
            </a:r>
          </a:p>
        </p:txBody>
      </p:sp>
      <p:sp>
        <p:nvSpPr>
          <p:cNvPr id="5134" name="Text Box 31">
            <a:extLst>
              <a:ext uri="{FF2B5EF4-FFF2-40B4-BE49-F238E27FC236}">
                <a16:creationId xmlns:a16="http://schemas.microsoft.com/office/drawing/2014/main" id="{5981438D-6039-4DB2-A5FC-03F8E8837A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58176" y="4495800"/>
            <a:ext cx="2105025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>
              <a:spcBef>
                <a:spcPct val="0"/>
              </a:spcBef>
              <a:spcAft>
                <a:spcPts val="1000"/>
              </a:spcAft>
              <a:buNone/>
            </a:pPr>
            <a:r>
              <a:rPr lang="en-US" altLang="en-US" sz="2000">
                <a:solidFill>
                  <a:prstClr val="black"/>
                </a:solidFill>
                <a:latin typeface="Calibri" panose="020F0502020204030204" pitchFamily="34" charset="0"/>
              </a:rPr>
              <a:t>Yellow colour</a:t>
            </a:r>
          </a:p>
        </p:txBody>
      </p:sp>
      <p:sp>
        <p:nvSpPr>
          <p:cNvPr id="5135" name="Text Box 32">
            <a:extLst>
              <a:ext uri="{FF2B5EF4-FFF2-40B4-BE49-F238E27FC236}">
                <a16:creationId xmlns:a16="http://schemas.microsoft.com/office/drawing/2014/main" id="{6FAF752F-35E4-46B0-A5B4-E8BE649452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7000" y="4171950"/>
            <a:ext cx="18288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0">
              <a:spcBef>
                <a:spcPct val="0"/>
              </a:spcBef>
              <a:spcAft>
                <a:spcPts val="1000"/>
              </a:spcAft>
              <a:buNone/>
            </a:pPr>
            <a:r>
              <a:rPr lang="en-US" altLang="en-US" sz="1600">
                <a:solidFill>
                  <a:prstClr val="black"/>
                </a:solidFill>
                <a:latin typeface="Calibri" panose="020F0502020204030204" pitchFamily="34" charset="0"/>
              </a:rPr>
              <a:t>Continue heating on W.B.</a:t>
            </a:r>
          </a:p>
        </p:txBody>
      </p:sp>
      <p:cxnSp>
        <p:nvCxnSpPr>
          <p:cNvPr id="5136" name="AutoShape 33">
            <a:extLst>
              <a:ext uri="{FF2B5EF4-FFF2-40B4-BE49-F238E27FC236}">
                <a16:creationId xmlns:a16="http://schemas.microsoft.com/office/drawing/2014/main" id="{7E9EC766-A226-406C-A75E-F50A33C6B002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6457950" y="4724400"/>
            <a:ext cx="1771650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137" name="Text Box 34">
            <a:extLst>
              <a:ext uri="{FF2B5EF4-FFF2-40B4-BE49-F238E27FC236}">
                <a16:creationId xmlns:a16="http://schemas.microsoft.com/office/drawing/2014/main" id="{1EFEEF1A-E2F7-4398-9B7C-FF2A2537FC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62450" y="4495800"/>
            <a:ext cx="2114550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>
              <a:spcBef>
                <a:spcPct val="0"/>
              </a:spcBef>
              <a:spcAft>
                <a:spcPts val="1000"/>
              </a:spcAft>
              <a:buNone/>
            </a:pPr>
            <a:r>
              <a:rPr lang="en-US" altLang="en-US" sz="2000">
                <a:solidFill>
                  <a:prstClr val="black"/>
                </a:solidFill>
                <a:latin typeface="Calibri" panose="020F0502020204030204" pitchFamily="34" charset="0"/>
              </a:rPr>
              <a:t>Crimson red color </a:t>
            </a:r>
          </a:p>
        </p:txBody>
      </p:sp>
      <p:sp>
        <p:nvSpPr>
          <p:cNvPr id="5138" name="Text Box 35">
            <a:extLst>
              <a:ext uri="{FF2B5EF4-FFF2-40B4-BE49-F238E27FC236}">
                <a16:creationId xmlns:a16="http://schemas.microsoft.com/office/drawing/2014/main" id="{79072247-73C9-487A-8774-BD9887FD31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4600" y="3962401"/>
            <a:ext cx="1905000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0">
              <a:spcBef>
                <a:spcPct val="0"/>
              </a:spcBef>
              <a:spcAft>
                <a:spcPts val="1000"/>
              </a:spcAft>
              <a:buNone/>
            </a:pPr>
            <a:r>
              <a:rPr lang="en-US" altLang="en-US" sz="2000">
                <a:solidFill>
                  <a:prstClr val="black"/>
                </a:solidFill>
                <a:latin typeface="Calibri" panose="020F0502020204030204" pitchFamily="34" charset="0"/>
              </a:rPr>
              <a:t>Invert over conc. ammonia</a:t>
            </a:r>
          </a:p>
        </p:txBody>
      </p:sp>
      <p:cxnSp>
        <p:nvCxnSpPr>
          <p:cNvPr id="5139" name="AutoShape 36">
            <a:extLst>
              <a:ext uri="{FF2B5EF4-FFF2-40B4-BE49-F238E27FC236}">
                <a16:creationId xmlns:a16="http://schemas.microsoft.com/office/drawing/2014/main" id="{DC0B9FCB-2582-4CDD-B4ED-2DDD784BB312}"/>
              </a:ext>
            </a:extLst>
          </p:cNvPr>
          <p:cNvCxnSpPr>
            <a:cxnSpLocks noChangeShapeType="1"/>
          </p:cNvCxnSpPr>
          <p:nvPr/>
        </p:nvCxnSpPr>
        <p:spPr bwMode="auto">
          <a:xfrm rot="10800000">
            <a:off x="2667000" y="4724400"/>
            <a:ext cx="1600200" cy="1588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40" name="AutoShape 37">
            <a:extLst>
              <a:ext uri="{FF2B5EF4-FFF2-40B4-BE49-F238E27FC236}">
                <a16:creationId xmlns:a16="http://schemas.microsoft.com/office/drawing/2014/main" id="{FF0134D8-182D-4741-81D3-5DE72B3B9A31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2439988" y="4953000"/>
            <a:ext cx="455612" cy="1588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141" name="Text Box 38">
            <a:extLst>
              <a:ext uri="{FF2B5EF4-FFF2-40B4-BE49-F238E27FC236}">
                <a16:creationId xmlns:a16="http://schemas.microsoft.com/office/drawing/2014/main" id="{3CFE4831-CF46-4B97-A651-3BE641A57F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5257800"/>
            <a:ext cx="7467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>
              <a:spcBef>
                <a:spcPct val="0"/>
              </a:spcBef>
              <a:spcAft>
                <a:spcPts val="1000"/>
              </a:spcAft>
              <a:buNone/>
            </a:pPr>
            <a:r>
              <a:rPr lang="en-US" altLang="en-US" sz="2400">
                <a:solidFill>
                  <a:prstClr val="black"/>
                </a:solidFill>
                <a:latin typeface="Calibri" panose="020F0502020204030204" pitchFamily="34" charset="0"/>
              </a:rPr>
              <a:t>Violet color destroyed with 10% NaOH in case of caffeine but not destroyed in case of theobromine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B90AD264-85D8-4203-8878-C8A3BC7E3788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8619DEA-9598-4024-9292-74A4028BD0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3/15/2020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A617824-EDF0-45AF-8313-15DA5263F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Mohammed I. Rushdy 010006796271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8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8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5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5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5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000"/>
                                        <p:tgtEl>
                                          <p:spTgt spid="5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5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000"/>
                                        <p:tgtEl>
                                          <p:spTgt spid="5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6" dur="1213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8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5127" grpId="0"/>
    </p:bld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F496CB"/>
      </a:accent1>
      <a:accent2>
        <a:srgbClr val="BC356F"/>
      </a:accent2>
      <a:accent3>
        <a:srgbClr val="E65331"/>
      </a:accent3>
      <a:accent4>
        <a:srgbClr val="F27E19"/>
      </a:accent4>
      <a:accent5>
        <a:srgbClr val="F2AC19"/>
      </a:accent5>
      <a:accent6>
        <a:srgbClr val="BC80E0"/>
      </a:accent6>
      <a:hlink>
        <a:srgbClr val="EF5285"/>
      </a:hlink>
      <a:folHlink>
        <a:srgbClr val="F77F90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23659B44-6E34-4CE8-8F0D-387DA7996826}"/>
    </a:ext>
  </a:extLst>
</a:theme>
</file>

<file path=ppt/theme/theme2.xml><?xml version="1.0" encoding="utf-8"?>
<a:theme xmlns:a="http://schemas.openxmlformats.org/drawingml/2006/main" name="1_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F496CB"/>
      </a:accent1>
      <a:accent2>
        <a:srgbClr val="BC356F"/>
      </a:accent2>
      <a:accent3>
        <a:srgbClr val="E65331"/>
      </a:accent3>
      <a:accent4>
        <a:srgbClr val="F27E19"/>
      </a:accent4>
      <a:accent5>
        <a:srgbClr val="F2AC19"/>
      </a:accent5>
      <a:accent6>
        <a:srgbClr val="BC80E0"/>
      </a:accent6>
      <a:hlink>
        <a:srgbClr val="EF5285"/>
      </a:hlink>
      <a:folHlink>
        <a:srgbClr val="F77F90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23659B44-6E34-4CE8-8F0D-387DA7996826}"/>
    </a:ext>
  </a:extLst>
</a:theme>
</file>

<file path=ppt/theme/theme3.xml><?xml version="1.0" encoding="utf-8"?>
<a:theme xmlns:a="http://schemas.openxmlformats.org/drawingml/2006/main" name="2_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F496CB"/>
      </a:accent1>
      <a:accent2>
        <a:srgbClr val="BC356F"/>
      </a:accent2>
      <a:accent3>
        <a:srgbClr val="E65331"/>
      </a:accent3>
      <a:accent4>
        <a:srgbClr val="F27E19"/>
      </a:accent4>
      <a:accent5>
        <a:srgbClr val="F2AC19"/>
      </a:accent5>
      <a:accent6>
        <a:srgbClr val="BC80E0"/>
      </a:accent6>
      <a:hlink>
        <a:srgbClr val="EF5285"/>
      </a:hlink>
      <a:folHlink>
        <a:srgbClr val="F77F90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23659B44-6E34-4CE8-8F0D-387DA7996826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91</TotalTime>
  <Words>518</Words>
  <Application>Microsoft Office PowerPoint</Application>
  <PresentationFormat>Widescreen</PresentationFormat>
  <Paragraphs>87</Paragraphs>
  <Slides>9</Slides>
  <Notes>0</Notes>
  <HiddenSlides>0</HiddenSlides>
  <MMClips>5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20" baseType="lpstr">
      <vt:lpstr>Arial</vt:lpstr>
      <vt:lpstr>Calibri</vt:lpstr>
      <vt:lpstr>Cambria Math</vt:lpstr>
      <vt:lpstr>Times New Roman</vt:lpstr>
      <vt:lpstr>Trebuchet MS</vt:lpstr>
      <vt:lpstr>Wingdings 3</vt:lpstr>
      <vt:lpstr>Facet</vt:lpstr>
      <vt:lpstr>1_Facet</vt:lpstr>
      <vt:lpstr>2_Facet</vt:lpstr>
      <vt:lpstr>CS ChemDraw Drawing</vt:lpstr>
      <vt:lpstr>ChemSketch</vt:lpstr>
      <vt:lpstr>Determination of total Ipecacuanha alkaloids</vt:lpstr>
      <vt:lpstr>Procedure:</vt:lpstr>
      <vt:lpstr>PowerPoint Presentation</vt:lpstr>
      <vt:lpstr>PowerPoint Presentation</vt:lpstr>
      <vt:lpstr>Identification of alkaloids Pilocarpine</vt:lpstr>
      <vt:lpstr>6- Identification of alkaloids (Ephedrine, Caffeine &amp; theobromine) 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Phytochemical screening and identification of carbohydrates , glycosides, triterpenes , sterols, coumarins &amp; alkaloids</dc:title>
  <dc:creator>Mohammed Ismael Rushdi</dc:creator>
  <cp:lastModifiedBy>Mohammed Ismael</cp:lastModifiedBy>
  <cp:revision>16</cp:revision>
  <dcterms:created xsi:type="dcterms:W3CDTF">2018-09-07T19:20:11Z</dcterms:created>
  <dcterms:modified xsi:type="dcterms:W3CDTF">2020-03-16T07:08:00Z</dcterms:modified>
</cp:coreProperties>
</file>