
<file path=[Content_Types].xml><?xml version="1.0" encoding="utf-8"?>
<Types xmlns="http://schemas.openxmlformats.org/package/2006/content-types">
  <Default Extension="bin" ContentType="application/vnd.openxmlformats-officedocument.oleObject"/>
  <Default Extension="m4a" ContentType="audio/mp4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3" r:id="rId1"/>
  </p:sldMasterIdLst>
  <p:sldIdLst>
    <p:sldId id="256" r:id="rId2"/>
    <p:sldId id="265" r:id="rId3"/>
    <p:sldId id="267" r:id="rId4"/>
    <p:sldId id="268" r:id="rId5"/>
    <p:sldId id="269" r:id="rId6"/>
    <p:sldId id="262" r:id="rId7"/>
    <p:sldId id="263" r:id="rId8"/>
    <p:sldId id="264" r:id="rId9"/>
    <p:sldId id="280" r:id="rId10"/>
    <p:sldId id="281" r:id="rId11"/>
    <p:sldId id="270" r:id="rId12"/>
    <p:sldId id="271" r:id="rId13"/>
    <p:sldId id="275" r:id="rId14"/>
    <p:sldId id="276" r:id="rId15"/>
    <p:sldId id="277" r:id="rId16"/>
    <p:sldId id="278" r:id="rId17"/>
    <p:sldId id="279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36A3C-7768-4694-8C8A-7B5826C3AE94}" type="datetimeFigureOut">
              <a:rPr lang="en-US" smtClean="0"/>
              <a:t>3/15/2020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DDE60-CD1A-4712-8F50-5BD7A9B0E0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3518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36A3C-7768-4694-8C8A-7B5826C3AE94}" type="datetimeFigureOut">
              <a:rPr lang="en-US" smtClean="0"/>
              <a:t>3/15/2020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DDE60-CD1A-4712-8F50-5BD7A9B0E0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9157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36A3C-7768-4694-8C8A-7B5826C3AE94}" type="datetimeFigureOut">
              <a:rPr lang="en-US" smtClean="0"/>
              <a:t>3/15/2020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DDE60-CD1A-4712-8F50-5BD7A9B0E0AA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819295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36A3C-7768-4694-8C8A-7B5826C3AE94}" type="datetimeFigureOut">
              <a:rPr lang="en-US" smtClean="0"/>
              <a:t>3/15/2020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DDE60-CD1A-4712-8F50-5BD7A9B0E0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0034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36A3C-7768-4694-8C8A-7B5826C3AE94}" type="datetimeFigureOut">
              <a:rPr lang="en-US" smtClean="0"/>
              <a:t>3/15/2020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DDE60-CD1A-4712-8F50-5BD7A9B0E0AA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506500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36A3C-7768-4694-8C8A-7B5826C3AE94}" type="datetimeFigureOut">
              <a:rPr lang="en-US" smtClean="0"/>
              <a:t>3/15/2020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DDE60-CD1A-4712-8F50-5BD7A9B0E0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4195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36A3C-7768-4694-8C8A-7B5826C3AE94}" type="datetimeFigureOut">
              <a:rPr lang="en-US" smtClean="0"/>
              <a:t>3/15/2020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DDE60-CD1A-4712-8F50-5BD7A9B0E0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0610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36A3C-7768-4694-8C8A-7B5826C3AE94}" type="datetimeFigureOut">
              <a:rPr lang="en-US" smtClean="0"/>
              <a:t>3/15/2020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DDE60-CD1A-4712-8F50-5BD7A9B0E0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2508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محتوى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A63F645B-A136-438D-B0B9-B69BB974731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D705A5CD-E701-4C84-B50D-4449430FF86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8E66A606-4EF6-4AEF-906D-C44DA55951B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315FFC3-AE7A-48C0-B184-3989C3D97E8B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627859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36A3C-7768-4694-8C8A-7B5826C3AE94}" type="datetimeFigureOut">
              <a:rPr lang="en-US" smtClean="0"/>
              <a:t>3/15/2020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DDE60-CD1A-4712-8F50-5BD7A9B0E0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0842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36A3C-7768-4694-8C8A-7B5826C3AE94}" type="datetimeFigureOut">
              <a:rPr lang="en-US" smtClean="0"/>
              <a:t>3/15/2020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DDE60-CD1A-4712-8F50-5BD7A9B0E0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6158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36A3C-7768-4694-8C8A-7B5826C3AE94}" type="datetimeFigureOut">
              <a:rPr lang="en-US" smtClean="0"/>
              <a:t>3/15/2020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DDE60-CD1A-4712-8F50-5BD7A9B0E0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22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36A3C-7768-4694-8C8A-7B5826C3AE94}" type="datetimeFigureOut">
              <a:rPr lang="en-US" smtClean="0"/>
              <a:t>3/15/2020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DDE60-CD1A-4712-8F50-5BD7A9B0E0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875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36A3C-7768-4694-8C8A-7B5826C3AE94}" type="datetimeFigureOut">
              <a:rPr lang="en-US" smtClean="0"/>
              <a:t>3/15/2020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DDE60-CD1A-4712-8F50-5BD7A9B0E0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2036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36A3C-7768-4694-8C8A-7B5826C3AE94}" type="datetimeFigureOut">
              <a:rPr lang="en-US" smtClean="0"/>
              <a:t>3/15/2020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DDE60-CD1A-4712-8F50-5BD7A9B0E0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6669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36A3C-7768-4694-8C8A-7B5826C3AE94}" type="datetimeFigureOut">
              <a:rPr lang="en-US" smtClean="0"/>
              <a:t>3/15/2020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DDE60-CD1A-4712-8F50-5BD7A9B0E0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592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36A3C-7768-4694-8C8A-7B5826C3AE94}" type="datetimeFigureOut">
              <a:rPr lang="en-US" smtClean="0"/>
              <a:t>3/15/2020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DDE60-CD1A-4712-8F50-5BD7A9B0E0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9348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336A3C-7768-4694-8C8A-7B5826C3AE94}" type="datetimeFigureOut">
              <a:rPr lang="en-US" smtClean="0"/>
              <a:t>3/15/2020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160DDE60-CD1A-4712-8F50-5BD7A9B0E0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3355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  <p:sldLayoutId id="2147483726" r:id="rId13"/>
    <p:sldLayoutId id="2147483727" r:id="rId14"/>
    <p:sldLayoutId id="2147483728" r:id="rId15"/>
    <p:sldLayoutId id="2147483729" r:id="rId16"/>
    <p:sldLayoutId id="2147483730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17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m4a"/><Relationship Id="rId7" Type="http://schemas.openxmlformats.org/officeDocument/2006/relationships/image" Target="../media/image7.png"/><Relationship Id="rId2" Type="http://schemas.microsoft.com/office/2007/relationships/media" Target="../media/media1.m4a"/><Relationship Id="rId1" Type="http://schemas.openxmlformats.org/officeDocument/2006/relationships/vmlDrawing" Target="../drawings/vmlDrawing6.vml"/><Relationship Id="rId6" Type="http://schemas.openxmlformats.org/officeDocument/2006/relationships/image" Target="../media/image1.wmf"/><Relationship Id="rId5" Type="http://schemas.openxmlformats.org/officeDocument/2006/relationships/oleObject" Target="../embeddings/oleObject6.bin"/><Relationship Id="rId4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media2.m4a"/><Relationship Id="rId7" Type="http://schemas.openxmlformats.org/officeDocument/2006/relationships/image" Target="../media/image7.png"/><Relationship Id="rId2" Type="http://schemas.microsoft.com/office/2007/relationships/media" Target="../media/media2.m4a"/><Relationship Id="rId1" Type="http://schemas.openxmlformats.org/officeDocument/2006/relationships/vmlDrawing" Target="../drawings/vmlDrawing7.vml"/><Relationship Id="rId6" Type="http://schemas.openxmlformats.org/officeDocument/2006/relationships/image" Target="../media/image1.wmf"/><Relationship Id="rId5" Type="http://schemas.openxmlformats.org/officeDocument/2006/relationships/oleObject" Target="../embeddings/oleObject7.bin"/><Relationship Id="rId4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media3.m4a"/><Relationship Id="rId7" Type="http://schemas.openxmlformats.org/officeDocument/2006/relationships/image" Target="../media/image7.png"/><Relationship Id="rId2" Type="http://schemas.microsoft.com/office/2007/relationships/media" Target="../media/media3.m4a"/><Relationship Id="rId1" Type="http://schemas.openxmlformats.org/officeDocument/2006/relationships/vmlDrawing" Target="../drawings/vmlDrawing8.vml"/><Relationship Id="rId6" Type="http://schemas.openxmlformats.org/officeDocument/2006/relationships/image" Target="../media/image1.wmf"/><Relationship Id="rId5" Type="http://schemas.openxmlformats.org/officeDocument/2006/relationships/oleObject" Target="../embeddings/oleObject8.bin"/><Relationship Id="rId4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media4.m4a"/><Relationship Id="rId7" Type="http://schemas.openxmlformats.org/officeDocument/2006/relationships/image" Target="../media/image7.png"/><Relationship Id="rId2" Type="http://schemas.microsoft.com/office/2007/relationships/media" Target="../media/media4.m4a"/><Relationship Id="rId1" Type="http://schemas.openxmlformats.org/officeDocument/2006/relationships/vmlDrawing" Target="../drawings/vmlDrawing9.vml"/><Relationship Id="rId6" Type="http://schemas.openxmlformats.org/officeDocument/2006/relationships/image" Target="../media/image1.wmf"/><Relationship Id="rId5" Type="http://schemas.openxmlformats.org/officeDocument/2006/relationships/oleObject" Target="../embeddings/oleObject9.bin"/><Relationship Id="rId4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media5.m4a"/><Relationship Id="rId7" Type="http://schemas.openxmlformats.org/officeDocument/2006/relationships/image" Target="../media/image7.png"/><Relationship Id="rId2" Type="http://schemas.microsoft.com/office/2007/relationships/media" Target="../media/media5.m4a"/><Relationship Id="rId1" Type="http://schemas.openxmlformats.org/officeDocument/2006/relationships/vmlDrawing" Target="../drawings/vmlDrawing10.vml"/><Relationship Id="rId6" Type="http://schemas.openxmlformats.org/officeDocument/2006/relationships/image" Target="../media/image1.wmf"/><Relationship Id="rId5" Type="http://schemas.openxmlformats.org/officeDocument/2006/relationships/oleObject" Target="../embeddings/oleObject10.bin"/><Relationship Id="rId4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2.png"/><Relationship Id="rId4" Type="http://schemas.openxmlformats.org/officeDocument/2006/relationships/image" Target="../media/image1.w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179DE42-5613-4B35-A1E6-6CCBAA13C7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B898B32-3891-4C3A-8F58-C5969D2E90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48300" y="0"/>
            <a:ext cx="1219200" cy="6858000"/>
          </a:xfrm>
          <a:prstGeom prst="line">
            <a:avLst/>
          </a:prstGeom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AE4806D-B8F9-4679-A68A-9BD21C01A3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7175" y="3681413"/>
            <a:ext cx="4763558" cy="3176587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tangle 23">
            <a:extLst>
              <a:ext uri="{FF2B5EF4-FFF2-40B4-BE49-F238E27FC236}">
                <a16:creationId xmlns:a16="http://schemas.microsoft.com/office/drawing/2014/main" id="{52FB45E9-914E-4471-AC87-E475CD5176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58764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" name="Rectangle 25">
            <a:extLst>
              <a:ext uri="{FF2B5EF4-FFF2-40B4-BE49-F238E27FC236}">
                <a16:creationId xmlns:a16="http://schemas.microsoft.com/office/drawing/2014/main" id="{C310626D-5743-49D4-8F7D-88C4F8F057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80730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3C195FC1-B568-4C72-9902-34CB35DDD7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9621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Rectangle 27">
            <a:extLst>
              <a:ext uri="{FF2B5EF4-FFF2-40B4-BE49-F238E27FC236}">
                <a16:creationId xmlns:a16="http://schemas.microsoft.com/office/drawing/2014/main" id="{EF2BDF77-362C-43F0-8CBB-A969EC2AE0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11788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4BE96B01-3929-432D-B8C2-ADBCB74C2E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48954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2A6FCDE6-CDE2-4C51-B18E-A95CFB6797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16287" y="-8467"/>
            <a:ext cx="9175713" cy="6866467"/>
          </a:xfrm>
          <a:custGeom>
            <a:avLst/>
            <a:gdLst>
              <a:gd name="connsiteX0" fmla="*/ 0 w 9175713"/>
              <a:gd name="connsiteY0" fmla="*/ 0 h 6866467"/>
              <a:gd name="connsiteX1" fmla="*/ 1249825 w 9175713"/>
              <a:gd name="connsiteY1" fmla="*/ 0 h 6866467"/>
              <a:gd name="connsiteX2" fmla="*/ 1249825 w 9175713"/>
              <a:gd name="connsiteY2" fmla="*/ 8467 h 6866467"/>
              <a:gd name="connsiteX3" fmla="*/ 9175713 w 9175713"/>
              <a:gd name="connsiteY3" fmla="*/ 8467 h 6866467"/>
              <a:gd name="connsiteX4" fmla="*/ 9175713 w 9175713"/>
              <a:gd name="connsiteY4" fmla="*/ 6866467 h 6866467"/>
              <a:gd name="connsiteX5" fmla="*/ 1249825 w 9175713"/>
              <a:gd name="connsiteY5" fmla="*/ 6866467 h 6866467"/>
              <a:gd name="connsiteX6" fmla="*/ 1109382 w 9175713"/>
              <a:gd name="connsiteY6" fmla="*/ 6866467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75713" h="6866467">
                <a:moveTo>
                  <a:pt x="0" y="0"/>
                </a:moveTo>
                <a:lnTo>
                  <a:pt x="1249825" y="0"/>
                </a:lnTo>
                <a:lnTo>
                  <a:pt x="1249825" y="8467"/>
                </a:lnTo>
                <a:lnTo>
                  <a:pt x="9175713" y="8467"/>
                </a:lnTo>
                <a:lnTo>
                  <a:pt x="9175713" y="6866467"/>
                </a:lnTo>
                <a:lnTo>
                  <a:pt x="1249825" y="6866467"/>
                </a:lnTo>
                <a:lnTo>
                  <a:pt x="1109382" y="686646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0B2CA36-8122-4723-A823-ACE87F06A0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19136" y="1020871"/>
            <a:ext cx="6960759" cy="2849671"/>
          </a:xfrm>
        </p:spPr>
        <p:txBody>
          <a:bodyPr>
            <a:normAutofit/>
          </a:bodyPr>
          <a:lstStyle/>
          <a:p>
            <a:pPr algn="l"/>
            <a:r>
              <a:rPr lang="en-US" sz="60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Carbohydrate</a:t>
            </a:r>
            <a:r>
              <a:rPr lang="en-US" sz="6000">
                <a:solidFill>
                  <a:srgbClr val="FFFFFF"/>
                </a:solidFill>
              </a:rPr>
              <a:t> </a:t>
            </a:r>
            <a:r>
              <a:rPr lang="en-US" sz="60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Phytochemistry</a:t>
            </a:r>
            <a:endParaRPr lang="en-US" sz="60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Isosceles Triangle 25">
            <a:extLst>
              <a:ext uri="{FF2B5EF4-FFF2-40B4-BE49-F238E27FC236}">
                <a16:creationId xmlns:a16="http://schemas.microsoft.com/office/drawing/2014/main" id="{9D2E8756-2465-473A-BA2A-2DB1D62247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062562" y="3271487"/>
            <a:ext cx="220660" cy="186439"/>
          </a:xfrm>
          <a:prstGeom prst="triangl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8615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42D1222-C341-4DA1-9BAD-527B98847B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3467" y="2052373"/>
            <a:ext cx="5294716" cy="275325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9A56099-E726-4AA9-B438-3437B12008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3817" y="1443482"/>
            <a:ext cx="5294715" cy="3971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70207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2">
            <a:extLst>
              <a:ext uri="{FF2B5EF4-FFF2-40B4-BE49-F238E27FC236}">
                <a16:creationId xmlns:a16="http://schemas.microsoft.com/office/drawing/2014/main" id="{60DC14F6-4743-4BB8-B771-98DB864721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0" y="304800"/>
            <a:ext cx="6629400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000000"/>
                </a:solidFill>
              </a:rPr>
              <a:t>Identification of Monosaccharides</a:t>
            </a:r>
          </a:p>
          <a:p>
            <a:pPr algn="ctr" rtl="1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000000"/>
                </a:solidFill>
              </a:rPr>
              <a:t>(glucose &amp; fructose)</a:t>
            </a:r>
            <a:r>
              <a:rPr lang="en-US" altLang="en-US" sz="400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26628" name="Text Box 4">
            <a:extLst>
              <a:ext uri="{FF2B5EF4-FFF2-40B4-BE49-F238E27FC236}">
                <a16:creationId xmlns:a16="http://schemas.microsoft.com/office/drawing/2014/main" id="{69927CD0-817C-4023-A784-E651A62AFD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1676400"/>
            <a:ext cx="5791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000000"/>
                </a:solidFill>
              </a:rPr>
              <a:t>5- Resorcin (Selwianoff’s) test:</a:t>
            </a:r>
          </a:p>
        </p:txBody>
      </p:sp>
      <p:sp>
        <p:nvSpPr>
          <p:cNvPr id="26638" name="Text Box 14">
            <a:extLst>
              <a:ext uri="{FF2B5EF4-FFF2-40B4-BE49-F238E27FC236}">
                <a16:creationId xmlns:a16="http://schemas.microsoft.com/office/drawing/2014/main" id="{B7857672-7D01-4124-A6C7-88AD74BCF3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3048000"/>
            <a:ext cx="25146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ts val="1000"/>
              </a:spcAft>
            </a:pPr>
            <a:r>
              <a:rPr lang="en-US" altLang="en-US">
                <a:solidFill>
                  <a:srgbClr val="000000"/>
                </a:solidFill>
              </a:rPr>
              <a:t>2ml sugar soln.</a:t>
            </a:r>
          </a:p>
          <a:p>
            <a:pPr eaLnBrk="1" fontAlgn="base" hangingPunct="1">
              <a:spcBef>
                <a:spcPct val="0"/>
              </a:spcBef>
              <a:spcAft>
                <a:spcPts val="1000"/>
              </a:spcAft>
            </a:pPr>
            <a:r>
              <a:rPr lang="en-US" altLang="en-US">
                <a:solidFill>
                  <a:srgbClr val="000000"/>
                </a:solidFill>
              </a:rPr>
              <a:t>2ml 12%HCl</a:t>
            </a:r>
          </a:p>
          <a:p>
            <a:pPr eaLnBrk="1" fontAlgn="base" hangingPunct="1">
              <a:spcBef>
                <a:spcPct val="0"/>
              </a:spcBef>
              <a:spcAft>
                <a:spcPts val="1000"/>
              </a:spcAft>
            </a:pPr>
            <a:r>
              <a:rPr lang="en-US" altLang="en-US">
                <a:solidFill>
                  <a:srgbClr val="000000"/>
                </a:solidFill>
              </a:rPr>
              <a:t>Few crystals of resorcin</a:t>
            </a:r>
          </a:p>
        </p:txBody>
      </p:sp>
      <p:cxnSp>
        <p:nvCxnSpPr>
          <p:cNvPr id="26639" name="AutoShape 15">
            <a:extLst>
              <a:ext uri="{FF2B5EF4-FFF2-40B4-BE49-F238E27FC236}">
                <a16:creationId xmlns:a16="http://schemas.microsoft.com/office/drawing/2014/main" id="{E82573BF-DF6B-46BE-9A9A-F18FE8FD48FF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2667000" y="3276601"/>
            <a:ext cx="685800" cy="12382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640" name="AutoShape 16">
            <a:extLst>
              <a:ext uri="{FF2B5EF4-FFF2-40B4-BE49-F238E27FC236}">
                <a16:creationId xmlns:a16="http://schemas.microsoft.com/office/drawing/2014/main" id="{75EED595-2C13-4727-A762-F39C698519CE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2667000" y="3657600"/>
            <a:ext cx="685800" cy="15240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641" name="AutoShape 17">
            <a:extLst>
              <a:ext uri="{FF2B5EF4-FFF2-40B4-BE49-F238E27FC236}">
                <a16:creationId xmlns:a16="http://schemas.microsoft.com/office/drawing/2014/main" id="{3C0DEE1C-8818-4907-908D-70EE5405F0EC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2743200" y="4067176"/>
            <a:ext cx="609600" cy="20002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642" name="AutoShape 18">
            <a:extLst>
              <a:ext uri="{FF2B5EF4-FFF2-40B4-BE49-F238E27FC236}">
                <a16:creationId xmlns:a16="http://schemas.microsoft.com/office/drawing/2014/main" id="{6BB00A38-01B3-4E39-BD48-A3D1FFF7946E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172200" y="3733800"/>
            <a:ext cx="1504950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6643" name="Text Box 19">
            <a:extLst>
              <a:ext uri="{FF2B5EF4-FFF2-40B4-BE49-F238E27FC236}">
                <a16:creationId xmlns:a16="http://schemas.microsoft.com/office/drawing/2014/main" id="{C463D4D6-9ED5-439D-B49D-AB79C6EC8D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3276601"/>
            <a:ext cx="1752600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ts val="1000"/>
              </a:spcAft>
            </a:pPr>
            <a:r>
              <a:rPr lang="en-US" altLang="en-US" sz="2000">
                <a:solidFill>
                  <a:srgbClr val="000000"/>
                </a:solidFill>
              </a:rPr>
              <a:t>Heat on W.B</a:t>
            </a:r>
          </a:p>
        </p:txBody>
      </p:sp>
      <p:sp>
        <p:nvSpPr>
          <p:cNvPr id="26644" name="Text Box 20">
            <a:extLst>
              <a:ext uri="{FF2B5EF4-FFF2-40B4-BE49-F238E27FC236}">
                <a16:creationId xmlns:a16="http://schemas.microsoft.com/office/drawing/2014/main" id="{C919C29B-1279-4BA9-9D7B-796EA01BB2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01001" y="3429000"/>
            <a:ext cx="199072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ts val="1000"/>
              </a:spcAft>
            </a:pPr>
            <a:r>
              <a:rPr lang="en-US" altLang="en-US" sz="2000">
                <a:solidFill>
                  <a:srgbClr val="000000"/>
                </a:solidFill>
              </a:rPr>
              <a:t>Deep red colour </a:t>
            </a:r>
          </a:p>
        </p:txBody>
      </p:sp>
      <p:graphicFrame>
        <p:nvGraphicFramePr>
          <p:cNvPr id="26645" name="Object 21">
            <a:extLst>
              <a:ext uri="{FF2B5EF4-FFF2-40B4-BE49-F238E27FC236}">
                <a16:creationId xmlns:a16="http://schemas.microsoft.com/office/drawing/2014/main" id="{F7FF5DBD-0AC5-43CD-981D-C37E8E53BED3}"/>
              </a:ext>
            </a:extLst>
          </p:cNvPr>
          <p:cNvGraphicFramePr>
            <a:graphicFrameLocks noGrp="1" noChangeAspect="1"/>
          </p:cNvGraphicFramePr>
          <p:nvPr>
            <p:ph/>
          </p:nvPr>
        </p:nvGraphicFramePr>
        <p:xfrm>
          <a:off x="2438400" y="2514600"/>
          <a:ext cx="414338" cy="2614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8" name="ChemSketch" r:id="rId3" imgW="414528" imgH="2615184" progId="ACD.ChemSketch.20">
                  <p:embed/>
                </p:oleObj>
              </mc:Choice>
              <mc:Fallback>
                <p:oleObj name="ChemSketch" r:id="rId3" imgW="414528" imgH="2615184" progId="ACD.ChemSketch.20">
                  <p:embed/>
                  <p:pic>
                    <p:nvPicPr>
                      <p:cNvPr id="26645" name="Object 21">
                        <a:extLst>
                          <a:ext uri="{FF2B5EF4-FFF2-40B4-BE49-F238E27FC236}">
                            <a16:creationId xmlns:a16="http://schemas.microsoft.com/office/drawing/2014/main" id="{F7FF5DBD-0AC5-43CD-981D-C37E8E53BED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2514600"/>
                        <a:ext cx="414338" cy="2614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646" name="Text Box 22">
            <a:extLst>
              <a:ext uri="{FF2B5EF4-FFF2-40B4-BE49-F238E27FC236}">
                <a16:creationId xmlns:a16="http://schemas.microsoft.com/office/drawing/2014/main" id="{99E8858A-C017-4182-8781-5415E21D00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5562600"/>
            <a:ext cx="8686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000000"/>
                </a:solidFill>
              </a:rPr>
              <a:t>This test gives a positive result with </a:t>
            </a:r>
            <a:r>
              <a:rPr lang="en-US" altLang="en-US" sz="2400" u="sng">
                <a:solidFill>
                  <a:srgbClr val="000000"/>
                </a:solidFill>
              </a:rPr>
              <a:t>fructose but not with glucose.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6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6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6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6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66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66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66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66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66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66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66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66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66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66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66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66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66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66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6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66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20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20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2000"/>
                                        <p:tgtEl>
                                          <p:spTgt spid="266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6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2000"/>
                                        <p:tgtEl>
                                          <p:spTgt spid="266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6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2000"/>
                                        <p:tgtEl>
                                          <p:spTgt spid="266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6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2000"/>
                                        <p:tgtEl>
                                          <p:spTgt spid="266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2000"/>
                                        <p:tgtEl>
                                          <p:spTgt spid="266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2000"/>
                                        <p:tgtEl>
                                          <p:spTgt spid="266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2000"/>
                                        <p:tgtEl>
                                          <p:spTgt spid="266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2000"/>
                                        <p:tgtEl>
                                          <p:spTgt spid="266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2000"/>
                                        <p:tgtEl>
                                          <p:spTgt spid="266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2000"/>
                                        <p:tgtEl>
                                          <p:spTgt spid="266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2000"/>
                                        <p:tgtEl>
                                          <p:spTgt spid="266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6" grpId="0"/>
      <p:bldP spid="26628" grpId="0"/>
      <p:bldP spid="26628" grpId="1"/>
      <p:bldP spid="26638" grpId="0" build="allAtOnce"/>
      <p:bldP spid="26643" grpId="0"/>
      <p:bldP spid="26643" grpId="1"/>
      <p:bldP spid="26644" grpId="0"/>
      <p:bldP spid="26644" grpId="1"/>
      <p:bldP spid="26646" grpId="0"/>
      <p:bldP spid="26646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2">
            <a:extLst>
              <a:ext uri="{FF2B5EF4-FFF2-40B4-BE49-F238E27FC236}">
                <a16:creationId xmlns:a16="http://schemas.microsoft.com/office/drawing/2014/main" id="{EF236442-1A25-4F89-B359-55DC4BFDFA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304801"/>
            <a:ext cx="77724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000000"/>
                </a:solidFill>
              </a:rPr>
              <a:t>Identification of Polysaccharides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000000"/>
                </a:solidFill>
              </a:rPr>
              <a:t>(Starch, Gum Acacia, Gum tragacanth &amp; Agar-agar)</a:t>
            </a:r>
          </a:p>
        </p:txBody>
      </p:sp>
      <p:sp>
        <p:nvSpPr>
          <p:cNvPr id="21516" name="Text Box 12">
            <a:extLst>
              <a:ext uri="{FF2B5EF4-FFF2-40B4-BE49-F238E27FC236}">
                <a16:creationId xmlns:a16="http://schemas.microsoft.com/office/drawing/2014/main" id="{8EA1F997-C9AA-45B5-AEEB-CDEC0BD1C2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1752600"/>
            <a:ext cx="3124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4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000000"/>
                </a:solidFill>
              </a:rPr>
              <a:t>1- Fehling’s test:</a:t>
            </a:r>
          </a:p>
        </p:txBody>
      </p:sp>
      <p:sp>
        <p:nvSpPr>
          <p:cNvPr id="21517" name="Text Box 13">
            <a:extLst>
              <a:ext uri="{FF2B5EF4-FFF2-40B4-BE49-F238E27FC236}">
                <a16:creationId xmlns:a16="http://schemas.microsoft.com/office/drawing/2014/main" id="{285606C8-55F1-42CF-BEAD-7F0745833A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81376" y="2901950"/>
            <a:ext cx="1724025" cy="136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ts val="1000"/>
              </a:spcAft>
            </a:pPr>
            <a:r>
              <a:rPr lang="en-US" altLang="en-US" sz="1800">
                <a:solidFill>
                  <a:srgbClr val="000000"/>
                </a:solidFill>
              </a:rPr>
              <a:t>1ml sugar soln.</a:t>
            </a:r>
          </a:p>
          <a:p>
            <a:pPr eaLnBrk="1" fontAlgn="base" hangingPunct="1">
              <a:spcBef>
                <a:spcPct val="0"/>
              </a:spcBef>
              <a:spcAft>
                <a:spcPts val="1000"/>
              </a:spcAft>
            </a:pPr>
            <a:r>
              <a:rPr lang="en-US" altLang="en-US" sz="1800">
                <a:solidFill>
                  <a:srgbClr val="000000"/>
                </a:solidFill>
              </a:rPr>
              <a:t>1ml Fehling’s A</a:t>
            </a:r>
          </a:p>
          <a:p>
            <a:pPr eaLnBrk="1" fontAlgn="base" hangingPunct="1">
              <a:spcBef>
                <a:spcPct val="0"/>
              </a:spcBef>
              <a:spcAft>
                <a:spcPts val="1000"/>
              </a:spcAft>
            </a:pPr>
            <a:r>
              <a:rPr lang="en-US" altLang="en-US" sz="1800">
                <a:solidFill>
                  <a:srgbClr val="000000"/>
                </a:solidFill>
              </a:rPr>
              <a:t>1ml Fehling’s B</a:t>
            </a:r>
          </a:p>
          <a:p>
            <a:pPr algn="r" rtl="1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1800">
              <a:solidFill>
                <a:srgbClr val="000000"/>
              </a:solidFill>
            </a:endParaRPr>
          </a:p>
        </p:txBody>
      </p:sp>
      <p:cxnSp>
        <p:nvCxnSpPr>
          <p:cNvPr id="21518" name="AutoShape 14">
            <a:extLst>
              <a:ext uri="{FF2B5EF4-FFF2-40B4-BE49-F238E27FC236}">
                <a16:creationId xmlns:a16="http://schemas.microsoft.com/office/drawing/2014/main" id="{EF837BCF-3640-40F3-859B-2A8039E153E2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2590801" y="3044826"/>
            <a:ext cx="790575" cy="15557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519" name="AutoShape 15">
            <a:extLst>
              <a:ext uri="{FF2B5EF4-FFF2-40B4-BE49-F238E27FC236}">
                <a16:creationId xmlns:a16="http://schemas.microsoft.com/office/drawing/2014/main" id="{1BB6109D-B780-45D9-9674-6829FEA99178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2667001" y="3505201"/>
            <a:ext cx="714375" cy="13652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520" name="AutoShape 16">
            <a:extLst>
              <a:ext uri="{FF2B5EF4-FFF2-40B4-BE49-F238E27FC236}">
                <a16:creationId xmlns:a16="http://schemas.microsoft.com/office/drawing/2014/main" id="{AA216652-50DB-49A6-97BE-324732710EDD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2514600" y="3886200"/>
            <a:ext cx="914400" cy="30480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521" name="AutoShape 17">
            <a:extLst>
              <a:ext uri="{FF2B5EF4-FFF2-40B4-BE49-F238E27FC236}">
                <a16:creationId xmlns:a16="http://schemas.microsoft.com/office/drawing/2014/main" id="{66633DAE-3F0C-4625-BA06-A859C24AA53F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257801" y="3352800"/>
            <a:ext cx="2028825" cy="1588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1522" name="Text Box 18">
            <a:extLst>
              <a:ext uri="{FF2B5EF4-FFF2-40B4-BE49-F238E27FC236}">
                <a16:creationId xmlns:a16="http://schemas.microsoft.com/office/drawing/2014/main" id="{0669FC7C-F76E-4CA0-88AC-FAD498AB0C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7800" y="2895600"/>
            <a:ext cx="23622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ts val="1000"/>
              </a:spcAft>
            </a:pPr>
            <a:r>
              <a:rPr lang="en-US" altLang="en-US" sz="1800">
                <a:solidFill>
                  <a:srgbClr val="000000"/>
                </a:solidFill>
              </a:rPr>
              <a:t>heat on water bath</a:t>
            </a:r>
          </a:p>
        </p:txBody>
      </p:sp>
      <p:sp>
        <p:nvSpPr>
          <p:cNvPr id="21523" name="Text Box 19">
            <a:extLst>
              <a:ext uri="{FF2B5EF4-FFF2-40B4-BE49-F238E27FC236}">
                <a16:creationId xmlns:a16="http://schemas.microsoft.com/office/drawing/2014/main" id="{2FE45324-C05A-4D2F-9F62-5ADFE1E853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7600" y="3124200"/>
            <a:ext cx="23622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ts val="1000"/>
              </a:spcAft>
            </a:pPr>
            <a:r>
              <a:rPr lang="en-US" altLang="en-US" sz="1800">
                <a:solidFill>
                  <a:srgbClr val="000000"/>
                </a:solidFill>
              </a:rPr>
              <a:t>No reddish brown ppt. </a:t>
            </a:r>
          </a:p>
        </p:txBody>
      </p:sp>
      <p:sp>
        <p:nvSpPr>
          <p:cNvPr id="3084" name="Rectangle 21">
            <a:extLst>
              <a:ext uri="{FF2B5EF4-FFF2-40B4-BE49-F238E27FC236}">
                <a16:creationId xmlns:a16="http://schemas.microsoft.com/office/drawing/2014/main" id="{5E14A254-E0F0-4859-9DC2-D5871FAFCA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83270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rtl="1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1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21526" name="Object 22">
            <a:extLst>
              <a:ext uri="{FF2B5EF4-FFF2-40B4-BE49-F238E27FC236}">
                <a16:creationId xmlns:a16="http://schemas.microsoft.com/office/drawing/2014/main" id="{ADECA197-8890-48E7-9AC7-059FBDD67BD8}"/>
              </a:ext>
            </a:extLst>
          </p:cNvPr>
          <p:cNvGraphicFramePr>
            <a:graphicFrameLocks noGrp="1" noChangeAspect="1"/>
          </p:cNvGraphicFramePr>
          <p:nvPr>
            <p:ph/>
          </p:nvPr>
        </p:nvGraphicFramePr>
        <p:xfrm>
          <a:off x="2362200" y="2590800"/>
          <a:ext cx="414338" cy="2614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1" name="ChemSketch" r:id="rId5" imgW="414528" imgH="2615184" progId="ACD.ChemSketch.20">
                  <p:embed/>
                </p:oleObj>
              </mc:Choice>
              <mc:Fallback>
                <p:oleObj name="ChemSketch" r:id="rId5" imgW="414528" imgH="2615184" progId="ACD.ChemSketch.20">
                  <p:embed/>
                  <p:pic>
                    <p:nvPicPr>
                      <p:cNvPr id="21526" name="Object 22">
                        <a:extLst>
                          <a:ext uri="{FF2B5EF4-FFF2-40B4-BE49-F238E27FC236}">
                            <a16:creationId xmlns:a16="http://schemas.microsoft.com/office/drawing/2014/main" id="{ADECA197-8890-48E7-9AC7-059FBDD67BD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2590800"/>
                        <a:ext cx="414338" cy="2614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28" name="Text Box 24">
            <a:extLst>
              <a:ext uri="{FF2B5EF4-FFF2-40B4-BE49-F238E27FC236}">
                <a16:creationId xmlns:a16="http://schemas.microsoft.com/office/drawing/2014/main" id="{565F3911-82CE-4809-AB02-D1AC9DE0C6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5410201"/>
            <a:ext cx="8229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800">
                <a:solidFill>
                  <a:srgbClr val="000000"/>
                </a:solidFill>
              </a:rPr>
              <a:t>Non-reducing carbohydrate</a:t>
            </a:r>
            <a:endParaRPr lang="en-US" altLang="en-US" sz="2800" u="sng">
              <a:solidFill>
                <a:srgbClr val="000000"/>
              </a:solidFill>
            </a:endParaRP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89E96D0B-C7F3-4A30-9FF6-97719D3E59A2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859151" y="4600502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5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5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15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5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15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5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15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15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15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15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15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15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15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15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15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15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15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15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15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15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1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15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1000"/>
                                        <p:tgtEl>
                                          <p:spTgt spid="215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1000"/>
                                        <p:tgtEl>
                                          <p:spTgt spid="215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5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1000"/>
                                        <p:tgtEl>
                                          <p:spTgt spid="215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5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1000"/>
                                        <p:tgtEl>
                                          <p:spTgt spid="215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5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1000"/>
                                        <p:tgtEl>
                                          <p:spTgt spid="215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1000"/>
                                        <p:tgtEl>
                                          <p:spTgt spid="215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1000"/>
                                        <p:tgtEl>
                                          <p:spTgt spid="215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1000"/>
                                        <p:tgtEl>
                                          <p:spTgt spid="215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1000"/>
                                        <p:tgtEl>
                                          <p:spTgt spid="215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1000"/>
                                        <p:tgtEl>
                                          <p:spTgt spid="215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1000"/>
                                        <p:tgtEl>
                                          <p:spTgt spid="215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1000"/>
                                        <p:tgtEl>
                                          <p:spTgt spid="215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1" dur="1743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21506" grpId="0"/>
      <p:bldP spid="21516" grpId="0"/>
      <p:bldP spid="21516" grpId="1"/>
      <p:bldP spid="21517" grpId="0" build="allAtOnce"/>
      <p:bldP spid="21522" grpId="0"/>
      <p:bldP spid="21522" grpId="1"/>
      <p:bldP spid="21523" grpId="0"/>
      <p:bldP spid="21523" grpId="1"/>
      <p:bldP spid="21528" grpId="0"/>
      <p:bldP spid="21528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 Box 2">
            <a:extLst>
              <a:ext uri="{FF2B5EF4-FFF2-40B4-BE49-F238E27FC236}">
                <a16:creationId xmlns:a16="http://schemas.microsoft.com/office/drawing/2014/main" id="{CD9E2E3D-0470-465F-85A8-C16026DBEB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304801"/>
            <a:ext cx="77724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000000"/>
                </a:solidFill>
              </a:rPr>
              <a:t>Identification of Polysaccharides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000000"/>
                </a:solidFill>
              </a:rPr>
              <a:t>(Starch, Gum Acacia, Gum tragacanth &amp; Agar-agar)</a:t>
            </a:r>
          </a:p>
        </p:txBody>
      </p:sp>
      <p:sp>
        <p:nvSpPr>
          <p:cNvPr id="36867" name="Text Box 3">
            <a:extLst>
              <a:ext uri="{FF2B5EF4-FFF2-40B4-BE49-F238E27FC236}">
                <a16:creationId xmlns:a16="http://schemas.microsoft.com/office/drawing/2014/main" id="{3E9D7BA7-1969-47DB-A308-A336A20F8F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1752600"/>
            <a:ext cx="4648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4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000000"/>
                </a:solidFill>
              </a:rPr>
              <a:t>2- Test with N/50 I</a:t>
            </a:r>
            <a:r>
              <a:rPr lang="en-US" altLang="en-US" sz="3200" b="1" baseline="-25000">
                <a:solidFill>
                  <a:srgbClr val="000000"/>
                </a:solidFill>
              </a:rPr>
              <a:t>2</a:t>
            </a:r>
            <a:r>
              <a:rPr lang="en-US" altLang="en-US" sz="3200" b="1">
                <a:solidFill>
                  <a:srgbClr val="000000"/>
                </a:solidFill>
              </a:rPr>
              <a:t> soln. :</a:t>
            </a:r>
          </a:p>
        </p:txBody>
      </p:sp>
      <p:sp>
        <p:nvSpPr>
          <p:cNvPr id="4101" name="Rectangle 11">
            <a:extLst>
              <a:ext uri="{FF2B5EF4-FFF2-40B4-BE49-F238E27FC236}">
                <a16:creationId xmlns:a16="http://schemas.microsoft.com/office/drawing/2014/main" id="{3065189E-54BF-4085-967A-BBFB2DA98D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83270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rtl="1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1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36876" name="Object 12">
            <a:extLst>
              <a:ext uri="{FF2B5EF4-FFF2-40B4-BE49-F238E27FC236}">
                <a16:creationId xmlns:a16="http://schemas.microsoft.com/office/drawing/2014/main" id="{BE7E6561-C304-4D2F-BB54-69A7AA96294A}"/>
              </a:ext>
            </a:extLst>
          </p:cNvPr>
          <p:cNvGraphicFramePr>
            <a:graphicFrameLocks noGrp="1" noChangeAspect="1"/>
          </p:cNvGraphicFramePr>
          <p:nvPr>
            <p:ph/>
          </p:nvPr>
        </p:nvGraphicFramePr>
        <p:xfrm>
          <a:off x="2362200" y="2590800"/>
          <a:ext cx="414338" cy="2614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5" name="ChemSketch" r:id="rId5" imgW="414528" imgH="2615184" progId="ACD.ChemSketch.20">
                  <p:embed/>
                </p:oleObj>
              </mc:Choice>
              <mc:Fallback>
                <p:oleObj name="ChemSketch" r:id="rId5" imgW="414528" imgH="2615184" progId="ACD.ChemSketch.20">
                  <p:embed/>
                  <p:pic>
                    <p:nvPicPr>
                      <p:cNvPr id="36876" name="Object 12">
                        <a:extLst>
                          <a:ext uri="{FF2B5EF4-FFF2-40B4-BE49-F238E27FC236}">
                            <a16:creationId xmlns:a16="http://schemas.microsoft.com/office/drawing/2014/main" id="{BE7E6561-C304-4D2F-BB54-69A7AA96294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2590800"/>
                        <a:ext cx="414338" cy="2614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878" name="Text Box 14">
            <a:extLst>
              <a:ext uri="{FF2B5EF4-FFF2-40B4-BE49-F238E27FC236}">
                <a16:creationId xmlns:a16="http://schemas.microsoft.com/office/drawing/2014/main" id="{2B30C9DD-B456-4E0D-B6D3-4C5A10C9F3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1" y="3124200"/>
            <a:ext cx="3514725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ts val="1000"/>
              </a:spcAft>
            </a:pPr>
            <a:r>
              <a:rPr lang="en-US" altLang="en-US" sz="1600">
                <a:solidFill>
                  <a:srgbClr val="000000"/>
                </a:solidFill>
              </a:rPr>
              <a:t>2 ml of the carbohydrate soln. (shake)</a:t>
            </a:r>
          </a:p>
          <a:p>
            <a:pPr eaLnBrk="1" fontAlgn="base" hangingPunct="1">
              <a:spcBef>
                <a:spcPct val="0"/>
              </a:spcBef>
              <a:spcAft>
                <a:spcPts val="1000"/>
              </a:spcAft>
            </a:pPr>
            <a:r>
              <a:rPr lang="en-US" altLang="en-US" sz="1600">
                <a:solidFill>
                  <a:srgbClr val="000000"/>
                </a:solidFill>
              </a:rPr>
              <a:t>N/50 I</a:t>
            </a:r>
            <a:r>
              <a:rPr lang="en-US" altLang="en-US" sz="1600" baseline="-25000">
                <a:solidFill>
                  <a:srgbClr val="000000"/>
                </a:solidFill>
              </a:rPr>
              <a:t>2</a:t>
            </a:r>
            <a:r>
              <a:rPr lang="en-US" altLang="en-US" sz="1600">
                <a:solidFill>
                  <a:srgbClr val="000000"/>
                </a:solidFill>
              </a:rPr>
              <a:t> soln. (amount?)</a:t>
            </a:r>
            <a:endParaRPr lang="en-US" altLang="en-US">
              <a:solidFill>
                <a:srgbClr val="000000"/>
              </a:solidFill>
            </a:endParaRPr>
          </a:p>
        </p:txBody>
      </p:sp>
      <p:cxnSp>
        <p:nvCxnSpPr>
          <p:cNvPr id="36879" name="AutoShape 15">
            <a:extLst>
              <a:ext uri="{FF2B5EF4-FFF2-40B4-BE49-F238E27FC236}">
                <a16:creationId xmlns:a16="http://schemas.microsoft.com/office/drawing/2014/main" id="{9D9CD496-91E4-4608-AC32-95D2AB3D0C88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2714625" y="3286125"/>
            <a:ext cx="381000" cy="15240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6880" name="AutoShape 16">
            <a:extLst>
              <a:ext uri="{FF2B5EF4-FFF2-40B4-BE49-F238E27FC236}">
                <a16:creationId xmlns:a16="http://schemas.microsoft.com/office/drawing/2014/main" id="{136D7508-38FF-4059-9561-EB90103665CC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2714626" y="3724275"/>
            <a:ext cx="333375" cy="7620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6881" name="Text Box 17">
            <a:extLst>
              <a:ext uri="{FF2B5EF4-FFF2-40B4-BE49-F238E27FC236}">
                <a16:creationId xmlns:a16="http://schemas.microsoft.com/office/drawing/2014/main" id="{8070AF7D-EEE6-44C4-83EB-65F35DD771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200" y="4114800"/>
            <a:ext cx="67056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000000"/>
                </a:solidFill>
              </a:rPr>
              <a:t>Starch                                       Blue colour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000000"/>
                </a:solidFill>
              </a:rPr>
              <a:t>Gum tragacanth                     Olive green colour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000000"/>
                </a:solidFill>
              </a:rPr>
              <a:t>Agar-agar                                 Brick red particles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000000"/>
                </a:solidFill>
              </a:rPr>
              <a:t>Gum acacia                              No change in I</a:t>
            </a:r>
            <a:r>
              <a:rPr lang="en-US" altLang="en-US" sz="2400" baseline="-25000">
                <a:solidFill>
                  <a:srgbClr val="000000"/>
                </a:solidFill>
              </a:rPr>
              <a:t>2</a:t>
            </a:r>
            <a:r>
              <a:rPr lang="en-US" altLang="en-US" sz="2400">
                <a:solidFill>
                  <a:srgbClr val="000000"/>
                </a:solidFill>
              </a:rPr>
              <a:t> colour</a:t>
            </a:r>
          </a:p>
        </p:txBody>
      </p:sp>
      <p:sp>
        <p:nvSpPr>
          <p:cNvPr id="36882" name="Line 18">
            <a:extLst>
              <a:ext uri="{FF2B5EF4-FFF2-40B4-BE49-F238E27FC236}">
                <a16:creationId xmlns:a16="http://schemas.microsoft.com/office/drawing/2014/main" id="{ECDDEA51-244F-44AD-BF48-77201AF56DB3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0" y="4419600"/>
            <a:ext cx="2133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400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6883" name="Line 19">
            <a:extLst>
              <a:ext uri="{FF2B5EF4-FFF2-40B4-BE49-F238E27FC236}">
                <a16:creationId xmlns:a16="http://schemas.microsoft.com/office/drawing/2014/main" id="{A168D34E-7895-4A2C-8C7C-D379BB15B8D7}"/>
              </a:ext>
            </a:extLst>
          </p:cNvPr>
          <p:cNvSpPr>
            <a:spLocks noChangeShapeType="1"/>
          </p:cNvSpPr>
          <p:nvPr/>
        </p:nvSpPr>
        <p:spPr bwMode="auto">
          <a:xfrm>
            <a:off x="5715000" y="4724400"/>
            <a:ext cx="1066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400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6884" name="Line 20">
            <a:extLst>
              <a:ext uri="{FF2B5EF4-FFF2-40B4-BE49-F238E27FC236}">
                <a16:creationId xmlns:a16="http://schemas.microsoft.com/office/drawing/2014/main" id="{4BF2B149-CAE7-44C9-BEE2-C20B976972A8}"/>
              </a:ext>
            </a:extLst>
          </p:cNvPr>
          <p:cNvSpPr>
            <a:spLocks noChangeShapeType="1"/>
          </p:cNvSpPr>
          <p:nvPr/>
        </p:nvSpPr>
        <p:spPr bwMode="auto">
          <a:xfrm>
            <a:off x="5029200" y="5105400"/>
            <a:ext cx="1752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400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6885" name="Line 21">
            <a:extLst>
              <a:ext uri="{FF2B5EF4-FFF2-40B4-BE49-F238E27FC236}">
                <a16:creationId xmlns:a16="http://schemas.microsoft.com/office/drawing/2014/main" id="{FDF3083A-3D0F-4B7B-B7E3-4B578DE861AE}"/>
              </a:ext>
            </a:extLst>
          </p:cNvPr>
          <p:cNvSpPr>
            <a:spLocks noChangeShapeType="1"/>
          </p:cNvSpPr>
          <p:nvPr/>
        </p:nvSpPr>
        <p:spPr bwMode="auto">
          <a:xfrm>
            <a:off x="5257800" y="5410200"/>
            <a:ext cx="1600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400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E9701347-6851-4721-A24E-E2A227BFC2A2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53440" y="3800475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8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8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68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68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68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68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68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68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68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68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68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68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68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68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68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68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68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68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68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68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3015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6867" grpId="0"/>
      <p:bldP spid="36878" grpId="0"/>
      <p:bldP spid="3688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 Box 2">
            <a:extLst>
              <a:ext uri="{FF2B5EF4-FFF2-40B4-BE49-F238E27FC236}">
                <a16:creationId xmlns:a16="http://schemas.microsoft.com/office/drawing/2014/main" id="{34709144-C92D-4894-B76A-F0A88C2585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304801"/>
            <a:ext cx="77724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000000"/>
                </a:solidFill>
              </a:rPr>
              <a:t>Identification of Polysaccharides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000000"/>
                </a:solidFill>
              </a:rPr>
              <a:t>(Starch, Gum Acacia, Gum tragacanth &amp; Agar-agar)</a:t>
            </a:r>
          </a:p>
        </p:txBody>
      </p:sp>
      <p:sp>
        <p:nvSpPr>
          <p:cNvPr id="37891" name="Text Box 3">
            <a:extLst>
              <a:ext uri="{FF2B5EF4-FFF2-40B4-BE49-F238E27FC236}">
                <a16:creationId xmlns:a16="http://schemas.microsoft.com/office/drawing/2014/main" id="{4526C1ED-A431-4727-98F2-C7AD40756A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1752600"/>
            <a:ext cx="5791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4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000000"/>
                </a:solidFill>
              </a:rPr>
              <a:t>3- Benzidine test (oxidase test) :</a:t>
            </a:r>
          </a:p>
        </p:txBody>
      </p:sp>
      <p:sp>
        <p:nvSpPr>
          <p:cNvPr id="5125" name="Rectangle 4">
            <a:extLst>
              <a:ext uri="{FF2B5EF4-FFF2-40B4-BE49-F238E27FC236}">
                <a16:creationId xmlns:a16="http://schemas.microsoft.com/office/drawing/2014/main" id="{69013B4F-D995-426C-8DB0-6481876136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83270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rtl="1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1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37893" name="Object 5">
            <a:extLst>
              <a:ext uri="{FF2B5EF4-FFF2-40B4-BE49-F238E27FC236}">
                <a16:creationId xmlns:a16="http://schemas.microsoft.com/office/drawing/2014/main" id="{456316D9-4519-4AA5-8489-944D1FDBBFB1}"/>
              </a:ext>
            </a:extLst>
          </p:cNvPr>
          <p:cNvGraphicFramePr>
            <a:graphicFrameLocks noGrp="1" noChangeAspect="1"/>
          </p:cNvGraphicFramePr>
          <p:nvPr>
            <p:ph/>
          </p:nvPr>
        </p:nvGraphicFramePr>
        <p:xfrm>
          <a:off x="2362200" y="2590800"/>
          <a:ext cx="414338" cy="2614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9" name="ChemSketch" r:id="rId5" imgW="414528" imgH="2615184" progId="ACD.ChemSketch.20">
                  <p:embed/>
                </p:oleObj>
              </mc:Choice>
              <mc:Fallback>
                <p:oleObj name="ChemSketch" r:id="rId5" imgW="414528" imgH="2615184" progId="ACD.ChemSketch.20">
                  <p:embed/>
                  <p:pic>
                    <p:nvPicPr>
                      <p:cNvPr id="37893" name="Object 5">
                        <a:extLst>
                          <a:ext uri="{FF2B5EF4-FFF2-40B4-BE49-F238E27FC236}">
                            <a16:creationId xmlns:a16="http://schemas.microsoft.com/office/drawing/2014/main" id="{456316D9-4519-4AA5-8489-944D1FDBBFB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2590800"/>
                        <a:ext cx="414338" cy="2614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902" name="Text Box 14">
            <a:extLst>
              <a:ext uri="{FF2B5EF4-FFF2-40B4-BE49-F238E27FC236}">
                <a16:creationId xmlns:a16="http://schemas.microsoft.com/office/drawing/2014/main" id="{40EDF60E-13F2-432F-AA81-E6C59F750E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3124200"/>
            <a:ext cx="3429000" cy="112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ts val="1000"/>
              </a:spcAft>
            </a:pPr>
            <a:r>
              <a:rPr lang="en-US" altLang="en-US" sz="1800">
                <a:solidFill>
                  <a:srgbClr val="000000"/>
                </a:solidFill>
              </a:rPr>
              <a:t>2 ml of gum acacia soln. (shake)</a:t>
            </a:r>
          </a:p>
          <a:p>
            <a:pPr eaLnBrk="1" fontAlgn="base" hangingPunct="1">
              <a:spcBef>
                <a:spcPct val="0"/>
              </a:spcBef>
              <a:spcAft>
                <a:spcPts val="1000"/>
              </a:spcAft>
            </a:pPr>
            <a:r>
              <a:rPr lang="en-US" altLang="en-US" sz="1800">
                <a:solidFill>
                  <a:srgbClr val="000000"/>
                </a:solidFill>
              </a:rPr>
              <a:t>Few drops 10% H</a:t>
            </a:r>
            <a:r>
              <a:rPr lang="en-US" altLang="en-US" sz="1800" baseline="-25000">
                <a:solidFill>
                  <a:srgbClr val="000000"/>
                </a:solidFill>
              </a:rPr>
              <a:t>2</a:t>
            </a:r>
            <a:r>
              <a:rPr lang="en-US" altLang="en-US" sz="1800">
                <a:solidFill>
                  <a:srgbClr val="000000"/>
                </a:solidFill>
              </a:rPr>
              <a:t>O</a:t>
            </a:r>
            <a:r>
              <a:rPr lang="en-US" altLang="en-US" sz="1800" baseline="-25000">
                <a:solidFill>
                  <a:srgbClr val="000000"/>
                </a:solidFill>
              </a:rPr>
              <a:t>2</a:t>
            </a:r>
            <a:r>
              <a:rPr lang="en-US" altLang="en-US" sz="1800">
                <a:solidFill>
                  <a:srgbClr val="000000"/>
                </a:solidFill>
              </a:rPr>
              <a:t> soln.</a:t>
            </a:r>
          </a:p>
          <a:p>
            <a:pPr eaLnBrk="1" fontAlgn="base" hangingPunct="1">
              <a:spcBef>
                <a:spcPct val="0"/>
              </a:spcBef>
              <a:spcAft>
                <a:spcPts val="1000"/>
              </a:spcAft>
            </a:pPr>
            <a:r>
              <a:rPr lang="en-US" altLang="en-US" sz="1800">
                <a:solidFill>
                  <a:srgbClr val="000000"/>
                </a:solidFill>
              </a:rPr>
              <a:t>1-2 drops of benzidine</a:t>
            </a:r>
          </a:p>
        </p:txBody>
      </p:sp>
      <p:cxnSp>
        <p:nvCxnSpPr>
          <p:cNvPr id="37903" name="AutoShape 15">
            <a:extLst>
              <a:ext uri="{FF2B5EF4-FFF2-40B4-BE49-F238E27FC236}">
                <a16:creationId xmlns:a16="http://schemas.microsoft.com/office/drawing/2014/main" id="{F239C0FD-847D-43BF-9E96-07614C8567E4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2714625" y="3305176"/>
            <a:ext cx="450850" cy="8572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7904" name="AutoShape 16">
            <a:extLst>
              <a:ext uri="{FF2B5EF4-FFF2-40B4-BE49-F238E27FC236}">
                <a16:creationId xmlns:a16="http://schemas.microsoft.com/office/drawing/2014/main" id="{0487F089-534A-4380-AD03-43B660DDF00F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2714625" y="3724276"/>
            <a:ext cx="450850" cy="10477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7905" name="AutoShape 17">
            <a:extLst>
              <a:ext uri="{FF2B5EF4-FFF2-40B4-BE49-F238E27FC236}">
                <a16:creationId xmlns:a16="http://schemas.microsoft.com/office/drawing/2014/main" id="{76C78D15-FABD-46D5-AD22-E1F5C7DD4486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2714625" y="4152901"/>
            <a:ext cx="395288" cy="952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7906" name="AutoShape 18">
            <a:extLst>
              <a:ext uri="{FF2B5EF4-FFF2-40B4-BE49-F238E27FC236}">
                <a16:creationId xmlns:a16="http://schemas.microsoft.com/office/drawing/2014/main" id="{756DD167-B0F4-4190-A0B3-754369156239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334125" y="3705225"/>
            <a:ext cx="914400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7907" name="Text Box 19">
            <a:extLst>
              <a:ext uri="{FF2B5EF4-FFF2-40B4-BE49-F238E27FC236}">
                <a16:creationId xmlns:a16="http://schemas.microsoft.com/office/drawing/2014/main" id="{B0A063DA-9AC6-4C00-9F7A-A99B9ADD97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0" y="3505200"/>
            <a:ext cx="1828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ts val="1000"/>
              </a:spcAft>
            </a:pPr>
            <a:r>
              <a:rPr lang="en-US" altLang="en-US" sz="2000">
                <a:solidFill>
                  <a:srgbClr val="000000"/>
                </a:solidFill>
              </a:rPr>
              <a:t>Blue colour</a:t>
            </a:r>
          </a:p>
        </p:txBody>
      </p:sp>
      <p:sp>
        <p:nvSpPr>
          <p:cNvPr id="37908" name="Text Box 20">
            <a:extLst>
              <a:ext uri="{FF2B5EF4-FFF2-40B4-BE49-F238E27FC236}">
                <a16:creationId xmlns:a16="http://schemas.microsoft.com/office/drawing/2014/main" id="{D0016441-02BE-4D8C-B7BF-CAF9675096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0400" y="5105401"/>
            <a:ext cx="6629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dirty="0">
                <a:solidFill>
                  <a:srgbClr val="000000"/>
                </a:solidFill>
              </a:rPr>
              <a:t>This test is specific for gum acacia 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2DF4FBFE-B048-4E3A-A410-FCBABB3C43D9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295400" y="4162426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8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8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78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78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79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79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79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79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79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79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79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79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79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79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379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79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2" dur="2421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7891" grpId="0"/>
      <p:bldP spid="37902" grpId="0"/>
      <p:bldP spid="37907" grpId="0"/>
      <p:bldP spid="3790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ext Box 2">
            <a:extLst>
              <a:ext uri="{FF2B5EF4-FFF2-40B4-BE49-F238E27FC236}">
                <a16:creationId xmlns:a16="http://schemas.microsoft.com/office/drawing/2014/main" id="{14B4E1EF-8825-49A7-802B-38F58F7CCB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304801"/>
            <a:ext cx="77724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000000"/>
                </a:solidFill>
              </a:rPr>
              <a:t>Identification of Polysaccharides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000000"/>
                </a:solidFill>
              </a:rPr>
              <a:t>(Starch, Gum Acacia, Gum tragacanth &amp; Agar-agar)</a:t>
            </a:r>
          </a:p>
        </p:txBody>
      </p:sp>
      <p:sp>
        <p:nvSpPr>
          <p:cNvPr id="38915" name="Text Box 3">
            <a:extLst>
              <a:ext uri="{FF2B5EF4-FFF2-40B4-BE49-F238E27FC236}">
                <a16:creationId xmlns:a16="http://schemas.microsoft.com/office/drawing/2014/main" id="{D963053C-8B13-49D9-AD6A-FEC4E49EE1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1752600"/>
            <a:ext cx="7696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4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000000"/>
                </a:solidFill>
              </a:rPr>
              <a:t>4- </a:t>
            </a:r>
            <a:r>
              <a:rPr lang="en-US" altLang="en-US" sz="2800" b="1">
                <a:solidFill>
                  <a:srgbClr val="000000"/>
                </a:solidFill>
              </a:rPr>
              <a:t>BaCl</a:t>
            </a:r>
            <a:r>
              <a:rPr lang="en-US" altLang="en-US" sz="2800" b="1" baseline="-25000">
                <a:solidFill>
                  <a:srgbClr val="000000"/>
                </a:solidFill>
              </a:rPr>
              <a:t>2</a:t>
            </a:r>
            <a:r>
              <a:rPr lang="en-US" altLang="en-US" sz="2800" b="1">
                <a:solidFill>
                  <a:srgbClr val="000000"/>
                </a:solidFill>
              </a:rPr>
              <a:t> Test (test for sulfate ions) (Agar-Agar):</a:t>
            </a:r>
          </a:p>
        </p:txBody>
      </p:sp>
      <p:sp>
        <p:nvSpPr>
          <p:cNvPr id="6149" name="Rectangle 4">
            <a:extLst>
              <a:ext uri="{FF2B5EF4-FFF2-40B4-BE49-F238E27FC236}">
                <a16:creationId xmlns:a16="http://schemas.microsoft.com/office/drawing/2014/main" id="{4095A552-DE41-46AF-B514-2FFF429720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83270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rtl="1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1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38917" name="Object 5">
            <a:extLst>
              <a:ext uri="{FF2B5EF4-FFF2-40B4-BE49-F238E27FC236}">
                <a16:creationId xmlns:a16="http://schemas.microsoft.com/office/drawing/2014/main" id="{E04A39C5-266D-46D0-8419-F841625B35FD}"/>
              </a:ext>
            </a:extLst>
          </p:cNvPr>
          <p:cNvGraphicFramePr>
            <a:graphicFrameLocks noGrp="1" noChangeAspect="1"/>
          </p:cNvGraphicFramePr>
          <p:nvPr>
            <p:ph/>
          </p:nvPr>
        </p:nvGraphicFramePr>
        <p:xfrm>
          <a:off x="2362200" y="2590800"/>
          <a:ext cx="414338" cy="2614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3" name="ChemSketch" r:id="rId5" imgW="414528" imgH="2615184" progId="ACD.ChemSketch.20">
                  <p:embed/>
                </p:oleObj>
              </mc:Choice>
              <mc:Fallback>
                <p:oleObj name="ChemSketch" r:id="rId5" imgW="414528" imgH="2615184" progId="ACD.ChemSketch.20">
                  <p:embed/>
                  <p:pic>
                    <p:nvPicPr>
                      <p:cNvPr id="38917" name="Object 5">
                        <a:extLst>
                          <a:ext uri="{FF2B5EF4-FFF2-40B4-BE49-F238E27FC236}">
                            <a16:creationId xmlns:a16="http://schemas.microsoft.com/office/drawing/2014/main" id="{E04A39C5-266D-46D0-8419-F841625B35F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2590800"/>
                        <a:ext cx="414338" cy="2614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926" name="Text Box 14">
            <a:extLst>
              <a:ext uri="{FF2B5EF4-FFF2-40B4-BE49-F238E27FC236}">
                <a16:creationId xmlns:a16="http://schemas.microsoft.com/office/drawing/2014/main" id="{A3858FED-AA1B-48A4-9ACD-DF9586427B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1801" y="3124200"/>
            <a:ext cx="3095625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ts val="1000"/>
              </a:spcAft>
            </a:pPr>
            <a:r>
              <a:rPr lang="en-US" altLang="en-US" sz="1600">
                <a:solidFill>
                  <a:srgbClr val="000000"/>
                </a:solidFill>
              </a:rPr>
              <a:t>3 ml of the Agar-agar soln. (shake)</a:t>
            </a:r>
          </a:p>
          <a:p>
            <a:pPr eaLnBrk="1" fontAlgn="base" hangingPunct="1">
              <a:spcBef>
                <a:spcPct val="0"/>
              </a:spcBef>
              <a:spcAft>
                <a:spcPts val="1000"/>
              </a:spcAft>
            </a:pPr>
            <a:r>
              <a:rPr lang="en-US" altLang="en-US" sz="1600">
                <a:solidFill>
                  <a:srgbClr val="000000"/>
                </a:solidFill>
              </a:rPr>
              <a:t>3 ml of dil. HCl</a:t>
            </a:r>
            <a:endParaRPr lang="en-US" altLang="en-US">
              <a:solidFill>
                <a:srgbClr val="000000"/>
              </a:solidFill>
            </a:endParaRPr>
          </a:p>
        </p:txBody>
      </p:sp>
      <p:cxnSp>
        <p:nvCxnSpPr>
          <p:cNvPr id="38927" name="AutoShape 15">
            <a:extLst>
              <a:ext uri="{FF2B5EF4-FFF2-40B4-BE49-F238E27FC236}">
                <a16:creationId xmlns:a16="http://schemas.microsoft.com/office/drawing/2014/main" id="{2C0D796C-842E-4A2A-919C-46F5F89F7F2D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2609850" y="3305175"/>
            <a:ext cx="361950" cy="152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8928" name="AutoShape 16">
            <a:extLst>
              <a:ext uri="{FF2B5EF4-FFF2-40B4-BE49-F238E27FC236}">
                <a16:creationId xmlns:a16="http://schemas.microsoft.com/office/drawing/2014/main" id="{F1D24FAB-A21D-4624-9B9E-20CC355644B0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2609850" y="3724276"/>
            <a:ext cx="361950" cy="666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8929" name="AutoShape 17">
            <a:extLst>
              <a:ext uri="{FF2B5EF4-FFF2-40B4-BE49-F238E27FC236}">
                <a16:creationId xmlns:a16="http://schemas.microsoft.com/office/drawing/2014/main" id="{437FFA9B-5D04-47FB-98CE-B5AB2B4112E1}"/>
              </a:ext>
            </a:extLst>
          </p:cNvPr>
          <p:cNvCxnSpPr>
            <a:cxnSpLocks noChangeShapeType="1"/>
          </p:cNvCxnSpPr>
          <p:nvPr/>
        </p:nvCxnSpPr>
        <p:spPr bwMode="auto">
          <a:xfrm rot="16200000" flipH="1">
            <a:off x="6115050" y="3486150"/>
            <a:ext cx="1466850" cy="1428750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8930" name="Text Box 18">
            <a:extLst>
              <a:ext uri="{FF2B5EF4-FFF2-40B4-BE49-F238E27FC236}">
                <a16:creationId xmlns:a16="http://schemas.microsoft.com/office/drawing/2014/main" id="{D7F1EEBF-E3DF-46D1-8064-31A00E9C4D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3733800"/>
            <a:ext cx="3048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ts val="1000"/>
              </a:spcAft>
            </a:pPr>
            <a:r>
              <a:rPr lang="en-US" altLang="en-US" sz="1800">
                <a:solidFill>
                  <a:srgbClr val="000000"/>
                </a:solidFill>
              </a:rPr>
              <a:t>Put in W.B. for 30 min</a:t>
            </a:r>
            <a:r>
              <a:rPr lang="en-US" altLang="en-US" sz="1800">
                <a:solidFill>
                  <a:srgbClr val="000000"/>
                </a:solidFill>
                <a:latin typeface="Arial" panose="020B0604020202020204" pitchFamily="34" charset="0"/>
              </a:rPr>
              <a:t>.</a:t>
            </a: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38931" name="Text Box 19">
            <a:extLst>
              <a:ext uri="{FF2B5EF4-FFF2-40B4-BE49-F238E27FC236}">
                <a16:creationId xmlns:a16="http://schemas.microsoft.com/office/drawing/2014/main" id="{12A9C178-6E7E-4E5A-A31D-BE56BE62EF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1" y="4400550"/>
            <a:ext cx="3686175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ts val="1000"/>
              </a:spcAft>
            </a:pPr>
            <a:r>
              <a:rPr lang="en-US" altLang="en-US" sz="1800">
                <a:solidFill>
                  <a:srgbClr val="000000"/>
                </a:solidFill>
              </a:rPr>
              <a:t>Neutralize, Few drops of BaCl</a:t>
            </a:r>
            <a:r>
              <a:rPr lang="en-US" altLang="en-US" sz="1800" baseline="-25000">
                <a:solidFill>
                  <a:srgbClr val="000000"/>
                </a:solidFill>
              </a:rPr>
              <a:t>2</a:t>
            </a:r>
            <a:r>
              <a:rPr lang="en-US" altLang="en-US" sz="1800">
                <a:solidFill>
                  <a:srgbClr val="000000"/>
                </a:solidFill>
              </a:rPr>
              <a:t> soln.</a:t>
            </a:r>
          </a:p>
        </p:txBody>
      </p:sp>
      <p:sp>
        <p:nvSpPr>
          <p:cNvPr id="38932" name="Text Box 20">
            <a:extLst>
              <a:ext uri="{FF2B5EF4-FFF2-40B4-BE49-F238E27FC236}">
                <a16:creationId xmlns:a16="http://schemas.microsoft.com/office/drawing/2014/main" id="{48B6F922-ADEE-41E0-BB98-9BD0155DDE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3600" y="5010150"/>
            <a:ext cx="320040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ts val="1000"/>
              </a:spcAft>
            </a:pPr>
            <a:r>
              <a:rPr lang="en-US" altLang="en-US" sz="1800">
                <a:solidFill>
                  <a:srgbClr val="000000"/>
                </a:solidFill>
              </a:rPr>
              <a:t>White turbidity or ppt. of BaSO</a:t>
            </a:r>
            <a:r>
              <a:rPr lang="en-US" altLang="en-US" sz="1800" baseline="-25000">
                <a:solidFill>
                  <a:srgbClr val="000000"/>
                </a:solidFill>
              </a:rPr>
              <a:t>4</a:t>
            </a:r>
            <a:endParaRPr lang="en-US" altLang="en-US" sz="1800">
              <a:solidFill>
                <a:srgbClr val="000000"/>
              </a:solidFill>
            </a:endParaRP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AB825468-7FE0-4934-A5D7-E42353AF6291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19137" y="22860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9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9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89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89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89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89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89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89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389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389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389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89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3364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8915" grpId="0"/>
      <p:bldP spid="38926" grpId="0"/>
      <p:bldP spid="38930" grpId="0"/>
      <p:bldP spid="38931" grpId="0"/>
      <p:bldP spid="3893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ext Box 2">
            <a:extLst>
              <a:ext uri="{FF2B5EF4-FFF2-40B4-BE49-F238E27FC236}">
                <a16:creationId xmlns:a16="http://schemas.microsoft.com/office/drawing/2014/main" id="{1B53DD10-20F8-48CC-903C-7A8F4649E0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304801"/>
            <a:ext cx="77724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000000"/>
                </a:solidFill>
              </a:rPr>
              <a:t>Identification of Polysaccharides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000000"/>
                </a:solidFill>
              </a:rPr>
              <a:t>(Starch, Gum Acacia, Gum tragacanth &amp; Agar-agar)</a:t>
            </a:r>
          </a:p>
        </p:txBody>
      </p:sp>
      <p:sp>
        <p:nvSpPr>
          <p:cNvPr id="39939" name="Text Box 3">
            <a:extLst>
              <a:ext uri="{FF2B5EF4-FFF2-40B4-BE49-F238E27FC236}">
                <a16:creationId xmlns:a16="http://schemas.microsoft.com/office/drawing/2014/main" id="{2CFF2B3F-F0A7-4F91-A5BD-59BAB63648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1752600"/>
            <a:ext cx="7696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4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000000"/>
                </a:solidFill>
              </a:rPr>
              <a:t>5- </a:t>
            </a:r>
            <a:r>
              <a:rPr lang="en-US" altLang="en-US" sz="2800" b="1">
                <a:solidFill>
                  <a:srgbClr val="000000"/>
                </a:solidFill>
              </a:rPr>
              <a:t>Hydrolysis then Fehling’s (confirmatory test):</a:t>
            </a:r>
          </a:p>
        </p:txBody>
      </p:sp>
      <p:sp>
        <p:nvSpPr>
          <p:cNvPr id="7173" name="Rectangle 4">
            <a:extLst>
              <a:ext uri="{FF2B5EF4-FFF2-40B4-BE49-F238E27FC236}">
                <a16:creationId xmlns:a16="http://schemas.microsoft.com/office/drawing/2014/main" id="{EE0A7EA4-CC93-45D3-AB83-3F829B5FD8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83270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rtl="1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1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39941" name="Object 5">
            <a:extLst>
              <a:ext uri="{FF2B5EF4-FFF2-40B4-BE49-F238E27FC236}">
                <a16:creationId xmlns:a16="http://schemas.microsoft.com/office/drawing/2014/main" id="{C9166355-1A7C-47A4-9E5A-31D85929689A}"/>
              </a:ext>
            </a:extLst>
          </p:cNvPr>
          <p:cNvGraphicFramePr>
            <a:graphicFrameLocks noGrp="1" noChangeAspect="1"/>
          </p:cNvGraphicFramePr>
          <p:nvPr>
            <p:ph/>
          </p:nvPr>
        </p:nvGraphicFramePr>
        <p:xfrm>
          <a:off x="2362200" y="2590800"/>
          <a:ext cx="414338" cy="2614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7" name="ChemSketch" r:id="rId5" imgW="414528" imgH="2615184" progId="ACD.ChemSketch.20">
                  <p:embed/>
                </p:oleObj>
              </mc:Choice>
              <mc:Fallback>
                <p:oleObj name="ChemSketch" r:id="rId5" imgW="414528" imgH="2615184" progId="ACD.ChemSketch.20">
                  <p:embed/>
                  <p:pic>
                    <p:nvPicPr>
                      <p:cNvPr id="39941" name="Object 5">
                        <a:extLst>
                          <a:ext uri="{FF2B5EF4-FFF2-40B4-BE49-F238E27FC236}">
                            <a16:creationId xmlns:a16="http://schemas.microsoft.com/office/drawing/2014/main" id="{C9166355-1A7C-47A4-9E5A-31D85929689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2590800"/>
                        <a:ext cx="414338" cy="2614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942" name="Text Box 6">
            <a:extLst>
              <a:ext uri="{FF2B5EF4-FFF2-40B4-BE49-F238E27FC236}">
                <a16:creationId xmlns:a16="http://schemas.microsoft.com/office/drawing/2014/main" id="{A6FFCD16-A313-48C8-BBC0-9C50051F79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1800" y="3124200"/>
            <a:ext cx="3429000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ts val="1000"/>
              </a:spcAft>
            </a:pPr>
            <a:r>
              <a:rPr lang="en-US" altLang="en-US" sz="1600">
                <a:solidFill>
                  <a:srgbClr val="000000"/>
                </a:solidFill>
              </a:rPr>
              <a:t>3 ml of the carbohydrate  soln. (shake)</a:t>
            </a:r>
          </a:p>
          <a:p>
            <a:pPr eaLnBrk="1" fontAlgn="base" hangingPunct="1">
              <a:spcBef>
                <a:spcPct val="0"/>
              </a:spcBef>
              <a:spcAft>
                <a:spcPts val="1000"/>
              </a:spcAft>
            </a:pPr>
            <a:r>
              <a:rPr lang="en-US" altLang="en-US" sz="1600">
                <a:solidFill>
                  <a:srgbClr val="000000"/>
                </a:solidFill>
              </a:rPr>
              <a:t>3 ml of dil. HCl</a:t>
            </a:r>
            <a:endParaRPr lang="en-US" altLang="en-US">
              <a:solidFill>
                <a:srgbClr val="000000"/>
              </a:solidFill>
            </a:endParaRPr>
          </a:p>
        </p:txBody>
      </p:sp>
      <p:cxnSp>
        <p:nvCxnSpPr>
          <p:cNvPr id="39943" name="AutoShape 7">
            <a:extLst>
              <a:ext uri="{FF2B5EF4-FFF2-40B4-BE49-F238E27FC236}">
                <a16:creationId xmlns:a16="http://schemas.microsoft.com/office/drawing/2014/main" id="{8DFDD041-13D2-4F28-B4D5-9688CDC0A008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2609850" y="3305175"/>
            <a:ext cx="361950" cy="152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9944" name="AutoShape 8">
            <a:extLst>
              <a:ext uri="{FF2B5EF4-FFF2-40B4-BE49-F238E27FC236}">
                <a16:creationId xmlns:a16="http://schemas.microsoft.com/office/drawing/2014/main" id="{1ABFA2C2-CFA4-4933-9228-9B9F8410A763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2609850" y="3724276"/>
            <a:ext cx="361950" cy="666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9945" name="AutoShape 9">
            <a:extLst>
              <a:ext uri="{FF2B5EF4-FFF2-40B4-BE49-F238E27FC236}">
                <a16:creationId xmlns:a16="http://schemas.microsoft.com/office/drawing/2014/main" id="{7DA65FEE-4981-415B-9B88-F063B2D81349}"/>
              </a:ext>
            </a:extLst>
          </p:cNvPr>
          <p:cNvCxnSpPr>
            <a:cxnSpLocks noChangeShapeType="1"/>
          </p:cNvCxnSpPr>
          <p:nvPr/>
        </p:nvCxnSpPr>
        <p:spPr bwMode="auto">
          <a:xfrm rot="16200000" flipH="1">
            <a:off x="6115050" y="3486150"/>
            <a:ext cx="1466850" cy="1428750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9946" name="Text Box 10">
            <a:extLst>
              <a:ext uri="{FF2B5EF4-FFF2-40B4-BE49-F238E27FC236}">
                <a16:creationId xmlns:a16="http://schemas.microsoft.com/office/drawing/2014/main" id="{B38D1504-D0D2-4890-AFA2-ACDCE134EE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3733800"/>
            <a:ext cx="3048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ts val="1000"/>
              </a:spcAft>
            </a:pPr>
            <a:r>
              <a:rPr lang="en-US" altLang="en-US" sz="1800">
                <a:solidFill>
                  <a:srgbClr val="000000"/>
                </a:solidFill>
              </a:rPr>
              <a:t>Put in W.B. for 30 min</a:t>
            </a:r>
            <a:r>
              <a:rPr lang="en-US" altLang="en-US" sz="1800">
                <a:solidFill>
                  <a:srgbClr val="000000"/>
                </a:solidFill>
                <a:latin typeface="Arial" panose="020B0604020202020204" pitchFamily="34" charset="0"/>
              </a:rPr>
              <a:t>.</a:t>
            </a: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39947" name="Text Box 11">
            <a:extLst>
              <a:ext uri="{FF2B5EF4-FFF2-40B4-BE49-F238E27FC236}">
                <a16:creationId xmlns:a16="http://schemas.microsoft.com/office/drawing/2014/main" id="{C552CBB7-41F4-4A7B-8539-72691BE7B6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1" y="4400550"/>
            <a:ext cx="3686175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ts val="1000"/>
              </a:spcAft>
            </a:pPr>
            <a:r>
              <a:rPr lang="en-US" altLang="en-US" sz="1800">
                <a:solidFill>
                  <a:srgbClr val="000000"/>
                </a:solidFill>
              </a:rPr>
              <a:t>Neutralize with sodium bicarbonate</a:t>
            </a:r>
          </a:p>
        </p:txBody>
      </p:sp>
      <p:sp>
        <p:nvSpPr>
          <p:cNvPr id="39948" name="Text Box 12">
            <a:extLst>
              <a:ext uri="{FF2B5EF4-FFF2-40B4-BE49-F238E27FC236}">
                <a16:creationId xmlns:a16="http://schemas.microsoft.com/office/drawing/2014/main" id="{0624E485-B40D-4553-895D-E6083D009E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3600" y="5010150"/>
            <a:ext cx="320040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ts val="1000"/>
              </a:spcAft>
            </a:pPr>
            <a:r>
              <a:rPr lang="en-US" altLang="en-US" sz="1800">
                <a:solidFill>
                  <a:srgbClr val="000000"/>
                </a:solidFill>
              </a:rPr>
              <a:t>Carry out Fehling’s test</a:t>
            </a:r>
          </a:p>
        </p:txBody>
      </p:sp>
      <p:sp>
        <p:nvSpPr>
          <p:cNvPr id="39949" name="Line 13">
            <a:extLst>
              <a:ext uri="{FF2B5EF4-FFF2-40B4-BE49-F238E27FC236}">
                <a16:creationId xmlns:a16="http://schemas.microsoft.com/office/drawing/2014/main" id="{B274168F-12EF-4BB6-B721-19C9055982A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724400" y="5486400"/>
            <a:ext cx="14478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400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9950" name="Text Box 14">
            <a:extLst>
              <a:ext uri="{FF2B5EF4-FFF2-40B4-BE49-F238E27FC236}">
                <a16:creationId xmlns:a16="http://schemas.microsoft.com/office/drawing/2014/main" id="{02EF0422-80BA-43DF-9B9F-D7013201F9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5486401"/>
            <a:ext cx="22098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000">
                <a:solidFill>
                  <a:srgbClr val="000000"/>
                </a:solidFill>
              </a:rPr>
              <a:t>Reddish brown ppt. of Cu</a:t>
            </a:r>
            <a:r>
              <a:rPr lang="en-US" altLang="en-US" sz="2000" baseline="-25000">
                <a:solidFill>
                  <a:srgbClr val="000000"/>
                </a:solidFill>
              </a:rPr>
              <a:t>2</a:t>
            </a:r>
            <a:r>
              <a:rPr lang="en-US" altLang="en-US" sz="2000">
                <a:solidFill>
                  <a:srgbClr val="000000"/>
                </a:solidFill>
              </a:rPr>
              <a:t>O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6FAE4A5E-6740-4EC2-A915-5F42966211F3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12103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9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9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99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99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99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99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99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99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99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99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399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39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399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9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99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99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99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7" dur="2921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9939" grpId="0"/>
      <p:bldP spid="39942" grpId="0"/>
      <p:bldP spid="39946" grpId="0"/>
      <p:bldP spid="39947" grpId="0"/>
      <p:bldP spid="39948" grpId="0"/>
      <p:bldP spid="3995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7" name="Text Box 5">
            <a:extLst>
              <a:ext uri="{FF2B5EF4-FFF2-40B4-BE49-F238E27FC236}">
                <a16:creationId xmlns:a16="http://schemas.microsoft.com/office/drawing/2014/main" id="{D32AF13D-D23A-4642-935E-C814A86A69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2819401"/>
            <a:ext cx="7848600" cy="143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8800" b="1">
                <a:solidFill>
                  <a:srgbClr val="000000"/>
                </a:solidFill>
              </a:rPr>
              <a:t>Thank you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28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Text Box 4">
            <a:extLst>
              <a:ext uri="{FF2B5EF4-FFF2-40B4-BE49-F238E27FC236}">
                <a16:creationId xmlns:a16="http://schemas.microsoft.com/office/drawing/2014/main" id="{0400D7B2-838F-4299-A56E-1D514C45AA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0" y="304800"/>
            <a:ext cx="6629400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000000"/>
                </a:solidFill>
              </a:rPr>
              <a:t>Identification of Monosaccharides</a:t>
            </a:r>
          </a:p>
          <a:p>
            <a:pPr algn="ctr" rtl="1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000000"/>
                </a:solidFill>
              </a:rPr>
              <a:t>(glucose &amp; fructose)</a:t>
            </a:r>
            <a:r>
              <a:rPr lang="en-US" altLang="en-US" sz="400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20485" name="Text Box 5">
            <a:extLst>
              <a:ext uri="{FF2B5EF4-FFF2-40B4-BE49-F238E27FC236}">
                <a16:creationId xmlns:a16="http://schemas.microsoft.com/office/drawing/2014/main" id="{68B93FE1-B2C0-48FE-97BA-97DC2D49C2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1752600"/>
            <a:ext cx="3200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000000"/>
                </a:solidFill>
              </a:rPr>
              <a:t>1- Molisch’s test:</a:t>
            </a:r>
            <a:r>
              <a:rPr lang="en-US" altLang="en-US" sz="320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20486" name="Text Box 6">
            <a:extLst>
              <a:ext uri="{FF2B5EF4-FFF2-40B4-BE49-F238E27FC236}">
                <a16:creationId xmlns:a16="http://schemas.microsoft.com/office/drawing/2014/main" id="{0BE292B9-FC90-41E9-A8E3-5FFCBD06A8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2971800"/>
            <a:ext cx="30480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ts val="1000"/>
              </a:spcAft>
            </a:pPr>
            <a:r>
              <a:rPr lang="en-US" altLang="en-US">
                <a:solidFill>
                  <a:srgbClr val="000000"/>
                </a:solidFill>
              </a:rPr>
              <a:t>1ml of the sugar soln.</a:t>
            </a:r>
          </a:p>
          <a:p>
            <a:pPr eaLnBrk="1" fontAlgn="base" hangingPunct="1">
              <a:spcBef>
                <a:spcPct val="0"/>
              </a:spcBef>
              <a:spcAft>
                <a:spcPts val="1000"/>
              </a:spcAft>
            </a:pPr>
            <a:r>
              <a:rPr lang="en-US" altLang="en-US">
                <a:solidFill>
                  <a:srgbClr val="000000"/>
                </a:solidFill>
                <a:ea typeface="Arial" panose="020B0604020202020204" pitchFamily="34" charset="0"/>
                <a:cs typeface="Calibri" panose="020F0502020204030204" pitchFamily="34" charset="0"/>
              </a:rPr>
              <a:t>2-3 drops alc.α-naphthol</a:t>
            </a:r>
            <a:endParaRPr lang="en-US" altLang="en-US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eaLnBrk="1" fontAlgn="base" hangingPunct="1">
              <a:spcBef>
                <a:spcPct val="0"/>
              </a:spcBef>
              <a:spcAft>
                <a:spcPts val="1000"/>
              </a:spcAft>
            </a:pPr>
            <a:r>
              <a:rPr lang="en-US" altLang="en-US">
                <a:solidFill>
                  <a:srgbClr val="000000"/>
                </a:solidFill>
              </a:rPr>
              <a:t>1ml conc. H</a:t>
            </a:r>
            <a:r>
              <a:rPr lang="en-US" altLang="en-US" baseline="-25000">
                <a:solidFill>
                  <a:srgbClr val="000000"/>
                </a:solidFill>
              </a:rPr>
              <a:t>2</a:t>
            </a:r>
            <a:r>
              <a:rPr lang="en-US" altLang="en-US">
                <a:solidFill>
                  <a:srgbClr val="000000"/>
                </a:solidFill>
              </a:rPr>
              <a:t>SO</a:t>
            </a:r>
            <a:r>
              <a:rPr lang="en-US" altLang="en-US" baseline="-25000">
                <a:solidFill>
                  <a:srgbClr val="000000"/>
                </a:solidFill>
              </a:rPr>
              <a:t>4</a:t>
            </a:r>
            <a:r>
              <a:rPr lang="en-US" altLang="en-US">
                <a:solidFill>
                  <a:srgbClr val="000000"/>
                </a:solidFill>
              </a:rPr>
              <a:t> dropwise on the wall</a:t>
            </a:r>
          </a:p>
        </p:txBody>
      </p:sp>
      <p:cxnSp>
        <p:nvCxnSpPr>
          <p:cNvPr id="20487" name="AutoShape 7">
            <a:extLst>
              <a:ext uri="{FF2B5EF4-FFF2-40B4-BE49-F238E27FC236}">
                <a16:creationId xmlns:a16="http://schemas.microsoft.com/office/drawing/2014/main" id="{F615BE06-79E8-4EDB-A8A2-059865F6B6DB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2590801" y="3200400"/>
            <a:ext cx="695325" cy="7620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488" name="AutoShape 8">
            <a:extLst>
              <a:ext uri="{FF2B5EF4-FFF2-40B4-BE49-F238E27FC236}">
                <a16:creationId xmlns:a16="http://schemas.microsoft.com/office/drawing/2014/main" id="{59E05739-D133-498F-AA22-6CC222F4A84E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2590800" y="3581400"/>
            <a:ext cx="685800" cy="11430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489" name="AutoShape 9">
            <a:extLst>
              <a:ext uri="{FF2B5EF4-FFF2-40B4-BE49-F238E27FC236}">
                <a16:creationId xmlns:a16="http://schemas.microsoft.com/office/drawing/2014/main" id="{3B3F6D96-C368-4C22-B44B-FC4DB114629C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2590800" y="3962400"/>
            <a:ext cx="685800" cy="13335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aphicFrame>
        <p:nvGraphicFramePr>
          <p:cNvPr id="20490" name="Object 10">
            <a:extLst>
              <a:ext uri="{FF2B5EF4-FFF2-40B4-BE49-F238E27FC236}">
                <a16:creationId xmlns:a16="http://schemas.microsoft.com/office/drawing/2014/main" id="{4A73413B-9E60-4BF4-AE8B-BFC73D69DFE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362200" y="2438400"/>
          <a:ext cx="376238" cy="2514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name="ChemSketch" r:id="rId3" imgW="414528" imgH="2615184" progId="ACD.ChemSketch.20">
                  <p:embed/>
                </p:oleObj>
              </mc:Choice>
              <mc:Fallback>
                <p:oleObj name="ChemSketch" r:id="rId3" imgW="414528" imgH="2615184" progId="ACD.ChemSketch.20">
                  <p:embed/>
                  <p:pic>
                    <p:nvPicPr>
                      <p:cNvPr id="20490" name="Object 10">
                        <a:extLst>
                          <a:ext uri="{FF2B5EF4-FFF2-40B4-BE49-F238E27FC236}">
                            <a16:creationId xmlns:a16="http://schemas.microsoft.com/office/drawing/2014/main" id="{4A73413B-9E60-4BF4-AE8B-BFC73D69DFE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2438400"/>
                        <a:ext cx="376238" cy="2514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0492" name="AutoShape 12">
            <a:extLst>
              <a:ext uri="{FF2B5EF4-FFF2-40B4-BE49-F238E27FC236}">
                <a16:creationId xmlns:a16="http://schemas.microsoft.com/office/drawing/2014/main" id="{B9590654-0717-4B37-BEFF-FEC2D3812B18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248400" y="3657600"/>
            <a:ext cx="895350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493" name="Text Box 13">
            <a:extLst>
              <a:ext uri="{FF2B5EF4-FFF2-40B4-BE49-F238E27FC236}">
                <a16:creationId xmlns:a16="http://schemas.microsoft.com/office/drawing/2014/main" id="{209DC458-8FE8-4B8E-9CA7-AA55526DFD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15200" y="3352800"/>
            <a:ext cx="2819400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ts val="1000"/>
              </a:spcAft>
            </a:pPr>
            <a:r>
              <a:rPr lang="en-US" altLang="en-US">
                <a:solidFill>
                  <a:srgbClr val="000000"/>
                </a:solidFill>
              </a:rPr>
              <a:t>Purple ring in the junction between 2 layers</a:t>
            </a:r>
            <a:r>
              <a:rPr lang="en-US" altLang="en-US">
                <a:solidFill>
                  <a:srgbClr val="000000"/>
                </a:solidFill>
                <a:latin typeface="Arial" panose="020B0604020202020204" pitchFamily="34" charset="0"/>
              </a:rPr>
              <a:t>.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20494" name="Text Box 14">
            <a:extLst>
              <a:ext uri="{FF2B5EF4-FFF2-40B4-BE49-F238E27FC236}">
                <a16:creationId xmlns:a16="http://schemas.microsoft.com/office/drawing/2014/main" id="{30DFEFBE-DBDB-48DA-968A-327C1AC24C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5334001"/>
            <a:ext cx="8001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800">
                <a:solidFill>
                  <a:srgbClr val="000000"/>
                </a:solidFill>
              </a:rPr>
              <a:t>This test gives positive result with all </a:t>
            </a:r>
            <a:r>
              <a:rPr lang="en-US" altLang="en-US" sz="2800" u="sng">
                <a:solidFill>
                  <a:srgbClr val="000000"/>
                </a:solidFill>
              </a:rPr>
              <a:t>carbohydrates.</a:t>
            </a:r>
            <a:r>
              <a:rPr lang="en-US" altLang="en-US" sz="2800">
                <a:solidFill>
                  <a:srgbClr val="000000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4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4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4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4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04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04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04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04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0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0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10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1000"/>
                                        <p:tgtEl>
                                          <p:spTgt spid="204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4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1000"/>
                                        <p:tgtEl>
                                          <p:spTgt spid="204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4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1000"/>
                                        <p:tgtEl>
                                          <p:spTgt spid="204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4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100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1000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1000"/>
                                        <p:tgtEl>
                                          <p:spTgt spid="204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1000"/>
                                        <p:tgtEl>
                                          <p:spTgt spid="204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1000"/>
                                        <p:tgtEl>
                                          <p:spTgt spid="204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1000"/>
                                        <p:tgtEl>
                                          <p:spTgt spid="204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1000"/>
                                        <p:tgtEl>
                                          <p:spTgt spid="204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4" grpId="0"/>
      <p:bldP spid="20485" grpId="0"/>
      <p:bldP spid="20485" grpId="1"/>
      <p:bldP spid="20486" grpId="0" build="allAtOnce"/>
      <p:bldP spid="20493" grpId="0"/>
      <p:bldP spid="20493" grpId="1"/>
      <p:bldP spid="20494" grpId="0"/>
      <p:bldP spid="20494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ext Box 2">
            <a:extLst>
              <a:ext uri="{FF2B5EF4-FFF2-40B4-BE49-F238E27FC236}">
                <a16:creationId xmlns:a16="http://schemas.microsoft.com/office/drawing/2014/main" id="{7FE160E6-0DE5-468C-B24F-21219C5118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0" y="304801"/>
            <a:ext cx="66294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000000"/>
                </a:solidFill>
              </a:rPr>
              <a:t>Identification of Monosaccharides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000000"/>
                </a:solidFill>
              </a:rPr>
              <a:t>(Glucose &amp; Fructose)</a:t>
            </a:r>
            <a:r>
              <a:rPr lang="en-US" altLang="en-US" sz="400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21516" name="Text Box 12">
            <a:extLst>
              <a:ext uri="{FF2B5EF4-FFF2-40B4-BE49-F238E27FC236}">
                <a16:creationId xmlns:a16="http://schemas.microsoft.com/office/drawing/2014/main" id="{5B3E95F1-D214-4AEA-9615-00ED626394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1752600"/>
            <a:ext cx="3124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000000"/>
                </a:solidFill>
              </a:rPr>
              <a:t>2- Fehling’s test:</a:t>
            </a:r>
          </a:p>
        </p:txBody>
      </p:sp>
      <p:sp>
        <p:nvSpPr>
          <p:cNvPr id="21517" name="Text Box 13">
            <a:extLst>
              <a:ext uri="{FF2B5EF4-FFF2-40B4-BE49-F238E27FC236}">
                <a16:creationId xmlns:a16="http://schemas.microsoft.com/office/drawing/2014/main" id="{9F10C9C4-F03D-4A67-AB48-1FD42C4635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81376" y="2901950"/>
            <a:ext cx="1724025" cy="136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ts val="1000"/>
              </a:spcAft>
            </a:pPr>
            <a:r>
              <a:rPr lang="en-US" altLang="en-US">
                <a:solidFill>
                  <a:srgbClr val="000000"/>
                </a:solidFill>
              </a:rPr>
              <a:t>1ml sugar soln.</a:t>
            </a:r>
          </a:p>
          <a:p>
            <a:pPr eaLnBrk="1" fontAlgn="base" hangingPunct="1">
              <a:spcBef>
                <a:spcPct val="0"/>
              </a:spcBef>
              <a:spcAft>
                <a:spcPts val="1000"/>
              </a:spcAft>
            </a:pPr>
            <a:r>
              <a:rPr lang="en-US" altLang="en-US">
                <a:solidFill>
                  <a:srgbClr val="000000"/>
                </a:solidFill>
              </a:rPr>
              <a:t>1ml Fehling’s A</a:t>
            </a:r>
          </a:p>
          <a:p>
            <a:pPr eaLnBrk="1" fontAlgn="base" hangingPunct="1">
              <a:spcBef>
                <a:spcPct val="0"/>
              </a:spcBef>
              <a:spcAft>
                <a:spcPts val="1000"/>
              </a:spcAft>
            </a:pPr>
            <a:r>
              <a:rPr lang="en-US" altLang="en-US">
                <a:solidFill>
                  <a:srgbClr val="000000"/>
                </a:solidFill>
              </a:rPr>
              <a:t>1ml Fehling’s B</a:t>
            </a:r>
          </a:p>
          <a:p>
            <a:pPr algn="r" rtl="1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cxnSp>
        <p:nvCxnSpPr>
          <p:cNvPr id="21518" name="AutoShape 14">
            <a:extLst>
              <a:ext uri="{FF2B5EF4-FFF2-40B4-BE49-F238E27FC236}">
                <a16:creationId xmlns:a16="http://schemas.microsoft.com/office/drawing/2014/main" id="{253B0152-E558-4848-8BBD-E8EF9C60871E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2590801" y="3044826"/>
            <a:ext cx="790575" cy="15557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519" name="AutoShape 15">
            <a:extLst>
              <a:ext uri="{FF2B5EF4-FFF2-40B4-BE49-F238E27FC236}">
                <a16:creationId xmlns:a16="http://schemas.microsoft.com/office/drawing/2014/main" id="{C5FADE18-9D9A-46C9-A854-28D63B90910A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2667001" y="3505201"/>
            <a:ext cx="714375" cy="13652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520" name="AutoShape 16">
            <a:extLst>
              <a:ext uri="{FF2B5EF4-FFF2-40B4-BE49-F238E27FC236}">
                <a16:creationId xmlns:a16="http://schemas.microsoft.com/office/drawing/2014/main" id="{551E0921-7C4C-4E8F-AB6F-D1470CF1579D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2514600" y="3886200"/>
            <a:ext cx="914400" cy="30480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521" name="AutoShape 17">
            <a:extLst>
              <a:ext uri="{FF2B5EF4-FFF2-40B4-BE49-F238E27FC236}">
                <a16:creationId xmlns:a16="http://schemas.microsoft.com/office/drawing/2014/main" id="{B5A9971E-FD25-485A-AE3E-301FA9E92E17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257801" y="3352800"/>
            <a:ext cx="2028825" cy="1588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1522" name="Text Box 18">
            <a:extLst>
              <a:ext uri="{FF2B5EF4-FFF2-40B4-BE49-F238E27FC236}">
                <a16:creationId xmlns:a16="http://schemas.microsoft.com/office/drawing/2014/main" id="{2FDED5FE-DD34-4CED-863B-0162BBC4AC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7800" y="2895600"/>
            <a:ext cx="23622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ts val="1000"/>
              </a:spcAft>
            </a:pPr>
            <a:r>
              <a:rPr lang="en-US" altLang="en-US">
                <a:solidFill>
                  <a:srgbClr val="000000"/>
                </a:solidFill>
              </a:rPr>
              <a:t>heat on water bath</a:t>
            </a:r>
          </a:p>
        </p:txBody>
      </p:sp>
      <p:sp>
        <p:nvSpPr>
          <p:cNvPr id="21523" name="Text Box 19">
            <a:extLst>
              <a:ext uri="{FF2B5EF4-FFF2-40B4-BE49-F238E27FC236}">
                <a16:creationId xmlns:a16="http://schemas.microsoft.com/office/drawing/2014/main" id="{8576B9BE-3127-439E-A2B4-9A010840EA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7600" y="3124200"/>
            <a:ext cx="2971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ts val="1000"/>
              </a:spcAft>
            </a:pPr>
            <a:r>
              <a:rPr lang="en-US" altLang="en-US">
                <a:solidFill>
                  <a:srgbClr val="000000"/>
                </a:solidFill>
              </a:rPr>
              <a:t>Reddish brown ppt. of Cu</a:t>
            </a:r>
            <a:r>
              <a:rPr lang="en-US" altLang="en-US" baseline="-25000">
                <a:solidFill>
                  <a:srgbClr val="000000"/>
                </a:solidFill>
              </a:rPr>
              <a:t>2</a:t>
            </a:r>
            <a:r>
              <a:rPr lang="en-US" altLang="en-US">
                <a:solidFill>
                  <a:srgbClr val="000000"/>
                </a:solidFill>
              </a:rPr>
              <a:t>O</a:t>
            </a:r>
          </a:p>
        </p:txBody>
      </p:sp>
      <p:sp>
        <p:nvSpPr>
          <p:cNvPr id="6156" name="Rectangle 21">
            <a:extLst>
              <a:ext uri="{FF2B5EF4-FFF2-40B4-BE49-F238E27FC236}">
                <a16:creationId xmlns:a16="http://schemas.microsoft.com/office/drawing/2014/main" id="{DC7674F2-9C81-4458-8E21-3BC518D835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83270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rtl="1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21526" name="Object 22">
            <a:extLst>
              <a:ext uri="{FF2B5EF4-FFF2-40B4-BE49-F238E27FC236}">
                <a16:creationId xmlns:a16="http://schemas.microsoft.com/office/drawing/2014/main" id="{9368BFEB-C3C0-45C3-87F4-EF0FD21705DC}"/>
              </a:ext>
            </a:extLst>
          </p:cNvPr>
          <p:cNvGraphicFramePr>
            <a:graphicFrameLocks noGrp="1" noChangeAspect="1"/>
          </p:cNvGraphicFramePr>
          <p:nvPr>
            <p:ph/>
          </p:nvPr>
        </p:nvGraphicFramePr>
        <p:xfrm>
          <a:off x="2362200" y="2590800"/>
          <a:ext cx="414338" cy="2614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6" name="ChemSketch" r:id="rId3" imgW="414528" imgH="2615184" progId="ACD.ChemSketch.20">
                  <p:embed/>
                </p:oleObj>
              </mc:Choice>
              <mc:Fallback>
                <p:oleObj name="ChemSketch" r:id="rId3" imgW="414528" imgH="2615184" progId="ACD.ChemSketch.20">
                  <p:embed/>
                  <p:pic>
                    <p:nvPicPr>
                      <p:cNvPr id="21526" name="Object 22">
                        <a:extLst>
                          <a:ext uri="{FF2B5EF4-FFF2-40B4-BE49-F238E27FC236}">
                            <a16:creationId xmlns:a16="http://schemas.microsoft.com/office/drawing/2014/main" id="{9368BFEB-C3C0-45C3-87F4-EF0FD21705D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2590800"/>
                        <a:ext cx="414338" cy="2614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28" name="Text Box 24">
            <a:extLst>
              <a:ext uri="{FF2B5EF4-FFF2-40B4-BE49-F238E27FC236}">
                <a16:creationId xmlns:a16="http://schemas.microsoft.com/office/drawing/2014/main" id="{059B3ECE-1656-4DC1-8761-86F9DD56C0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5410200"/>
            <a:ext cx="87630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800">
                <a:solidFill>
                  <a:srgbClr val="000000"/>
                </a:solidFill>
              </a:rPr>
              <a:t>This test gives a positive result with </a:t>
            </a:r>
            <a:r>
              <a:rPr lang="en-US" altLang="en-US" sz="2800" u="sng">
                <a:solidFill>
                  <a:srgbClr val="000000"/>
                </a:solidFill>
              </a:rPr>
              <a:t>reducing sugars </a:t>
            </a:r>
            <a:r>
              <a:rPr lang="en-US" altLang="en-US" sz="2800">
                <a:solidFill>
                  <a:srgbClr val="000000"/>
                </a:solidFill>
              </a:rPr>
              <a:t> (Monosaccharides and reducing disaccharides)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5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5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5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5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5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5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15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15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15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15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15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15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15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15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15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15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15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15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15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15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1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15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1000"/>
                                        <p:tgtEl>
                                          <p:spTgt spid="215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1000"/>
                                        <p:tgtEl>
                                          <p:spTgt spid="215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5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1000"/>
                                        <p:tgtEl>
                                          <p:spTgt spid="215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5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1000"/>
                                        <p:tgtEl>
                                          <p:spTgt spid="215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5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1000"/>
                                        <p:tgtEl>
                                          <p:spTgt spid="215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1000"/>
                                        <p:tgtEl>
                                          <p:spTgt spid="215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1000"/>
                                        <p:tgtEl>
                                          <p:spTgt spid="215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1000"/>
                                        <p:tgtEl>
                                          <p:spTgt spid="215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1000"/>
                                        <p:tgtEl>
                                          <p:spTgt spid="215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1000"/>
                                        <p:tgtEl>
                                          <p:spTgt spid="215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1000"/>
                                        <p:tgtEl>
                                          <p:spTgt spid="215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1000"/>
                                        <p:tgtEl>
                                          <p:spTgt spid="215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6" grpId="0"/>
      <p:bldP spid="21516" grpId="1"/>
      <p:bldP spid="21517" grpId="0" build="allAtOnce"/>
      <p:bldP spid="21522" grpId="0"/>
      <p:bldP spid="21522" grpId="1"/>
      <p:bldP spid="21523" grpId="0"/>
      <p:bldP spid="21523" grpId="1"/>
      <p:bldP spid="21528" grpId="0"/>
      <p:bldP spid="21528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ext Box 2">
            <a:extLst>
              <a:ext uri="{FF2B5EF4-FFF2-40B4-BE49-F238E27FC236}">
                <a16:creationId xmlns:a16="http://schemas.microsoft.com/office/drawing/2014/main" id="{AED64AA2-BF10-455E-BE42-7D97C7A402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0" y="304800"/>
            <a:ext cx="6629400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000000"/>
                </a:solidFill>
              </a:rPr>
              <a:t>Identification of Monosaccharides</a:t>
            </a:r>
          </a:p>
          <a:p>
            <a:pPr algn="ctr" rtl="1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000000"/>
                </a:solidFill>
              </a:rPr>
              <a:t>(glucose &amp; fructose)</a:t>
            </a:r>
            <a:r>
              <a:rPr lang="en-US" altLang="en-US" sz="400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24587" name="Rectangle 11">
            <a:extLst>
              <a:ext uri="{FF2B5EF4-FFF2-40B4-BE49-F238E27FC236}">
                <a16:creationId xmlns:a16="http://schemas.microsoft.com/office/drawing/2014/main" id="{C1492D53-D800-4E4A-8D93-9AC0FBD4C9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83270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rtl="1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4591" name="Text Box 15">
            <a:extLst>
              <a:ext uri="{FF2B5EF4-FFF2-40B4-BE49-F238E27FC236}">
                <a16:creationId xmlns:a16="http://schemas.microsoft.com/office/drawing/2014/main" id="{C8BF4A75-C597-4747-B862-4576710ED0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1676400"/>
            <a:ext cx="3276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000000"/>
                </a:solidFill>
              </a:rPr>
              <a:t>3- Barfoed’s test:</a:t>
            </a:r>
          </a:p>
        </p:txBody>
      </p:sp>
      <p:sp>
        <p:nvSpPr>
          <p:cNvPr id="24592" name="Text Box 16">
            <a:extLst>
              <a:ext uri="{FF2B5EF4-FFF2-40B4-BE49-F238E27FC236}">
                <a16:creationId xmlns:a16="http://schemas.microsoft.com/office/drawing/2014/main" id="{BCBF8FD2-209E-43D7-A0A5-FCADE41E8A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00351" y="3048000"/>
            <a:ext cx="2295525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ts val="1000"/>
              </a:spcAft>
            </a:pPr>
            <a:r>
              <a:rPr lang="en-US" altLang="en-US">
                <a:solidFill>
                  <a:srgbClr val="000000"/>
                </a:solidFill>
              </a:rPr>
              <a:t>1ml sugar soln.</a:t>
            </a:r>
          </a:p>
          <a:p>
            <a:pPr eaLnBrk="1" fontAlgn="base" hangingPunct="1">
              <a:spcBef>
                <a:spcPct val="0"/>
              </a:spcBef>
              <a:spcAft>
                <a:spcPts val="1000"/>
              </a:spcAft>
            </a:pPr>
            <a:r>
              <a:rPr lang="en-US" altLang="en-US">
                <a:solidFill>
                  <a:srgbClr val="000000"/>
                </a:solidFill>
              </a:rPr>
              <a:t>1ml Barfoed’s reagent</a:t>
            </a:r>
          </a:p>
        </p:txBody>
      </p:sp>
      <p:cxnSp>
        <p:nvCxnSpPr>
          <p:cNvPr id="24593" name="AutoShape 17">
            <a:extLst>
              <a:ext uri="{FF2B5EF4-FFF2-40B4-BE49-F238E27FC236}">
                <a16:creationId xmlns:a16="http://schemas.microsoft.com/office/drawing/2014/main" id="{B0995E4D-A840-4DA1-AD8C-F22D919E4111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2286000" y="3276600"/>
            <a:ext cx="490538" cy="17145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594" name="AutoShape 18">
            <a:extLst>
              <a:ext uri="{FF2B5EF4-FFF2-40B4-BE49-F238E27FC236}">
                <a16:creationId xmlns:a16="http://schemas.microsoft.com/office/drawing/2014/main" id="{823489A7-20AC-4581-BC0D-C3534E0B76D8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2286000" y="3657601"/>
            <a:ext cx="490538" cy="20002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595" name="AutoShape 19">
            <a:extLst>
              <a:ext uri="{FF2B5EF4-FFF2-40B4-BE49-F238E27FC236}">
                <a16:creationId xmlns:a16="http://schemas.microsoft.com/office/drawing/2014/main" id="{BC900460-5D3A-456F-9157-2D621E62A77C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105400" y="3505200"/>
            <a:ext cx="1847850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4596" name="Text Box 20">
            <a:extLst>
              <a:ext uri="{FF2B5EF4-FFF2-40B4-BE49-F238E27FC236}">
                <a16:creationId xmlns:a16="http://schemas.microsoft.com/office/drawing/2014/main" id="{D32B662C-E5A5-44ED-9A64-2929155475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2800" y="3209926"/>
            <a:ext cx="3352800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ts val="1000"/>
              </a:spcAft>
            </a:pPr>
            <a:r>
              <a:rPr lang="en-US" altLang="en-US">
                <a:solidFill>
                  <a:srgbClr val="000000"/>
                </a:solidFill>
              </a:rPr>
              <a:t>Reddish brown ppt. of Cu</a:t>
            </a:r>
            <a:r>
              <a:rPr lang="en-US" altLang="en-US" baseline="-25000">
                <a:solidFill>
                  <a:srgbClr val="000000"/>
                </a:solidFill>
              </a:rPr>
              <a:t>2</a:t>
            </a:r>
            <a:r>
              <a:rPr lang="en-US" altLang="en-US">
                <a:solidFill>
                  <a:srgbClr val="000000"/>
                </a:solidFill>
              </a:rPr>
              <a:t>O at the bottom of the test tube</a:t>
            </a:r>
          </a:p>
        </p:txBody>
      </p:sp>
      <p:sp>
        <p:nvSpPr>
          <p:cNvPr id="24597" name="Text Box 21">
            <a:extLst>
              <a:ext uri="{FF2B5EF4-FFF2-40B4-BE49-F238E27FC236}">
                <a16:creationId xmlns:a16="http://schemas.microsoft.com/office/drawing/2014/main" id="{908C44FD-C7A4-4402-80A8-B056DE06B9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7801" y="2895600"/>
            <a:ext cx="1990725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ts val="1000"/>
              </a:spcAft>
            </a:pPr>
            <a:r>
              <a:rPr lang="en-US" altLang="en-US">
                <a:solidFill>
                  <a:srgbClr val="000000"/>
                </a:solidFill>
              </a:rPr>
              <a:t>Heat on boiling W.B. for 5 min.</a:t>
            </a:r>
          </a:p>
        </p:txBody>
      </p:sp>
      <p:graphicFrame>
        <p:nvGraphicFramePr>
          <p:cNvPr id="24598" name="Object 22">
            <a:extLst>
              <a:ext uri="{FF2B5EF4-FFF2-40B4-BE49-F238E27FC236}">
                <a16:creationId xmlns:a16="http://schemas.microsoft.com/office/drawing/2014/main" id="{C0E9A4C4-39A1-4EE4-8F5C-9B1F7DCDEEA0}"/>
              </a:ext>
            </a:extLst>
          </p:cNvPr>
          <p:cNvGraphicFramePr>
            <a:graphicFrameLocks noGrp="1" noChangeAspect="1"/>
          </p:cNvGraphicFramePr>
          <p:nvPr>
            <p:ph/>
          </p:nvPr>
        </p:nvGraphicFramePr>
        <p:xfrm>
          <a:off x="1981200" y="2286000"/>
          <a:ext cx="414338" cy="2614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0" name="ChemSketch" r:id="rId3" imgW="414528" imgH="2615184" progId="ACD.ChemSketch.20">
                  <p:embed/>
                </p:oleObj>
              </mc:Choice>
              <mc:Fallback>
                <p:oleObj name="ChemSketch" r:id="rId3" imgW="414528" imgH="2615184" progId="ACD.ChemSketch.20">
                  <p:embed/>
                  <p:pic>
                    <p:nvPicPr>
                      <p:cNvPr id="24598" name="Object 22">
                        <a:extLst>
                          <a:ext uri="{FF2B5EF4-FFF2-40B4-BE49-F238E27FC236}">
                            <a16:creationId xmlns:a16="http://schemas.microsoft.com/office/drawing/2014/main" id="{C0E9A4C4-39A1-4EE4-8F5C-9B1F7DCDEEA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2286000"/>
                        <a:ext cx="414338" cy="2614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599" name="Text Box 23">
            <a:extLst>
              <a:ext uri="{FF2B5EF4-FFF2-40B4-BE49-F238E27FC236}">
                <a16:creationId xmlns:a16="http://schemas.microsoft.com/office/drawing/2014/main" id="{2A7DCCD0-D0F0-4649-B0A5-9682C48492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5257801"/>
            <a:ext cx="800100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000000"/>
                </a:solidFill>
              </a:rPr>
              <a:t>This test gives a positive result with both </a:t>
            </a:r>
            <a:r>
              <a:rPr lang="en-US" altLang="en-US" sz="2400" u="sng">
                <a:solidFill>
                  <a:srgbClr val="000000"/>
                </a:solidFill>
              </a:rPr>
              <a:t>glucose and fructose (both are monosaccharides)</a:t>
            </a:r>
            <a:r>
              <a:rPr lang="en-US" altLang="en-US" sz="2400">
                <a:solidFill>
                  <a:srgbClr val="000000"/>
                </a:solidFill>
              </a:rPr>
              <a:t>         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000000"/>
                </a:solidFill>
              </a:rPr>
              <a:t>what about disaccharides?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5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5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5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5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5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5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45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45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45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45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45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45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45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45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45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45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4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4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xit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7"/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8" dur="2000"/>
                                        <p:tgtEl>
                                          <p:spTgt spid="245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2000"/>
                                        <p:tgtEl>
                                          <p:spTgt spid="245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2000"/>
                                        <p:tgtEl>
                                          <p:spTgt spid="245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5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2000"/>
                                        <p:tgtEl>
                                          <p:spTgt spid="245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5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2000"/>
                                        <p:tgtEl>
                                          <p:spTgt spid="245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2000"/>
                                        <p:tgtEl>
                                          <p:spTgt spid="245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2000"/>
                                        <p:tgtEl>
                                          <p:spTgt spid="245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2000"/>
                                        <p:tgtEl>
                                          <p:spTgt spid="245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2000"/>
                                        <p:tgtEl>
                                          <p:spTgt spid="245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2000"/>
                                        <p:tgtEl>
                                          <p:spTgt spid="245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2000"/>
                                        <p:tgtEl>
                                          <p:spTgt spid="245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7" grpId="0"/>
      <p:bldP spid="24591" grpId="0"/>
      <p:bldP spid="24591" grpId="1"/>
      <p:bldP spid="24592" grpId="0" build="allAtOnce"/>
      <p:bldP spid="24596" grpId="0"/>
      <p:bldP spid="24596" grpId="1"/>
      <p:bldP spid="24597" grpId="0"/>
      <p:bldP spid="24597" grpId="1"/>
      <p:bldP spid="24599" grpId="0"/>
      <p:bldP spid="24599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Text Box 2">
            <a:extLst>
              <a:ext uri="{FF2B5EF4-FFF2-40B4-BE49-F238E27FC236}">
                <a16:creationId xmlns:a16="http://schemas.microsoft.com/office/drawing/2014/main" id="{6586BE09-4C1D-4784-9298-6B5DC007C2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0" y="304800"/>
            <a:ext cx="6629400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000000"/>
                </a:solidFill>
              </a:rPr>
              <a:t>Identification of Monosaccharides</a:t>
            </a:r>
          </a:p>
          <a:p>
            <a:pPr algn="ctr" rtl="1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000000"/>
                </a:solidFill>
              </a:rPr>
              <a:t>(glucose &amp; fructose)</a:t>
            </a:r>
            <a:r>
              <a:rPr lang="en-US" altLang="en-US" sz="400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8196" name="Rectangle 3">
            <a:extLst>
              <a:ext uri="{FF2B5EF4-FFF2-40B4-BE49-F238E27FC236}">
                <a16:creationId xmlns:a16="http://schemas.microsoft.com/office/drawing/2014/main" id="{62D7435E-6A38-495A-B153-6569D97F53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83850" y="-182563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rtl="1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5614" name="Text Box 14">
            <a:extLst>
              <a:ext uri="{FF2B5EF4-FFF2-40B4-BE49-F238E27FC236}">
                <a16:creationId xmlns:a16="http://schemas.microsoft.com/office/drawing/2014/main" id="{E77EBD98-7E4A-4112-9BBB-2B93A56282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1828800"/>
            <a:ext cx="3276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000000"/>
                </a:solidFill>
              </a:rPr>
              <a:t>4- Ozazone test:</a:t>
            </a:r>
          </a:p>
        </p:txBody>
      </p:sp>
      <p:sp>
        <p:nvSpPr>
          <p:cNvPr id="25615" name="Text Box 15">
            <a:extLst>
              <a:ext uri="{FF2B5EF4-FFF2-40B4-BE49-F238E27FC236}">
                <a16:creationId xmlns:a16="http://schemas.microsoft.com/office/drawing/2014/main" id="{E6CA5CEB-EABA-47BC-BF88-83D5972329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1800" y="2819400"/>
            <a:ext cx="28194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ts val="1000"/>
              </a:spcAft>
            </a:pPr>
            <a:r>
              <a:rPr lang="en-US" altLang="en-US">
                <a:solidFill>
                  <a:srgbClr val="000000"/>
                </a:solidFill>
              </a:rPr>
              <a:t>5ml sugar soln.</a:t>
            </a:r>
          </a:p>
          <a:p>
            <a:pPr eaLnBrk="1" fontAlgn="base" hangingPunct="1">
              <a:spcBef>
                <a:spcPct val="0"/>
              </a:spcBef>
              <a:spcAft>
                <a:spcPts val="1000"/>
              </a:spcAft>
            </a:pPr>
            <a:r>
              <a:rPr lang="en-US" altLang="en-US">
                <a:solidFill>
                  <a:srgbClr val="000000"/>
                </a:solidFill>
              </a:rPr>
              <a:t>0.5g Phenylhydrazine HCl</a:t>
            </a:r>
          </a:p>
          <a:p>
            <a:pPr eaLnBrk="1" fontAlgn="base" hangingPunct="1">
              <a:spcBef>
                <a:spcPct val="0"/>
              </a:spcBef>
              <a:spcAft>
                <a:spcPts val="1000"/>
              </a:spcAft>
            </a:pPr>
            <a:r>
              <a:rPr lang="en-US" altLang="en-US">
                <a:solidFill>
                  <a:srgbClr val="000000"/>
                </a:solidFill>
              </a:rPr>
              <a:t>1g Sodium acetate</a:t>
            </a:r>
          </a:p>
        </p:txBody>
      </p:sp>
      <p:cxnSp>
        <p:nvCxnSpPr>
          <p:cNvPr id="25616" name="AutoShape 16">
            <a:extLst>
              <a:ext uri="{FF2B5EF4-FFF2-40B4-BE49-F238E27FC236}">
                <a16:creationId xmlns:a16="http://schemas.microsoft.com/office/drawing/2014/main" id="{60F5491E-E02D-44B2-B5C0-83DDED94F82C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2362200" y="3038476"/>
            <a:ext cx="609600" cy="16192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5617" name="AutoShape 17">
            <a:extLst>
              <a:ext uri="{FF2B5EF4-FFF2-40B4-BE49-F238E27FC236}">
                <a16:creationId xmlns:a16="http://schemas.microsoft.com/office/drawing/2014/main" id="{2381B649-7775-4E4D-8D83-71564EBE3B6F}"/>
              </a:ext>
            </a:extLst>
          </p:cNvPr>
          <p:cNvCxnSpPr>
            <a:cxnSpLocks noChangeShapeType="1"/>
            <a:stCxn id="25615" idx="1"/>
          </p:cNvCxnSpPr>
          <p:nvPr/>
        </p:nvCxnSpPr>
        <p:spPr bwMode="auto">
          <a:xfrm flipH="1">
            <a:off x="2438400" y="3429000"/>
            <a:ext cx="533400" cy="7620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5618" name="AutoShape 18">
            <a:extLst>
              <a:ext uri="{FF2B5EF4-FFF2-40B4-BE49-F238E27FC236}">
                <a16:creationId xmlns:a16="http://schemas.microsoft.com/office/drawing/2014/main" id="{01586B94-7AD2-430F-AD78-E6785BDAE6A1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2514600" y="3810000"/>
            <a:ext cx="457200" cy="19050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5619" name="Text Box 19">
            <a:extLst>
              <a:ext uri="{FF2B5EF4-FFF2-40B4-BE49-F238E27FC236}">
                <a16:creationId xmlns:a16="http://schemas.microsoft.com/office/drawing/2014/main" id="{F6BCDF85-E1E0-4B0B-8AC7-F3143E564D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1" y="3200400"/>
            <a:ext cx="30956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just" eaLnBrk="1" fontAlgn="base" hangingPunct="1">
              <a:spcBef>
                <a:spcPct val="0"/>
              </a:spcBef>
              <a:spcAft>
                <a:spcPts val="1000"/>
              </a:spcAft>
            </a:pPr>
            <a:r>
              <a:rPr lang="en-US" altLang="en-US">
                <a:solidFill>
                  <a:srgbClr val="000000"/>
                </a:solidFill>
              </a:rPr>
              <a:t>Yellow ppt. on hot, when examined under microscope shows tufts of needles</a:t>
            </a:r>
            <a:r>
              <a:rPr lang="en-US" altLang="en-US">
                <a:solidFill>
                  <a:srgbClr val="000000"/>
                </a:solidFill>
                <a:latin typeface="Arial" panose="020B0604020202020204" pitchFamily="34" charset="0"/>
              </a:rPr>
              <a:t>.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25620" name="Text Box 20">
            <a:extLst>
              <a:ext uri="{FF2B5EF4-FFF2-40B4-BE49-F238E27FC236}">
                <a16:creationId xmlns:a16="http://schemas.microsoft.com/office/drawing/2014/main" id="{5EA0E9B2-66F1-4A9E-AC10-F8CEB2635D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38800" y="3048000"/>
            <a:ext cx="1524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ts val="1000"/>
              </a:spcAft>
            </a:pPr>
            <a:r>
              <a:rPr lang="en-US" altLang="en-US">
                <a:solidFill>
                  <a:srgbClr val="000000"/>
                </a:solidFill>
              </a:rPr>
              <a:t>Heat on W.B. for 15 min.</a:t>
            </a:r>
          </a:p>
        </p:txBody>
      </p:sp>
      <p:cxnSp>
        <p:nvCxnSpPr>
          <p:cNvPr id="25621" name="AutoShape 21">
            <a:extLst>
              <a:ext uri="{FF2B5EF4-FFF2-40B4-BE49-F238E27FC236}">
                <a16:creationId xmlns:a16="http://schemas.microsoft.com/office/drawing/2014/main" id="{83066128-74B6-4567-907A-112D37E787E9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410201" y="3657600"/>
            <a:ext cx="1762125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aphicFrame>
        <p:nvGraphicFramePr>
          <p:cNvPr id="25622" name="Object 22">
            <a:extLst>
              <a:ext uri="{FF2B5EF4-FFF2-40B4-BE49-F238E27FC236}">
                <a16:creationId xmlns:a16="http://schemas.microsoft.com/office/drawing/2014/main" id="{D359CD84-48BA-41AB-8EFB-7C5B10DC0768}"/>
              </a:ext>
            </a:extLst>
          </p:cNvPr>
          <p:cNvGraphicFramePr>
            <a:graphicFrameLocks noGrp="1" noChangeAspect="1"/>
          </p:cNvGraphicFramePr>
          <p:nvPr>
            <p:ph sz="half" idx="1"/>
          </p:nvPr>
        </p:nvGraphicFramePr>
        <p:xfrm>
          <a:off x="2209800" y="2438400"/>
          <a:ext cx="414338" cy="2614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4" name="ChemSketch" r:id="rId3" imgW="414528" imgH="2615184" progId="ACD.ChemSketch.20">
                  <p:embed/>
                </p:oleObj>
              </mc:Choice>
              <mc:Fallback>
                <p:oleObj name="ChemSketch" r:id="rId3" imgW="414528" imgH="2615184" progId="ACD.ChemSketch.20">
                  <p:embed/>
                  <p:pic>
                    <p:nvPicPr>
                      <p:cNvPr id="25622" name="Object 22">
                        <a:extLst>
                          <a:ext uri="{FF2B5EF4-FFF2-40B4-BE49-F238E27FC236}">
                            <a16:creationId xmlns:a16="http://schemas.microsoft.com/office/drawing/2014/main" id="{D359CD84-48BA-41AB-8EFB-7C5B10DC076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2438400"/>
                        <a:ext cx="414338" cy="2614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5623" name="Picture 23">
            <a:extLst>
              <a:ext uri="{FF2B5EF4-FFF2-40B4-BE49-F238E27FC236}">
                <a16:creationId xmlns:a16="http://schemas.microsoft.com/office/drawing/2014/main" id="{1692A7E6-07C2-48BA-956E-4F68BA79B455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153400" y="1905000"/>
            <a:ext cx="1322388" cy="1195388"/>
          </a:xfrm>
          <a:noFill/>
        </p:spPr>
      </p:pic>
      <p:sp>
        <p:nvSpPr>
          <p:cNvPr id="25626" name="Text Box 26">
            <a:extLst>
              <a:ext uri="{FF2B5EF4-FFF2-40B4-BE49-F238E27FC236}">
                <a16:creationId xmlns:a16="http://schemas.microsoft.com/office/drawing/2014/main" id="{F5D8BBC1-19E7-4701-839B-B8692B2232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4600" y="5334001"/>
            <a:ext cx="73914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000000"/>
                </a:solidFill>
              </a:rPr>
              <a:t>Both glucose and fructose give the same ozazone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000000"/>
                </a:solidFill>
              </a:rPr>
              <a:t>Why?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6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6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6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6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6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6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56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56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56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56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56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56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56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56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56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56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56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56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56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56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5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56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5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1000"/>
                                        <p:tgtEl>
                                          <p:spTgt spid="256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1000"/>
                                        <p:tgtEl>
                                          <p:spTgt spid="256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6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1000"/>
                                        <p:tgtEl>
                                          <p:spTgt spid="256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6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1000"/>
                                        <p:tgtEl>
                                          <p:spTgt spid="256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6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1000"/>
                                        <p:tgtEl>
                                          <p:spTgt spid="256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1000"/>
                                        <p:tgtEl>
                                          <p:spTgt spid="256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1000"/>
                                        <p:tgtEl>
                                          <p:spTgt spid="256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1000"/>
                                        <p:tgtEl>
                                          <p:spTgt spid="256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1000"/>
                                        <p:tgtEl>
                                          <p:spTgt spid="256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1000"/>
                                        <p:tgtEl>
                                          <p:spTgt spid="256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1000"/>
                                        <p:tgtEl>
                                          <p:spTgt spid="256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1000"/>
                                        <p:tgtEl>
                                          <p:spTgt spid="256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1000"/>
                                        <p:tgtEl>
                                          <p:spTgt spid="256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14" grpId="0"/>
      <p:bldP spid="25614" grpId="1"/>
      <p:bldP spid="25615" grpId="0" build="allAtOnce"/>
      <p:bldP spid="25619" grpId="0"/>
      <p:bldP spid="25619" grpId="1"/>
      <p:bldP spid="25620" grpId="0"/>
      <p:bldP spid="25620" grpId="1"/>
      <p:bldP spid="25626" grpId="0"/>
      <p:bldP spid="25626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Rectangle 4">
            <a:extLst>
              <a:ext uri="{FF2B5EF4-FFF2-40B4-BE49-F238E27FC236}">
                <a16:creationId xmlns:a16="http://schemas.microsoft.com/office/drawing/2014/main" id="{CE0A0D38-2570-4224-BFC3-5661F13DAFE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64797" y="298903"/>
            <a:ext cx="8385175" cy="1431925"/>
          </a:xfrm>
          <a:noFill/>
          <a:ln/>
        </p:spPr>
        <p:txBody>
          <a:bodyPr/>
          <a:lstStyle/>
          <a:p>
            <a:r>
              <a:rPr lang="en-US" altLang="en-US" sz="4000" i="1" u="sng" dirty="0"/>
              <a:t>Identification of disaccharide</a:t>
            </a:r>
            <a:r>
              <a:rPr lang="en-US" altLang="en-US" dirty="0"/>
              <a:t> </a:t>
            </a:r>
          </a:p>
        </p:txBody>
      </p:sp>
      <p:sp>
        <p:nvSpPr>
          <p:cNvPr id="27653" name="Rectangle 5">
            <a:extLst>
              <a:ext uri="{FF2B5EF4-FFF2-40B4-BE49-F238E27FC236}">
                <a16:creationId xmlns:a16="http://schemas.microsoft.com/office/drawing/2014/main" id="{B536D36B-5C77-49F6-83CD-AFB02AAD8DD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248229" y="1730828"/>
            <a:ext cx="8845550" cy="4800600"/>
          </a:xfrm>
          <a:noFill/>
          <a:ln/>
        </p:spPr>
        <p:txBody>
          <a:bodyPr/>
          <a:lstStyle/>
          <a:p>
            <a:pPr algn="l">
              <a:lnSpc>
                <a:spcPct val="90000"/>
              </a:lnSpc>
              <a:buFontTx/>
              <a:buChar char="-"/>
            </a:pPr>
            <a:r>
              <a:rPr lang="en-US" altLang="en-US" dirty="0"/>
              <a:t>Disaccharides includes:                                   </a:t>
            </a:r>
          </a:p>
          <a:p>
            <a:pPr algn="l">
              <a:lnSpc>
                <a:spcPct val="90000"/>
              </a:lnSpc>
              <a:buFontTx/>
              <a:buChar char="-"/>
            </a:pPr>
            <a:r>
              <a:rPr lang="en-US" altLang="en-US" dirty="0"/>
              <a:t>1) Sucrose.                                                     </a:t>
            </a:r>
          </a:p>
          <a:p>
            <a:pPr algn="l">
              <a:lnSpc>
                <a:spcPct val="90000"/>
              </a:lnSpc>
              <a:buFontTx/>
              <a:buChar char="-"/>
            </a:pPr>
            <a:r>
              <a:rPr lang="en-US" altLang="en-US" dirty="0"/>
              <a:t>2) Lactose .                                                     </a:t>
            </a:r>
          </a:p>
          <a:p>
            <a:pPr algn="l">
              <a:lnSpc>
                <a:spcPct val="90000"/>
              </a:lnSpc>
              <a:buFontTx/>
              <a:buChar char="-"/>
            </a:pPr>
            <a:r>
              <a:rPr lang="en-US" altLang="en-US" dirty="0"/>
              <a:t>3) Maltose</a:t>
            </a:r>
            <a:r>
              <a:rPr lang="en-US" altLang="en-US" dirty="0">
                <a:solidFill>
                  <a:schemeClr val="folHlink"/>
                </a:solidFill>
              </a:rPr>
              <a:t>.</a:t>
            </a:r>
          </a:p>
          <a:p>
            <a:pPr algn="l">
              <a:lnSpc>
                <a:spcPct val="90000"/>
              </a:lnSpc>
              <a:buFontTx/>
              <a:buChar char="-"/>
            </a:pPr>
            <a:r>
              <a:rPr lang="en-US" altLang="en-US" dirty="0">
                <a:solidFill>
                  <a:schemeClr val="folHlink"/>
                </a:solidFill>
              </a:rPr>
              <a:t>                                                                                                                               </a:t>
            </a:r>
            <a:r>
              <a:rPr lang="en-US" altLang="en-US" i="1" u="sng" dirty="0">
                <a:solidFill>
                  <a:schemeClr val="tx1"/>
                </a:solidFill>
              </a:rPr>
              <a:t>1) Sucrose</a:t>
            </a:r>
          </a:p>
          <a:p>
            <a:pPr algn="l">
              <a:lnSpc>
                <a:spcPct val="90000"/>
              </a:lnSpc>
              <a:buFontTx/>
              <a:buChar char="-"/>
            </a:pPr>
            <a:r>
              <a:rPr lang="en-US" altLang="en-US" b="1" i="1" u="sng" dirty="0">
                <a:solidFill>
                  <a:schemeClr val="tx2"/>
                </a:solidFill>
              </a:rPr>
              <a:t>Physical characters:</a:t>
            </a:r>
            <a:r>
              <a:rPr lang="en-US" altLang="en-US" dirty="0"/>
              <a:t>                                      </a:t>
            </a:r>
          </a:p>
          <a:p>
            <a:pPr algn="l">
              <a:lnSpc>
                <a:spcPct val="90000"/>
              </a:lnSpc>
              <a:buFontTx/>
              <a:buChar char="-"/>
            </a:pPr>
            <a:r>
              <a:rPr lang="en-US" altLang="en-US" dirty="0"/>
              <a:t>White crystalline , sweet taste , soluble in water and insoluble in alcohol.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65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65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65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653">
                                            <p:bg/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65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653">
                                            <p:bg/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65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653">
                                            <p:bg/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65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653">
                                            <p:bg/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65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6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6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6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6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6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6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6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6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6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6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6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6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6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6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6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6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6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6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6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6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6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6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6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6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6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6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6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6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6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6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6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6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6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6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6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6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6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6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6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6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6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6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6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6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6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6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6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6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6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6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6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6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6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6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6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6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6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6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6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6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6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6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6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6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6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6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6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6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6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6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6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6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6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6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6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6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6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2" grpId="0" animBg="1"/>
      <p:bldP spid="27653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6" name="Rectangle 4">
            <a:extLst>
              <a:ext uri="{FF2B5EF4-FFF2-40B4-BE49-F238E27FC236}">
                <a16:creationId xmlns:a16="http://schemas.microsoft.com/office/drawing/2014/main" id="{9C6817FB-F081-4B48-9511-2F9C58835FC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00201" y="685800"/>
            <a:ext cx="8385175" cy="593725"/>
          </a:xfrm>
          <a:noFill/>
          <a:ln/>
        </p:spPr>
        <p:txBody>
          <a:bodyPr>
            <a:normAutofit fontScale="90000"/>
          </a:bodyPr>
          <a:lstStyle/>
          <a:p>
            <a:r>
              <a:rPr lang="en-US" altLang="en-US" sz="4000" i="1" u="sng" dirty="0"/>
              <a:t>Test for identity:</a:t>
            </a:r>
            <a:r>
              <a:rPr lang="en-US" altLang="en-US" sz="4000" dirty="0"/>
              <a:t>                               </a:t>
            </a:r>
          </a:p>
        </p:txBody>
      </p:sp>
      <p:sp>
        <p:nvSpPr>
          <p:cNvPr id="28677" name="Rectangle 5">
            <a:extLst>
              <a:ext uri="{FF2B5EF4-FFF2-40B4-BE49-F238E27FC236}">
                <a16:creationId xmlns:a16="http://schemas.microsoft.com/office/drawing/2014/main" id="{420C6332-E100-44D8-92E6-1D1F826869A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988540" y="1362927"/>
            <a:ext cx="9679459" cy="5495072"/>
          </a:xfrm>
          <a:noFill/>
          <a:ln/>
        </p:spPr>
        <p:txBody>
          <a:bodyPr/>
          <a:lstStyle/>
          <a:p>
            <a:pPr marL="609600" indent="-609600">
              <a:buNone/>
            </a:pPr>
            <a:r>
              <a:rPr lang="en-US" altLang="en-US" sz="2400" b="1" i="1" u="sng" dirty="0" err="1">
                <a:solidFill>
                  <a:schemeClr val="tx1"/>
                </a:solidFill>
              </a:rPr>
              <a:t>Molisch’test</a:t>
            </a:r>
            <a:r>
              <a:rPr lang="en-US" altLang="en-US" sz="2400" b="1" i="1" u="sng" dirty="0">
                <a:solidFill>
                  <a:schemeClr val="tx1"/>
                </a:solidFill>
              </a:rPr>
              <a:t>:</a:t>
            </a:r>
            <a:r>
              <a:rPr lang="en-US" altLang="en-US" sz="2400" dirty="0">
                <a:solidFill>
                  <a:schemeClr val="tx1"/>
                </a:solidFill>
              </a:rPr>
              <a:t> </a:t>
            </a:r>
            <a:r>
              <a:rPr lang="en-US" altLang="en-US" sz="2400" dirty="0"/>
              <a:t>Positive( Purple ring at the junction between the two layers) </a:t>
            </a:r>
          </a:p>
          <a:p>
            <a:pPr marL="609600" indent="-609600">
              <a:buNone/>
            </a:pPr>
            <a:r>
              <a:rPr lang="en-US" altLang="en-US" sz="2400" i="1" u="sng" dirty="0"/>
              <a:t>Reduction of Fehling’s soln. : </a:t>
            </a:r>
            <a:r>
              <a:rPr lang="en-US" altLang="en-US" sz="2400" dirty="0"/>
              <a:t>Negative </a:t>
            </a:r>
          </a:p>
          <a:p>
            <a:pPr marL="609600" indent="-609600">
              <a:buNone/>
            </a:pPr>
            <a:r>
              <a:rPr lang="en-US" altLang="en-US" sz="2400" dirty="0"/>
              <a:t>( No </a:t>
            </a:r>
            <a:r>
              <a:rPr lang="en-US" altLang="en-US" sz="2400" dirty="0" err="1"/>
              <a:t>redprecipitate</a:t>
            </a:r>
            <a:r>
              <a:rPr lang="en-US" altLang="en-US" sz="2400" dirty="0"/>
              <a:t>)…………..Why?!                 </a:t>
            </a:r>
          </a:p>
        </p:txBody>
      </p:sp>
      <p:sp>
        <p:nvSpPr>
          <p:cNvPr id="28679" name="Text Box 7">
            <a:extLst>
              <a:ext uri="{FF2B5EF4-FFF2-40B4-BE49-F238E27FC236}">
                <a16:creationId xmlns:a16="http://schemas.microsoft.com/office/drawing/2014/main" id="{37BEEDA0-C482-4AD7-BCC7-CDAFDE09FE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44777" y="3547121"/>
            <a:ext cx="3566984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en-US" sz="3200" b="1" i="1" u="sng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Resorcinol test:</a:t>
            </a:r>
            <a:r>
              <a:rPr lang="en-US" altLang="en-US" sz="3200" dirty="0">
                <a:solidFill>
                  <a:srgbClr val="FF99FF"/>
                </a:solidFill>
              </a:rPr>
              <a:t>                                                  </a:t>
            </a:r>
            <a:endParaRPr lang="en-US" altLang="en-US" sz="3200" b="1" i="1" u="sng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28680" name="Picture 8" descr="test tube">
            <a:extLst>
              <a:ext uri="{FF2B5EF4-FFF2-40B4-BE49-F238E27FC236}">
                <a16:creationId xmlns:a16="http://schemas.microsoft.com/office/drawing/2014/main" id="{47F64913-ABEB-4796-855E-466284939C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191000"/>
            <a:ext cx="990600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681" name="Text Box 9">
            <a:extLst>
              <a:ext uri="{FF2B5EF4-FFF2-40B4-BE49-F238E27FC236}">
                <a16:creationId xmlns:a16="http://schemas.microsoft.com/office/drawing/2014/main" id="{0D591981-2D14-4ACF-B72E-4ADE0F7837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0" y="5943600"/>
            <a:ext cx="1828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en-US" sz="2400"/>
              <a:t>Sugar soln.</a:t>
            </a:r>
          </a:p>
        </p:txBody>
      </p:sp>
      <p:sp>
        <p:nvSpPr>
          <p:cNvPr id="28682" name="Line 10">
            <a:extLst>
              <a:ext uri="{FF2B5EF4-FFF2-40B4-BE49-F238E27FC236}">
                <a16:creationId xmlns:a16="http://schemas.microsoft.com/office/drawing/2014/main" id="{9EC2DD25-615E-499D-949D-369403D13BFC}"/>
              </a:ext>
            </a:extLst>
          </p:cNvPr>
          <p:cNvSpPr>
            <a:spLocks noChangeShapeType="1"/>
          </p:cNvSpPr>
          <p:nvPr/>
        </p:nvSpPr>
        <p:spPr bwMode="auto">
          <a:xfrm>
            <a:off x="2209800" y="5867400"/>
            <a:ext cx="9144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83" name="Line 11">
            <a:extLst>
              <a:ext uri="{FF2B5EF4-FFF2-40B4-BE49-F238E27FC236}">
                <a16:creationId xmlns:a16="http://schemas.microsoft.com/office/drawing/2014/main" id="{D2CB1DFC-8B41-4083-B3E3-EED391338A30}"/>
              </a:ext>
            </a:extLst>
          </p:cNvPr>
          <p:cNvSpPr>
            <a:spLocks noChangeShapeType="1"/>
          </p:cNvSpPr>
          <p:nvPr/>
        </p:nvSpPr>
        <p:spPr bwMode="auto">
          <a:xfrm>
            <a:off x="2209800" y="5562600"/>
            <a:ext cx="9906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84" name="Text Box 12">
            <a:extLst>
              <a:ext uri="{FF2B5EF4-FFF2-40B4-BE49-F238E27FC236}">
                <a16:creationId xmlns:a16="http://schemas.microsoft.com/office/drawing/2014/main" id="{23A3E24D-90A1-4882-A3D2-16A0C7B489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5410200"/>
            <a:ext cx="228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en-US" sz="2400"/>
              <a:t>2ml 25% HCl</a:t>
            </a:r>
          </a:p>
        </p:txBody>
      </p:sp>
      <p:sp>
        <p:nvSpPr>
          <p:cNvPr id="28685" name="Line 13">
            <a:extLst>
              <a:ext uri="{FF2B5EF4-FFF2-40B4-BE49-F238E27FC236}">
                <a16:creationId xmlns:a16="http://schemas.microsoft.com/office/drawing/2014/main" id="{0520B108-9F1B-44D2-B266-9764C8FD351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209800" y="5105400"/>
            <a:ext cx="9906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86" name="Text Box 14">
            <a:extLst>
              <a:ext uri="{FF2B5EF4-FFF2-40B4-BE49-F238E27FC236}">
                <a16:creationId xmlns:a16="http://schemas.microsoft.com/office/drawing/2014/main" id="{6F86BAEA-03E4-4127-8DDE-4942728CEE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0" y="4664076"/>
            <a:ext cx="1905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en-US" sz="2400" dirty="0"/>
              <a:t>Few crystals of </a:t>
            </a:r>
            <a:r>
              <a:rPr lang="en-US" altLang="en-US" sz="2400" dirty="0" err="1"/>
              <a:t>resorcin</a:t>
            </a:r>
            <a:endParaRPr lang="en-US" altLang="en-US" sz="2400" dirty="0"/>
          </a:p>
        </p:txBody>
      </p:sp>
      <p:sp>
        <p:nvSpPr>
          <p:cNvPr id="28687" name="Line 15">
            <a:extLst>
              <a:ext uri="{FF2B5EF4-FFF2-40B4-BE49-F238E27FC236}">
                <a16:creationId xmlns:a16="http://schemas.microsoft.com/office/drawing/2014/main" id="{4800B584-0C13-44D0-B4FC-4AD65FF2805D}"/>
              </a:ext>
            </a:extLst>
          </p:cNvPr>
          <p:cNvSpPr>
            <a:spLocks noChangeShapeType="1"/>
          </p:cNvSpPr>
          <p:nvPr/>
        </p:nvSpPr>
        <p:spPr bwMode="auto">
          <a:xfrm>
            <a:off x="5181600" y="5638800"/>
            <a:ext cx="1981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88" name="Text Box 16">
            <a:extLst>
              <a:ext uri="{FF2B5EF4-FFF2-40B4-BE49-F238E27FC236}">
                <a16:creationId xmlns:a16="http://schemas.microsoft.com/office/drawing/2014/main" id="{4CC60A1E-9AF7-455D-BCAC-0EE0B5F8FC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0" y="5257800"/>
            <a:ext cx="1371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en-US" sz="2400"/>
              <a:t>Heat</a:t>
            </a:r>
          </a:p>
        </p:txBody>
      </p:sp>
      <p:sp>
        <p:nvSpPr>
          <p:cNvPr id="28689" name="Text Box 17">
            <a:extLst>
              <a:ext uri="{FF2B5EF4-FFF2-40B4-BE49-F238E27FC236}">
                <a16:creationId xmlns:a16="http://schemas.microsoft.com/office/drawing/2014/main" id="{34929666-F98E-4C97-8B9A-72B192D440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86600" y="5348288"/>
            <a:ext cx="28956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en-US" sz="2800" b="1">
                <a:solidFill>
                  <a:srgbClr val="FF0000"/>
                </a:solidFill>
              </a:rPr>
              <a:t>Deep red color</a:t>
            </a:r>
          </a:p>
        </p:txBody>
      </p:sp>
      <p:sp>
        <p:nvSpPr>
          <p:cNvPr id="28690" name="Rectangle 18">
            <a:extLst>
              <a:ext uri="{FF2B5EF4-FFF2-40B4-BE49-F238E27FC236}">
                <a16:creationId xmlns:a16="http://schemas.microsoft.com/office/drawing/2014/main" id="{F9A12BA1-A780-42EC-A33D-AC3E1A2731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2319" y="3116263"/>
            <a:ext cx="26670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3200" b="1" i="1" u="sng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Special test: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67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67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67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677">
                                            <p:bg/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677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677">
                                            <p:bg/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677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677">
                                            <p:bg/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677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677">
                                            <p:bg/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677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6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6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6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6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6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6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6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6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6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6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6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6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6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6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6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6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6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6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6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6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6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6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6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6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6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6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6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6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6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6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6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6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6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6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6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6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69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69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69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69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69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69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69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69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1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1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7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8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9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0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1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2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3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4" dur="41" decel="50000">
                                          <p:stCondLst>
                                            <p:cond delay="458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 nodeType="afterGroup">
                            <p:stCondLst>
                              <p:cond delay="4499"/>
                            </p:stCondLst>
                            <p:childTnLst>
                              <p:par>
                                <p:cTn id="136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8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86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86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86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4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868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5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86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6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868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7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86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8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868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9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86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0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868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1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868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 nodeType="afterGroup">
                            <p:stCondLst>
                              <p:cond delay="5499"/>
                            </p:stCondLst>
                            <p:childTnLst>
                              <p:par>
                                <p:cTn id="153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5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6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86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86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86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1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868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2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868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3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868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4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868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5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868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6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868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7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868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8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868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 nodeType="afterGroup">
                            <p:stCondLst>
                              <p:cond delay="6499"/>
                            </p:stCondLst>
                            <p:childTnLst>
                              <p:par>
                                <p:cTn id="170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2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3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86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86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86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8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868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9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868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0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868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1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868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2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868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3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868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4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868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5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868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 nodeType="afterGroup">
                            <p:stCondLst>
                              <p:cond delay="7499"/>
                            </p:stCondLst>
                            <p:childTnLst>
                              <p:par>
                                <p:cTn id="187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9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0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86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86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86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5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868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6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868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7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868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8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868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9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868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0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868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1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868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2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868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 nodeType="afterGroup">
                            <p:stCondLst>
                              <p:cond delay="8499"/>
                            </p:stCondLst>
                            <p:childTnLst>
                              <p:par>
                                <p:cTn id="204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6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7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86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86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86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2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868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3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868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4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868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5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868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6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868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7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868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8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868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9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868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 nodeType="afterGroup">
                            <p:stCondLst>
                              <p:cond delay="9499"/>
                            </p:stCondLst>
                            <p:childTnLst>
                              <p:par>
                                <p:cTn id="221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3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4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86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86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86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9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868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0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868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1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868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2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868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3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868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4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868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5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868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6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868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7" fill="hold" nodeType="afterGroup">
                            <p:stCondLst>
                              <p:cond delay="10499"/>
                            </p:stCondLst>
                            <p:childTnLst>
                              <p:par>
                                <p:cTn id="238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0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1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86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86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86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6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868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7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868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8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868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9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868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0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868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1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868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2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868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3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868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4" fill="hold" nodeType="afterGroup">
                            <p:stCondLst>
                              <p:cond delay="11499"/>
                            </p:stCondLst>
                            <p:childTnLst>
                              <p:par>
                                <p:cTn id="25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86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86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86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868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868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868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868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868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868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868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868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1" fill="hold" nodeType="afterGroup">
                            <p:stCondLst>
                              <p:cond delay="12499"/>
                            </p:stCondLst>
                            <p:childTnLst>
                              <p:par>
                                <p:cTn id="27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4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5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6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7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86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8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86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9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86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0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868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1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868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2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868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3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868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4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868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5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868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6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868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7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868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6" grpId="0" animBg="1"/>
      <p:bldP spid="28677" grpId="0" build="p" animBg="1"/>
      <p:bldP spid="28679" grpId="0"/>
      <p:bldP spid="28681" grpId="0"/>
      <p:bldP spid="28684" grpId="0"/>
      <p:bldP spid="28686" grpId="0"/>
      <p:bldP spid="28688" grpId="0"/>
      <p:bldP spid="28689" grpId="0"/>
      <p:bldP spid="2869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28460BD8-AE3F-4AC9-9D0B-717052AA5D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54420CFE-F482-466E-9E1E-C78513C0B8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5331032B-BD21-4BDA-920C-12E3580525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Rectangle 23">
              <a:extLst>
                <a:ext uri="{FF2B5EF4-FFF2-40B4-BE49-F238E27FC236}">
                  <a16:creationId xmlns:a16="http://schemas.microsoft.com/office/drawing/2014/main" id="{E7514DA3-59E7-409E-8A3B-AD097F6E56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Rectangle 25">
              <a:extLst>
                <a:ext uri="{FF2B5EF4-FFF2-40B4-BE49-F238E27FC236}">
                  <a16:creationId xmlns:a16="http://schemas.microsoft.com/office/drawing/2014/main" id="{57B9A2A6-3BE4-4599-9364-F71C5BFD61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Isosceles Triangle 12">
              <a:extLst>
                <a:ext uri="{FF2B5EF4-FFF2-40B4-BE49-F238E27FC236}">
                  <a16:creationId xmlns:a16="http://schemas.microsoft.com/office/drawing/2014/main" id="{4FD744C6-4ED8-4BC9-BF68-6BDF701C5D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27">
              <a:extLst>
                <a:ext uri="{FF2B5EF4-FFF2-40B4-BE49-F238E27FC236}">
                  <a16:creationId xmlns:a16="http://schemas.microsoft.com/office/drawing/2014/main" id="{092C5BAD-C911-4F8F-A1C5-470268BE66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8">
              <a:extLst>
                <a:ext uri="{FF2B5EF4-FFF2-40B4-BE49-F238E27FC236}">
                  <a16:creationId xmlns:a16="http://schemas.microsoft.com/office/drawing/2014/main" id="{B133D0C8-4EC4-424F-8E70-0482D5B1B6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9">
              <a:extLst>
                <a:ext uri="{FF2B5EF4-FFF2-40B4-BE49-F238E27FC236}">
                  <a16:creationId xmlns:a16="http://schemas.microsoft.com/office/drawing/2014/main" id="{7B1532A0-F4B3-4DE8-B18F-740CAAD25A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8EFDD162-BBBA-4062-8BBF-53DBA10913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DCFC9E65-3E19-4483-B952-25D29683CA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27577DEC-D9A5-404D-9789-702F4319BE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CEEA9366-CEA8-4F23-B065-4337F0D836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904A03D6-39B4-4278-9BE1-A07E024499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FBE459AF-3736-4886-82E0-9B5DA427B5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alpha val="8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4B6B88EF-180C-4E39-8A3F-A52E87110C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52DFAACF-64D0-4621-8FF4-E2F03C3E8D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36611FF0-65B3-49DB-97C6-1B72AAD0FB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0F7407FE-86B1-4890-9D80-9406FBF29E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9">
              <a:extLst>
                <a:ext uri="{FF2B5EF4-FFF2-40B4-BE49-F238E27FC236}">
                  <a16:creationId xmlns:a16="http://schemas.microsoft.com/office/drawing/2014/main" id="{EBD42D5B-8F87-45B3-98B3-C66944F92E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Isosceles Triangle 29">
              <a:extLst>
                <a:ext uri="{FF2B5EF4-FFF2-40B4-BE49-F238E27FC236}">
                  <a16:creationId xmlns:a16="http://schemas.microsoft.com/office/drawing/2014/main" id="{F5E04699-59E1-4468-9E7C-83070EEB42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F2AE8F13-9A52-4D7F-9637-321EA7CF32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2" name="Rectangle 2">
            <a:extLst>
              <a:ext uri="{FF2B5EF4-FFF2-40B4-BE49-F238E27FC236}">
                <a16:creationId xmlns:a16="http://schemas.microsoft.com/office/drawing/2014/main" id="{34BCD017-A987-4A0B-8817-8ECB521A0A2F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1003646" y="453630"/>
            <a:ext cx="7767637" cy="924718"/>
          </a:xfrm>
        </p:spPr>
        <p:txBody>
          <a:bodyPr/>
          <a:lstStyle/>
          <a:p>
            <a:r>
              <a:rPr lang="en-US" altLang="en-US" sz="4000" i="1" u="sng" dirty="0">
                <a:solidFill>
                  <a:schemeClr val="fol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Lactose:</a:t>
            </a:r>
            <a:endParaRPr lang="en-US" altLang="en-US" sz="4000" b="0" i="1" u="sng" dirty="0">
              <a:solidFill>
                <a:schemeClr val="folHlin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Rectangle 4">
            <a:extLst>
              <a:ext uri="{FF2B5EF4-FFF2-40B4-BE49-F238E27FC236}">
                <a16:creationId xmlns:a16="http://schemas.microsoft.com/office/drawing/2014/main" id="{6CCA6FDF-190F-4B8A-A307-52054563B1CA}"/>
              </a:ext>
            </a:extLst>
          </p:cNvPr>
          <p:cNvSpPr txBox="1">
            <a:spLocks noChangeArrowheads="1"/>
          </p:cNvSpPr>
          <p:nvPr/>
        </p:nvSpPr>
        <p:spPr>
          <a:xfrm>
            <a:off x="403668" y="1447800"/>
            <a:ext cx="9144000" cy="5410200"/>
          </a:xfrm>
          <a:prstGeom prst="rect">
            <a:avLst/>
          </a:prstGeom>
          <a:noFill/>
          <a:ln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400" b="1" i="1" u="sng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Physical characters: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White crystalline , slightly sweet , soluble in water and insoluble in alcohol.                    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400" b="1" i="1" u="sng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Tests for identity:</a:t>
            </a:r>
            <a:r>
              <a:rPr lang="en-US" altLang="en-US" sz="24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400" b="1" i="1" u="sng" dirty="0">
                <a:solidFill>
                  <a:schemeClr val="fol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Molisch’s test</a:t>
            </a:r>
            <a:r>
              <a:rPr lang="en-US" altLang="en-US" sz="24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Positive                               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400" b="1" i="1" u="sng" dirty="0">
                <a:solidFill>
                  <a:schemeClr val="fol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Reduction of Fehling’s soln. :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Positive (Red precipitate)                                            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400" b="1" i="1" u="sng" dirty="0">
                <a:solidFill>
                  <a:schemeClr val="fol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Reduction of Barfoed’s soln. </a:t>
            </a:r>
            <a:r>
              <a:rPr lang="en-US" altLang="en-US" sz="2400" dirty="0">
                <a:solidFill>
                  <a:schemeClr val="fol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Red precipitate after more than 5 mins.        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400" b="1" i="1" u="sng" dirty="0">
                <a:solidFill>
                  <a:schemeClr val="fol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Osazone test :</a:t>
            </a:r>
            <a:r>
              <a:rPr lang="en-US" altLang="en-US" sz="2400" dirty="0">
                <a:solidFill>
                  <a:schemeClr val="fol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gives characteristic crystals in the form of tufts of needles after heating for 45 mins on cold.</a:t>
            </a:r>
            <a:endParaRPr lang="en-US" altLang="en-US" sz="2400" b="1" i="1" u="sng" dirty="0">
              <a:solidFill>
                <a:schemeClr val="folHlin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5" name="Rectangle 5">
            <a:extLst>
              <a:ext uri="{FF2B5EF4-FFF2-40B4-BE49-F238E27FC236}">
                <a16:creationId xmlns:a16="http://schemas.microsoft.com/office/drawing/2014/main" id="{FE0525FC-89D4-4FA6-B32C-278DAF5D9A9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285103" y="1065213"/>
            <a:ext cx="8382000" cy="5867400"/>
          </a:xfrm>
          <a:noFill/>
          <a:ln/>
        </p:spPr>
        <p:txBody>
          <a:bodyPr>
            <a:noAutofit/>
          </a:bodyPr>
          <a:lstStyle/>
          <a:p>
            <a:pPr algn="l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800" b="1" i="1" u="sng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Physical characters: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</a:t>
            </a:r>
          </a:p>
          <a:p>
            <a:pPr algn="l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White crystalline , slightly sweet , soluble in water and insoluble in alcohol.</a:t>
            </a:r>
          </a:p>
          <a:p>
            <a:pPr algn="l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</a:t>
            </a:r>
          </a:p>
          <a:p>
            <a:pPr algn="l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800" b="1" i="1" u="sng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Tests for identity: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</a:t>
            </a:r>
          </a:p>
          <a:p>
            <a:pPr algn="l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800" b="1" i="1" u="sng" dirty="0">
                <a:solidFill>
                  <a:schemeClr val="fol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Molisch’s test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Positive.             </a:t>
            </a:r>
          </a:p>
          <a:p>
            <a:pPr algn="l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800" b="1" i="1" u="sng" dirty="0">
                <a:solidFill>
                  <a:schemeClr val="fol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Reduction of Fehling’s </a:t>
            </a:r>
            <a:r>
              <a:rPr lang="en-US" altLang="en-US" sz="2800" b="1" i="1" u="sng" dirty="0" err="1">
                <a:solidFill>
                  <a:schemeClr val="fol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soln</a:t>
            </a:r>
            <a:r>
              <a:rPr lang="en-US" altLang="en-US" sz="2800" b="1" i="1" u="sng" dirty="0">
                <a:solidFill>
                  <a:schemeClr val="fol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:Positive. </a:t>
            </a:r>
          </a:p>
          <a:p>
            <a:pPr algn="l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800" b="1" i="1" u="sng" dirty="0">
                <a:solidFill>
                  <a:schemeClr val="fol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Reduction of Barfoed’s soln.</a:t>
            </a:r>
            <a:r>
              <a:rPr lang="en-US" altLang="en-US" sz="2800" dirty="0">
                <a:solidFill>
                  <a:schemeClr val="fol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Red precipitate after more than 5 mins.</a:t>
            </a:r>
          </a:p>
          <a:p>
            <a:pPr algn="l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800" b="1" i="1" u="sng" dirty="0">
                <a:solidFill>
                  <a:schemeClr val="fol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Osazone</a:t>
            </a:r>
            <a:r>
              <a:rPr lang="en-US" altLang="en-US" sz="28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It gives crystals of osazone in the form of radiating plates or broad needles after heating for 45 mins on cold.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7BE4251-CB7B-4AC2-BA5F-3FD8543F2B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28865" y="2011249"/>
            <a:ext cx="1352550" cy="2286000"/>
          </a:xfrm>
          <a:prstGeom prst="rect">
            <a:avLst/>
          </a:prstGeom>
        </p:spPr>
      </p:pic>
      <p:sp>
        <p:nvSpPr>
          <p:cNvPr id="9" name="Rectangle 4">
            <a:extLst>
              <a:ext uri="{FF2B5EF4-FFF2-40B4-BE49-F238E27FC236}">
                <a16:creationId xmlns:a16="http://schemas.microsoft.com/office/drawing/2014/main" id="{29545C3E-B6FB-4B60-903C-918D7E328FE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77863" y="609600"/>
            <a:ext cx="8596312" cy="1320800"/>
          </a:xfrm>
          <a:noFill/>
          <a:ln/>
        </p:spPr>
        <p:txBody>
          <a:bodyPr/>
          <a:lstStyle/>
          <a:p>
            <a:r>
              <a:rPr lang="en-US" altLang="en-US" b="0" i="1" u="sng" dirty="0"/>
              <a:t>3)Maltose:</a:t>
            </a:r>
            <a:r>
              <a:rPr lang="en-US" altLang="en-US" dirty="0"/>
              <a:t>                                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000"/>
                            </p:stCondLst>
                            <p:childTnLst>
                              <p:par>
                                <p:cTn id="56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000"/>
                            </p:stCondLst>
                            <p:childTnLst>
                              <p:par>
                                <p:cTn id="73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0"/>
                            </p:stCondLst>
                            <p:childTnLst>
                              <p:par>
                                <p:cTn id="90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2000"/>
                            </p:stCondLst>
                            <p:childTnLst>
                              <p:par>
                                <p:cTn id="107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12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40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6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5" grpId="0" uiExpand="1" build="p"/>
      <p:bldP spid="9" grpId="0" animBg="1"/>
    </p:bld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22</TotalTime>
  <Words>792</Words>
  <Application>Microsoft Office PowerPoint</Application>
  <PresentationFormat>Widescreen</PresentationFormat>
  <Paragraphs>126</Paragraphs>
  <Slides>17</Slides>
  <Notes>0</Notes>
  <HiddenSlides>0</HiddenSlides>
  <MMClips>5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Arial</vt:lpstr>
      <vt:lpstr>Calibri</vt:lpstr>
      <vt:lpstr>Times New Roman</vt:lpstr>
      <vt:lpstr>Trebuchet MS</vt:lpstr>
      <vt:lpstr>Wingdings</vt:lpstr>
      <vt:lpstr>Wingdings 3</vt:lpstr>
      <vt:lpstr>Facet</vt:lpstr>
      <vt:lpstr>ChemSketch</vt:lpstr>
      <vt:lpstr>Carbohydrate Phytochemistry</vt:lpstr>
      <vt:lpstr>PowerPoint Presentation</vt:lpstr>
      <vt:lpstr>PowerPoint Presentation</vt:lpstr>
      <vt:lpstr>PowerPoint Presentation</vt:lpstr>
      <vt:lpstr>PowerPoint Presentation</vt:lpstr>
      <vt:lpstr>Identification of disaccharide </vt:lpstr>
      <vt:lpstr>Test for identity:                               </vt:lpstr>
      <vt:lpstr>2) Lactose:</vt:lpstr>
      <vt:lpstr>3)Maltose:                                    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Carbohydrate Pytochemistry</dc:title>
  <dc:creator>Mohammed Ismael Rushdi</dc:creator>
  <cp:lastModifiedBy>Mohammed Ismael</cp:lastModifiedBy>
  <cp:revision>6</cp:revision>
  <dcterms:created xsi:type="dcterms:W3CDTF">2019-10-06T18:03:20Z</dcterms:created>
  <dcterms:modified xsi:type="dcterms:W3CDTF">2020-03-15T18:22:52Z</dcterms:modified>
</cp:coreProperties>
</file>