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3" r:id="rId2"/>
    <p:sldId id="256" r:id="rId3"/>
    <p:sldId id="257" r:id="rId4"/>
    <p:sldId id="258" r:id="rId5"/>
    <p:sldId id="259" r:id="rId6"/>
    <p:sldId id="272" r:id="rId7"/>
    <p:sldId id="260" r:id="rId8"/>
    <p:sldId id="271" r:id="rId9"/>
    <p:sldId id="266" r:id="rId10"/>
    <p:sldId id="267" r:id="rId11"/>
    <p:sldId id="268" r:id="rId12"/>
    <p:sldId id="269" r:id="rId13"/>
    <p:sldId id="261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516" y="-1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DC3FF-7867-4FEA-BB44-4DF73827FE52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82D69-5B1E-438D-A9E9-4F9C968D3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5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3E9D-80B3-48CF-8D16-FA3674702215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54BE-3FC8-403D-9E2D-B53A26972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2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3E9D-80B3-48CF-8D16-FA3674702215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54BE-3FC8-403D-9E2D-B53A26972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4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3E9D-80B3-48CF-8D16-FA3674702215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54BE-3FC8-403D-9E2D-B53A269725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047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3E9D-80B3-48CF-8D16-FA3674702215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54BE-3FC8-403D-9E2D-B53A26972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35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3E9D-80B3-48CF-8D16-FA3674702215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54BE-3FC8-403D-9E2D-B53A269725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3510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3E9D-80B3-48CF-8D16-FA3674702215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54BE-3FC8-403D-9E2D-B53A26972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0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3E9D-80B3-48CF-8D16-FA3674702215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54BE-3FC8-403D-9E2D-B53A26972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31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3E9D-80B3-48CF-8D16-FA3674702215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54BE-3FC8-403D-9E2D-B53A26972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3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3E9D-80B3-48CF-8D16-FA3674702215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54BE-3FC8-403D-9E2D-B53A26972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3E9D-80B3-48CF-8D16-FA3674702215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54BE-3FC8-403D-9E2D-B53A26972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3E9D-80B3-48CF-8D16-FA3674702215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54BE-3FC8-403D-9E2D-B53A26972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3E9D-80B3-48CF-8D16-FA3674702215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54BE-3FC8-403D-9E2D-B53A26972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5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3E9D-80B3-48CF-8D16-FA3674702215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54BE-3FC8-403D-9E2D-B53A26972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3E9D-80B3-48CF-8D16-FA3674702215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54BE-3FC8-403D-9E2D-B53A26972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5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3E9D-80B3-48CF-8D16-FA3674702215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54BE-3FC8-403D-9E2D-B53A26972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76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3E9D-80B3-48CF-8D16-FA3674702215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54BE-3FC8-403D-9E2D-B53A26972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0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83E9D-80B3-48CF-8D16-FA3674702215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9D54BE-3FC8-403D-9E2D-B53A26972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m/imgres?imgurl=http://www.gudjons.com/Mittel/Rauwolfia.jpg&amp;imgrefurl=http://www.gudjons.com/cgi-local/tdbengine/arzneiliste.prg?lang=2&amp;usg=__XOq9u9SMAxgO3-jC9UwL2IVuk3M=&amp;h=488&amp;w=756&amp;sz=83&amp;hl=en&amp;start=3&amp;tbnid=1gMmdJjn_HaV5M:&amp;tbnh=92&amp;tbnw=142&amp;prev=/images?q=rauwolfia&amp;gbv=2&amp;hl=en&amp;sa=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98E33-6EE4-4910-B41A-BFB6B874C669}"/>
              </a:ext>
            </a:extLst>
          </p:cNvPr>
          <p:cNvSpPr txBox="1">
            <a:spLocks/>
          </p:cNvSpPr>
          <p:nvPr/>
        </p:nvSpPr>
        <p:spPr>
          <a:xfrm>
            <a:off x="270806" y="2528900"/>
            <a:ext cx="8602388" cy="18002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/>
              <a:t>Pharmacognosy 4</a:t>
            </a:r>
          </a:p>
          <a:p>
            <a:r>
              <a:rPr lang="en-US" sz="8800" b="1" dirty="0"/>
              <a:t>GENERAL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CCA581-FF7A-4B7C-8463-72A3C39B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55976" y="6466767"/>
            <a:ext cx="1165049" cy="365125"/>
          </a:xfrm>
        </p:spPr>
        <p:txBody>
          <a:bodyPr/>
          <a:lstStyle/>
          <a:p>
            <a:r>
              <a:rPr lang="en-US" dirty="0"/>
              <a:t>3/15/2020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046E71-4189-4141-9E46-06C61100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5690593" cy="365125"/>
          </a:xfrm>
        </p:spPr>
        <p:txBody>
          <a:bodyPr/>
          <a:lstStyle/>
          <a:p>
            <a:r>
              <a:rPr lang="en-US" dirty="0"/>
              <a:t>Mohammed I. Rushdi 010006796271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55AD0-141F-4E16-AC2A-1296DD57A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D54BE-3FC8-403D-9E2D-B53A269725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79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:\image7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6224731" cy="4529543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4786314" y="3500438"/>
            <a:ext cx="2000264" cy="12858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000892" y="2500306"/>
            <a:ext cx="1545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unlignified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16" y="3143248"/>
            <a:ext cx="2353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accent4"/>
                </a:solidFill>
              </a:rPr>
              <a:t>Pericyclic</a:t>
            </a:r>
            <a:r>
              <a:rPr lang="en-US" sz="2400" b="1" dirty="0">
                <a:solidFill>
                  <a:schemeClr val="accent4"/>
                </a:solidFill>
              </a:rPr>
              <a:t> fiber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:\image7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83762"/>
            <a:ext cx="8365650" cy="6274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:\image7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409" y="969094"/>
            <a:ext cx="7270268" cy="54527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6858016" y="2143116"/>
            <a:ext cx="1357322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180092" y="1773784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Xylem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857884" y="5000636"/>
            <a:ext cx="2357454" cy="857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286776" y="4857760"/>
            <a:ext cx="68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Pith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01122" cy="71438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Microscopical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exmination</a:t>
            </a:r>
            <a:r>
              <a:rPr lang="en-US" sz="3600" b="1" dirty="0">
                <a:solidFill>
                  <a:srgbClr val="FF0000"/>
                </a:solidFill>
              </a:rPr>
              <a:t> of the powder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Starch granules </a:t>
            </a:r>
            <a:r>
              <a:rPr lang="en-US" sz="2800" dirty="0"/>
              <a:t>: simple , spherical with eccentric fissure </a:t>
            </a:r>
            <a:r>
              <a:rPr lang="en-US" sz="2800" dirty="0" err="1"/>
              <a:t>hilum</a:t>
            </a:r>
            <a:r>
              <a:rPr lang="en-US" sz="2800" dirty="0"/>
              <a:t> 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cork  : </a:t>
            </a:r>
            <a:r>
              <a:rPr lang="en-US" sz="2800" dirty="0"/>
              <a:t>brown polygonal cells, some are strongly lignified while others are non-lignified 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Xylem fibers : </a:t>
            </a:r>
            <a:r>
              <a:rPr lang="en-US" sz="2800" dirty="0"/>
              <a:t>irregular in shape , thickened and lignified 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Pericyclic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fibers : </a:t>
            </a:r>
            <a:r>
              <a:rPr lang="en-US" sz="2800" dirty="0"/>
              <a:t>large </a:t>
            </a:r>
            <a:r>
              <a:rPr lang="en-US" sz="2800" dirty="0" err="1"/>
              <a:t>unlignified</a:t>
            </a:r>
            <a:r>
              <a:rPr lang="en-US" sz="2800" dirty="0"/>
              <a:t> show ovoid enlargement at one end 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Prisms</a:t>
            </a:r>
            <a:r>
              <a:rPr lang="en-US" sz="2800" dirty="0"/>
              <a:t> of ca-oxalate 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8B7047-79CE-4299-9E4A-FA052BC3A1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4500594" cy="1143000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Starch granules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571744"/>
            <a:ext cx="2314564" cy="237129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071678"/>
            <a:ext cx="4286280" cy="321471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926" y="274638"/>
            <a:ext cx="3929090" cy="1143000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cork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392273" y="1904200"/>
            <a:ext cx="2931486" cy="3881437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185868"/>
            <a:ext cx="3428992" cy="257174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12" y="1701803"/>
            <a:ext cx="2857488" cy="2143116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000" y="357174"/>
            <a:ext cx="5286412" cy="1143000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Xylem fibers and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trachieds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2269324" cy="302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9368" y="4499764"/>
            <a:ext cx="3047991" cy="2285994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9309" y="2072495"/>
            <a:ext cx="2047880" cy="35702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16" y="274638"/>
            <a:ext cx="3714776" cy="1143000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Pericyclic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fibers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2545" y="2714620"/>
            <a:ext cx="3586205" cy="268965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5843" y="499418"/>
            <a:ext cx="1214445" cy="585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1857356" y="1142984"/>
            <a:ext cx="2000264" cy="15716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3F74D0-4424-49E8-B631-DE3C60564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188640"/>
            <a:ext cx="6551276" cy="49425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806" y="5157611"/>
            <a:ext cx="8602388" cy="1800200"/>
          </a:xfrm>
        </p:spPr>
        <p:txBody>
          <a:bodyPr>
            <a:normAutofit fontScale="90000"/>
          </a:bodyPr>
          <a:lstStyle/>
          <a:p>
            <a:r>
              <a:rPr lang="en-US" sz="8800" b="1" dirty="0">
                <a:solidFill>
                  <a:schemeClr val="accent4"/>
                </a:solidFill>
              </a:rPr>
              <a:t>Rauwolfia Root</a:t>
            </a:r>
            <a:br>
              <a:rPr lang="en-US" sz="8800" b="1" dirty="0">
                <a:solidFill>
                  <a:schemeClr val="accent4"/>
                </a:solidFill>
              </a:rPr>
            </a:br>
            <a:r>
              <a:rPr lang="en-US" sz="8800" b="1" dirty="0">
                <a:solidFill>
                  <a:schemeClr val="accent4"/>
                </a:solidFill>
              </a:rPr>
              <a:t>Indian Snake Root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D7A1B2-CAD0-4689-A2CD-BF291930B9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3757610" cy="108266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6000" b="1" dirty="0"/>
              <a:t>Origin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3643314"/>
            <a:ext cx="6429420" cy="292895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/>
              <a:t>The dried roots and rhizomes of</a:t>
            </a:r>
          </a:p>
          <a:p>
            <a:pPr algn="ctr">
              <a:buNone/>
            </a:pPr>
            <a:r>
              <a:rPr lang="en-US" sz="2400" b="1" i="1" dirty="0" err="1">
                <a:solidFill>
                  <a:srgbClr val="FF0000"/>
                </a:solidFill>
              </a:rPr>
              <a:t>Rauwolfia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serpentina</a:t>
            </a:r>
            <a:endParaRPr lang="en-US" sz="2400" b="1" i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2400" b="1" dirty="0" err="1">
                <a:solidFill>
                  <a:srgbClr val="FF0000"/>
                </a:solidFill>
              </a:rPr>
              <a:t>Fam</a:t>
            </a:r>
            <a:r>
              <a:rPr lang="en-US" sz="2400" b="1" dirty="0">
                <a:solidFill>
                  <a:srgbClr val="FF0000"/>
                </a:solidFill>
              </a:rPr>
              <a:t> : </a:t>
            </a:r>
            <a:r>
              <a:rPr lang="en-US" sz="2400" b="1" dirty="0" err="1">
                <a:solidFill>
                  <a:srgbClr val="FF0000"/>
                </a:solidFill>
              </a:rPr>
              <a:t>Apocyanacea</a:t>
            </a:r>
            <a:r>
              <a:rPr lang="en-US" sz="2400" dirty="0" err="1">
                <a:solidFill>
                  <a:srgbClr val="FF0000"/>
                </a:solidFill>
              </a:rPr>
              <a:t>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://tbn2.google.com/images?q=tbn:1gMmdJjn_HaV5M:http://www.gudjons.com/Mittel/Rauwolfi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142984"/>
            <a:ext cx="3859205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4286248" cy="785818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4800" b="1" dirty="0">
                <a:solidFill>
                  <a:srgbClr val="FF0000"/>
                </a:solidFill>
              </a:rPr>
              <a:t>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5500726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Condition :</a:t>
            </a:r>
            <a:r>
              <a:rPr lang="en-US" sz="2400" dirty="0"/>
              <a:t>dried pieces of roots and rhizomes .</a:t>
            </a:r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Shape </a:t>
            </a:r>
            <a:r>
              <a:rPr lang="en-US" sz="2400" dirty="0"/>
              <a:t>: </a:t>
            </a:r>
            <a:r>
              <a:rPr lang="en-US" sz="2400" dirty="0" err="1"/>
              <a:t>subcylindrical</a:t>
            </a:r>
            <a:r>
              <a:rPr lang="en-US" sz="2400" dirty="0"/>
              <a:t> or slightly tapering  , </a:t>
            </a:r>
            <a:r>
              <a:rPr lang="en-US" sz="2400" dirty="0" err="1"/>
              <a:t>tortouos</a:t>
            </a:r>
            <a:r>
              <a:rPr lang="en-US" sz="2400" dirty="0"/>
              <a:t> , rarely branched .</a:t>
            </a:r>
          </a:p>
          <a:p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Colour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: dull and grayish brown 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Taste : </a:t>
            </a:r>
            <a:r>
              <a:rPr lang="en-US" sz="2400" dirty="0"/>
              <a:t>bitter .</a:t>
            </a:r>
          </a:p>
          <a:p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Odour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: </a:t>
            </a:r>
            <a:r>
              <a:rPr lang="en-US" sz="2400" dirty="0" err="1"/>
              <a:t>odourless</a:t>
            </a:r>
            <a:r>
              <a:rPr lang="en-US" sz="2400" dirty="0"/>
              <a:t> .</a:t>
            </a:r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Branching : </a:t>
            </a:r>
            <a:r>
              <a:rPr lang="en-US" sz="2400" dirty="0" err="1"/>
              <a:t>unbranched</a:t>
            </a:r>
            <a:r>
              <a:rPr lang="en-US" sz="2400" dirty="0"/>
              <a:t> .</a:t>
            </a:r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Rootlets : </a:t>
            </a:r>
            <a:r>
              <a:rPr lang="en-US" sz="2400" dirty="0"/>
              <a:t>present not numerous and are usually broken off .</a:t>
            </a:r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Direction of growth : </a:t>
            </a:r>
            <a:r>
              <a:rPr lang="en-US" sz="2400" dirty="0"/>
              <a:t>horizontal .</a:t>
            </a:r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Surface : </a:t>
            </a:r>
            <a:r>
              <a:rPr lang="en-US" sz="2400" dirty="0"/>
              <a:t>grayish brown with </a:t>
            </a:r>
            <a:r>
              <a:rPr lang="en-US" sz="2400" dirty="0" err="1"/>
              <a:t>longtudinal</a:t>
            </a:r>
            <a:r>
              <a:rPr lang="en-US" sz="2400" dirty="0"/>
              <a:t> wrinkles .</a:t>
            </a:r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Fracture and texture :</a:t>
            </a:r>
            <a:r>
              <a:rPr lang="en-US" sz="2400" dirty="0"/>
              <a:t> short</a:t>
            </a:r>
          </a:p>
          <a:p>
            <a:endParaRPr lang="en-US" sz="24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E7AB49-F922-4530-BA99-6E0B4B217D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5196" cy="65403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Microscopical</a:t>
            </a:r>
            <a:r>
              <a:rPr lang="en-US" b="1" dirty="0">
                <a:solidFill>
                  <a:srgbClr val="FF0000"/>
                </a:solidFill>
              </a:rPr>
              <a:t>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236" y="1187206"/>
            <a:ext cx="7355160" cy="567079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The root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Cork : </a:t>
            </a:r>
            <a:r>
              <a:rPr lang="en-US" sz="2400" dirty="0"/>
              <a:t>2-7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alternating bands </a:t>
            </a:r>
            <a:r>
              <a:rPr lang="en-US" sz="2400" dirty="0"/>
              <a:t>of smaller  </a:t>
            </a:r>
            <a:r>
              <a:rPr lang="en-US" sz="2400" dirty="0" err="1"/>
              <a:t>suberized</a:t>
            </a:r>
            <a:r>
              <a:rPr lang="en-US" sz="2400" dirty="0"/>
              <a:t> cells in 1-7 layers &amp; larger lignified cells in 1-3 layers 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Phelloderm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:</a:t>
            </a:r>
            <a:r>
              <a:rPr lang="en-US" sz="2400" dirty="0"/>
              <a:t> </a:t>
            </a:r>
            <a:r>
              <a:rPr lang="en-US" sz="2400" dirty="0" err="1"/>
              <a:t>parenchymatous</a:t>
            </a:r>
            <a:r>
              <a:rPr lang="en-US" sz="2400" dirty="0"/>
              <a:t> contain starch granules prisms 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Phloem :</a:t>
            </a:r>
            <a:r>
              <a:rPr lang="en-US" sz="2400" dirty="0"/>
              <a:t> narrow with scattered sieve  tissues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Xylem :</a:t>
            </a:r>
            <a:r>
              <a:rPr lang="en-US" sz="2400" dirty="0"/>
              <a:t>wholly lignified with 3-6 annual rings  , 2ry xylem formed of vessels ,</a:t>
            </a:r>
            <a:r>
              <a:rPr lang="en-US" sz="2400" dirty="0" err="1"/>
              <a:t>tracheids</a:t>
            </a:r>
            <a:r>
              <a:rPr lang="en-US" sz="2400" dirty="0"/>
              <a:t> , fibers and wood parenchyma 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A3A8DE-7B62-4D21-BCE2-5C318CE7B3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1D2943-386A-4595-B37A-0957F45C1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3648"/>
            <a:ext cx="8712968" cy="645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96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The rhizome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Differs in having 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Pericycle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:</a:t>
            </a:r>
            <a:r>
              <a:rPr lang="en-US" dirty="0"/>
              <a:t> showing </a:t>
            </a:r>
            <a:r>
              <a:rPr lang="en-US" dirty="0" err="1"/>
              <a:t>unlignified</a:t>
            </a:r>
            <a:r>
              <a:rPr lang="en-US" dirty="0"/>
              <a:t> fibers with elongated ovoid enlargement 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Pith :</a:t>
            </a:r>
            <a:r>
              <a:rPr lang="en-US" dirty="0"/>
              <a:t> </a:t>
            </a:r>
            <a:r>
              <a:rPr lang="en-US" dirty="0" err="1"/>
              <a:t>parenchymatous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C40EDE-13A1-487D-9089-36307E9AE4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3857652" cy="1143000"/>
          </a:xfrm>
          <a:solidFill>
            <a:schemeClr val="bg1"/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 .S in rhizome</a:t>
            </a:r>
          </a:p>
        </p:txBody>
      </p:sp>
      <p:pic>
        <p:nvPicPr>
          <p:cNvPr id="6146" name="Picture 2" descr="I:\image7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6034617" cy="452596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6357950" y="2000240"/>
            <a:ext cx="928694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572264" y="2786058"/>
            <a:ext cx="571504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660614" y="3689293"/>
            <a:ext cx="785818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500826" y="4214818"/>
            <a:ext cx="714380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429388" y="5357826"/>
            <a:ext cx="857256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500958" y="1714488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57562" y="2416726"/>
            <a:ext cx="1489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Phelloderm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527241" y="4107661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Phloem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68975" y="3381139"/>
            <a:ext cx="1172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Pericycle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15206" y="2928934"/>
            <a:ext cx="1816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accent4"/>
                </a:solidFill>
              </a:rPr>
              <a:t>Pericyclic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fiber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357818" y="3214686"/>
            <a:ext cx="1643074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429520" y="5072074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Xylem</a:t>
            </a:r>
            <a:endParaRPr lang="en-US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image7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6034617" cy="452596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12700"/>
          </a:effectLst>
        </p:spPr>
      </p:pic>
      <p:cxnSp>
        <p:nvCxnSpPr>
          <p:cNvPr id="5" name="Straight Arrow Connector 4"/>
          <p:cNvCxnSpPr/>
          <p:nvPr/>
        </p:nvCxnSpPr>
        <p:spPr>
          <a:xfrm flipV="1">
            <a:off x="5715008" y="3071810"/>
            <a:ext cx="1571636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286644" y="2000240"/>
            <a:ext cx="1785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Cork : 2-7 alternating bands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187</TotalTime>
  <Words>269</Words>
  <Application>Microsoft Office PowerPoint</Application>
  <PresentationFormat>On-screen Show (4:3)</PresentationFormat>
  <Paragraphs>53</Paragraphs>
  <Slides>17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Trebuchet MS</vt:lpstr>
      <vt:lpstr>Wingdings</vt:lpstr>
      <vt:lpstr>Wingdings 3</vt:lpstr>
      <vt:lpstr>Facet</vt:lpstr>
      <vt:lpstr>PowerPoint Presentation</vt:lpstr>
      <vt:lpstr>Rauwolfia Root Indian Snake Root</vt:lpstr>
      <vt:lpstr>Origin :</vt:lpstr>
      <vt:lpstr>Morphology</vt:lpstr>
      <vt:lpstr>Microscopical examination</vt:lpstr>
      <vt:lpstr>PowerPoint Presentation</vt:lpstr>
      <vt:lpstr>The rhizome</vt:lpstr>
      <vt:lpstr>T .S in rhizome</vt:lpstr>
      <vt:lpstr>PowerPoint Presentation</vt:lpstr>
      <vt:lpstr>PowerPoint Presentation</vt:lpstr>
      <vt:lpstr>PowerPoint Presentation</vt:lpstr>
      <vt:lpstr>PowerPoint Presentation</vt:lpstr>
      <vt:lpstr>Microscopical exmination of the powder</vt:lpstr>
      <vt:lpstr>Starch granules</vt:lpstr>
      <vt:lpstr>cork</vt:lpstr>
      <vt:lpstr>Xylem fibers and trachieds</vt:lpstr>
      <vt:lpstr>Pericyclic fibers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Rauwolfia Root</dc:title>
  <dc:creator>MoZarD</dc:creator>
  <cp:lastModifiedBy>Mohammed Ismael</cp:lastModifiedBy>
  <cp:revision>26</cp:revision>
  <dcterms:created xsi:type="dcterms:W3CDTF">2009-02-18T11:38:47Z</dcterms:created>
  <dcterms:modified xsi:type="dcterms:W3CDTF">2020-03-15T16:39:39Z</dcterms:modified>
</cp:coreProperties>
</file>