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71" r:id="rId6"/>
    <p:sldId id="260" r:id="rId7"/>
    <p:sldId id="272" r:id="rId8"/>
    <p:sldId id="273" r:id="rId9"/>
    <p:sldId id="281" r:id="rId10"/>
    <p:sldId id="274" r:id="rId11"/>
    <p:sldId id="275" r:id="rId12"/>
    <p:sldId id="276" r:id="rId13"/>
    <p:sldId id="278" r:id="rId14"/>
    <p:sldId id="282" r:id="rId15"/>
    <p:sldId id="267" r:id="rId16"/>
    <p:sldId id="280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0BA59-FED3-40E6-A89D-07DDD0E769B8}" type="datetimeFigureOut">
              <a:rPr lang="en-US" smtClean="0"/>
              <a:t>2020-03-15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58E21-A079-4188-B53F-8498F08B2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966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58E21-A079-4188-B53F-8498F08B235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84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2020-03-15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2020-03-15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2020-03-15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2020-03-15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2020-03-15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2020-03-15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2020-03-15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2020-03-15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2020-03-15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2020-03-15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2020-03-15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2020-03-15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Stem cells</a:t>
            </a:r>
            <a:endParaRPr lang="ar-EG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733800"/>
            <a:ext cx="3124200" cy="2262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004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382000" cy="5897563"/>
          </a:xfrm>
        </p:spPr>
        <p:txBody>
          <a:bodyPr>
            <a:normAutofit/>
          </a:bodyPr>
          <a:lstStyle/>
          <a:p>
            <a:pPr marL="0" indent="0" algn="justLow"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2. </a:t>
            </a:r>
            <a:r>
              <a:rPr lang="en-US" sz="2800" b="1" dirty="0">
                <a:solidFill>
                  <a:srgbClr val="0070C0"/>
                </a:solidFill>
              </a:rPr>
              <a:t>Stem cells of </a:t>
            </a:r>
            <a:r>
              <a:rPr lang="en-US" sz="2800" b="1" dirty="0" err="1">
                <a:solidFill>
                  <a:srgbClr val="0070C0"/>
                </a:solidFill>
              </a:rPr>
              <a:t>foetal</a:t>
            </a:r>
            <a:r>
              <a:rPr lang="en-US" sz="2800" b="1" dirty="0">
                <a:solidFill>
                  <a:srgbClr val="0070C0"/>
                </a:solidFill>
              </a:rPr>
              <a:t> origin</a:t>
            </a:r>
            <a:r>
              <a:rPr lang="en-US" sz="2800" b="1" dirty="0" smtClean="0">
                <a:solidFill>
                  <a:srgbClr val="0070C0"/>
                </a:solidFill>
              </a:rPr>
              <a:t>:</a:t>
            </a:r>
          </a:p>
          <a:p>
            <a:pPr marL="571500" indent="-571500" algn="justLow">
              <a:buAutoNum type="romanUcPeriod"/>
            </a:pPr>
            <a:r>
              <a:rPr lang="en-US" sz="2800" b="1" dirty="0" err="1" smtClean="0">
                <a:solidFill>
                  <a:srgbClr val="FF0000"/>
                </a:solidFill>
              </a:rPr>
              <a:t>Haematopoietic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stem cells</a:t>
            </a:r>
            <a:r>
              <a:rPr lang="en-US" sz="2800" b="1" dirty="0"/>
              <a:t> can be retrieved from the </a:t>
            </a:r>
            <a:r>
              <a:rPr lang="en-US" sz="2800" b="1" dirty="0">
                <a:solidFill>
                  <a:srgbClr val="FF0000"/>
                </a:solidFill>
              </a:rPr>
              <a:t>umbilical cord </a:t>
            </a:r>
            <a:r>
              <a:rPr lang="en-US" sz="2800" b="1" dirty="0" smtClean="0">
                <a:solidFill>
                  <a:srgbClr val="FF0000"/>
                </a:solidFill>
              </a:rPr>
              <a:t>blood</a:t>
            </a:r>
            <a:r>
              <a:rPr lang="en-US" sz="2800" b="1" dirty="0" smtClean="0"/>
              <a:t>.</a:t>
            </a:r>
          </a:p>
          <a:p>
            <a:pPr marL="571500" indent="-571500" algn="justLow">
              <a:buAutoNum type="romanUcPeriod"/>
            </a:pPr>
            <a:r>
              <a:rPr lang="en-GB" sz="2800" b="1" dirty="0">
                <a:solidFill>
                  <a:srgbClr val="FF0000"/>
                </a:solidFill>
              </a:rPr>
              <a:t>Foetal tissue </a:t>
            </a:r>
            <a:r>
              <a:rPr lang="en-GB" sz="2800" b="1" dirty="0"/>
              <a:t>obtained after pregnancy termination can be used to </a:t>
            </a:r>
            <a:r>
              <a:rPr lang="en-GB" sz="2800" b="1" dirty="0" smtClean="0"/>
              <a:t>derive:</a:t>
            </a:r>
          </a:p>
          <a:p>
            <a:pPr marL="0" indent="0" algn="justLow">
              <a:buNone/>
            </a:pP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     a) Multipotent </a:t>
            </a:r>
            <a:r>
              <a:rPr lang="en-GB" sz="2800" b="1" dirty="0">
                <a:solidFill>
                  <a:srgbClr val="FF0000"/>
                </a:solidFill>
              </a:rPr>
              <a:t>stem </a:t>
            </a:r>
            <a:r>
              <a:rPr lang="en-GB" sz="2800" b="1" dirty="0"/>
              <a:t>cells like neural stem cells which can be isolated from foetal neural tissue and multiplied in culture, though they have a limited life span. </a:t>
            </a:r>
            <a:endParaRPr lang="en-GB" sz="2800" b="1" dirty="0" smtClean="0"/>
          </a:p>
          <a:p>
            <a:pPr marL="0" indent="0" algn="justLow">
              <a:buNone/>
            </a:pPr>
            <a:r>
              <a:rPr lang="en-GB" sz="2800" b="1" dirty="0"/>
              <a:t> </a:t>
            </a:r>
            <a:r>
              <a:rPr lang="en-GB" sz="2800" b="1" dirty="0" smtClean="0"/>
              <a:t>     </a:t>
            </a:r>
            <a:r>
              <a:rPr lang="en-GB" sz="2800" b="1" dirty="0" smtClean="0">
                <a:solidFill>
                  <a:srgbClr val="FF0000"/>
                </a:solidFill>
              </a:rPr>
              <a:t>b)</a:t>
            </a:r>
            <a:r>
              <a:rPr lang="en-GB" sz="2800" b="1" dirty="0" smtClean="0"/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Pluripotent </a:t>
            </a:r>
            <a:r>
              <a:rPr lang="en-GB" sz="2800" b="1" dirty="0">
                <a:solidFill>
                  <a:srgbClr val="FF0000"/>
                </a:solidFill>
              </a:rPr>
              <a:t>EG cells </a:t>
            </a:r>
            <a:r>
              <a:rPr lang="en-GB" sz="2800" b="1" dirty="0"/>
              <a:t>isolated from the primordial germ cells of the foetus. </a:t>
            </a:r>
            <a:endParaRPr lang="en-US" sz="2800" b="1" dirty="0"/>
          </a:p>
          <a:p>
            <a:pPr marL="0" indent="0" algn="justLow">
              <a:buNone/>
            </a:pPr>
            <a:endParaRPr lang="ar-EG" sz="2800" b="1" dirty="0"/>
          </a:p>
        </p:txBody>
      </p:sp>
    </p:spTree>
    <p:extLst>
      <p:ext uri="{BB962C8B-B14F-4D97-AF65-F5344CB8AC3E}">
        <p14:creationId xmlns:p14="http://schemas.microsoft.com/office/powerpoint/2010/main" val="738867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28600"/>
            <a:ext cx="8839200" cy="2838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en-GB" sz="2800" b="1" dirty="0">
                <a:solidFill>
                  <a:srgbClr val="0070C0"/>
                </a:solidFill>
              </a:rPr>
              <a:t>3. Stem cells of embryonic origin: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endParaRPr lang="en-GB" sz="2800" b="1" dirty="0" smtClean="0">
              <a:solidFill>
                <a:srgbClr val="FF0000"/>
              </a:solidFill>
            </a:endParaRPr>
          </a:p>
          <a:p>
            <a:pPr algn="justLow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en-GB" sz="2800" b="1" dirty="0" smtClean="0">
                <a:solidFill>
                  <a:srgbClr val="FF0000"/>
                </a:solidFill>
              </a:rPr>
              <a:t>Pluripotent </a:t>
            </a:r>
            <a:r>
              <a:rPr lang="en-GB" sz="2800" b="1" dirty="0">
                <a:solidFill>
                  <a:srgbClr val="FF0000"/>
                </a:solidFill>
              </a:rPr>
              <a:t>ES cells </a:t>
            </a:r>
            <a:r>
              <a:rPr lang="en-GB" sz="2800" b="1" dirty="0"/>
              <a:t>are </a:t>
            </a:r>
            <a:r>
              <a:rPr lang="en-GB" sz="2800" b="1" dirty="0" smtClean="0"/>
              <a:t>derived </a:t>
            </a:r>
            <a:r>
              <a:rPr lang="en-GB" sz="2800" b="1" dirty="0"/>
              <a:t>from an embryo at </a:t>
            </a:r>
            <a:r>
              <a:rPr lang="en-GB" sz="2800" b="1" dirty="0">
                <a:solidFill>
                  <a:srgbClr val="FF0000"/>
                </a:solidFill>
              </a:rPr>
              <a:t>the blastocyst stage</a:t>
            </a:r>
            <a:r>
              <a:rPr lang="en-GB" sz="2800" b="1" dirty="0" smtClean="0">
                <a:solidFill>
                  <a:srgbClr val="FF0000"/>
                </a:solidFill>
              </a:rPr>
              <a:t>.</a:t>
            </a:r>
          </a:p>
          <a:p>
            <a:pPr algn="justLow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/>
              <a:t>Embryos </a:t>
            </a:r>
            <a:r>
              <a:rPr lang="en-GB" sz="2800" b="1" dirty="0" smtClean="0"/>
              <a:t>could </a:t>
            </a:r>
            <a:r>
              <a:rPr lang="en-GB" sz="2800" b="1" dirty="0"/>
              <a:t>be produced either by in </a:t>
            </a:r>
            <a:r>
              <a:rPr lang="en-GB" sz="2800" b="1" dirty="0">
                <a:solidFill>
                  <a:srgbClr val="FF0000"/>
                </a:solidFill>
              </a:rPr>
              <a:t>vitro fertilisation (IVF) </a:t>
            </a:r>
            <a:r>
              <a:rPr lang="en-GB" sz="2800" b="1" dirty="0"/>
              <a:t>or by transfer of an </a:t>
            </a:r>
            <a:r>
              <a:rPr lang="en-GB" sz="2800" b="1" dirty="0" smtClean="0"/>
              <a:t>adult </a:t>
            </a:r>
            <a:r>
              <a:rPr lang="en-GB" sz="2800" b="1" dirty="0"/>
              <a:t>nucleus to an enucleated egg cell or oocyte</a:t>
            </a:r>
            <a:r>
              <a:rPr lang="en-GB" sz="2800" b="1" dirty="0">
                <a:solidFill>
                  <a:srgbClr val="FF0000"/>
                </a:solidFill>
              </a:rPr>
              <a:t> (somatic cell nuclear </a:t>
            </a:r>
            <a:r>
              <a:rPr lang="en-GB" sz="2800" b="1" dirty="0" smtClean="0">
                <a:solidFill>
                  <a:srgbClr val="FF0000"/>
                </a:solidFill>
              </a:rPr>
              <a:t>transfer </a:t>
            </a:r>
            <a:r>
              <a:rPr lang="en-GB" sz="2800" b="1" dirty="0">
                <a:solidFill>
                  <a:srgbClr val="FF0000"/>
                </a:solidFill>
              </a:rPr>
              <a:t>– SCNT).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896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00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u="sng" dirty="0">
                <a:solidFill>
                  <a:srgbClr val="0070C0"/>
                </a:solidFill>
              </a:rPr>
              <a:t>Human embryonic </a:t>
            </a:r>
            <a:r>
              <a:rPr lang="en-US" sz="2800" b="1" u="sng" dirty="0" smtClean="0">
                <a:solidFill>
                  <a:srgbClr val="0070C0"/>
                </a:solidFill>
              </a:rPr>
              <a:t>development</a:t>
            </a:r>
          </a:p>
          <a:p>
            <a:pPr algn="justLow"/>
            <a:r>
              <a:rPr lang="en-US" sz="2800" b="1" dirty="0"/>
              <a:t>At </a:t>
            </a:r>
            <a:r>
              <a:rPr lang="en-US" sz="2800" b="1" dirty="0" smtClean="0"/>
              <a:t>2 </a:t>
            </a:r>
            <a:r>
              <a:rPr lang="en-US" sz="2800" b="1" dirty="0"/>
              <a:t>to </a:t>
            </a:r>
            <a:r>
              <a:rPr lang="en-US" sz="2800" b="1" dirty="0" smtClean="0"/>
              <a:t>3 </a:t>
            </a:r>
            <a:r>
              <a:rPr lang="en-US" sz="2800" b="1" dirty="0"/>
              <a:t>days after </a:t>
            </a:r>
            <a:r>
              <a:rPr lang="en-US" sz="2800" b="1" dirty="0" smtClean="0"/>
              <a:t>fertilization: </a:t>
            </a:r>
            <a:r>
              <a:rPr lang="en-US" sz="2800" b="1" dirty="0" smtClean="0">
                <a:solidFill>
                  <a:srgbClr val="FF0000"/>
                </a:solidFill>
              </a:rPr>
              <a:t>Totipotent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/>
              <a:t>capable </a:t>
            </a:r>
            <a:r>
              <a:rPr lang="en-US" sz="2800" b="1" dirty="0"/>
              <a:t>of developing into a complete organism or differentiating into any of its cells or </a:t>
            </a:r>
            <a:r>
              <a:rPr lang="en-US" sz="2800" b="1" dirty="0" smtClean="0"/>
              <a:t>tissues </a:t>
            </a:r>
          </a:p>
          <a:p>
            <a:pPr algn="justLow"/>
            <a:r>
              <a:rPr lang="en-US" sz="2800" b="1" dirty="0"/>
              <a:t>At </a:t>
            </a:r>
            <a:r>
              <a:rPr lang="en-US" sz="2800" b="1" dirty="0" smtClean="0"/>
              <a:t>4 </a:t>
            </a:r>
            <a:r>
              <a:rPr lang="en-US" sz="2800" b="1" dirty="0"/>
              <a:t>to </a:t>
            </a:r>
            <a:r>
              <a:rPr lang="en-US" sz="2800" b="1" dirty="0" smtClean="0"/>
              <a:t>5 </a:t>
            </a:r>
            <a:r>
              <a:rPr lang="en-US" sz="2800" b="1" dirty="0"/>
              <a:t>days after </a:t>
            </a:r>
            <a:r>
              <a:rPr lang="en-US" sz="2800" b="1" dirty="0" smtClean="0"/>
              <a:t>fertilization: </a:t>
            </a:r>
            <a:r>
              <a:rPr lang="en-US" sz="2800" b="1" dirty="0" smtClean="0">
                <a:solidFill>
                  <a:srgbClr val="FF0000"/>
                </a:solidFill>
              </a:rPr>
              <a:t>morula stage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unspecialized but can not develop </a:t>
            </a:r>
            <a:r>
              <a:rPr lang="en-US" sz="2800" b="1" dirty="0"/>
              <a:t>into a complete </a:t>
            </a:r>
            <a:r>
              <a:rPr lang="en-US" sz="2800" b="1" dirty="0" smtClean="0"/>
              <a:t>organism. 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algn="justLow"/>
            <a:r>
              <a:rPr lang="en-US" sz="2800" b="1" dirty="0"/>
              <a:t>At </a:t>
            </a:r>
            <a:r>
              <a:rPr lang="en-US" sz="2800" b="1" dirty="0" smtClean="0"/>
              <a:t>5 to7 days </a:t>
            </a:r>
            <a:r>
              <a:rPr lang="en-US" sz="2800" b="1" dirty="0"/>
              <a:t>after </a:t>
            </a:r>
            <a:r>
              <a:rPr lang="en-US" sz="2800" b="1" dirty="0" err="1"/>
              <a:t>fertilisation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(blastocyst </a:t>
            </a:r>
            <a:r>
              <a:rPr lang="en-US" sz="2800" b="1" dirty="0" smtClean="0">
                <a:solidFill>
                  <a:srgbClr val="FF0000"/>
                </a:solidFill>
              </a:rPr>
              <a:t>stage), differentiated into: </a:t>
            </a:r>
          </a:p>
          <a:p>
            <a:pPr marL="0" indent="0" algn="justLow">
              <a:buNone/>
            </a:pPr>
            <a:r>
              <a:rPr lang="en-US" sz="2400" b="1" dirty="0" smtClean="0"/>
              <a:t>a) </a:t>
            </a:r>
            <a:r>
              <a:rPr lang="en-US" sz="2400" b="1" dirty="0" smtClean="0">
                <a:solidFill>
                  <a:srgbClr val="FF0000"/>
                </a:solidFill>
              </a:rPr>
              <a:t>Hollow</a:t>
            </a:r>
            <a:r>
              <a:rPr lang="en-US" sz="2400" b="1" dirty="0" smtClean="0"/>
              <a:t> appears </a:t>
            </a:r>
            <a:r>
              <a:rPr lang="en-US" sz="2400" b="1" dirty="0"/>
              <a:t>in the </a:t>
            </a:r>
            <a:r>
              <a:rPr lang="en-US" sz="2400" b="1" dirty="0" err="1"/>
              <a:t>centre</a:t>
            </a:r>
            <a:r>
              <a:rPr lang="en-US" sz="2400" b="1" dirty="0"/>
              <a:t> of the </a:t>
            </a:r>
            <a:r>
              <a:rPr lang="en-US" sz="2400" b="1" dirty="0" smtClean="0"/>
              <a:t>morula </a:t>
            </a:r>
            <a:r>
              <a:rPr lang="en-US" sz="2400" b="1" dirty="0" smtClean="0">
                <a:solidFill>
                  <a:srgbClr val="FF0000"/>
                </a:solidFill>
              </a:rPr>
              <a:t>(blastocoel)</a:t>
            </a:r>
            <a:r>
              <a:rPr lang="en-US" sz="2400" b="1" dirty="0" smtClean="0"/>
              <a:t>.</a:t>
            </a:r>
          </a:p>
          <a:p>
            <a:pPr marL="0" indent="0" algn="justLow">
              <a:buNone/>
            </a:pPr>
            <a:r>
              <a:rPr lang="en-US" sz="2400" b="1" dirty="0" smtClean="0"/>
              <a:t>b) </a:t>
            </a:r>
            <a:r>
              <a:rPr lang="en-US" sz="2400" b="1" dirty="0" smtClean="0">
                <a:solidFill>
                  <a:srgbClr val="FF0000"/>
                </a:solidFill>
              </a:rPr>
              <a:t>Outer </a:t>
            </a:r>
            <a:r>
              <a:rPr lang="en-US" sz="2400" b="1" dirty="0">
                <a:solidFill>
                  <a:srgbClr val="FF0000"/>
                </a:solidFill>
              </a:rPr>
              <a:t>cells </a:t>
            </a:r>
            <a:r>
              <a:rPr lang="en-US" sz="2400" b="1" dirty="0"/>
              <a:t>will constitute the tissues around the </a:t>
            </a:r>
            <a:r>
              <a:rPr lang="en-US" sz="2400" b="1" dirty="0" err="1" smtClean="0"/>
              <a:t>foetus</a:t>
            </a:r>
            <a:r>
              <a:rPr lang="en-US" sz="2400" b="1" dirty="0"/>
              <a:t> </a:t>
            </a:r>
            <a:r>
              <a:rPr lang="en-US" sz="2400" b="1" dirty="0" smtClean="0"/>
              <a:t>including the placenta </a:t>
            </a:r>
            <a:r>
              <a:rPr lang="en-US" sz="2400" b="1" dirty="0" smtClean="0">
                <a:solidFill>
                  <a:srgbClr val="FF0000"/>
                </a:solidFill>
              </a:rPr>
              <a:t>(trophoblast)</a:t>
            </a:r>
            <a:r>
              <a:rPr lang="en-US" sz="2400" b="1" dirty="0" smtClean="0"/>
              <a:t>.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pPr marL="0" indent="0" algn="justLow">
              <a:buNone/>
            </a:pPr>
            <a:r>
              <a:rPr lang="en-US" sz="2400" b="1" dirty="0" smtClean="0"/>
              <a:t>c) </a:t>
            </a:r>
            <a:r>
              <a:rPr lang="en-US" sz="2400" b="1" dirty="0" smtClean="0">
                <a:solidFill>
                  <a:srgbClr val="FF0000"/>
                </a:solidFill>
              </a:rPr>
              <a:t>Inner </a:t>
            </a:r>
            <a:r>
              <a:rPr lang="en-US" sz="2400" b="1" dirty="0">
                <a:solidFill>
                  <a:srgbClr val="FF0000"/>
                </a:solidFill>
              </a:rPr>
              <a:t>cells </a:t>
            </a:r>
            <a:r>
              <a:rPr lang="en-US" sz="2400" b="1" dirty="0"/>
              <a:t>(20 to 30 cells) will give rise to the </a:t>
            </a:r>
            <a:r>
              <a:rPr lang="en-US" sz="2400" b="1" dirty="0" err="1"/>
              <a:t>foetus</a:t>
            </a:r>
            <a:r>
              <a:rPr lang="en-US" sz="2400" b="1" dirty="0"/>
              <a:t> itself as well as to some of the surrounding tissues </a:t>
            </a:r>
            <a:r>
              <a:rPr lang="en-US" sz="2400" b="1" dirty="0">
                <a:solidFill>
                  <a:srgbClr val="FF0000"/>
                </a:solidFill>
              </a:rPr>
              <a:t>(blastocyst)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36982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6049963"/>
          </a:xfrm>
        </p:spPr>
        <p:txBody>
          <a:bodyPr/>
          <a:lstStyle/>
          <a:p>
            <a:endParaRPr lang="ar-E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"/>
            <a:ext cx="83820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1487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Similarities and differences </a:t>
            </a:r>
            <a:r>
              <a:rPr lang="en-US" sz="2800" b="1" dirty="0">
                <a:solidFill>
                  <a:schemeClr val="accent1"/>
                </a:solidFill>
              </a:rPr>
              <a:t>between </a:t>
            </a:r>
            <a:r>
              <a:rPr lang="en-US" sz="2800" b="1" dirty="0" smtClean="0">
                <a:solidFill>
                  <a:schemeClr val="accent1"/>
                </a:solidFill>
              </a:rPr>
              <a:t>embryonic and adult stem cells</a:t>
            </a:r>
          </a:p>
          <a:p>
            <a:pPr marL="0" indent="0" algn="ctr">
              <a:buNone/>
            </a:pPr>
            <a:endParaRPr lang="en-US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675575"/>
              </p:ext>
            </p:extLst>
          </p:nvPr>
        </p:nvGraphicFramePr>
        <p:xfrm>
          <a:off x="1524000" y="1397000"/>
          <a:ext cx="6096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9276007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7822472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Embryonic stem cells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Adult stem cells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315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pluripotent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multipotent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989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Stable can be undergo</a:t>
                      </a:r>
                      <a:r>
                        <a:rPr lang="en-US" sz="2400" baseline="0" dirty="0" smtClean="0"/>
                        <a:t> many cell division.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Less stable capacity foe </a:t>
                      </a:r>
                      <a:r>
                        <a:rPr lang="en-US" sz="2400" dirty="0" err="1" smtClean="0"/>
                        <a:t>selfrenewal</a:t>
                      </a:r>
                      <a:r>
                        <a:rPr lang="en-US" sz="2400" dirty="0" smtClean="0"/>
                        <a:t> is limited.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8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Easy to obtain.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Difficult to isolate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83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Could cause transplant rejection by immune system.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Could not cause transplant rejection by immune system for patient’s own cells.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406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810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15400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accent1"/>
                </a:solidFill>
              </a:rPr>
              <a:t>What laboratory tests are used to identify embryonic stem cells</a:t>
            </a:r>
            <a:r>
              <a:rPr lang="en-US" sz="2800" b="1" dirty="0" smtClean="0">
                <a:solidFill>
                  <a:schemeClr val="accent1"/>
                </a:solidFill>
              </a:rPr>
              <a:t>?</a:t>
            </a:r>
          </a:p>
          <a:p>
            <a:pPr marL="0" indent="0">
              <a:buNone/>
            </a:pPr>
            <a:r>
              <a:rPr lang="en-US" sz="2800" b="1" dirty="0"/>
              <a:t>1. Growing and </a:t>
            </a:r>
            <a:r>
              <a:rPr lang="en-US" sz="2800" b="1" dirty="0" err="1"/>
              <a:t>subculturing</a:t>
            </a:r>
            <a:r>
              <a:rPr lang="en-US" sz="2800" b="1" dirty="0"/>
              <a:t> the stem cells for many months               </a:t>
            </a:r>
            <a:r>
              <a:rPr lang="en-US" sz="2800" b="1" dirty="0" smtClean="0"/>
              <a:t>remain undifferentiated.</a:t>
            </a:r>
          </a:p>
          <a:p>
            <a:pPr marL="0" indent="0">
              <a:buNone/>
            </a:pPr>
            <a:r>
              <a:rPr lang="en-US" sz="2800" b="1" dirty="0"/>
              <a:t>2. </a:t>
            </a:r>
            <a:r>
              <a:rPr lang="en-US" sz="2800" b="1" dirty="0" smtClean="0"/>
              <a:t>Surface </a:t>
            </a:r>
            <a:r>
              <a:rPr lang="en-US" sz="2800" b="1" dirty="0"/>
              <a:t>markers : Oct-4 </a:t>
            </a:r>
            <a:r>
              <a:rPr lang="en-US" sz="2800" b="1" dirty="0" smtClean="0"/>
              <a:t>protein.</a:t>
            </a:r>
          </a:p>
          <a:p>
            <a:pPr marL="0" indent="0">
              <a:buNone/>
            </a:pPr>
            <a:r>
              <a:rPr lang="en-US" sz="2800" b="1" dirty="0"/>
              <a:t>3. Examining the chromosomes under a </a:t>
            </a:r>
            <a:r>
              <a:rPr lang="en-US" sz="2800" b="1" dirty="0" smtClean="0"/>
              <a:t>microscope.</a:t>
            </a:r>
            <a:endParaRPr lang="ar-EG" sz="2800" b="1" dirty="0"/>
          </a:p>
        </p:txBody>
      </p:sp>
      <p:sp>
        <p:nvSpPr>
          <p:cNvPr id="4" name="Right Arrow 3"/>
          <p:cNvSpPr/>
          <p:nvPr/>
        </p:nvSpPr>
        <p:spPr>
          <a:xfrm flipV="1">
            <a:off x="1447800" y="1752600"/>
            <a:ext cx="978408" cy="123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26424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28600"/>
            <a:ext cx="8458200" cy="6546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en-GB" sz="2800" b="1" dirty="0">
                <a:solidFill>
                  <a:schemeClr val="accent1"/>
                </a:solidFill>
              </a:rPr>
              <a:t>Potential applications of stem </a:t>
            </a:r>
            <a:r>
              <a:rPr lang="en-GB" sz="2800" b="1" dirty="0" smtClean="0">
                <a:solidFill>
                  <a:schemeClr val="accent1"/>
                </a:solidFill>
              </a:rPr>
              <a:t>cells</a:t>
            </a:r>
            <a:endParaRPr lang="en-US" sz="2800" b="1" dirty="0">
              <a:solidFill>
                <a:schemeClr val="accent1"/>
              </a:solidFill>
            </a:endParaRPr>
          </a:p>
          <a:p>
            <a:pPr algn="justLow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en-GB" sz="2800" b="1" dirty="0">
                <a:solidFill>
                  <a:srgbClr val="FF0000"/>
                </a:solidFill>
              </a:rPr>
              <a:t>1. Basic developmental biology</a:t>
            </a:r>
            <a:r>
              <a:rPr lang="en-GB" sz="2800" b="1" dirty="0"/>
              <a:t>: to understand the causes of birth defects,</a:t>
            </a:r>
            <a:r>
              <a:rPr lang="en-US" sz="2800" b="1" dirty="0"/>
              <a:t> </a:t>
            </a:r>
            <a:r>
              <a:rPr lang="en-GB" sz="2800" b="1" dirty="0"/>
              <a:t>infertility and pregnancy loss. It could also be useful to give a better</a:t>
            </a:r>
            <a:r>
              <a:rPr lang="en-US" sz="2800" b="1" dirty="0"/>
              <a:t> </a:t>
            </a:r>
            <a:r>
              <a:rPr lang="en-GB" sz="2800" b="1" dirty="0"/>
              <a:t>understanding of normal and abnormal human development.</a:t>
            </a:r>
            <a:endParaRPr lang="en-US" sz="2800" b="1" dirty="0"/>
          </a:p>
          <a:p>
            <a:pPr algn="justLow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en-GB" sz="2800" b="1" dirty="0">
                <a:solidFill>
                  <a:srgbClr val="FF0000"/>
                </a:solidFill>
              </a:rPr>
              <a:t>2. Studies of human diseases on animal </a:t>
            </a:r>
            <a:r>
              <a:rPr lang="en-GB" sz="2800" b="1" dirty="0" smtClean="0">
                <a:solidFill>
                  <a:srgbClr val="FF0000"/>
                </a:solidFill>
              </a:rPr>
              <a:t>models</a:t>
            </a:r>
            <a:r>
              <a:rPr lang="en-GB" sz="2800" b="1" dirty="0" smtClean="0"/>
              <a:t>. </a:t>
            </a:r>
            <a:endParaRPr lang="en-GB" sz="2800" b="1" dirty="0"/>
          </a:p>
          <a:p>
            <a:pPr algn="justLow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en-GB" sz="2800" b="1" dirty="0">
                <a:solidFill>
                  <a:srgbClr val="FF0000"/>
                </a:solidFill>
              </a:rPr>
              <a:t>3. Culturing specific differentiated cell lines to be used for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>
                <a:solidFill>
                  <a:srgbClr val="FF0000"/>
                </a:solidFill>
              </a:rPr>
              <a:t>pharmacology studies and toxicology </a:t>
            </a:r>
            <a:r>
              <a:rPr lang="en-GB" sz="2800" b="1" dirty="0" smtClean="0">
                <a:solidFill>
                  <a:srgbClr val="FF0000"/>
                </a:solidFill>
              </a:rPr>
              <a:t>testing</a:t>
            </a:r>
            <a:r>
              <a:rPr lang="en-GB" sz="2800" b="1" dirty="0" smtClean="0"/>
              <a:t>.</a:t>
            </a:r>
          </a:p>
          <a:p>
            <a:pPr algn="justLow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en-GB" sz="2800" b="1" dirty="0">
                <a:solidFill>
                  <a:srgbClr val="FF0000"/>
                </a:solidFill>
              </a:rPr>
              <a:t>4. Use of stem cells in gene therapy</a:t>
            </a:r>
            <a:r>
              <a:rPr lang="en-GB" sz="2800" b="1" dirty="0"/>
              <a:t>: Stem cells could be used as </a:t>
            </a:r>
            <a:r>
              <a:rPr lang="en-GB" sz="2800" b="1" dirty="0" smtClean="0"/>
              <a:t>vectors</a:t>
            </a:r>
            <a:r>
              <a:rPr lang="en-US" sz="2800" b="1" dirty="0" smtClean="0"/>
              <a:t> </a:t>
            </a:r>
            <a:r>
              <a:rPr lang="en-GB" sz="2800" b="1" dirty="0" smtClean="0"/>
              <a:t>for </a:t>
            </a:r>
            <a:r>
              <a:rPr lang="en-GB" sz="2800" b="1" dirty="0"/>
              <a:t>the delivery of gene therapy. One current application in clinical trials </a:t>
            </a:r>
            <a:r>
              <a:rPr lang="en-GB" sz="2800" b="1" dirty="0" smtClean="0"/>
              <a:t>is</a:t>
            </a:r>
            <a:r>
              <a:rPr lang="en-US" sz="2800" b="1" dirty="0" smtClean="0"/>
              <a:t> </a:t>
            </a:r>
            <a:r>
              <a:rPr lang="en-GB" sz="2800" b="1" dirty="0" smtClean="0"/>
              <a:t>the </a:t>
            </a:r>
            <a:r>
              <a:rPr lang="en-GB" sz="2800" b="1" dirty="0"/>
              <a:t>use of haematopoietic stem cells genetically modified to make </a:t>
            </a:r>
            <a:r>
              <a:rPr lang="en-GB" sz="2800" b="1" dirty="0" smtClean="0"/>
              <a:t>them</a:t>
            </a:r>
            <a:r>
              <a:rPr lang="en-US" sz="2800" b="1" dirty="0" smtClean="0"/>
              <a:t> </a:t>
            </a:r>
            <a:r>
              <a:rPr lang="en-GB" sz="2800" b="1" dirty="0" smtClean="0"/>
              <a:t>resistant </a:t>
            </a:r>
            <a:r>
              <a:rPr lang="en-GB" sz="2800" b="1" dirty="0"/>
              <a:t>to the HIV (virus responsible for AIDS).</a:t>
            </a:r>
          </a:p>
          <a:p>
            <a:pPr algn="justLow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640533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304800"/>
            <a:ext cx="8686800" cy="5143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en-GB" sz="2800" b="1" dirty="0" smtClean="0">
                <a:solidFill>
                  <a:srgbClr val="FF0000"/>
                </a:solidFill>
              </a:rPr>
              <a:t>5</a:t>
            </a:r>
            <a:r>
              <a:rPr lang="en-GB" sz="2800" b="1" dirty="0">
                <a:solidFill>
                  <a:srgbClr val="FF0000"/>
                </a:solidFill>
              </a:rPr>
              <a:t>. Production of specific cell lines for therapeutic </a:t>
            </a:r>
            <a:r>
              <a:rPr lang="en-GB" sz="2800" b="1" dirty="0" smtClean="0">
                <a:solidFill>
                  <a:srgbClr val="FF0000"/>
                </a:solidFill>
              </a:rPr>
              <a:t>transplantation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"Cell </a:t>
            </a:r>
            <a:r>
              <a:rPr lang="en-GB" sz="2800" b="1" dirty="0">
                <a:solidFill>
                  <a:srgbClr val="FF0000"/>
                </a:solidFill>
              </a:rPr>
              <a:t>based therapies": </a:t>
            </a:r>
            <a:r>
              <a:rPr lang="en-GB" sz="2800" b="1" dirty="0"/>
              <a:t>damaged tissues. For instance, </a:t>
            </a:r>
            <a:r>
              <a:rPr lang="en-GB" sz="2800" b="1" dirty="0" smtClean="0"/>
              <a:t>the</a:t>
            </a:r>
            <a:r>
              <a:rPr lang="en-US" sz="2800" b="1" dirty="0"/>
              <a:t> </a:t>
            </a:r>
            <a:r>
              <a:rPr lang="en-GB" sz="2800" b="1" dirty="0" smtClean="0"/>
              <a:t>aim </a:t>
            </a:r>
            <a:r>
              <a:rPr lang="en-GB" sz="2800" b="1" dirty="0"/>
              <a:t>would be to produce cardiac muscle cells to be used to </a:t>
            </a:r>
            <a:r>
              <a:rPr lang="en-GB" sz="2800" b="1" dirty="0" smtClean="0"/>
              <a:t>alleviate</a:t>
            </a:r>
            <a:r>
              <a:rPr lang="en-US" sz="2800" b="1" dirty="0"/>
              <a:t> </a:t>
            </a:r>
            <a:r>
              <a:rPr lang="en-GB" sz="2800" b="1" dirty="0" smtClean="0"/>
              <a:t>ischaemic </a:t>
            </a:r>
            <a:r>
              <a:rPr lang="en-GB" sz="2800" b="1" dirty="0"/>
              <a:t>heart disease, pancreatic islet cells for treatment of </a:t>
            </a:r>
            <a:r>
              <a:rPr lang="en-GB" sz="2800" b="1" dirty="0" smtClean="0"/>
              <a:t>diabetes</a:t>
            </a:r>
            <a:r>
              <a:rPr lang="en-US" sz="2800" b="1" dirty="0"/>
              <a:t> </a:t>
            </a:r>
            <a:r>
              <a:rPr lang="en-GB" sz="2800" b="1" dirty="0" smtClean="0"/>
              <a:t>(juvenile </a:t>
            </a:r>
            <a:r>
              <a:rPr lang="en-GB" sz="2800" b="1" dirty="0"/>
              <a:t>onset diabetes mellitus), liver cells for hepatitis, neural cells </a:t>
            </a:r>
            <a:r>
              <a:rPr lang="en-GB" sz="2800" b="1" dirty="0" smtClean="0"/>
              <a:t>for</a:t>
            </a:r>
            <a:r>
              <a:rPr lang="en-US" sz="2800" b="1" dirty="0"/>
              <a:t> </a:t>
            </a:r>
            <a:r>
              <a:rPr lang="en-GB" sz="2800" b="1" dirty="0" smtClean="0"/>
              <a:t>degenerative </a:t>
            </a:r>
            <a:r>
              <a:rPr lang="en-GB" sz="2800" b="1" dirty="0"/>
              <a:t>brain diseases such as Alzheimer's &amp; Parkinson’s disease, </a:t>
            </a:r>
            <a:r>
              <a:rPr lang="en-GB" sz="2800" b="1" dirty="0" smtClean="0"/>
              <a:t>and</a:t>
            </a:r>
            <a:r>
              <a:rPr lang="en-US" sz="2800" b="1" dirty="0"/>
              <a:t> </a:t>
            </a:r>
            <a:r>
              <a:rPr lang="en-GB" sz="2800" b="1" dirty="0" smtClean="0"/>
              <a:t>perhaps </a:t>
            </a:r>
            <a:r>
              <a:rPr lang="en-GB" sz="2800" b="1" dirty="0"/>
              <a:t>even cells for treating some forms of cancer. </a:t>
            </a:r>
            <a:endParaRPr lang="en-GB" sz="2800" b="1" dirty="0" smtClean="0"/>
          </a:p>
          <a:p>
            <a:pPr algn="justLow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en-GB" sz="2800" b="1" dirty="0"/>
              <a:t>T</a:t>
            </a:r>
            <a:r>
              <a:rPr lang="en-GB" sz="2800" b="1" dirty="0" smtClean="0"/>
              <a:t>he </a:t>
            </a:r>
            <a:r>
              <a:rPr lang="en-GB" sz="2800" b="1" dirty="0"/>
              <a:t>use of human stem cells could open the way to a </a:t>
            </a:r>
            <a:r>
              <a:rPr lang="en-GB" sz="2800" b="1" dirty="0" smtClean="0"/>
              <a:t>new</a:t>
            </a:r>
            <a:r>
              <a:rPr lang="en-US" sz="2800" b="1" dirty="0"/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"regenerative </a:t>
            </a:r>
            <a:r>
              <a:rPr lang="en-GB" sz="2800" b="1" dirty="0">
                <a:solidFill>
                  <a:srgbClr val="FF0000"/>
                </a:solidFill>
              </a:rPr>
              <a:t>medicine"</a:t>
            </a:r>
            <a:r>
              <a:rPr lang="en-GB" sz="2800" b="1" dirty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58832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144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u="sng" dirty="0" smtClean="0">
                <a:solidFill>
                  <a:srgbClr val="0070C0"/>
                </a:solidFill>
              </a:rPr>
              <a:t>Definition</a:t>
            </a:r>
            <a:r>
              <a:rPr lang="en-US" sz="2800" b="1" dirty="0" smtClean="0"/>
              <a:t> </a:t>
            </a:r>
          </a:p>
          <a:p>
            <a:pPr marL="0" indent="0" algn="justLow">
              <a:buNone/>
            </a:pPr>
            <a:r>
              <a:rPr lang="en-US" sz="2800" b="1" dirty="0"/>
              <a:t>C</a:t>
            </a:r>
            <a:r>
              <a:rPr lang="en-US" sz="2800" b="1" dirty="0" smtClean="0"/>
              <a:t>ells </a:t>
            </a:r>
            <a:r>
              <a:rPr lang="en-US" sz="2800" b="1" dirty="0"/>
              <a:t>that can divide to produce either cells like </a:t>
            </a:r>
            <a:r>
              <a:rPr lang="en-US" sz="2800" b="1" dirty="0" smtClean="0"/>
              <a:t>themselves </a:t>
            </a:r>
            <a:r>
              <a:rPr lang="en-US" sz="2800" b="1" dirty="0" smtClean="0">
                <a:solidFill>
                  <a:srgbClr val="FF0000"/>
                </a:solidFill>
              </a:rPr>
              <a:t>(</a:t>
            </a:r>
            <a:r>
              <a:rPr lang="en-US" sz="2800" b="1" dirty="0" err="1" smtClean="0">
                <a:solidFill>
                  <a:srgbClr val="FF0000"/>
                </a:solidFill>
              </a:rPr>
              <a:t>selfrenewal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r>
              <a:rPr lang="en-US" sz="2800" b="1" dirty="0">
                <a:solidFill>
                  <a:srgbClr val="0070C0"/>
                </a:solidFill>
              </a:rPr>
              <a:t>, </a:t>
            </a:r>
            <a:r>
              <a:rPr lang="en-US" sz="2800" b="1" dirty="0"/>
              <a:t>or cells of one or several </a:t>
            </a:r>
            <a:r>
              <a:rPr lang="en-US" sz="2800" b="1" dirty="0">
                <a:solidFill>
                  <a:srgbClr val="FF0000"/>
                </a:solidFill>
              </a:rPr>
              <a:t>specific differentiated </a:t>
            </a:r>
            <a:r>
              <a:rPr lang="en-US" sz="2800" b="1" dirty="0" smtClean="0">
                <a:solidFill>
                  <a:srgbClr val="FF0000"/>
                </a:solidFill>
              </a:rPr>
              <a:t>types</a:t>
            </a:r>
            <a:r>
              <a:rPr lang="en-US" sz="2800" b="1" dirty="0" smtClean="0"/>
              <a:t>.</a:t>
            </a:r>
          </a:p>
          <a:p>
            <a:pPr marL="0" indent="0" algn="ctr">
              <a:buNone/>
            </a:pPr>
            <a:r>
              <a:rPr lang="en-US" sz="2800" b="1" u="sng" dirty="0">
                <a:solidFill>
                  <a:srgbClr val="0070C0"/>
                </a:solidFill>
              </a:rPr>
              <a:t>Characters of different stem </a:t>
            </a:r>
            <a:r>
              <a:rPr lang="en-US" sz="2800" b="1" u="sng" dirty="0" smtClean="0">
                <a:solidFill>
                  <a:srgbClr val="0070C0"/>
                </a:solidFill>
              </a:rPr>
              <a:t>cells</a:t>
            </a:r>
            <a:endParaRPr lang="en-US" sz="2800" b="1" dirty="0" smtClean="0"/>
          </a:p>
          <a:p>
            <a:pPr marL="0" indent="0" algn="justLow">
              <a:buNone/>
            </a:pPr>
            <a:r>
              <a:rPr lang="en-US" sz="2800" b="1" dirty="0" smtClean="0"/>
              <a:t>1-They </a:t>
            </a:r>
            <a:r>
              <a:rPr lang="en-US" sz="2800" b="1" dirty="0"/>
              <a:t>are capable of dividing </a:t>
            </a:r>
            <a:r>
              <a:rPr lang="en-US" sz="2800" b="1" dirty="0" smtClean="0"/>
              <a:t>and renewing </a:t>
            </a:r>
            <a:r>
              <a:rPr lang="en-US" sz="2800" b="1" dirty="0"/>
              <a:t>themselves for long </a:t>
            </a:r>
            <a:r>
              <a:rPr lang="en-US" sz="2800" b="1" dirty="0" smtClean="0"/>
              <a:t>periods </a:t>
            </a:r>
            <a:r>
              <a:rPr lang="en-US" sz="2800" b="1" dirty="0">
                <a:solidFill>
                  <a:srgbClr val="FF0000"/>
                </a:solidFill>
              </a:rPr>
              <a:t>(</a:t>
            </a:r>
            <a:r>
              <a:rPr lang="en-US" sz="2800" b="1" dirty="0" smtClean="0">
                <a:solidFill>
                  <a:srgbClr val="FF0000"/>
                </a:solidFill>
              </a:rPr>
              <a:t>proliferation)</a:t>
            </a:r>
            <a:r>
              <a:rPr lang="en-US" sz="2800" b="1" dirty="0" smtClean="0"/>
              <a:t>.</a:t>
            </a:r>
            <a:endParaRPr lang="en-US" sz="2800" b="1" dirty="0"/>
          </a:p>
          <a:p>
            <a:pPr marL="0" indent="0" algn="justLow">
              <a:buNone/>
            </a:pPr>
            <a:r>
              <a:rPr lang="en-US" sz="2800" b="1" dirty="0" smtClean="0"/>
              <a:t>2-Unspecialized. </a:t>
            </a:r>
          </a:p>
          <a:p>
            <a:pPr marL="0" indent="0" algn="justLow">
              <a:buNone/>
            </a:pPr>
            <a:r>
              <a:rPr lang="en-US" sz="2800" b="1" dirty="0" smtClean="0"/>
              <a:t>3-They </a:t>
            </a:r>
            <a:r>
              <a:rPr lang="en-US" sz="2800" b="1" dirty="0"/>
              <a:t>can </a:t>
            </a:r>
            <a:r>
              <a:rPr lang="en-US" sz="2800" b="1" dirty="0" smtClean="0"/>
              <a:t>give rise </a:t>
            </a:r>
            <a:r>
              <a:rPr lang="en-US" sz="2800" b="1" dirty="0"/>
              <a:t>to specialized cell </a:t>
            </a:r>
            <a:r>
              <a:rPr lang="en-US" sz="2800" b="1" dirty="0" smtClean="0"/>
              <a:t>types </a:t>
            </a:r>
            <a:r>
              <a:rPr lang="en-US" sz="2800" b="1" dirty="0">
                <a:solidFill>
                  <a:srgbClr val="FF0000"/>
                </a:solidFill>
              </a:rPr>
              <a:t>(</a:t>
            </a:r>
            <a:r>
              <a:rPr lang="en-US" sz="2800" b="1" dirty="0" smtClean="0">
                <a:solidFill>
                  <a:srgbClr val="FF0000"/>
                </a:solidFill>
              </a:rPr>
              <a:t>differentiation)</a:t>
            </a:r>
            <a:r>
              <a:rPr lang="en-US" sz="2800" b="1" dirty="0" smtClean="0"/>
              <a:t>.</a:t>
            </a:r>
            <a:endParaRPr lang="ar-EG" sz="2800" b="1" dirty="0"/>
          </a:p>
        </p:txBody>
      </p:sp>
    </p:spTree>
    <p:extLst>
      <p:ext uri="{BB962C8B-B14F-4D97-AF65-F5344CB8AC3E}">
        <p14:creationId xmlns:p14="http://schemas.microsoft.com/office/powerpoint/2010/main" val="503070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962" y="228600"/>
            <a:ext cx="8610600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u="sng" dirty="0">
                <a:solidFill>
                  <a:srgbClr val="0070C0"/>
                </a:solidFill>
              </a:rPr>
              <a:t>Types of Stem cells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rgbClr val="0070C0"/>
                </a:solidFill>
              </a:rPr>
              <a:t>Progenitor </a:t>
            </a:r>
            <a:r>
              <a:rPr lang="en-US" sz="2800" b="1" dirty="0">
                <a:solidFill>
                  <a:srgbClr val="0070C0"/>
                </a:solidFill>
              </a:rPr>
              <a:t>stem </a:t>
            </a:r>
            <a:r>
              <a:rPr lang="en-US" sz="2800" b="1" dirty="0" smtClean="0">
                <a:solidFill>
                  <a:srgbClr val="0070C0"/>
                </a:solidFill>
              </a:rPr>
              <a:t>cells (</a:t>
            </a:r>
            <a:r>
              <a:rPr lang="en-US" sz="2800" b="1" dirty="0" err="1" smtClean="0">
                <a:solidFill>
                  <a:srgbClr val="0070C0"/>
                </a:solidFill>
              </a:rPr>
              <a:t>Unipotant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  <a:r>
              <a:rPr lang="en-US" sz="2800" b="1" dirty="0" smtClean="0"/>
              <a:t>: </a:t>
            </a:r>
          </a:p>
          <a:p>
            <a:pPr marL="0"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   terminally differentiated progeny </a:t>
            </a:r>
            <a:r>
              <a:rPr lang="en-US" sz="2800" b="1" dirty="0"/>
              <a:t>consist of </a:t>
            </a:r>
            <a:r>
              <a:rPr lang="en-US" sz="2800" b="1" dirty="0">
                <a:solidFill>
                  <a:srgbClr val="FF0000"/>
                </a:solidFill>
              </a:rPr>
              <a:t>a single cell type </a:t>
            </a:r>
            <a:r>
              <a:rPr lang="en-US" sz="2800" b="1" dirty="0" smtClean="0">
                <a:solidFill>
                  <a:srgbClr val="FF0000"/>
                </a:solidFill>
              </a:rPr>
              <a:t>only</a:t>
            </a:r>
            <a:r>
              <a:rPr lang="en-US" sz="2800" b="1" dirty="0" smtClean="0"/>
              <a:t>.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800" b="1" dirty="0"/>
              <a:t>E</a:t>
            </a:r>
            <a:r>
              <a:rPr lang="en-US" sz="2800" b="1" dirty="0" smtClean="0"/>
              <a:t>pidermal stem cells            keratinocytes.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800" b="1" dirty="0" err="1"/>
              <a:t>S</a:t>
            </a:r>
            <a:r>
              <a:rPr lang="en-US" sz="2800" b="1" dirty="0" err="1" smtClean="0"/>
              <a:t>permatogonial</a:t>
            </a:r>
            <a:r>
              <a:rPr lang="en-US" sz="2800" b="1" dirty="0" smtClean="0"/>
              <a:t> </a:t>
            </a:r>
            <a:r>
              <a:rPr lang="en-US" sz="2800" b="1" dirty="0"/>
              <a:t>stem </a:t>
            </a:r>
            <a:r>
              <a:rPr lang="en-US" sz="2800" b="1" dirty="0" smtClean="0"/>
              <a:t>cells          spermatozoa.</a:t>
            </a:r>
          </a:p>
          <a:p>
            <a:endParaRPr lang="ar-EG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854209" y="2895600"/>
            <a:ext cx="715963" cy="222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114800" y="2362200"/>
            <a:ext cx="715963" cy="23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4829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534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0070C0"/>
                </a:solidFill>
              </a:rPr>
              <a:t>2. Multipotent stem cells</a:t>
            </a:r>
            <a:r>
              <a:rPr lang="en-US" sz="2800" b="1" dirty="0" smtClean="0"/>
              <a:t>:</a:t>
            </a:r>
          </a:p>
          <a:p>
            <a:pPr marL="0" indent="0" algn="justLow">
              <a:buNone/>
            </a:pPr>
            <a:r>
              <a:rPr lang="en-US" sz="2800" b="1" dirty="0" smtClean="0"/>
              <a:t> </a:t>
            </a:r>
            <a:r>
              <a:rPr lang="en-US" sz="2800" b="1" dirty="0"/>
              <a:t>those which can give rise to </a:t>
            </a:r>
            <a:r>
              <a:rPr lang="en-US" sz="2800" b="1" dirty="0">
                <a:solidFill>
                  <a:srgbClr val="FF0000"/>
                </a:solidFill>
              </a:rPr>
              <a:t>several terminally differentiated cell types</a:t>
            </a:r>
            <a:r>
              <a:rPr lang="en-US" sz="2800" b="1" dirty="0"/>
              <a:t> constituting a specific tissue or organ</a:t>
            </a:r>
          </a:p>
          <a:p>
            <a:pPr marL="0" indent="0" algn="justLow">
              <a:buNone/>
            </a:pPr>
            <a:r>
              <a:rPr lang="en-US" sz="2800" b="1" dirty="0"/>
              <a:t>I. Skin stem cells                    epidermal cells, sebaceous glands and hair follicles.</a:t>
            </a:r>
          </a:p>
          <a:p>
            <a:pPr marL="0" indent="0" algn="justLow">
              <a:buNone/>
            </a:pPr>
            <a:r>
              <a:rPr lang="en-US" sz="2800" b="1" dirty="0"/>
              <a:t>II. </a:t>
            </a:r>
            <a:r>
              <a:rPr lang="en-US" sz="2800" b="1" dirty="0" err="1"/>
              <a:t>Haematopoietic</a:t>
            </a:r>
            <a:r>
              <a:rPr lang="en-US" sz="2800" b="1" dirty="0"/>
              <a:t> stem cells               blood cells (erythrocytes, lymphocytes, antibody-producing cells and so on). </a:t>
            </a:r>
          </a:p>
          <a:p>
            <a:pPr marL="0" indent="0" algn="justLow">
              <a:buNone/>
            </a:pPr>
            <a:r>
              <a:rPr lang="en-US" sz="2800" b="1" dirty="0"/>
              <a:t>III. Neural stem cells                      all the cell types in the nervous system, including glia (sheath cells), and  the many different types of neurons.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971800" y="2186069"/>
            <a:ext cx="97840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278" y="4532191"/>
            <a:ext cx="1011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048000"/>
            <a:ext cx="926592" cy="291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0736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381000"/>
            <a:ext cx="8153400" cy="4505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 u="sng" dirty="0">
                <a:solidFill>
                  <a:schemeClr val="accent1"/>
                </a:solidFill>
              </a:rPr>
              <a:t>Importance </a:t>
            </a:r>
            <a:r>
              <a:rPr lang="en-US" sz="2800" b="1" u="sng" dirty="0" smtClean="0">
                <a:solidFill>
                  <a:schemeClr val="accent1"/>
                </a:solidFill>
              </a:rPr>
              <a:t>of</a:t>
            </a:r>
            <a:r>
              <a:rPr lang="en-US" sz="2800" b="1" u="sng" dirty="0">
                <a:solidFill>
                  <a:schemeClr val="accent1"/>
                </a:solidFill>
              </a:rPr>
              <a:t> </a:t>
            </a:r>
            <a:r>
              <a:rPr lang="en-US" sz="2800" b="1" u="sng" dirty="0" smtClean="0">
                <a:solidFill>
                  <a:schemeClr val="accent1"/>
                </a:solidFill>
              </a:rPr>
              <a:t>progenitor </a:t>
            </a:r>
            <a:r>
              <a:rPr lang="en-US" sz="2800" b="1" u="sng" dirty="0">
                <a:solidFill>
                  <a:schemeClr val="accent1"/>
                </a:solidFill>
              </a:rPr>
              <a:t>&amp; </a:t>
            </a:r>
            <a:r>
              <a:rPr lang="en-US" sz="2800" b="1" u="sng" dirty="0" smtClean="0">
                <a:solidFill>
                  <a:schemeClr val="accent1"/>
                </a:solidFill>
              </a:rPr>
              <a:t>multipotent </a:t>
            </a:r>
            <a:r>
              <a:rPr lang="en-US" sz="2800" b="1" u="sng" dirty="0">
                <a:solidFill>
                  <a:schemeClr val="accent1"/>
                </a:solidFill>
              </a:rPr>
              <a:t>stem cells </a:t>
            </a:r>
            <a:r>
              <a:rPr lang="en-US" sz="2800" b="1" u="sng" dirty="0" smtClean="0">
                <a:solidFill>
                  <a:schemeClr val="accent1"/>
                </a:solidFill>
              </a:rPr>
              <a:t>:</a:t>
            </a:r>
            <a:endParaRPr lang="en-US" sz="2800" b="1" u="sng" dirty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b="1" dirty="0" smtClean="0"/>
          </a:p>
          <a:p>
            <a:pPr algn="justLow"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 smtClean="0"/>
              <a:t> </a:t>
            </a:r>
            <a:r>
              <a:rPr lang="en-US" sz="2800" b="1" dirty="0"/>
              <a:t>Progenitor &amp; </a:t>
            </a:r>
            <a:r>
              <a:rPr lang="en-US" sz="2800" b="1" dirty="0" smtClean="0"/>
              <a:t>Multipotent </a:t>
            </a:r>
            <a:r>
              <a:rPr lang="en-US" sz="2800" b="1" dirty="0"/>
              <a:t>stem cells may </a:t>
            </a:r>
            <a:r>
              <a:rPr lang="en-US" sz="2800" b="1" dirty="0" smtClean="0"/>
              <a:t>persist </a:t>
            </a:r>
            <a:r>
              <a:rPr lang="en-US" sz="2800" b="1" dirty="0"/>
              <a:t>through out </a:t>
            </a:r>
            <a:r>
              <a:rPr lang="en-US" sz="2800" b="1" dirty="0" smtClean="0"/>
              <a:t>life:</a:t>
            </a:r>
          </a:p>
          <a:p>
            <a:pPr marL="342900" indent="-342900" algn="justLow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/>
              <a:t>In </a:t>
            </a:r>
            <a:r>
              <a:rPr lang="en-US" sz="2800" b="1" dirty="0" err="1" smtClean="0">
                <a:solidFill>
                  <a:srgbClr val="FF0000"/>
                </a:solidFill>
              </a:rPr>
              <a:t>foetus</a:t>
            </a:r>
            <a:r>
              <a:rPr lang="en-US" sz="2800" b="1" dirty="0"/>
              <a:t>, these stem cells are essential to the formation of tissues and </a:t>
            </a:r>
            <a:r>
              <a:rPr lang="en-US" sz="2800" b="1" dirty="0" smtClean="0"/>
              <a:t>organs.</a:t>
            </a:r>
          </a:p>
          <a:p>
            <a:pPr marL="342900" indent="-342900" algn="justLow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/>
              <a:t>In </a:t>
            </a:r>
            <a:r>
              <a:rPr lang="en-US" sz="2800" b="1" dirty="0"/>
              <a:t>the </a:t>
            </a:r>
            <a:r>
              <a:rPr lang="en-US" sz="2800" b="1" dirty="0">
                <a:solidFill>
                  <a:srgbClr val="FF0000"/>
                </a:solidFill>
              </a:rPr>
              <a:t>adult</a:t>
            </a:r>
            <a:r>
              <a:rPr lang="en-US" sz="2800" b="1" dirty="0"/>
              <a:t>, they replenish tissues whose cells have a limited life </a:t>
            </a:r>
            <a:r>
              <a:rPr lang="en-US" sz="2800" b="1" dirty="0" smtClean="0"/>
              <a:t>span. skin </a:t>
            </a:r>
            <a:r>
              <a:rPr lang="en-US" sz="2800" b="1" dirty="0"/>
              <a:t>stem cells, intestinal stem cells and </a:t>
            </a:r>
            <a:r>
              <a:rPr lang="en-US" sz="2800" b="1" dirty="0" err="1"/>
              <a:t>haematopoietic</a:t>
            </a:r>
            <a:r>
              <a:rPr lang="en-US" sz="2800" b="1" dirty="0"/>
              <a:t> stem </a:t>
            </a:r>
            <a:r>
              <a:rPr lang="en-US" sz="2800" b="1" dirty="0" smtClean="0"/>
              <a:t>cells. In </a:t>
            </a:r>
            <a:r>
              <a:rPr lang="en-US" sz="2800" b="1" dirty="0"/>
              <a:t>the absence of stem cells various tissues would </a:t>
            </a:r>
            <a:r>
              <a:rPr lang="en-US" sz="2800" b="1" dirty="0">
                <a:solidFill>
                  <a:srgbClr val="FF0000"/>
                </a:solidFill>
              </a:rPr>
              <a:t>wear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out</a:t>
            </a:r>
            <a:r>
              <a:rPr lang="en-US" sz="2800" b="1" dirty="0"/>
              <a:t> and we would </a:t>
            </a:r>
            <a:r>
              <a:rPr lang="en-US" sz="2800" b="1" dirty="0">
                <a:solidFill>
                  <a:srgbClr val="FF0000"/>
                </a:solidFill>
              </a:rPr>
              <a:t>die</a:t>
            </a:r>
            <a:r>
              <a:rPr lang="en-US" sz="2800" b="1" dirty="0"/>
              <a:t>.</a:t>
            </a:r>
          </a:p>
          <a:p>
            <a:pPr>
              <a:buFont typeface="Wingdings" pitchFamily="2" charset="2"/>
              <a:buChar char="§"/>
            </a:pPr>
            <a:endParaRPr lang="ar-EG" b="1" dirty="0"/>
          </a:p>
        </p:txBody>
      </p:sp>
    </p:spTree>
    <p:extLst>
      <p:ext uri="{BB962C8B-B14F-4D97-AF65-F5344CB8AC3E}">
        <p14:creationId xmlns:p14="http://schemas.microsoft.com/office/powerpoint/2010/main" val="1383321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>
            <a:normAutofit/>
          </a:bodyPr>
          <a:lstStyle/>
          <a:p>
            <a:pPr marL="0" indent="0" algn="justLow">
              <a:buNone/>
            </a:pPr>
            <a:r>
              <a:rPr lang="en-US" b="1" dirty="0" smtClean="0">
                <a:solidFill>
                  <a:srgbClr val="0070C0"/>
                </a:solidFill>
              </a:rPr>
              <a:t>3</a:t>
            </a:r>
            <a:r>
              <a:rPr lang="en-US" sz="2800" b="1" dirty="0">
                <a:solidFill>
                  <a:srgbClr val="0070C0"/>
                </a:solidFill>
              </a:rPr>
              <a:t>. Pluripotent stem cells: 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marL="0" indent="0" algn="justLow">
              <a:buNone/>
            </a:pP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     </a:t>
            </a:r>
            <a:r>
              <a:rPr lang="en-US" sz="2800" b="1" dirty="0" smtClean="0"/>
              <a:t>are </a:t>
            </a:r>
            <a:r>
              <a:rPr lang="en-US" sz="2800" b="1" dirty="0"/>
              <a:t>able to give rise to all different cell types in </a:t>
            </a:r>
            <a:r>
              <a:rPr lang="en-US" sz="2800" b="1" dirty="0" smtClean="0"/>
              <a:t>vitro.</a:t>
            </a:r>
          </a:p>
          <a:p>
            <a:pPr algn="justLow"/>
            <a:r>
              <a:rPr lang="en-US" sz="2800" b="1" dirty="0" smtClean="0"/>
              <a:t> Isolated </a:t>
            </a:r>
            <a:r>
              <a:rPr lang="en-US" sz="2800" b="1" dirty="0"/>
              <a:t>from </a:t>
            </a:r>
            <a:r>
              <a:rPr lang="en-US" sz="2800" b="1" dirty="0">
                <a:solidFill>
                  <a:srgbClr val="FF0000"/>
                </a:solidFill>
              </a:rPr>
              <a:t>primordial germ cells </a:t>
            </a:r>
            <a:r>
              <a:rPr lang="en-US" sz="2800" b="1" dirty="0"/>
              <a:t>in </a:t>
            </a:r>
            <a:r>
              <a:rPr lang="en-US" sz="2800" b="1" dirty="0" smtClean="0"/>
              <a:t>the </a:t>
            </a:r>
            <a:r>
              <a:rPr lang="en-US" sz="2800" b="1" dirty="0" err="1" smtClean="0"/>
              <a:t>foetus</a:t>
            </a:r>
            <a:r>
              <a:rPr lang="en-US" sz="2800" b="1" dirty="0"/>
              <a:t>, </a:t>
            </a:r>
            <a:r>
              <a:rPr lang="en-US" sz="2800" b="1" dirty="0" smtClean="0"/>
              <a:t>are called</a:t>
            </a:r>
            <a:r>
              <a:rPr lang="en-US" sz="2800" b="1" dirty="0"/>
              <a:t>: </a:t>
            </a:r>
            <a:r>
              <a:rPr lang="en-US" sz="2800" b="1" dirty="0">
                <a:solidFill>
                  <a:srgbClr val="FF0000"/>
                </a:solidFill>
              </a:rPr>
              <a:t>embryonic germ cells ("EG cells")</a:t>
            </a:r>
            <a:r>
              <a:rPr lang="en-US" sz="2800" b="1" dirty="0"/>
              <a:t>.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algn="justLow"/>
            <a:r>
              <a:rPr lang="en-US" sz="2800" b="1" dirty="0" err="1" smtClean="0"/>
              <a:t>Or,</a:t>
            </a:r>
            <a:r>
              <a:rPr lang="en-US" sz="2800" b="1" dirty="0" err="1"/>
              <a:t>m</a:t>
            </a:r>
            <a:r>
              <a:rPr lang="en-US" sz="2800" b="1" dirty="0" err="1" smtClean="0"/>
              <a:t>isolated</a:t>
            </a:r>
            <a:r>
              <a:rPr lang="en-US" sz="2800" b="1" dirty="0" smtClean="0"/>
              <a:t> </a:t>
            </a:r>
            <a:r>
              <a:rPr lang="en-US" sz="2800" b="1" dirty="0"/>
              <a:t>from the inner cell mass of a </a:t>
            </a:r>
            <a:r>
              <a:rPr lang="en-US" sz="2800" b="1" dirty="0">
                <a:solidFill>
                  <a:srgbClr val="FF0000"/>
                </a:solidFill>
              </a:rPr>
              <a:t>blastocyst-stage embryo </a:t>
            </a:r>
            <a:r>
              <a:rPr lang="en-US" sz="2800" b="1" dirty="0"/>
              <a:t>are </a:t>
            </a:r>
            <a:r>
              <a:rPr lang="en-US" sz="2800" b="1" dirty="0" smtClean="0"/>
              <a:t>called: </a:t>
            </a:r>
            <a:r>
              <a:rPr lang="en-US" sz="2800" b="1" dirty="0" smtClean="0">
                <a:solidFill>
                  <a:srgbClr val="FF0000"/>
                </a:solidFill>
              </a:rPr>
              <a:t>embryonic </a:t>
            </a:r>
            <a:r>
              <a:rPr lang="en-US" sz="2800" b="1" dirty="0">
                <a:solidFill>
                  <a:srgbClr val="FF0000"/>
                </a:solidFill>
              </a:rPr>
              <a:t>stem cells ("ES cells</a:t>
            </a:r>
            <a:r>
              <a:rPr lang="en-US" sz="2800" b="1" dirty="0" smtClean="0">
                <a:solidFill>
                  <a:srgbClr val="FF0000"/>
                </a:solidFill>
              </a:rPr>
              <a:t>”)</a:t>
            </a:r>
            <a:r>
              <a:rPr lang="en-US" sz="2800" b="1" dirty="0" smtClean="0"/>
              <a:t>.</a:t>
            </a:r>
          </a:p>
          <a:p>
            <a:pPr marL="0" indent="0" algn="justLow">
              <a:buNone/>
            </a:pPr>
            <a:r>
              <a:rPr lang="en-US" sz="2800" b="1" dirty="0" smtClean="0"/>
              <a:t>N.B. </a:t>
            </a:r>
            <a:r>
              <a:rPr lang="en-US" sz="2800" b="1" dirty="0"/>
              <a:t>Pluripotent stem cells </a:t>
            </a:r>
            <a:r>
              <a:rPr lang="en-US" sz="2800" b="1" dirty="0">
                <a:solidFill>
                  <a:srgbClr val="FF0000"/>
                </a:solidFill>
              </a:rPr>
              <a:t>do not occur </a:t>
            </a:r>
            <a:r>
              <a:rPr lang="en-US" sz="2800" b="1" dirty="0"/>
              <a:t>naturally in the body.</a:t>
            </a:r>
          </a:p>
          <a:p>
            <a:pPr marL="0" indent="0" algn="justLow">
              <a:buNone/>
            </a:pPr>
            <a:endParaRPr lang="ar-EG" sz="2800" b="1" dirty="0"/>
          </a:p>
        </p:txBody>
      </p:sp>
    </p:spTree>
    <p:extLst>
      <p:ext uri="{BB962C8B-B14F-4D97-AF65-F5344CB8AC3E}">
        <p14:creationId xmlns:p14="http://schemas.microsoft.com/office/powerpoint/2010/main" val="3666834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Sources of stem cells</a:t>
            </a:r>
            <a:endParaRPr lang="ar-EG" sz="2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440363"/>
          </a:xfrm>
        </p:spPr>
        <p:txBody>
          <a:bodyPr>
            <a:normAutofit/>
          </a:bodyPr>
          <a:lstStyle/>
          <a:p>
            <a:pPr marL="514350" indent="-514350" algn="justLow">
              <a:buAutoNum type="arabicPeriod"/>
            </a:pPr>
            <a:r>
              <a:rPr lang="en-US" sz="2800" b="1" dirty="0" smtClean="0">
                <a:solidFill>
                  <a:srgbClr val="0070C0"/>
                </a:solidFill>
              </a:rPr>
              <a:t>Adult </a:t>
            </a:r>
            <a:r>
              <a:rPr lang="en-US" sz="2800" b="1" dirty="0">
                <a:solidFill>
                  <a:srgbClr val="0070C0"/>
                </a:solidFill>
              </a:rPr>
              <a:t>stem cells</a:t>
            </a:r>
            <a:r>
              <a:rPr lang="en-US" sz="2800" b="1" dirty="0"/>
              <a:t>: </a:t>
            </a:r>
            <a:endParaRPr lang="en-US" sz="2800" b="1" dirty="0" smtClean="0"/>
          </a:p>
          <a:p>
            <a:pPr marL="0" indent="0" algn="justLow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 Mammals </a:t>
            </a:r>
            <a:r>
              <a:rPr lang="en-US" sz="2800" b="1" dirty="0"/>
              <a:t>appear to contain some 20 major types of somatic </a:t>
            </a:r>
            <a:r>
              <a:rPr lang="en-US" sz="2800" b="1" dirty="0" smtClean="0"/>
              <a:t>stem cells </a:t>
            </a:r>
            <a:r>
              <a:rPr lang="en-US" sz="2800" b="1" dirty="0"/>
              <a:t>that can generate liver, pancreas, bone and cartilage but they </a:t>
            </a:r>
            <a:r>
              <a:rPr lang="en-US" sz="2800" b="1" dirty="0" smtClean="0"/>
              <a:t>are rather </a:t>
            </a:r>
            <a:r>
              <a:rPr lang="en-US" sz="2800" b="1" dirty="0"/>
              <a:t>difficult to find and </a:t>
            </a:r>
            <a:r>
              <a:rPr lang="en-US" sz="2800" b="1" dirty="0" smtClean="0"/>
              <a:t>isolate.</a:t>
            </a:r>
          </a:p>
          <a:p>
            <a:pPr algn="justLow"/>
            <a:r>
              <a:rPr lang="en-US" sz="2800" b="1" dirty="0" smtClean="0">
                <a:solidFill>
                  <a:srgbClr val="FF0000"/>
                </a:solidFill>
              </a:rPr>
              <a:t>Neural </a:t>
            </a:r>
            <a:r>
              <a:rPr lang="en-US" sz="2800" b="1" dirty="0">
                <a:solidFill>
                  <a:srgbClr val="FF0000"/>
                </a:solidFill>
              </a:rPr>
              <a:t>stem </a:t>
            </a:r>
            <a:r>
              <a:rPr lang="en-US" sz="2800" b="1" dirty="0" smtClean="0">
                <a:solidFill>
                  <a:srgbClr val="FF0000"/>
                </a:solidFill>
              </a:rPr>
              <a:t>cells </a:t>
            </a:r>
            <a:r>
              <a:rPr lang="en-US" sz="2800" b="1" dirty="0" smtClean="0"/>
              <a:t>is </a:t>
            </a:r>
            <a:r>
              <a:rPr lang="en-US" sz="2800" b="1" dirty="0"/>
              <a:t>limited since they are located in the </a:t>
            </a:r>
            <a:r>
              <a:rPr lang="en-US" sz="2800" b="1" dirty="0" smtClean="0"/>
              <a:t>brain</a:t>
            </a:r>
          </a:p>
          <a:p>
            <a:pPr algn="justLow"/>
            <a:r>
              <a:rPr lang="en-US" sz="2800" b="1" dirty="0" err="1">
                <a:solidFill>
                  <a:srgbClr val="FF0000"/>
                </a:solidFill>
              </a:rPr>
              <a:t>Haematopoietic</a:t>
            </a:r>
            <a:r>
              <a:rPr lang="en-US" sz="2800" b="1" dirty="0">
                <a:solidFill>
                  <a:srgbClr val="FF0000"/>
                </a:solidFill>
              </a:rPr>
              <a:t> stem cells </a:t>
            </a:r>
            <a:r>
              <a:rPr lang="en-US" sz="2800" b="1" dirty="0" smtClean="0"/>
              <a:t>are present </a:t>
            </a:r>
            <a:r>
              <a:rPr lang="en-US" sz="2800" b="1" dirty="0"/>
              <a:t>in the blood, but their harvesting requires stimulatory treatment </a:t>
            </a:r>
            <a:r>
              <a:rPr lang="en-US" sz="2800" b="1" dirty="0" smtClean="0"/>
              <a:t>of the </a:t>
            </a:r>
            <a:r>
              <a:rPr lang="en-US" sz="2800" b="1" dirty="0"/>
              <a:t>donor’s bone marrow</a:t>
            </a:r>
            <a:endParaRPr lang="ar-EG" sz="2800" b="1" dirty="0"/>
          </a:p>
        </p:txBody>
      </p:sp>
    </p:spTree>
    <p:extLst>
      <p:ext uri="{BB962C8B-B14F-4D97-AF65-F5344CB8AC3E}">
        <p14:creationId xmlns:p14="http://schemas.microsoft.com/office/powerpoint/2010/main" val="2988880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248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u="sng" dirty="0">
                <a:solidFill>
                  <a:srgbClr val="0070C0"/>
                </a:solidFill>
              </a:rPr>
              <a:t>A</a:t>
            </a:r>
            <a:r>
              <a:rPr lang="en-US" sz="2800" b="1" u="sng" dirty="0" smtClean="0">
                <a:solidFill>
                  <a:srgbClr val="0070C0"/>
                </a:solidFill>
              </a:rPr>
              <a:t>dult </a:t>
            </a:r>
            <a:r>
              <a:rPr lang="en-US" sz="2800" b="1" u="sng" dirty="0">
                <a:solidFill>
                  <a:srgbClr val="0070C0"/>
                </a:solidFill>
              </a:rPr>
              <a:t>stem cell </a:t>
            </a:r>
            <a:r>
              <a:rPr lang="en-US" sz="2800" b="1" u="sng" dirty="0" smtClean="0">
                <a:solidFill>
                  <a:srgbClr val="0070C0"/>
                </a:solidFill>
              </a:rPr>
              <a:t>differentiation: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Normal </a:t>
            </a:r>
            <a:r>
              <a:rPr lang="en-US" sz="2800" b="1" dirty="0">
                <a:solidFill>
                  <a:srgbClr val="FF0000"/>
                </a:solidFill>
              </a:rPr>
              <a:t>differentiation </a:t>
            </a:r>
            <a:r>
              <a:rPr lang="en-US" sz="2800" b="1" dirty="0"/>
              <a:t>pathways to form </a:t>
            </a:r>
            <a:r>
              <a:rPr lang="en-US" sz="2800" b="1" dirty="0" smtClean="0"/>
              <a:t>the specialized </a:t>
            </a:r>
            <a:r>
              <a:rPr lang="en-US" sz="2800" b="1" dirty="0"/>
              <a:t>cell types of the tissue in which they </a:t>
            </a:r>
            <a:r>
              <a:rPr lang="en-US" sz="2800" b="1" dirty="0" smtClean="0"/>
              <a:t>reside.</a:t>
            </a: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Trans-differentiation </a:t>
            </a:r>
            <a:r>
              <a:rPr lang="en-US" sz="2800" b="1" dirty="0">
                <a:solidFill>
                  <a:srgbClr val="FF0000"/>
                </a:solidFill>
              </a:rPr>
              <a:t>or plasticity </a:t>
            </a:r>
            <a:r>
              <a:rPr lang="en-US" sz="2800" b="1" dirty="0" smtClean="0"/>
              <a:t>pathways to </a:t>
            </a:r>
            <a:r>
              <a:rPr lang="en-US" sz="2800" b="1" dirty="0"/>
              <a:t>form specialized cell types of other </a:t>
            </a:r>
            <a:r>
              <a:rPr lang="en-US" sz="2800" b="1" dirty="0" smtClean="0"/>
              <a:t>tissues.</a:t>
            </a:r>
            <a:endParaRPr lang="ar-EG" sz="2800" b="1" dirty="0"/>
          </a:p>
        </p:txBody>
      </p:sp>
    </p:spTree>
    <p:extLst>
      <p:ext uri="{BB962C8B-B14F-4D97-AF65-F5344CB8AC3E}">
        <p14:creationId xmlns:p14="http://schemas.microsoft.com/office/powerpoint/2010/main" val="2499326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458200" cy="6172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u="sng" dirty="0">
                <a:solidFill>
                  <a:srgbClr val="0070C0"/>
                </a:solidFill>
              </a:rPr>
              <a:t>Where are adult stem cells found and what do they normally do?</a:t>
            </a:r>
          </a:p>
          <a:p>
            <a:r>
              <a:rPr lang="en-US" sz="2800" b="1" dirty="0" smtClean="0"/>
              <a:t>Many </a:t>
            </a:r>
            <a:r>
              <a:rPr lang="en-US" sz="2800" b="1" dirty="0"/>
              <a:t>organs and </a:t>
            </a:r>
            <a:r>
              <a:rPr lang="en-US" sz="2800" b="1" dirty="0" smtClean="0"/>
              <a:t>tissues. </a:t>
            </a:r>
          </a:p>
          <a:p>
            <a:r>
              <a:rPr lang="en-US" sz="2800" b="1" dirty="0" smtClean="0"/>
              <a:t>very </a:t>
            </a:r>
            <a:r>
              <a:rPr lang="en-US" sz="2800" b="1" dirty="0"/>
              <a:t>small </a:t>
            </a:r>
            <a:r>
              <a:rPr lang="en-US" sz="2800" b="1" dirty="0" smtClean="0"/>
              <a:t>number. </a:t>
            </a:r>
            <a:endParaRPr lang="en-US" sz="2800" b="1" dirty="0"/>
          </a:p>
          <a:p>
            <a:r>
              <a:rPr lang="en-US" sz="2800" b="1" dirty="0" smtClean="0"/>
              <a:t>They </a:t>
            </a:r>
            <a:r>
              <a:rPr lang="en-US" sz="2800" b="1" dirty="0"/>
              <a:t>may remain </a:t>
            </a:r>
            <a:r>
              <a:rPr lang="en-US" sz="2800" b="1" dirty="0">
                <a:solidFill>
                  <a:srgbClr val="FF0000"/>
                </a:solidFill>
              </a:rPr>
              <a:t>quiescent (non-dividing) </a:t>
            </a:r>
            <a:r>
              <a:rPr lang="en-US" sz="2800" b="1" dirty="0"/>
              <a:t>for many years until </a:t>
            </a:r>
            <a:r>
              <a:rPr lang="en-US" sz="2800" b="1" dirty="0" smtClean="0"/>
              <a:t>they are </a:t>
            </a:r>
            <a:r>
              <a:rPr lang="en-US" sz="2800" b="1" dirty="0"/>
              <a:t>activated by disease or tissue </a:t>
            </a:r>
            <a:r>
              <a:rPr lang="en-US" sz="2800" b="1" dirty="0" smtClean="0"/>
              <a:t>injury.</a:t>
            </a:r>
          </a:p>
          <a:p>
            <a:r>
              <a:rPr lang="en-US" sz="2800" b="1" dirty="0"/>
              <a:t>e</a:t>
            </a:r>
            <a:r>
              <a:rPr lang="en-US" sz="2800" b="1" dirty="0" smtClean="0"/>
              <a:t>.g. Brain</a:t>
            </a:r>
            <a:r>
              <a:rPr lang="en-US" sz="2800" b="1" dirty="0"/>
              <a:t>, bone marrow, peripheral blood, blood vessels, </a:t>
            </a:r>
            <a:r>
              <a:rPr lang="en-US" sz="2800" b="1" dirty="0" smtClean="0"/>
              <a:t>skeletal muscle</a:t>
            </a:r>
            <a:r>
              <a:rPr lang="en-US" sz="2800" b="1" dirty="0"/>
              <a:t>, skin and liver</a:t>
            </a:r>
          </a:p>
        </p:txBody>
      </p:sp>
    </p:spTree>
    <p:extLst>
      <p:ext uri="{BB962C8B-B14F-4D97-AF65-F5344CB8AC3E}">
        <p14:creationId xmlns:p14="http://schemas.microsoft.com/office/powerpoint/2010/main" val="297957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1073</Words>
  <Application>Microsoft Office PowerPoint</Application>
  <PresentationFormat>On-screen Show (4:3)</PresentationFormat>
  <Paragraphs>79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Office Theme</vt:lpstr>
      <vt:lpstr>Stem cells</vt:lpstr>
      <vt:lpstr>PowerPoint Presentation</vt:lpstr>
      <vt:lpstr>PowerPoint Presentation</vt:lpstr>
      <vt:lpstr>            </vt:lpstr>
      <vt:lpstr>PowerPoint Presentation</vt:lpstr>
      <vt:lpstr>PowerPoint Presentation</vt:lpstr>
      <vt:lpstr>Sources of stem cells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abdallah Nasser</dc:creator>
  <cp:lastModifiedBy>Abdallah</cp:lastModifiedBy>
  <cp:revision>39</cp:revision>
  <dcterms:created xsi:type="dcterms:W3CDTF">2006-08-16T00:00:00Z</dcterms:created>
  <dcterms:modified xsi:type="dcterms:W3CDTF">2020-03-15T05:08:16Z</dcterms:modified>
</cp:coreProperties>
</file>