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8" r:id="rId1"/>
  </p:sldMasterIdLst>
  <p:notesMasterIdLst>
    <p:notesMasterId r:id="rId21"/>
  </p:notesMasterIdLst>
  <p:handoutMasterIdLst>
    <p:handoutMasterId r:id="rId22"/>
  </p:handoutMasterIdLst>
  <p:sldIdLst>
    <p:sldId id="278" r:id="rId2"/>
    <p:sldId id="279" r:id="rId3"/>
    <p:sldId id="283" r:id="rId4"/>
    <p:sldId id="285" r:id="rId5"/>
    <p:sldId id="287" r:id="rId6"/>
    <p:sldId id="288" r:id="rId7"/>
    <p:sldId id="326" r:id="rId8"/>
    <p:sldId id="309" r:id="rId9"/>
    <p:sldId id="316" r:id="rId10"/>
    <p:sldId id="327" r:id="rId11"/>
    <p:sldId id="266" r:id="rId12"/>
    <p:sldId id="295" r:id="rId13"/>
    <p:sldId id="322" r:id="rId14"/>
    <p:sldId id="296" r:id="rId15"/>
    <p:sldId id="323" r:id="rId16"/>
    <p:sldId id="324" r:id="rId17"/>
    <p:sldId id="328" r:id="rId18"/>
    <p:sldId id="329" r:id="rId19"/>
    <p:sldId id="330" r:id="rId20"/>
  </p:sldIdLst>
  <p:sldSz cx="10287000" cy="6858000" type="35mm"/>
  <p:notesSz cx="6858000" cy="9144000"/>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FF00"/>
    <a:srgbClr val="FF9900"/>
    <a:srgbClr val="FF0000"/>
    <a:srgbClr val="003399"/>
    <a:srgbClr val="336699"/>
    <a:srgbClr val="008080"/>
    <a:srgbClr val="0000FF"/>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40" autoAdjust="0"/>
    <p:restoredTop sz="94728" autoAdjust="0"/>
  </p:normalViewPr>
  <p:slideViewPr>
    <p:cSldViewPr>
      <p:cViewPr varScale="1">
        <p:scale>
          <a:sx n="75" d="100"/>
          <a:sy n="75" d="100"/>
        </p:scale>
        <p:origin x="-96" y="-246"/>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28" d="100"/>
          <a:sy n="28" d="100"/>
        </p:scale>
        <p:origin x="-1266"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hangingPunct="0">
              <a:defRPr sz="1200" smtClean="0">
                <a:latin typeface="Times New Roman" pitchFamily="18" charset="0"/>
              </a:defRPr>
            </a:lvl1pPr>
          </a:lstStyle>
          <a:p>
            <a:pPr>
              <a:defRPr/>
            </a:pPr>
            <a:r>
              <a:rPr lang="en-US"/>
              <a:t>Dr Joe Mills, Research Fellow for the British Heart Foundation</a:t>
            </a:r>
          </a:p>
        </p:txBody>
      </p:sp>
      <p:sp>
        <p:nvSpPr>
          <p:cNvPr id="1433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rtl="0" eaLnBrk="0" hangingPunct="0">
              <a:defRPr sz="1200" smtClean="0">
                <a:latin typeface="Times New Roman" pitchFamily="18" charset="0"/>
              </a:defRPr>
            </a:lvl1pPr>
          </a:lstStyle>
          <a:p>
            <a:pPr>
              <a:defRPr/>
            </a:pPr>
            <a:fld id="{6A950262-5CAE-482C-8528-05A06EFABAD6}" type="datetime1">
              <a:rPr lang="en-US"/>
              <a:pPr>
                <a:defRPr/>
              </a:pPr>
              <a:t>3/18/2020</a:t>
            </a:fld>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hangingPunct="0">
              <a:defRPr sz="1200" smtClean="0">
                <a:latin typeface="Times New Roman" pitchFamily="18" charset="0"/>
              </a:defRPr>
            </a:lvl1pPr>
          </a:lstStyle>
          <a:p>
            <a:pPr>
              <a:defRPr/>
            </a:pPr>
            <a:r>
              <a:rPr lang="en-US"/>
              <a:t>Clinical Aspects of Ischaemic Heart Disease and its Relevance to Dentistry.</a:t>
            </a:r>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rtl="0" eaLnBrk="0" hangingPunct="0">
              <a:defRPr sz="1200" smtClean="0">
                <a:latin typeface="Times New Roman" pitchFamily="18" charset="0"/>
                <a:cs typeface="Times New Roman" pitchFamily="18" charset="0"/>
              </a:defRPr>
            </a:lvl1pPr>
          </a:lstStyle>
          <a:p>
            <a:pPr>
              <a:defRPr/>
            </a:pPr>
            <a:fld id="{EA4D7E94-39FF-4A98-99B8-D75C2DD9E21D}" type="slidenum">
              <a:rPr lang="ar-SA"/>
              <a:pPr>
                <a:defRPr/>
              </a:pPr>
              <a:t>‹#›</a:t>
            </a:fld>
            <a:endParaRPr lang="en-US">
              <a:cs typeface="Arial"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hangingPunct="0">
              <a:defRPr sz="1200" smtClean="0">
                <a:latin typeface="Times New Roman" pitchFamily="18" charset="0"/>
              </a:defRPr>
            </a:lvl1pPr>
          </a:lstStyle>
          <a:p>
            <a:pPr>
              <a:defRPr/>
            </a:pPr>
            <a:endParaRPr lang="en-US"/>
          </a:p>
        </p:txBody>
      </p:sp>
      <p:sp>
        <p:nvSpPr>
          <p:cNvPr id="21507" name="Rectangle 9"/>
          <p:cNvSpPr>
            <a:spLocks noChangeArrowheads="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rtl="0" eaLnBrk="0" hangingPunct="0">
              <a:defRPr sz="1200" smtClean="0">
                <a:latin typeface="Times New Roman" pitchFamily="18" charset="0"/>
              </a:defRPr>
            </a:lvl1pPr>
          </a:lstStyle>
          <a:p>
            <a:pPr>
              <a:defRPr/>
            </a:pPr>
            <a:fld id="{82B81931-047A-4713-AF62-A4F07061C965}" type="datetime1">
              <a:rPr lang="en-US"/>
              <a:pPr>
                <a:defRPr/>
              </a:pPr>
              <a:t>3/18/2020</a:t>
            </a:fld>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hangingPunct="0">
              <a:defRPr sz="1200" smtClean="0">
                <a:latin typeface="Times New Roman" pitchFamily="18" charset="0"/>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rtl="0" eaLnBrk="0" hangingPunct="0">
              <a:defRPr sz="1200" smtClean="0">
                <a:latin typeface="Times New Roman" pitchFamily="18" charset="0"/>
                <a:cs typeface="Times New Roman" pitchFamily="18" charset="0"/>
              </a:defRPr>
            </a:lvl1pPr>
          </a:lstStyle>
          <a:p>
            <a:pPr>
              <a:defRPr/>
            </a:pPr>
            <a:fld id="{6CE998C1-1FE9-43F0-9134-A8FF0C61741F}" type="slidenum">
              <a:rPr lang="ar-SA"/>
              <a:pPr>
                <a:defRPr/>
              </a:pPr>
              <a:t>‹#›</a:t>
            </a:fld>
            <a:endParaRPr lang="en-US">
              <a:cs typeface="Arial" pitchFamily="34" charset="0"/>
            </a:endParaRPr>
          </a:p>
        </p:txBody>
      </p:sp>
    </p:spTree>
  </p:cSld>
  <p:clrMap bg1="lt1" tx1="dk1" bg2="lt2" tx2="dk2" accent1="accent1" accent2="accent2" accent3="accent3" accent4="accent4" accent5="accent5" accent6="accent6" hlink="hlink" folHlink="folHlink"/>
  <p:hf hdr="0" ftr="0"/>
  <p:notesStyle>
    <a:lvl1pPr algn="r" rtl="1" eaLnBrk="0" fontAlgn="base" hangingPunct="0">
      <a:spcBef>
        <a:spcPct val="30000"/>
      </a:spcBef>
      <a:spcAft>
        <a:spcPct val="0"/>
      </a:spcAft>
      <a:defRPr kumimoji="1" sz="1200" kern="1200">
        <a:solidFill>
          <a:schemeClr val="tx1"/>
        </a:solidFill>
        <a:latin typeface="Times New Roman" pitchFamily="18" charset="0"/>
        <a:ea typeface="+mn-ea"/>
        <a:cs typeface="Arial" pitchFamily="34" charset="0"/>
      </a:defRPr>
    </a:lvl1pPr>
    <a:lvl2pPr marL="742950" indent="-285750" algn="r" rtl="1" eaLnBrk="0" fontAlgn="base" hangingPunct="0">
      <a:spcBef>
        <a:spcPct val="30000"/>
      </a:spcBef>
      <a:spcAft>
        <a:spcPct val="0"/>
      </a:spcAft>
      <a:defRPr kumimoji="1" sz="1200" kern="1200">
        <a:solidFill>
          <a:schemeClr val="tx1"/>
        </a:solidFill>
        <a:latin typeface="Times New Roman" pitchFamily="18" charset="0"/>
        <a:ea typeface="+mn-ea"/>
        <a:cs typeface="Arial" pitchFamily="34" charset="0"/>
      </a:defRPr>
    </a:lvl2pPr>
    <a:lvl3pPr marL="1143000" indent="-228600" algn="r" rtl="1" eaLnBrk="0" fontAlgn="base" hangingPunct="0">
      <a:spcBef>
        <a:spcPct val="30000"/>
      </a:spcBef>
      <a:spcAft>
        <a:spcPct val="0"/>
      </a:spcAft>
      <a:defRPr kumimoji="1" sz="1200" kern="1200">
        <a:solidFill>
          <a:schemeClr val="tx1"/>
        </a:solidFill>
        <a:latin typeface="Times New Roman" pitchFamily="18" charset="0"/>
        <a:ea typeface="+mn-ea"/>
        <a:cs typeface="Arial" pitchFamily="34" charset="0"/>
      </a:defRPr>
    </a:lvl3pPr>
    <a:lvl4pPr marL="1600200" indent="-228600" algn="r" rtl="1" eaLnBrk="0" fontAlgn="base" hangingPunct="0">
      <a:spcBef>
        <a:spcPct val="30000"/>
      </a:spcBef>
      <a:spcAft>
        <a:spcPct val="0"/>
      </a:spcAft>
      <a:defRPr kumimoji="1" sz="1200" kern="1200">
        <a:solidFill>
          <a:schemeClr val="tx1"/>
        </a:solidFill>
        <a:latin typeface="Times New Roman" pitchFamily="18" charset="0"/>
        <a:ea typeface="+mn-ea"/>
        <a:cs typeface="Arial" pitchFamily="34" charset="0"/>
      </a:defRPr>
    </a:lvl4pPr>
    <a:lvl5pPr marL="2057400" indent="-228600" algn="r" rtl="1" eaLnBrk="0" fontAlgn="base" hangingPunct="0">
      <a:spcBef>
        <a:spcPct val="30000"/>
      </a:spcBef>
      <a:spcAft>
        <a:spcPct val="0"/>
      </a:spcAft>
      <a:defRPr kumimoji="1" sz="1200" kern="1200">
        <a:solidFill>
          <a:schemeClr val="tx1"/>
        </a:solidFill>
        <a:latin typeface="Times New Roman" pitchFamily="18"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1"/>
          <p:cNvSpPr>
            <a:spLocks noGrp="1" noChangeArrowheads="1"/>
          </p:cNvSpPr>
          <p:nvPr>
            <p:ph type="dt" sz="quarter" idx="1"/>
          </p:nvPr>
        </p:nvSpPr>
        <p:spPr>
          <a:noFill/>
          <a:ln>
            <a:miter lim="800000"/>
            <a:headEnd/>
            <a:tailEnd/>
          </a:ln>
        </p:spPr>
        <p:txBody>
          <a:bodyPr/>
          <a:lstStyle/>
          <a:p>
            <a:fld id="{9224F3AE-42F1-4966-8F75-8B3956FBA537}" type="datetime1">
              <a:rPr lang="en-US"/>
              <a:pPr/>
              <a:t>3/18/2020</a:t>
            </a:fld>
            <a:endParaRPr lang="en-US"/>
          </a:p>
        </p:txBody>
      </p:sp>
      <p:sp>
        <p:nvSpPr>
          <p:cNvPr id="22531" name="Rectangle 13"/>
          <p:cNvSpPr>
            <a:spLocks noGrp="1" noChangeArrowheads="1"/>
          </p:cNvSpPr>
          <p:nvPr>
            <p:ph type="sldNum" sz="quarter" idx="5"/>
          </p:nvPr>
        </p:nvSpPr>
        <p:spPr>
          <a:noFill/>
          <a:ln>
            <a:miter lim="800000"/>
            <a:headEnd/>
            <a:tailEnd/>
          </a:ln>
        </p:spPr>
        <p:txBody>
          <a:bodyPr/>
          <a:lstStyle/>
          <a:p>
            <a:fld id="{F8E52550-D1CE-44B3-BF3E-77ECCADB8100}" type="slidenum">
              <a:rPr lang="ar-SA"/>
              <a:pPr/>
              <a:t>17</a:t>
            </a:fld>
            <a:endParaRPr lang="en-US"/>
          </a:p>
        </p:txBody>
      </p:sp>
      <p:sp>
        <p:nvSpPr>
          <p:cNvPr id="22532" name="Rectangle 2"/>
          <p:cNvSpPr>
            <a:spLocks noChangeArrowheads="1" noTextEdit="1"/>
          </p:cNvSpPr>
          <p:nvPr>
            <p:ph type="sldImg"/>
          </p:nvPr>
        </p:nvSpPr>
        <p:spPr>
          <a:ln/>
        </p:spPr>
      </p:sp>
      <p:sp>
        <p:nvSpPr>
          <p:cNvPr id="22533" name="Rectangle 3"/>
          <p:cNvSpPr>
            <a:spLocks noGrp="1" noChangeArrowheads="1"/>
          </p:cNvSpPr>
          <p:nvPr>
            <p:ph type="body" idx="1"/>
          </p:nvPr>
        </p:nvSpPr>
        <p:spPr>
          <a:xfrm>
            <a:off x="685800" y="4343400"/>
            <a:ext cx="5486400" cy="4114800"/>
          </a:xfrm>
          <a:noFill/>
        </p:spPr>
        <p:txBody>
          <a:bodyPr/>
          <a:lstStyle/>
          <a:p>
            <a:pPr eaLnBrk="1" hangingPunct="1"/>
            <a:endParaRPr lang="ar-EG"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DA035-C058-4E25-AA38-8C623A73D845}"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8E90C-EE2B-4319-A592-20F7A0BF388C}"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EED5A-38C0-4F2A-8395-C01DC5D63DB5}"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CFB46E-2882-438D-B554-707363EA7385}"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BC501-74B9-4C53-B12C-850010E23D1C}"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AD89D6-D54C-4F54-9D0E-05EDFDF41D03}"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031526-01D2-44CC-9EE6-82DF2461E682}"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6381FD-4AE5-4366-A0DA-F1CEB4676912}"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220BD5-27AC-47E0-BA4D-839105BA6A7D}"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FD1D87-469D-4CE0-9777-CECC21121205}"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9042-A61B-4F12-879A-B17DAAA1C1DD}"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7372350" y="6245225"/>
            <a:ext cx="24003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52581"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52582" name="Rectangle 6"/>
          <p:cNvSpPr>
            <a:spLocks noGrp="1" noChangeArrowheads="1"/>
          </p:cNvSpPr>
          <p:nvPr>
            <p:ph type="sldNum" sz="quarter" idx="4"/>
          </p:nvPr>
        </p:nvSpPr>
        <p:spPr bwMode="auto">
          <a:xfrm>
            <a:off x="514350" y="6245225"/>
            <a:ext cx="24003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fld id="{BA8FC2C9-66A9-4A97-B50A-1907ADF8F54D}"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7.wav"/><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audio" Target="../media/audio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5.wav"/><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hyperlink" Target="http://www.labtestsonline.org/understanding/conditions/heart_attack.html" TargetMode="External"/><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GB" smtClean="0">
                <a:solidFill>
                  <a:srgbClr val="FF0000"/>
                </a:solidFill>
              </a:rPr>
              <a:t>Ischaemic heart disease</a:t>
            </a:r>
            <a:br>
              <a:rPr lang="en-GB" smtClean="0">
                <a:solidFill>
                  <a:srgbClr val="FF0000"/>
                </a:solidFill>
              </a:rPr>
            </a:br>
            <a:r>
              <a:rPr lang="en-GB" smtClean="0">
                <a:solidFill>
                  <a:srgbClr val="FF0000"/>
                </a:solidFill>
              </a:rPr>
              <a:t>Definition</a:t>
            </a:r>
          </a:p>
        </p:txBody>
      </p:sp>
      <p:sp>
        <p:nvSpPr>
          <p:cNvPr id="2051" name="Rectangle 3"/>
          <p:cNvSpPr>
            <a:spLocks noGrp="1" noChangeArrowheads="1"/>
          </p:cNvSpPr>
          <p:nvPr>
            <p:ph type="body" idx="1"/>
          </p:nvPr>
        </p:nvSpPr>
        <p:spPr/>
        <p:txBody>
          <a:bodyPr/>
          <a:lstStyle/>
          <a:p>
            <a:pPr algn="l" rtl="0" eaLnBrk="1" hangingPunct="1"/>
            <a:r>
              <a:rPr lang="en-GB" smtClean="0"/>
              <a:t>An imbalance between the </a:t>
            </a:r>
            <a:r>
              <a:rPr lang="en-GB" b="1" smtClean="0"/>
              <a:t>supply</a:t>
            </a:r>
            <a:r>
              <a:rPr lang="en-GB" smtClean="0"/>
              <a:t> </a:t>
            </a:r>
            <a:r>
              <a:rPr lang="en-GB" b="1" smtClean="0"/>
              <a:t>of</a:t>
            </a:r>
            <a:r>
              <a:rPr lang="en-GB" smtClean="0"/>
              <a:t> </a:t>
            </a:r>
            <a:r>
              <a:rPr lang="en-GB" b="1" smtClean="0"/>
              <a:t>oxygen</a:t>
            </a:r>
            <a:r>
              <a:rPr lang="en-GB" smtClean="0"/>
              <a:t> and the </a:t>
            </a:r>
            <a:r>
              <a:rPr lang="en-GB" b="1" smtClean="0"/>
              <a:t>myocardial</a:t>
            </a:r>
            <a:r>
              <a:rPr lang="en-GB" smtClean="0"/>
              <a:t> </a:t>
            </a:r>
            <a:r>
              <a:rPr lang="en-GB" b="1" smtClean="0"/>
              <a:t>demand</a:t>
            </a:r>
            <a:r>
              <a:rPr lang="en-GB" smtClean="0"/>
              <a:t> resulting in myocardial ischaemia.</a:t>
            </a:r>
          </a:p>
          <a:p>
            <a:pPr algn="l" rtl="0" eaLnBrk="1" hangingPunct="1">
              <a:buFontTx/>
              <a:buNone/>
            </a:pPr>
            <a:endParaRPr lang="en-GB" smtClean="0"/>
          </a:p>
          <a:p>
            <a:pPr algn="l" rtl="0" eaLnBrk="1" hangingPunct="1">
              <a:buFontTx/>
              <a:buNone/>
            </a:pPr>
            <a:r>
              <a:rPr lang="en-GB" smtClean="0">
                <a:solidFill>
                  <a:srgbClr val="FF0000"/>
                </a:solidFill>
              </a:rPr>
              <a:t>1-Angina pectoris</a:t>
            </a:r>
          </a:p>
          <a:p>
            <a:pPr algn="l" eaLnBrk="1" hangingPunct="1">
              <a:buFontTx/>
              <a:buNone/>
            </a:pPr>
            <a:r>
              <a:rPr lang="en-GB" smtClean="0">
                <a:solidFill>
                  <a:srgbClr val="FF0000"/>
                </a:solidFill>
              </a:rPr>
              <a:t>	2-myocardial infarction</a:t>
            </a:r>
          </a:p>
        </p:txBody>
      </p:sp>
      <p:sp>
        <p:nvSpPr>
          <p:cNvPr id="2052" name="Text Box 14"/>
          <p:cNvSpPr txBox="1">
            <a:spLocks noChangeArrowheads="1"/>
          </p:cNvSpPr>
          <p:nvPr/>
        </p:nvSpPr>
        <p:spPr bwMode="auto">
          <a:xfrm>
            <a:off x="8594725" y="1263650"/>
            <a:ext cx="185738" cy="641350"/>
          </a:xfrm>
          <a:prstGeom prst="rect">
            <a:avLst/>
          </a:prstGeom>
          <a:noFill/>
          <a:ln w="9525">
            <a:noFill/>
            <a:miter lim="800000"/>
            <a:headEnd/>
            <a:tailEnd/>
          </a:ln>
          <a:effectLst/>
        </p:spPr>
        <p:txBody>
          <a:bodyPr wrap="none">
            <a:spAutoFit/>
          </a:bodyPr>
          <a:lstStyle/>
          <a:p>
            <a:pPr algn="l" rtl="0" eaLnBrk="0" hangingPunct="0"/>
            <a:endParaRPr kumimoji="1" lang="en-GB" sz="3600">
              <a:latin typeface="Times New Roman" pitchFamily="18" charset="0"/>
            </a:endParaRPr>
          </a:p>
        </p:txBody>
      </p:sp>
      <p:pic>
        <p:nvPicPr>
          <p:cNvPr id="2" name="Audio 1">
            <a:hlinkClick r:id="" action="ppaction://media"/>
          </p:cNvPr>
          <p:cNvPicPr>
            <a:picLocks noRot="1" noChangeAspect="1"/>
          </p:cNvPicPr>
          <p:nvPr>
            <a:wavAudioFile r:embed="rId1" name="B7E7B258.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566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419100" y="457200"/>
            <a:ext cx="8964613" cy="2989263"/>
          </a:xfrm>
          <a:prstGeom prst="rect">
            <a:avLst/>
          </a:prstGeom>
          <a:noFill/>
          <a:ln w="9525">
            <a:noFill/>
            <a:miter lim="800000"/>
            <a:headEnd/>
            <a:tailEnd/>
          </a:ln>
          <a:effectLst/>
        </p:spPr>
        <p:txBody>
          <a:bodyPr anchor="ctr">
            <a:spAutoFit/>
          </a:bodyPr>
          <a:lstStyle/>
          <a:p>
            <a:pPr algn="l"/>
            <a:r>
              <a:rPr kumimoji="1" lang="en-US" sz="2400" b="1">
                <a:solidFill>
                  <a:srgbClr val="FF0000"/>
                </a:solidFill>
              </a:rPr>
              <a:t>Clinical Manifestations</a:t>
            </a:r>
            <a:endParaRPr kumimoji="1" lang="ar-SA" sz="2400" b="1">
              <a:solidFill>
                <a:srgbClr val="FF0000"/>
              </a:solidFill>
            </a:endParaRPr>
          </a:p>
          <a:p>
            <a:pPr algn="l" rtl="0"/>
            <a:r>
              <a:rPr kumimoji="1" lang="en-US">
                <a:solidFill>
                  <a:srgbClr val="0000FF"/>
                </a:solidFill>
              </a:rPr>
              <a:t>Constricting or squeezing pain in the pericardial or substernal area of the chest, possibly radiating to the arms, jaw, or thorax.</a:t>
            </a:r>
          </a:p>
          <a:p>
            <a:pPr algn="l" rtl="0"/>
            <a:endParaRPr kumimoji="1" lang="en-US">
              <a:solidFill>
                <a:srgbClr val="0000FF"/>
              </a:solidFill>
            </a:endParaRPr>
          </a:p>
          <a:p>
            <a:pPr algn="l" rtl="0"/>
            <a:endParaRPr kumimoji="1" lang="en-US">
              <a:solidFill>
                <a:srgbClr val="0000FF"/>
              </a:solidFill>
            </a:endParaRPr>
          </a:p>
          <a:p>
            <a:pPr algn="l" rtl="0"/>
            <a:r>
              <a:rPr kumimoji="1" lang="en-US">
                <a:solidFill>
                  <a:srgbClr val="0000FF"/>
                </a:solidFill>
              </a:rPr>
              <a:t>In stable and unstable angina, pain is typically relieved by rest.</a:t>
            </a:r>
            <a:r>
              <a:rPr kumimoji="1" lang="en-US"/>
              <a:t> </a:t>
            </a:r>
          </a:p>
          <a:p>
            <a:pPr algn="l" rtl="0"/>
            <a:endParaRPr kumimoji="1" lang="en-US"/>
          </a:p>
          <a:p>
            <a:pPr algn="l" rtl="0"/>
            <a:r>
              <a:rPr kumimoji="1" lang="en-US">
                <a:solidFill>
                  <a:srgbClr val="0000FF"/>
                </a:solidFill>
              </a:rPr>
              <a:t>Prinzmetal's angina is unrelieved by rest but usually disappears in about 5 minutes.</a:t>
            </a:r>
          </a:p>
          <a:p>
            <a:pPr algn="l"/>
            <a:endParaRPr kumimoji="1" lang="ar-SA" sz="2000"/>
          </a:p>
          <a:p>
            <a:pPr algn="l" rtl="0" eaLnBrk="0" hangingPunct="0"/>
            <a:endParaRPr kumimoji="1" lang="ar-SA" sz="2000">
              <a:latin typeface="Times New Roman" pitchFamily="18" charset="0"/>
              <a:cs typeface="Times New Roman" pitchFamily="18" charset="0"/>
            </a:endParaRPr>
          </a:p>
        </p:txBody>
      </p:sp>
      <p:sp>
        <p:nvSpPr>
          <p:cNvPr id="11267" name="Rectangle 5"/>
          <p:cNvSpPr>
            <a:spLocks noChangeArrowheads="1"/>
          </p:cNvSpPr>
          <p:nvPr/>
        </p:nvSpPr>
        <p:spPr bwMode="auto">
          <a:xfrm>
            <a:off x="495300" y="3171825"/>
            <a:ext cx="7067550" cy="2928938"/>
          </a:xfrm>
          <a:prstGeom prst="rect">
            <a:avLst/>
          </a:prstGeom>
          <a:noFill/>
          <a:ln w="9525">
            <a:noFill/>
            <a:miter lim="800000"/>
            <a:headEnd/>
            <a:tailEnd/>
          </a:ln>
          <a:effectLst/>
        </p:spPr>
        <p:txBody>
          <a:bodyPr anchor="ctr">
            <a:spAutoFit/>
          </a:bodyPr>
          <a:lstStyle/>
          <a:p>
            <a:pPr algn="l"/>
            <a:r>
              <a:rPr kumimoji="1" lang="en-US" b="1">
                <a:solidFill>
                  <a:srgbClr val="FF0000"/>
                </a:solidFill>
              </a:rPr>
              <a:t>Diagnostic Tools</a:t>
            </a:r>
          </a:p>
          <a:p>
            <a:pPr algn="l"/>
            <a:endParaRPr kumimoji="1" lang="ar-SA" b="1">
              <a:solidFill>
                <a:srgbClr val="FF0000"/>
              </a:solidFill>
            </a:endParaRPr>
          </a:p>
          <a:p>
            <a:pPr algn="l" rtl="0"/>
            <a:r>
              <a:rPr kumimoji="1" lang="en-US">
                <a:solidFill>
                  <a:srgbClr val="0000FF"/>
                </a:solidFill>
              </a:rPr>
              <a:t>Alteration in the ST segment of the ECG may occur</a:t>
            </a:r>
            <a:r>
              <a:rPr kumimoji="1" lang="ar-SA">
                <a:solidFill>
                  <a:srgbClr val="0000FF"/>
                </a:solidFill>
              </a:rPr>
              <a:t>.</a:t>
            </a:r>
          </a:p>
          <a:p>
            <a:pPr algn="l" rtl="0"/>
            <a:endParaRPr kumimoji="1" lang="en-US">
              <a:solidFill>
                <a:srgbClr val="0000FF"/>
              </a:solidFill>
            </a:endParaRPr>
          </a:p>
          <a:p>
            <a:pPr algn="l" rtl="0"/>
            <a:r>
              <a:rPr kumimoji="1" lang="en-US">
                <a:solidFill>
                  <a:srgbClr val="0000FF"/>
                </a:solidFill>
              </a:rPr>
              <a:t>Areas of reduced blood flow may be observed using radioactive imaging during an induced angina episode as part of an exercise stress test</a:t>
            </a:r>
            <a:r>
              <a:rPr kumimoji="1" lang="ar-SA">
                <a:solidFill>
                  <a:srgbClr val="0000FF"/>
                </a:solidFill>
              </a:rPr>
              <a:t>.</a:t>
            </a:r>
          </a:p>
          <a:p>
            <a:pPr algn="l" rtl="0"/>
            <a:endParaRPr kumimoji="1" lang="ar-SA">
              <a:solidFill>
                <a:srgbClr val="0000FF"/>
              </a:solidFill>
            </a:endParaRPr>
          </a:p>
          <a:p>
            <a:pPr algn="l" rtl="0"/>
            <a:r>
              <a:rPr kumimoji="1" lang="en-US">
                <a:solidFill>
                  <a:srgbClr val="0000FF"/>
                </a:solidFill>
              </a:rPr>
              <a:t>Cardiac enzymes and proteins may be measured to rule out MI</a:t>
            </a:r>
            <a:r>
              <a:rPr kumimoji="1" lang="ar-SA">
                <a:solidFill>
                  <a:srgbClr val="0000FF"/>
                </a:solidFill>
              </a:rPr>
              <a:t>.</a:t>
            </a:r>
          </a:p>
          <a:p>
            <a:pPr algn="l" rtl="0" eaLnBrk="0" hangingPunct="0"/>
            <a:endParaRPr kumimoji="1" lang="ar-SA" sz="2400">
              <a:solidFill>
                <a:srgbClr val="0000FF"/>
              </a:solidFill>
              <a:latin typeface="Times New Roman" pitchFamily="18" charset="0"/>
              <a:cs typeface="Times New Roman" pitchFamily="18" charset="0"/>
            </a:endParaRPr>
          </a:p>
        </p:txBody>
      </p:sp>
      <p:pic>
        <p:nvPicPr>
          <p:cNvPr id="2" name="Audio 1">
            <a:hlinkClick r:id="" action="ppaction://media"/>
          </p:cNvPr>
          <p:cNvPicPr>
            <a:picLocks noRot="1" noChangeAspect="1"/>
          </p:cNvPicPr>
          <p:nvPr>
            <a:wavAudioFile r:embed="rId1" name="9A724901.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362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mtClean="0"/>
              <a:t>Chest Pain</a:t>
            </a:r>
            <a:br>
              <a:rPr lang="en-GB" smtClean="0"/>
            </a:br>
            <a:r>
              <a:rPr lang="en-GB" smtClean="0"/>
              <a:t>Differential diagnosis</a:t>
            </a:r>
          </a:p>
        </p:txBody>
      </p:sp>
      <p:sp>
        <p:nvSpPr>
          <p:cNvPr id="12291" name="Rectangle 3"/>
          <p:cNvSpPr>
            <a:spLocks noGrp="1" noChangeArrowheads="1"/>
          </p:cNvSpPr>
          <p:nvPr>
            <p:ph type="body" idx="1"/>
          </p:nvPr>
        </p:nvSpPr>
        <p:spPr/>
        <p:txBody>
          <a:bodyPr/>
          <a:lstStyle/>
          <a:p>
            <a:pPr algn="l" rtl="0" eaLnBrk="1" hangingPunct="1">
              <a:lnSpc>
                <a:spcPct val="90000"/>
              </a:lnSpc>
            </a:pPr>
            <a:r>
              <a:rPr lang="en-GB" sz="3600" b="1" smtClean="0"/>
              <a:t>Cardiac</a:t>
            </a:r>
            <a:r>
              <a:rPr lang="en-GB" sz="3600" smtClean="0"/>
              <a:t> </a:t>
            </a:r>
            <a:r>
              <a:rPr lang="en-GB" sz="3600" b="1" smtClean="0"/>
              <a:t>pathology</a:t>
            </a:r>
          </a:p>
          <a:p>
            <a:pPr lvl="1" algn="l" rtl="0" eaLnBrk="1" hangingPunct="1">
              <a:lnSpc>
                <a:spcPct val="90000"/>
              </a:lnSpc>
            </a:pPr>
            <a:r>
              <a:rPr lang="en-GB" smtClean="0"/>
              <a:t>Pericarditis</a:t>
            </a:r>
          </a:p>
          <a:p>
            <a:pPr algn="l" rtl="0" eaLnBrk="1" hangingPunct="1">
              <a:lnSpc>
                <a:spcPct val="90000"/>
              </a:lnSpc>
            </a:pPr>
            <a:r>
              <a:rPr lang="en-GB" sz="3600" b="1" smtClean="0"/>
              <a:t>Pulmonary</a:t>
            </a:r>
            <a:r>
              <a:rPr lang="en-GB" sz="3600" smtClean="0"/>
              <a:t> </a:t>
            </a:r>
            <a:r>
              <a:rPr lang="en-GB" sz="3600" b="1" smtClean="0"/>
              <a:t>pathology</a:t>
            </a:r>
          </a:p>
          <a:p>
            <a:pPr lvl="1" algn="l" rtl="0" eaLnBrk="1" hangingPunct="1">
              <a:lnSpc>
                <a:spcPct val="90000"/>
              </a:lnSpc>
            </a:pPr>
            <a:r>
              <a:rPr lang="en-GB" smtClean="0"/>
              <a:t>Pulmonary embolus,, pneumonia</a:t>
            </a:r>
          </a:p>
          <a:p>
            <a:pPr algn="l" rtl="0" eaLnBrk="1" hangingPunct="1">
              <a:lnSpc>
                <a:spcPct val="90000"/>
              </a:lnSpc>
            </a:pPr>
            <a:r>
              <a:rPr lang="en-GB" sz="3600" b="1" smtClean="0"/>
              <a:t>Gastrointestinal</a:t>
            </a:r>
            <a:r>
              <a:rPr lang="en-GB" sz="3600" smtClean="0"/>
              <a:t> </a:t>
            </a:r>
            <a:r>
              <a:rPr lang="en-GB" sz="3600" b="1" smtClean="0"/>
              <a:t>pathology</a:t>
            </a:r>
          </a:p>
          <a:p>
            <a:pPr lvl="1" algn="l" rtl="0" eaLnBrk="1" hangingPunct="1">
              <a:lnSpc>
                <a:spcPct val="90000"/>
              </a:lnSpc>
            </a:pPr>
            <a:r>
              <a:rPr lang="en-GB" smtClean="0"/>
              <a:t>Peptic ulcer disease, reflux’</a:t>
            </a:r>
          </a:p>
          <a:p>
            <a:pPr algn="l" rtl="0" eaLnBrk="1" hangingPunct="1">
              <a:lnSpc>
                <a:spcPct val="90000"/>
              </a:lnSpc>
            </a:pPr>
            <a:r>
              <a:rPr lang="en-GB" sz="3600" b="1" smtClean="0"/>
              <a:t>Musculoskeletal</a:t>
            </a:r>
            <a:r>
              <a:rPr lang="en-GB" sz="3600" smtClean="0"/>
              <a:t> </a:t>
            </a:r>
            <a:r>
              <a:rPr lang="en-GB" sz="3600" b="1" smtClean="0"/>
              <a:t>pathology</a:t>
            </a:r>
          </a:p>
          <a:p>
            <a:pPr lvl="1" algn="l" rtl="0" eaLnBrk="1" hangingPunct="1">
              <a:lnSpc>
                <a:spcPct val="90000"/>
              </a:lnSpc>
            </a:pPr>
            <a:r>
              <a:rPr lang="en-GB" smtClean="0"/>
              <a:t>Trauma</a:t>
            </a:r>
            <a:endParaRPr lang="en-GB" sz="3200" smtClean="0"/>
          </a:p>
        </p:txBody>
      </p:sp>
      <p:pic>
        <p:nvPicPr>
          <p:cNvPr id="2" name="Audio 1">
            <a:hlinkClick r:id="" action="ppaction://media"/>
          </p:cNvPr>
          <p:cNvPicPr>
            <a:picLocks noRot="1" noChangeAspect="1"/>
          </p:cNvPicPr>
          <p:nvPr>
            <a:wavAudioFile r:embed="rId1" name="B58638FF.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351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71500" y="0"/>
            <a:ext cx="9258300" cy="1143000"/>
          </a:xfrm>
        </p:spPr>
        <p:txBody>
          <a:bodyPr/>
          <a:lstStyle/>
          <a:p>
            <a:pPr eaLnBrk="1" hangingPunct="1"/>
            <a:r>
              <a:rPr lang="en-GB" sz="3600" smtClean="0"/>
              <a:t>Myocardial Infarction</a:t>
            </a:r>
            <a:r>
              <a:rPr lang="en-GB" smtClean="0"/>
              <a:t/>
            </a:r>
            <a:br>
              <a:rPr lang="en-GB" smtClean="0"/>
            </a:br>
            <a:endParaRPr lang="en-GB" smtClean="0"/>
          </a:p>
        </p:txBody>
      </p:sp>
      <p:sp>
        <p:nvSpPr>
          <p:cNvPr id="13315" name="Rectangle 4"/>
          <p:cNvSpPr>
            <a:spLocks noChangeArrowheads="1"/>
          </p:cNvSpPr>
          <p:nvPr/>
        </p:nvSpPr>
        <p:spPr bwMode="auto">
          <a:xfrm>
            <a:off x="571500" y="762000"/>
            <a:ext cx="8610600" cy="5581650"/>
          </a:xfrm>
          <a:prstGeom prst="rect">
            <a:avLst/>
          </a:prstGeom>
          <a:noFill/>
          <a:ln w="9525">
            <a:noFill/>
            <a:miter lim="800000"/>
            <a:headEnd/>
            <a:tailEnd/>
          </a:ln>
          <a:effectLst/>
        </p:spPr>
        <p:txBody>
          <a:bodyPr anchor="ctr">
            <a:spAutoFit/>
          </a:bodyPr>
          <a:lstStyle/>
          <a:p>
            <a:pPr algn="l"/>
            <a:r>
              <a:rPr kumimoji="1" lang="en-US" sz="2400" b="1">
                <a:solidFill>
                  <a:srgbClr val="FF0000"/>
                </a:solidFill>
              </a:rPr>
              <a:t>Myocardial Infarction</a:t>
            </a:r>
            <a:endParaRPr kumimoji="1" lang="ar-SA" sz="2400" b="1">
              <a:solidFill>
                <a:srgbClr val="FF0000"/>
              </a:solidFill>
            </a:endParaRPr>
          </a:p>
          <a:p>
            <a:pPr algn="l"/>
            <a:r>
              <a:rPr kumimoji="1" lang="en-US" sz="2000"/>
              <a:t>Myocardial infarction (MI) is the death of myocardial cells that occurs following prolonged oxygen deprivation.. Myocardial cells begin to die</a:t>
            </a:r>
          </a:p>
          <a:p>
            <a:pPr algn="l"/>
            <a:endParaRPr kumimoji="1" lang="en-US" sz="2000"/>
          </a:p>
          <a:p>
            <a:pPr algn="l"/>
            <a:r>
              <a:rPr kumimoji="1" lang="en-US" b="1">
                <a:solidFill>
                  <a:srgbClr val="FF0000"/>
                </a:solidFill>
              </a:rPr>
              <a:t>Effect of an MI on Cardiac Depolarization, Cardiac Contractility, and Blood Pressure</a:t>
            </a:r>
          </a:p>
          <a:p>
            <a:pPr algn="l"/>
            <a:r>
              <a:rPr kumimoji="1" lang="en-US"/>
              <a:t>With the release of </a:t>
            </a:r>
            <a:r>
              <a:rPr kumimoji="1" lang="en-US">
                <a:solidFill>
                  <a:srgbClr val="0000FF"/>
                </a:solidFill>
              </a:rPr>
              <a:t>potassium</a:t>
            </a:r>
            <a:r>
              <a:rPr kumimoji="1" lang="en-US"/>
              <a:t> ion and the various </a:t>
            </a:r>
            <a:r>
              <a:rPr kumimoji="1" lang="en-US">
                <a:solidFill>
                  <a:srgbClr val="0000FF"/>
                </a:solidFill>
              </a:rPr>
              <a:t>intracellular enzymes</a:t>
            </a:r>
            <a:r>
              <a:rPr kumimoji="1" lang="en-US"/>
              <a:t>, and with the accumulation of </a:t>
            </a:r>
            <a:r>
              <a:rPr kumimoji="1" lang="en-US">
                <a:solidFill>
                  <a:srgbClr val="0000FF"/>
                </a:solidFill>
              </a:rPr>
              <a:t>lactic acid</a:t>
            </a:r>
            <a:r>
              <a:rPr kumimoji="1" lang="en-US"/>
              <a:t>, </a:t>
            </a:r>
            <a:r>
              <a:rPr kumimoji="1" lang="en-US">
                <a:solidFill>
                  <a:srgbClr val="0000FF"/>
                </a:solidFill>
              </a:rPr>
              <a:t>the electrical conduction pathways of the heart are altered</a:t>
            </a:r>
            <a:r>
              <a:rPr kumimoji="1" lang="en-US"/>
              <a:t>. This can result in interruption of atrial or ventricular depolarization, or in initiation of a dysrhythmia.</a:t>
            </a:r>
          </a:p>
          <a:p>
            <a:pPr algn="l"/>
            <a:r>
              <a:rPr kumimoji="1" lang="en-US"/>
              <a:t>With the death of muscle cells and changes in the heart's electrical patterns, the </a:t>
            </a:r>
            <a:r>
              <a:rPr kumimoji="1" lang="en-US">
                <a:solidFill>
                  <a:srgbClr val="0000FF"/>
                </a:solidFill>
              </a:rPr>
              <a:t>heart begins to pump in a less coordinated manner</a:t>
            </a:r>
            <a:r>
              <a:rPr kumimoji="1" lang="en-US"/>
              <a:t>, causing </a:t>
            </a:r>
            <a:r>
              <a:rPr kumimoji="1" lang="en-US">
                <a:solidFill>
                  <a:srgbClr val="0000FF"/>
                </a:solidFill>
              </a:rPr>
              <a:t>contractility</a:t>
            </a:r>
            <a:r>
              <a:rPr kumimoji="1" lang="en-US"/>
              <a:t> to </a:t>
            </a:r>
            <a:r>
              <a:rPr kumimoji="1" lang="en-US">
                <a:solidFill>
                  <a:srgbClr val="0000FF"/>
                </a:solidFill>
              </a:rPr>
              <a:t>decrease</a:t>
            </a:r>
            <a:r>
              <a:rPr kumimoji="1" lang="en-US"/>
              <a:t>. </a:t>
            </a:r>
            <a:r>
              <a:rPr kumimoji="1" lang="en-US">
                <a:solidFill>
                  <a:srgbClr val="0000FF"/>
                </a:solidFill>
              </a:rPr>
              <a:t>Stroke volume falls, causing a fall in systemic blood pressure</a:t>
            </a:r>
            <a:endParaRPr kumimoji="1" lang="en-US" sz="2000">
              <a:solidFill>
                <a:srgbClr val="0000FF"/>
              </a:solidFill>
            </a:endParaRPr>
          </a:p>
          <a:p>
            <a:pPr algn="l"/>
            <a:endParaRPr kumimoji="1" lang="en-US" sz="2000" b="1">
              <a:solidFill>
                <a:srgbClr val="FF0000"/>
              </a:solidFill>
            </a:endParaRPr>
          </a:p>
          <a:p>
            <a:pPr algn="l"/>
            <a:r>
              <a:rPr lang="en-GB" sz="2000" b="1">
                <a:solidFill>
                  <a:srgbClr val="FF0000"/>
                </a:solidFill>
              </a:rPr>
              <a:t>Symptoms and signs of myocardial ischaemia</a:t>
            </a:r>
          </a:p>
          <a:p>
            <a:pPr algn="l"/>
            <a:endParaRPr lang="en-GB" sz="2000"/>
          </a:p>
          <a:p>
            <a:pPr lvl="1" algn="l"/>
            <a:r>
              <a:rPr lang="en-GB">
                <a:solidFill>
                  <a:srgbClr val="0000FF"/>
                </a:solidFill>
              </a:rPr>
              <a:t>-Changes in blood pressure</a:t>
            </a:r>
          </a:p>
          <a:p>
            <a:pPr algn="l"/>
            <a:endParaRPr lang="en-GB">
              <a:solidFill>
                <a:srgbClr val="0000FF"/>
              </a:solidFill>
            </a:endParaRPr>
          </a:p>
          <a:p>
            <a:pPr lvl="1" algn="l"/>
            <a:r>
              <a:rPr lang="en-GB">
                <a:solidFill>
                  <a:srgbClr val="0000FF"/>
                </a:solidFill>
              </a:rPr>
              <a:t>-Changes in heart rate /rhythm</a:t>
            </a:r>
            <a:r>
              <a:rPr kumimoji="1" lang="ar-SA">
                <a:solidFill>
                  <a:srgbClr val="0000FF"/>
                </a:solidFill>
              </a:rPr>
              <a:t> </a:t>
            </a:r>
          </a:p>
        </p:txBody>
      </p:sp>
      <p:pic>
        <p:nvPicPr>
          <p:cNvPr id="2" name="Audio 1">
            <a:hlinkClick r:id="" action="ppaction://media"/>
          </p:cNvPr>
          <p:cNvPicPr>
            <a:picLocks noRot="1" noChangeAspect="1"/>
          </p:cNvPicPr>
          <p:nvPr>
            <a:wavAudioFile r:embed="rId1" name="F4E41237.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20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90500" y="273050"/>
            <a:ext cx="9410700" cy="2593975"/>
          </a:xfrm>
          <a:prstGeom prst="rect">
            <a:avLst/>
          </a:prstGeom>
          <a:noFill/>
          <a:ln w="9525">
            <a:noFill/>
            <a:miter lim="800000"/>
            <a:headEnd/>
            <a:tailEnd/>
          </a:ln>
          <a:effectLst/>
        </p:spPr>
        <p:txBody>
          <a:bodyPr anchor="ctr">
            <a:spAutoFit/>
          </a:bodyPr>
          <a:lstStyle/>
          <a:p>
            <a:pPr algn="l"/>
            <a:r>
              <a:rPr kumimoji="1" lang="en-US" sz="2000" b="1">
                <a:solidFill>
                  <a:srgbClr val="FF0000"/>
                </a:solidFill>
              </a:rPr>
              <a:t>Causes of Myocardial Infarct</a:t>
            </a:r>
            <a:endParaRPr kumimoji="1" lang="ar-SA" sz="2000" b="1">
              <a:solidFill>
                <a:srgbClr val="FF0000"/>
              </a:solidFill>
            </a:endParaRPr>
          </a:p>
          <a:p>
            <a:pPr algn="l"/>
            <a:r>
              <a:rPr kumimoji="1" lang="en-US"/>
              <a:t>Myocardial infarct is usually the outcome of long-standing coronary artery disease (CAD). For example, </a:t>
            </a:r>
            <a:r>
              <a:rPr kumimoji="1" lang="en-US">
                <a:solidFill>
                  <a:srgbClr val="0000FF"/>
                </a:solidFill>
              </a:rPr>
              <a:t>a common cause of an MI is the rupture of an atherosclerotic plaque from one of the coronary arteries, and the subsequent obstruction of blood flow that occurs as it is trapped downstream. An MI might also occur if a thrombotic lesion adhering to a damaged artery becomes large enough to totally obstruct flow downstream</a:t>
            </a:r>
            <a:r>
              <a:rPr kumimoji="1" lang="en-US"/>
              <a:t>, </a:t>
            </a:r>
          </a:p>
          <a:p>
            <a:pPr algn="l"/>
            <a:endParaRPr kumimoji="1" lang="en-US"/>
          </a:p>
          <a:p>
            <a:pPr algn="l"/>
            <a:r>
              <a:rPr kumimoji="1" lang="en-US">
                <a:solidFill>
                  <a:srgbClr val="0000FF"/>
                </a:solidFill>
              </a:rPr>
              <a:t>If a heart chamber becomes so hypertrophied that it is unable to meet its oxygen demands, for example, in a patient with long-standing hypertension.</a:t>
            </a:r>
            <a:r>
              <a:rPr kumimoji="1" lang="ar-SA"/>
              <a:t>.</a:t>
            </a:r>
          </a:p>
        </p:txBody>
      </p:sp>
      <p:sp>
        <p:nvSpPr>
          <p:cNvPr id="14339" name="Rectangle 5"/>
          <p:cNvSpPr>
            <a:spLocks noGrp="1" noChangeArrowheads="1"/>
          </p:cNvSpPr>
          <p:nvPr>
            <p:ph type="title"/>
          </p:nvPr>
        </p:nvSpPr>
        <p:spPr>
          <a:noFill/>
        </p:spPr>
        <p:txBody>
          <a:bodyPr/>
          <a:lstStyle/>
          <a:p>
            <a:pPr eaLnBrk="1" hangingPunct="1"/>
            <a:r>
              <a:rPr lang="en-GB" smtClean="0"/>
              <a:t/>
            </a:r>
            <a:br>
              <a:rPr lang="en-GB" smtClean="0"/>
            </a:br>
            <a:endParaRPr lang="en-GB" sz="3200" smtClean="0"/>
          </a:p>
        </p:txBody>
      </p:sp>
      <p:sp>
        <p:nvSpPr>
          <p:cNvPr id="14340" name="Rectangle 8"/>
          <p:cNvSpPr>
            <a:spLocks noChangeArrowheads="1"/>
          </p:cNvSpPr>
          <p:nvPr/>
        </p:nvSpPr>
        <p:spPr bwMode="auto">
          <a:xfrm>
            <a:off x="571500" y="3505200"/>
            <a:ext cx="5143500" cy="2892425"/>
          </a:xfrm>
          <a:prstGeom prst="rect">
            <a:avLst/>
          </a:prstGeom>
          <a:noFill/>
          <a:ln w="9525">
            <a:noFill/>
            <a:miter lim="800000"/>
            <a:headEnd/>
            <a:tailEnd/>
          </a:ln>
          <a:effectLst/>
        </p:spPr>
        <p:txBody>
          <a:bodyPr>
            <a:spAutoFit/>
          </a:bodyPr>
          <a:lstStyle/>
          <a:p>
            <a:pPr algn="l" rtl="0"/>
            <a:r>
              <a:rPr lang="en-GB" sz="4000">
                <a:solidFill>
                  <a:srgbClr val="FF0000"/>
                </a:solidFill>
              </a:rPr>
              <a:t>Risk factors of MI</a:t>
            </a:r>
          </a:p>
          <a:p>
            <a:pPr algn="l" rtl="0"/>
            <a:r>
              <a:rPr lang="en-GB" sz="2400">
                <a:solidFill>
                  <a:srgbClr val="0000FF"/>
                </a:solidFill>
              </a:rPr>
              <a:t>Family History</a:t>
            </a:r>
          </a:p>
          <a:p>
            <a:pPr algn="l" rtl="0"/>
            <a:r>
              <a:rPr lang="en-GB" sz="2400">
                <a:solidFill>
                  <a:srgbClr val="0000FF"/>
                </a:solidFill>
              </a:rPr>
              <a:t>Smoking</a:t>
            </a:r>
          </a:p>
          <a:p>
            <a:pPr algn="l" rtl="0"/>
            <a:r>
              <a:rPr lang="en-GB" sz="2400">
                <a:solidFill>
                  <a:srgbClr val="0000FF"/>
                </a:solidFill>
              </a:rPr>
              <a:t>Hypertension</a:t>
            </a:r>
          </a:p>
          <a:p>
            <a:pPr algn="l" rtl="0"/>
            <a:r>
              <a:rPr lang="en-GB" sz="2400">
                <a:solidFill>
                  <a:srgbClr val="0000FF"/>
                </a:solidFill>
              </a:rPr>
              <a:t>Diabetes Mellitus</a:t>
            </a:r>
          </a:p>
          <a:p>
            <a:pPr algn="l" rtl="0"/>
            <a:r>
              <a:rPr lang="en-GB" sz="2400">
                <a:solidFill>
                  <a:srgbClr val="0000FF"/>
                </a:solidFill>
              </a:rPr>
              <a:t>Hypercholesterolaemia</a:t>
            </a:r>
          </a:p>
          <a:p>
            <a:pPr algn="l" rtl="0"/>
            <a:r>
              <a:rPr lang="en-GB" sz="2400">
                <a:solidFill>
                  <a:srgbClr val="0000FF"/>
                </a:solidFill>
              </a:rPr>
              <a:t>Lack of exercise</a:t>
            </a:r>
          </a:p>
        </p:txBody>
      </p:sp>
      <p:pic>
        <p:nvPicPr>
          <p:cNvPr id="2" name="Audio 1">
            <a:hlinkClick r:id="" action="ppaction://media"/>
          </p:cNvPr>
          <p:cNvPicPr>
            <a:picLocks noRot="1" noChangeAspect="1"/>
          </p:cNvPicPr>
          <p:nvPr>
            <a:wavAudioFile r:embed="rId1" name="9854EB5A.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143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smtClean="0">
                <a:solidFill>
                  <a:srgbClr val="FF0000"/>
                </a:solidFill>
              </a:rPr>
              <a:t>Acute Myocardial Infarction</a:t>
            </a:r>
            <a:br>
              <a:rPr lang="en-GB" smtClean="0">
                <a:solidFill>
                  <a:srgbClr val="FF0000"/>
                </a:solidFill>
              </a:rPr>
            </a:br>
            <a:r>
              <a:rPr lang="en-GB" smtClean="0">
                <a:solidFill>
                  <a:srgbClr val="FF0000"/>
                </a:solidFill>
              </a:rPr>
              <a:t>Confirming the diagnosis</a:t>
            </a:r>
          </a:p>
        </p:txBody>
      </p:sp>
      <p:sp>
        <p:nvSpPr>
          <p:cNvPr id="15363" name="Rectangle 3"/>
          <p:cNvSpPr>
            <a:spLocks noGrp="1" noChangeArrowheads="1"/>
          </p:cNvSpPr>
          <p:nvPr>
            <p:ph type="body" idx="1"/>
          </p:nvPr>
        </p:nvSpPr>
        <p:spPr/>
        <p:txBody>
          <a:bodyPr/>
          <a:lstStyle/>
          <a:p>
            <a:pPr algn="l" rtl="0" eaLnBrk="1" hangingPunct="1"/>
            <a:r>
              <a:rPr lang="en-GB" smtClean="0"/>
              <a:t>Typical chest pain</a:t>
            </a:r>
          </a:p>
          <a:p>
            <a:pPr algn="l" rtl="0" eaLnBrk="1" hangingPunct="1"/>
            <a:endParaRPr lang="en-GB" smtClean="0"/>
          </a:p>
          <a:p>
            <a:pPr algn="l" rtl="0" eaLnBrk="1" hangingPunct="1"/>
            <a:r>
              <a:rPr lang="en-GB" smtClean="0"/>
              <a:t>Electrocardiographic changes</a:t>
            </a:r>
          </a:p>
          <a:p>
            <a:pPr lvl="1" algn="l" rtl="0" eaLnBrk="1" hangingPunct="1"/>
            <a:r>
              <a:rPr lang="en-GB" smtClean="0"/>
              <a:t>ST elevation</a:t>
            </a:r>
          </a:p>
          <a:p>
            <a:pPr algn="l" rtl="0" eaLnBrk="1" hangingPunct="1"/>
            <a:r>
              <a:rPr lang="en-GB" smtClean="0"/>
              <a:t>Myocardial enzyme elevation</a:t>
            </a:r>
          </a:p>
          <a:p>
            <a:pPr lvl="1" algn="l" rtl="0" eaLnBrk="1" hangingPunct="1"/>
            <a:r>
              <a:rPr lang="en-GB" smtClean="0"/>
              <a:t>Creatine kinase</a:t>
            </a:r>
          </a:p>
          <a:p>
            <a:pPr lvl="1" algn="l" rtl="0" eaLnBrk="1" hangingPunct="1"/>
            <a:r>
              <a:rPr lang="en-GB" smtClean="0"/>
              <a:t>Troponin</a:t>
            </a:r>
          </a:p>
        </p:txBody>
      </p:sp>
      <p:pic>
        <p:nvPicPr>
          <p:cNvPr id="2" name="Audio 1">
            <a:hlinkClick r:id="" action="ppaction://media"/>
          </p:cNvPr>
          <p:cNvPicPr>
            <a:picLocks noRot="1" noChangeAspect="1"/>
          </p:cNvPicPr>
          <p:nvPr>
            <a:wavAudioFile r:embed="rId1" name="7D9327AA.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4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247650" y="320675"/>
            <a:ext cx="10039350" cy="6224588"/>
          </a:xfrm>
          <a:prstGeom prst="rect">
            <a:avLst/>
          </a:prstGeom>
          <a:noFill/>
          <a:ln w="9525">
            <a:noFill/>
            <a:miter lim="800000"/>
            <a:headEnd/>
            <a:tailEnd/>
          </a:ln>
          <a:effectLst/>
        </p:spPr>
        <p:txBody>
          <a:bodyPr anchor="ctr">
            <a:spAutoFit/>
          </a:bodyPr>
          <a:lstStyle/>
          <a:p>
            <a:pPr algn="l"/>
            <a:r>
              <a:rPr kumimoji="1" lang="en-US" b="1">
                <a:solidFill>
                  <a:srgbClr val="FF0000"/>
                </a:solidFill>
              </a:rPr>
              <a:t>Clinical Manifestations</a:t>
            </a:r>
            <a:endParaRPr kumimoji="1" lang="ar-SA" b="1">
              <a:solidFill>
                <a:srgbClr val="FF0000"/>
              </a:solidFill>
            </a:endParaRPr>
          </a:p>
          <a:p>
            <a:pPr algn="l"/>
            <a:r>
              <a:rPr kumimoji="1" lang="en-US"/>
              <a:t>Although some individuals do not show any obvious signs of an MI (a silent heart attack), significant clinical manifestations usually occur</a:t>
            </a:r>
            <a:r>
              <a:rPr kumimoji="1" lang="ar-SA"/>
              <a:t>:</a:t>
            </a:r>
          </a:p>
          <a:p>
            <a:pPr algn="l"/>
            <a:r>
              <a:rPr kumimoji="1" lang="en-US"/>
              <a:t>1- </a:t>
            </a:r>
            <a:r>
              <a:rPr kumimoji="1" lang="en-US">
                <a:solidFill>
                  <a:srgbClr val="0000FF"/>
                </a:solidFill>
              </a:rPr>
              <a:t>pain, often described as severe and crushing in nature. The pain may radiate anywhere on the upper body, but most often radiates to the left arm, neck, or jaw. Nitrates and rest might relieve ischemia outside the necrotic zone by decreasing the workload of the heart but will not relieve the pain of infarct completely</a:t>
            </a:r>
          </a:p>
          <a:p>
            <a:pPr algn="l"/>
            <a:r>
              <a:rPr kumimoji="1" lang="ar-SA"/>
              <a:t>.</a:t>
            </a:r>
          </a:p>
          <a:p>
            <a:pPr algn="l"/>
            <a:r>
              <a:rPr kumimoji="1" lang="en-US">
                <a:solidFill>
                  <a:srgbClr val="0000FF"/>
                </a:solidFill>
              </a:rPr>
              <a:t>2-Nausea and vomiting, probably related to intense pain, are common</a:t>
            </a:r>
            <a:r>
              <a:rPr kumimoji="1" lang="ar-SA">
                <a:solidFill>
                  <a:srgbClr val="0000FF"/>
                </a:solidFill>
              </a:rPr>
              <a:t>.</a:t>
            </a:r>
          </a:p>
          <a:p>
            <a:pPr algn="l"/>
            <a:endParaRPr kumimoji="1" lang="en-US">
              <a:solidFill>
                <a:srgbClr val="0000FF"/>
              </a:solidFill>
            </a:endParaRPr>
          </a:p>
          <a:p>
            <a:pPr algn="l"/>
            <a:r>
              <a:rPr kumimoji="1" lang="en-US">
                <a:solidFill>
                  <a:srgbClr val="0000FF"/>
                </a:solidFill>
              </a:rPr>
              <a:t>3-Feelings of weakness related to decreased blood flow to the skeletal muscles occur</a:t>
            </a:r>
            <a:r>
              <a:rPr kumimoji="1" lang="en-US"/>
              <a:t>.</a:t>
            </a:r>
          </a:p>
          <a:p>
            <a:pPr algn="l"/>
            <a:r>
              <a:rPr kumimoji="1" lang="ar-SA"/>
              <a:t>.</a:t>
            </a:r>
          </a:p>
          <a:p>
            <a:pPr algn="l"/>
            <a:r>
              <a:rPr kumimoji="1" lang="en-US">
                <a:solidFill>
                  <a:srgbClr val="0000FF"/>
                </a:solidFill>
              </a:rPr>
              <a:t>4-The skin becomes cool, and pale due to sympathetic vasoconstriction</a:t>
            </a:r>
          </a:p>
          <a:p>
            <a:pPr algn="l"/>
            <a:r>
              <a:rPr kumimoji="1" lang="ar-SA"/>
              <a:t>.</a:t>
            </a:r>
          </a:p>
          <a:p>
            <a:pPr algn="l"/>
            <a:r>
              <a:rPr kumimoji="1" lang="en-US">
                <a:solidFill>
                  <a:srgbClr val="0000FF"/>
                </a:solidFill>
              </a:rPr>
              <a:t>4-Urine output decreases related to decreased renal blood flow and increased aldosterone and ADH</a:t>
            </a:r>
          </a:p>
          <a:p>
            <a:pPr algn="l"/>
            <a:r>
              <a:rPr kumimoji="1" lang="ar-SA"/>
              <a:t>.</a:t>
            </a:r>
          </a:p>
          <a:p>
            <a:pPr algn="l"/>
            <a:r>
              <a:rPr kumimoji="1" lang="en-US">
                <a:solidFill>
                  <a:srgbClr val="0000FF"/>
                </a:solidFill>
              </a:rPr>
              <a:t>5-Tachycardia develops, due to increased cardiac sympathetic stimulation and anxiety</a:t>
            </a:r>
          </a:p>
          <a:p>
            <a:pPr algn="l"/>
            <a:r>
              <a:rPr kumimoji="1" lang="ar-SA"/>
              <a:t>.</a:t>
            </a:r>
          </a:p>
          <a:p>
            <a:pPr algn="l"/>
            <a:r>
              <a:rPr kumimoji="1" lang="en-US">
                <a:solidFill>
                  <a:srgbClr val="0000FF"/>
                </a:solidFill>
              </a:rPr>
              <a:t>6-A mental state of great anxiety, perhaps related to release of stress hormones and ADH  vasopressin</a:t>
            </a:r>
            <a:r>
              <a:rPr kumimoji="1" lang="ar-SA"/>
              <a:t>).</a:t>
            </a:r>
          </a:p>
          <a:p>
            <a:pPr algn="l" rtl="0" eaLnBrk="0" hangingPunct="0"/>
            <a:endParaRPr kumimoji="1" lang="ar-SA" sz="2400">
              <a:latin typeface="Times New Roman" pitchFamily="18" charset="0"/>
              <a:cs typeface="Times New Roman" pitchFamily="18" charset="0"/>
            </a:endParaRPr>
          </a:p>
        </p:txBody>
      </p:sp>
      <p:pic>
        <p:nvPicPr>
          <p:cNvPr id="2" name="Audio 1">
            <a:hlinkClick r:id="" action="ppaction://media"/>
          </p:cNvPr>
          <p:cNvPicPr>
            <a:picLocks noRot="1" noChangeAspect="1"/>
          </p:cNvPicPr>
          <p:nvPr>
            <a:wavAudioFile r:embed="rId1" name="8AB95078.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4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647700" y="247650"/>
            <a:ext cx="9315450" cy="6224588"/>
          </a:xfrm>
          <a:prstGeom prst="rect">
            <a:avLst/>
          </a:prstGeom>
          <a:noFill/>
          <a:ln w="9525">
            <a:noFill/>
            <a:miter lim="800000"/>
            <a:headEnd/>
            <a:tailEnd/>
          </a:ln>
          <a:effectLst/>
        </p:spPr>
        <p:txBody>
          <a:bodyPr anchor="ctr">
            <a:spAutoFit/>
          </a:bodyPr>
          <a:lstStyle/>
          <a:p>
            <a:pPr marL="457200" indent="-457200" algn="l"/>
            <a:r>
              <a:rPr kumimoji="1" lang="en-US" b="1">
                <a:solidFill>
                  <a:srgbClr val="FF0000"/>
                </a:solidFill>
              </a:rPr>
              <a:t>Diagnostic Tools</a:t>
            </a:r>
            <a:endParaRPr kumimoji="1" lang="ar-SA" b="1">
              <a:solidFill>
                <a:srgbClr val="FF0000"/>
              </a:solidFill>
            </a:endParaRPr>
          </a:p>
          <a:p>
            <a:pPr marL="457200" indent="-457200" algn="l"/>
            <a:endParaRPr kumimoji="1" lang="en-US">
              <a:solidFill>
                <a:srgbClr val="0000FF"/>
              </a:solidFill>
            </a:endParaRPr>
          </a:p>
          <a:p>
            <a:pPr marL="457200" indent="-457200" algn="l"/>
            <a:r>
              <a:rPr kumimoji="1" lang="en-US">
                <a:solidFill>
                  <a:srgbClr val="0000FF"/>
                </a:solidFill>
              </a:rPr>
              <a:t>1-A good history and physical, including family history of heart disease.</a:t>
            </a:r>
          </a:p>
          <a:p>
            <a:pPr marL="457200" indent="-457200" algn="l"/>
            <a:r>
              <a:rPr kumimoji="1" lang="ar-SA">
                <a:solidFill>
                  <a:srgbClr val="0000FF"/>
                </a:solidFill>
              </a:rPr>
              <a:t>.</a:t>
            </a:r>
          </a:p>
          <a:p>
            <a:pPr marL="457200" indent="-457200" algn="l"/>
            <a:r>
              <a:rPr kumimoji="1" lang="en-US">
                <a:solidFill>
                  <a:srgbClr val="0000FF"/>
                </a:solidFill>
              </a:rPr>
              <a:t>2-Blood pressure may be decreased or normal depending on extent of myocardial damage and success of the baroreceptor reflexes. </a:t>
            </a:r>
          </a:p>
          <a:p>
            <a:pPr marL="457200" indent="-457200" algn="l"/>
            <a:r>
              <a:rPr kumimoji="1" lang="en-US">
                <a:solidFill>
                  <a:srgbClr val="0000FF"/>
                </a:solidFill>
              </a:rPr>
              <a:t>Heart rate is usually increased.</a:t>
            </a:r>
          </a:p>
          <a:p>
            <a:pPr marL="457200" indent="-457200" algn="l"/>
            <a:r>
              <a:rPr kumimoji="1" lang="ar-SA">
                <a:solidFill>
                  <a:srgbClr val="0000FF"/>
                </a:solidFill>
              </a:rPr>
              <a:t>.</a:t>
            </a:r>
          </a:p>
          <a:p>
            <a:pPr marL="457200" indent="-457200" algn="l"/>
            <a:r>
              <a:rPr kumimoji="1" lang="en-US">
                <a:solidFill>
                  <a:srgbClr val="0000FF"/>
                </a:solidFill>
              </a:rPr>
              <a:t>3-The ECG may show acute changes with elevation in the ST segment and T wave inversion. Within 1 or 2 days of the infarct, deepening of the Q wave occurs.</a:t>
            </a:r>
          </a:p>
          <a:p>
            <a:pPr marL="457200" indent="-457200" algn="l"/>
            <a:r>
              <a:rPr kumimoji="1" lang="ar-SA">
                <a:solidFill>
                  <a:srgbClr val="0000FF"/>
                </a:solidFill>
              </a:rPr>
              <a:t>.</a:t>
            </a:r>
          </a:p>
          <a:p>
            <a:pPr marL="457200" indent="-457200" algn="l"/>
            <a:r>
              <a:rPr kumimoji="1" lang="en-US">
                <a:solidFill>
                  <a:srgbClr val="0000FF"/>
                </a:solidFill>
              </a:rPr>
              <a:t>4-Systemic signs of inflammation occur, including fever, </a:t>
            </a:r>
            <a:r>
              <a:rPr kumimoji="1" lang="en-US" u="sng">
                <a:solidFill>
                  <a:srgbClr val="0000FF"/>
                </a:solidFill>
              </a:rPr>
              <a:t>elevated number of leukocytes</a:t>
            </a:r>
            <a:r>
              <a:rPr kumimoji="1" lang="en-US">
                <a:solidFill>
                  <a:srgbClr val="0000FF"/>
                </a:solidFill>
              </a:rPr>
              <a:t>. These signs begin about 24 hours after the infarct and continue for up to 2 weeks</a:t>
            </a:r>
          </a:p>
          <a:p>
            <a:pPr marL="457200" indent="-457200" algn="l"/>
            <a:r>
              <a:rPr kumimoji="1" lang="ar-SA">
                <a:solidFill>
                  <a:srgbClr val="0000FF"/>
                </a:solidFill>
              </a:rPr>
              <a:t>.</a:t>
            </a:r>
          </a:p>
          <a:p>
            <a:pPr marL="457200" indent="-457200" algn="l"/>
            <a:r>
              <a:rPr kumimoji="1" lang="en-US">
                <a:solidFill>
                  <a:srgbClr val="0000FF"/>
                </a:solidFill>
              </a:rPr>
              <a:t>5-Cardiac enzyme levels </a:t>
            </a:r>
          </a:p>
          <a:p>
            <a:pPr marL="457200" indent="-457200" algn="l"/>
            <a:r>
              <a:rPr kumimoji="1" lang="en-US">
                <a:solidFill>
                  <a:srgbClr val="0000FF"/>
                </a:solidFill>
              </a:rPr>
              <a:t>A-(</a:t>
            </a:r>
            <a:r>
              <a:rPr kumimoji="1" lang="en-US" u="sng">
                <a:solidFill>
                  <a:srgbClr val="0000FF"/>
                </a:solidFill>
              </a:rPr>
              <a:t>creatine kinase, serum glutamic oxaloacetic transaminase, and lactic dehydrogenase</a:t>
            </a:r>
            <a:r>
              <a:rPr kumimoji="1" lang="en-US">
                <a:solidFill>
                  <a:srgbClr val="0000FF"/>
                </a:solidFill>
              </a:rPr>
              <a:t>) in the serum increase as a result of myocardial cell death. The increases occur in a characteristic pattern, beginning immediately after an infarct and continuing for about a week</a:t>
            </a:r>
            <a:endParaRPr kumimoji="1" lang="ar-SA">
              <a:solidFill>
                <a:srgbClr val="0000FF"/>
              </a:solidFill>
            </a:endParaRPr>
          </a:p>
          <a:p>
            <a:pPr marL="457200" indent="-457200" algn="l"/>
            <a:r>
              <a:rPr kumimoji="1" lang="en-US" u="sng">
                <a:solidFill>
                  <a:srgbClr val="0000FF"/>
                </a:solidFill>
              </a:rPr>
              <a:t>B-Troponin</a:t>
            </a:r>
            <a:r>
              <a:rPr kumimoji="1" lang="en-US">
                <a:solidFill>
                  <a:srgbClr val="0000FF"/>
                </a:solidFill>
              </a:rPr>
              <a:t> levels become detectable in the blood within 15 to 20 minutes.</a:t>
            </a:r>
          </a:p>
          <a:p>
            <a:pPr marL="457200" indent="-457200" algn="l"/>
            <a:r>
              <a:rPr kumimoji="1" lang="en-US" u="sng">
                <a:solidFill>
                  <a:srgbClr val="0000FF"/>
                </a:solidFill>
              </a:rPr>
              <a:t>C- Myoglobin</a:t>
            </a:r>
            <a:r>
              <a:rPr kumimoji="1" lang="en-US">
                <a:solidFill>
                  <a:srgbClr val="0000FF"/>
                </a:solidFill>
              </a:rPr>
              <a:t> is detected within 1 hour, peaking within 4 to 6 hours of the infarct </a:t>
            </a:r>
            <a:r>
              <a:rPr kumimoji="1" lang="ar-SA"/>
              <a:t>.</a:t>
            </a:r>
          </a:p>
          <a:p>
            <a:pPr marL="457200" indent="-457200" algn="l" rtl="0" eaLnBrk="0" hangingPunct="0"/>
            <a:endParaRPr kumimoji="1" lang="ar-SA" sz="2400">
              <a:latin typeface="Times New Roman" pitchFamily="18" charset="0"/>
              <a:cs typeface="Times New Roman" pitchFamily="18" charset="0"/>
            </a:endParaRPr>
          </a:p>
        </p:txBody>
      </p:sp>
      <p:pic>
        <p:nvPicPr>
          <p:cNvPr id="2" name="Audio 1">
            <a:hlinkClick r:id="" action="ppaction://media"/>
          </p:cNvPr>
          <p:cNvPicPr>
            <a:picLocks noRot="1" noChangeAspect="1"/>
          </p:cNvPicPr>
          <p:nvPr>
            <a:wavAudioFile r:embed="rId1" name="F02C61F3.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8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43050" y="0"/>
            <a:ext cx="8743950" cy="1143000"/>
          </a:xfrm>
        </p:spPr>
        <p:txBody>
          <a:bodyPr/>
          <a:lstStyle/>
          <a:p>
            <a:pPr eaLnBrk="1" hangingPunct="1"/>
            <a:r>
              <a:rPr lang="en-US" sz="3200" smtClean="0"/>
              <a:t>Electrophysiology of the heart</a:t>
            </a:r>
            <a:r>
              <a:rPr lang="tr-TR" sz="3200" smtClean="0"/>
              <a:t/>
            </a:r>
            <a:br>
              <a:rPr lang="tr-TR" sz="3200" smtClean="0"/>
            </a:br>
            <a:r>
              <a:rPr lang="en-US" sz="2400" smtClean="0"/>
              <a:t>different</a:t>
            </a:r>
            <a:r>
              <a:rPr lang="tr-TR" sz="2400" smtClean="0"/>
              <a:t> </a:t>
            </a:r>
            <a:r>
              <a:rPr lang="en-US" sz="2400" smtClean="0"/>
              <a:t> waveforms for each of the specialized cells</a:t>
            </a:r>
            <a:endParaRPr lang="en-US" sz="3200" smtClean="0"/>
          </a:p>
        </p:txBody>
      </p:sp>
      <p:graphicFrame>
        <p:nvGraphicFramePr>
          <p:cNvPr id="18435" name="Object 3"/>
          <p:cNvGraphicFramePr>
            <a:graphicFrameLocks noChangeAspect="1"/>
          </p:cNvGraphicFramePr>
          <p:nvPr/>
        </p:nvGraphicFramePr>
        <p:xfrm>
          <a:off x="3943350" y="1447800"/>
          <a:ext cx="6088063" cy="5000625"/>
        </p:xfrm>
        <a:graphic>
          <a:graphicData uri="http://schemas.openxmlformats.org/presentationml/2006/ole">
            <p:oleObj spid="_x0000_s18435" name="Photo Editor Photo" r:id="rId5" imgW="5714286" imgH="4686954" progId="MSPhotoEd.3">
              <p:embed/>
            </p:oleObj>
          </a:graphicData>
        </a:graphic>
      </p:graphicFrame>
      <p:sp>
        <p:nvSpPr>
          <p:cNvPr id="18436" name="Rectangle 4"/>
          <p:cNvSpPr>
            <a:spLocks noChangeArrowheads="1"/>
          </p:cNvSpPr>
          <p:nvPr/>
        </p:nvSpPr>
        <p:spPr bwMode="auto">
          <a:xfrm>
            <a:off x="85725" y="1066800"/>
            <a:ext cx="3943350" cy="5410200"/>
          </a:xfrm>
          <a:prstGeom prst="rect">
            <a:avLst/>
          </a:prstGeom>
          <a:noFill/>
          <a:ln w="9525">
            <a:noFill/>
            <a:miter lim="800000"/>
            <a:headEnd/>
            <a:tailEnd/>
          </a:ln>
          <a:effectLst/>
        </p:spPr>
        <p:txBody>
          <a:bodyPr anchor="ctr">
            <a:spAutoFit/>
          </a:bodyPr>
          <a:lstStyle/>
          <a:p>
            <a:pPr algn="l" rtl="0"/>
            <a:r>
              <a:rPr lang="en-US" sz="1400" b="1">
                <a:solidFill>
                  <a:srgbClr val="000000"/>
                </a:solidFill>
                <a:cs typeface="Times New Roman" pitchFamily="18" charset="0"/>
              </a:rPr>
              <a:t>Schematic representation of the heart and normal cardiac electrical activity (intracellular</a:t>
            </a:r>
            <a:endParaRPr lang="en-US" sz="1400" b="1"/>
          </a:p>
          <a:p>
            <a:pPr algn="l" rtl="0" eaLnBrk="0" hangingPunct="0"/>
            <a:r>
              <a:rPr lang="en-US" sz="1400" b="1">
                <a:solidFill>
                  <a:srgbClr val="000000"/>
                </a:solidFill>
                <a:cs typeface="Times New Roman" pitchFamily="18" charset="0"/>
              </a:rPr>
              <a:t>recordings from areas indicated and ECG). Sinoatrial node, atrioventricular node, and Purkinje cells display pacemaker activity (phase 4 depolarization). </a:t>
            </a:r>
            <a:r>
              <a:rPr lang="en-US" sz="1400" b="1">
                <a:solidFill>
                  <a:srgbClr val="FF3300"/>
                </a:solidFill>
                <a:cs typeface="Times New Roman" pitchFamily="18" charset="0"/>
              </a:rPr>
              <a:t>The ECG is the body surface manifestation of the depolarization and repolarization waves of the heart</a:t>
            </a:r>
            <a:r>
              <a:rPr lang="en-US" sz="1400" b="1">
                <a:solidFill>
                  <a:srgbClr val="000000"/>
                </a:solidFill>
                <a:cs typeface="Times New Roman" pitchFamily="18" charset="0"/>
              </a:rPr>
              <a:t>. </a:t>
            </a:r>
          </a:p>
          <a:p>
            <a:pPr algn="l" rtl="0" eaLnBrk="0" hangingPunct="0">
              <a:buFontTx/>
              <a:buChar char="•"/>
            </a:pPr>
            <a:r>
              <a:rPr lang="en-US" sz="1400" b="1">
                <a:solidFill>
                  <a:schemeClr val="hlink"/>
                </a:solidFill>
                <a:cs typeface="Times New Roman" pitchFamily="18" charset="0"/>
              </a:rPr>
              <a:t> The P wave</a:t>
            </a:r>
            <a:r>
              <a:rPr lang="en-US" sz="1400" b="1">
                <a:solidFill>
                  <a:srgbClr val="000000"/>
                </a:solidFill>
                <a:cs typeface="Times New Roman" pitchFamily="18" charset="0"/>
              </a:rPr>
              <a:t> is generated</a:t>
            </a:r>
            <a:r>
              <a:rPr lang="en-US" sz="1400" b="1"/>
              <a:t> </a:t>
            </a:r>
            <a:r>
              <a:rPr lang="en-US" sz="1400" b="1">
                <a:solidFill>
                  <a:srgbClr val="000000"/>
                </a:solidFill>
                <a:cs typeface="Times New Roman" pitchFamily="18" charset="0"/>
              </a:rPr>
              <a:t>by </a:t>
            </a:r>
            <a:r>
              <a:rPr lang="en-US" sz="1400" b="1">
                <a:solidFill>
                  <a:schemeClr val="accent2"/>
                </a:solidFill>
                <a:cs typeface="Times New Roman" pitchFamily="18" charset="0"/>
              </a:rPr>
              <a:t>atrial depolarization</a:t>
            </a:r>
            <a:r>
              <a:rPr lang="en-US" sz="1400" b="1">
                <a:solidFill>
                  <a:srgbClr val="000000"/>
                </a:solidFill>
                <a:cs typeface="Times New Roman" pitchFamily="18" charset="0"/>
              </a:rPr>
              <a:t>, </a:t>
            </a:r>
          </a:p>
          <a:p>
            <a:pPr algn="l" rtl="0" eaLnBrk="0" hangingPunct="0">
              <a:buFontTx/>
              <a:buChar char="•"/>
            </a:pPr>
            <a:r>
              <a:rPr lang="en-US" sz="1400" b="1">
                <a:solidFill>
                  <a:schemeClr val="hlink"/>
                </a:solidFill>
                <a:cs typeface="Times New Roman" pitchFamily="18" charset="0"/>
              </a:rPr>
              <a:t>  the QRS by </a:t>
            </a:r>
            <a:r>
              <a:rPr lang="en-US" sz="1400" b="1">
                <a:solidFill>
                  <a:schemeClr val="accent2"/>
                </a:solidFill>
                <a:cs typeface="Times New Roman" pitchFamily="18" charset="0"/>
              </a:rPr>
              <a:t>ventricular muscle depolarization</a:t>
            </a:r>
            <a:r>
              <a:rPr lang="en-US" sz="1400" b="1">
                <a:solidFill>
                  <a:srgbClr val="000000"/>
                </a:solidFill>
                <a:cs typeface="Times New Roman" pitchFamily="18" charset="0"/>
              </a:rPr>
              <a:t>, and the </a:t>
            </a:r>
          </a:p>
          <a:p>
            <a:pPr algn="l" rtl="0" eaLnBrk="0" hangingPunct="0">
              <a:buFontTx/>
              <a:buChar char="•"/>
            </a:pPr>
            <a:r>
              <a:rPr lang="en-US" sz="1400" b="1">
                <a:solidFill>
                  <a:schemeClr val="hlink"/>
                </a:solidFill>
                <a:cs typeface="Times New Roman" pitchFamily="18" charset="0"/>
              </a:rPr>
              <a:t> T wave</a:t>
            </a:r>
            <a:r>
              <a:rPr lang="en-US" sz="1400" b="1">
                <a:solidFill>
                  <a:srgbClr val="000000"/>
                </a:solidFill>
                <a:cs typeface="Times New Roman" pitchFamily="18" charset="0"/>
              </a:rPr>
              <a:t> by </a:t>
            </a:r>
            <a:r>
              <a:rPr lang="en-US" sz="1400" b="1">
                <a:solidFill>
                  <a:schemeClr val="accent2"/>
                </a:solidFill>
                <a:cs typeface="Times New Roman" pitchFamily="18" charset="0"/>
              </a:rPr>
              <a:t>ventricular repolarization.</a:t>
            </a:r>
            <a:r>
              <a:rPr lang="en-US" sz="1400" b="1">
                <a:solidFill>
                  <a:srgbClr val="000000"/>
                </a:solidFill>
                <a:cs typeface="Times New Roman" pitchFamily="18" charset="0"/>
              </a:rPr>
              <a:t> </a:t>
            </a:r>
          </a:p>
          <a:p>
            <a:pPr algn="l" rtl="0" eaLnBrk="0" hangingPunct="0">
              <a:buFontTx/>
              <a:buChar char="•"/>
            </a:pPr>
            <a:r>
              <a:rPr lang="en-US" sz="1400" b="1">
                <a:solidFill>
                  <a:srgbClr val="FF3300"/>
                </a:solidFill>
                <a:cs typeface="Times New Roman" pitchFamily="18" charset="0"/>
              </a:rPr>
              <a:t>Thus, the PR interval is a measure of conduction time from atrium to ventricle</a:t>
            </a:r>
            <a:r>
              <a:rPr lang="en-US" sz="1400" b="1">
                <a:solidFill>
                  <a:srgbClr val="000000"/>
                </a:solidFill>
                <a:cs typeface="Times New Roman" pitchFamily="18" charset="0"/>
              </a:rPr>
              <a:t>, </a:t>
            </a:r>
          </a:p>
          <a:p>
            <a:pPr algn="l" rtl="0" eaLnBrk="0" hangingPunct="0">
              <a:buFontTx/>
              <a:buChar char="•"/>
            </a:pPr>
            <a:r>
              <a:rPr lang="en-US" sz="1400" b="1">
                <a:solidFill>
                  <a:srgbClr val="000000"/>
                </a:solidFill>
                <a:cs typeface="Times New Roman" pitchFamily="18" charset="0"/>
              </a:rPr>
              <a:t>the </a:t>
            </a:r>
            <a:r>
              <a:rPr lang="en-US" sz="1400" b="1">
                <a:solidFill>
                  <a:srgbClr val="FF3300"/>
                </a:solidFill>
                <a:cs typeface="Times New Roman" pitchFamily="18" charset="0"/>
              </a:rPr>
              <a:t>QRS</a:t>
            </a:r>
            <a:r>
              <a:rPr lang="en-US" sz="1400" b="1">
                <a:solidFill>
                  <a:srgbClr val="000000"/>
                </a:solidFill>
                <a:cs typeface="Times New Roman" pitchFamily="18" charset="0"/>
              </a:rPr>
              <a:t> duration indicates the time required for all of the ventricular cells to be activated (ie, the intraventricular conduction time). </a:t>
            </a:r>
          </a:p>
          <a:p>
            <a:pPr algn="l" rtl="0" eaLnBrk="0" hangingPunct="0">
              <a:buFontTx/>
              <a:buChar char="•"/>
            </a:pPr>
            <a:r>
              <a:rPr lang="en-US" sz="1400" b="1">
                <a:solidFill>
                  <a:schemeClr val="hlink"/>
                </a:solidFill>
                <a:cs typeface="Times New Roman" pitchFamily="18" charset="0"/>
              </a:rPr>
              <a:t>The </a:t>
            </a:r>
            <a:r>
              <a:rPr lang="en-US" sz="1400" b="1">
                <a:solidFill>
                  <a:srgbClr val="FF3300"/>
                </a:solidFill>
                <a:cs typeface="Times New Roman" pitchFamily="18" charset="0"/>
              </a:rPr>
              <a:t>QT</a:t>
            </a:r>
            <a:r>
              <a:rPr lang="en-US" sz="1400" b="1">
                <a:solidFill>
                  <a:schemeClr val="hlink"/>
                </a:solidFill>
                <a:cs typeface="Times New Roman" pitchFamily="18" charset="0"/>
              </a:rPr>
              <a:t> interval reflects the duration of the ventricular action potential.</a:t>
            </a:r>
            <a:endParaRPr lang="en-US" sz="1400" b="1">
              <a:solidFill>
                <a:schemeClr val="hlink"/>
              </a:solidFill>
            </a:endParaRPr>
          </a:p>
        </p:txBody>
      </p:sp>
      <p:pic>
        <p:nvPicPr>
          <p:cNvPr id="2" name="Audio 1">
            <a:hlinkClick r:id="" action="ppaction://media"/>
          </p:cNvPr>
          <p:cNvPicPr>
            <a:picLocks noRot="1" noChangeAspect="1"/>
          </p:cNvPicPr>
          <p:nvPr>
            <a:wavAudioFile r:embed="rId2" name="80A915C8.wav"/>
          </p:nvPr>
        </p:nvPicPr>
        <p:blipFill>
          <a:blip r:embed="rId6"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468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C+G"/>
          <p:cNvPicPr>
            <a:picLocks noChangeAspect="1" noChangeArrowheads="1"/>
          </p:cNvPicPr>
          <p:nvPr/>
        </p:nvPicPr>
        <p:blipFill>
          <a:blip r:embed="rId3"/>
          <a:srcRect/>
          <a:stretch>
            <a:fillRect/>
          </a:stretch>
        </p:blipFill>
        <p:spPr bwMode="auto">
          <a:xfrm>
            <a:off x="1885950" y="1676400"/>
            <a:ext cx="7458075" cy="4329113"/>
          </a:xfrm>
          <a:prstGeom prst="rect">
            <a:avLst/>
          </a:prstGeom>
          <a:noFill/>
          <a:ln w="9525">
            <a:noFill/>
            <a:miter lim="800000"/>
            <a:headEnd/>
            <a:tailEnd/>
          </a:ln>
        </p:spPr>
      </p:pic>
      <p:sp>
        <p:nvSpPr>
          <p:cNvPr id="19459" name="Rectangle 3"/>
          <p:cNvSpPr>
            <a:spLocks noChangeArrowheads="1"/>
          </p:cNvSpPr>
          <p:nvPr/>
        </p:nvSpPr>
        <p:spPr bwMode="auto">
          <a:xfrm>
            <a:off x="2571750" y="381000"/>
            <a:ext cx="3908425" cy="366713"/>
          </a:xfrm>
          <a:prstGeom prst="rect">
            <a:avLst/>
          </a:prstGeom>
          <a:noFill/>
          <a:ln w="9525">
            <a:noFill/>
            <a:miter lim="800000"/>
            <a:headEnd/>
            <a:tailEnd/>
          </a:ln>
          <a:effectLst/>
        </p:spPr>
        <p:txBody>
          <a:bodyPr wrap="none">
            <a:spAutoFit/>
          </a:bodyPr>
          <a:lstStyle/>
          <a:p>
            <a:pPr algn="l"/>
            <a:r>
              <a:rPr lang="en-US" b="1">
                <a:solidFill>
                  <a:srgbClr val="FF3300"/>
                </a:solidFill>
              </a:rPr>
              <a:t>Electrophysiology of the heart</a:t>
            </a:r>
          </a:p>
        </p:txBody>
      </p:sp>
      <p:pic>
        <p:nvPicPr>
          <p:cNvPr id="2" name="Audio 1">
            <a:hlinkClick r:id="" action="ppaction://media"/>
          </p:cNvPr>
          <p:cNvPicPr>
            <a:picLocks noRot="1" noChangeAspect="1"/>
          </p:cNvPicPr>
          <p:nvPr>
            <a:wavAudioFile r:embed="rId1" name="D71DBE25.wav"/>
          </p:nvPr>
        </p:nvPicPr>
        <p:blipFill>
          <a:blip r:embed="rId4"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706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171450" y="457200"/>
            <a:ext cx="3429000" cy="2546350"/>
          </a:xfrm>
          <a:prstGeom prst="rect">
            <a:avLst/>
          </a:prstGeom>
          <a:noFill/>
          <a:ln w="9525">
            <a:noFill/>
            <a:miter lim="800000"/>
            <a:headEnd/>
            <a:tailEnd/>
          </a:ln>
        </p:spPr>
      </p:pic>
      <p:sp>
        <p:nvSpPr>
          <p:cNvPr id="20483" name="Rectangle 3"/>
          <p:cNvSpPr>
            <a:spLocks noChangeArrowheads="1"/>
          </p:cNvSpPr>
          <p:nvPr/>
        </p:nvSpPr>
        <p:spPr bwMode="auto">
          <a:xfrm>
            <a:off x="3771900" y="2362200"/>
            <a:ext cx="6183313" cy="366713"/>
          </a:xfrm>
          <a:prstGeom prst="rect">
            <a:avLst/>
          </a:prstGeom>
          <a:noFill/>
          <a:ln w="9525">
            <a:noFill/>
            <a:miter lim="800000"/>
            <a:headEnd/>
            <a:tailEnd/>
          </a:ln>
          <a:effectLst/>
        </p:spPr>
        <p:txBody>
          <a:bodyPr wrap="none">
            <a:spAutoFit/>
          </a:bodyPr>
          <a:lstStyle/>
          <a:p>
            <a:pPr algn="l" rtl="0" eaLnBrk="0" hangingPunct="0">
              <a:spcBef>
                <a:spcPct val="50000"/>
              </a:spcBef>
              <a:buFontTx/>
              <a:buChar char="•"/>
            </a:pPr>
            <a:r>
              <a:rPr lang="en-GB" altLang="en-GB" b="1">
                <a:solidFill>
                  <a:srgbClr val="FF3300"/>
                </a:solidFill>
              </a:rPr>
              <a:t>Only diagnostic change of myocardial infarction</a:t>
            </a:r>
          </a:p>
        </p:txBody>
      </p:sp>
      <p:sp>
        <p:nvSpPr>
          <p:cNvPr id="20484" name="Rectangle 4"/>
          <p:cNvSpPr>
            <a:spLocks noChangeArrowheads="1"/>
          </p:cNvSpPr>
          <p:nvPr/>
        </p:nvSpPr>
        <p:spPr bwMode="auto">
          <a:xfrm>
            <a:off x="857250" y="0"/>
            <a:ext cx="1808163" cy="366713"/>
          </a:xfrm>
          <a:prstGeom prst="rect">
            <a:avLst/>
          </a:prstGeom>
          <a:noFill/>
          <a:ln w="9525">
            <a:noFill/>
            <a:miter lim="800000"/>
            <a:headEnd/>
            <a:tailEnd/>
          </a:ln>
          <a:effectLst/>
        </p:spPr>
        <p:txBody>
          <a:bodyPr wrap="none">
            <a:spAutoFit/>
          </a:bodyPr>
          <a:lstStyle/>
          <a:p>
            <a:pPr algn="l"/>
            <a:r>
              <a:rPr lang="en-GB" altLang="en-GB" b="1">
                <a:solidFill>
                  <a:srgbClr val="FF3300"/>
                </a:solidFill>
              </a:rPr>
              <a:t>Deep Q wave</a:t>
            </a:r>
            <a:endParaRPr lang="en-US" b="1">
              <a:solidFill>
                <a:srgbClr val="FF3300"/>
              </a:solidFill>
            </a:endParaRPr>
          </a:p>
        </p:txBody>
      </p:sp>
      <p:pic>
        <p:nvPicPr>
          <p:cNvPr id="2" name="Audio 1">
            <a:hlinkClick r:id="" action="ppaction://media"/>
          </p:cNvPr>
          <p:cNvPicPr>
            <a:picLocks noRot="1" noChangeAspect="1"/>
          </p:cNvPicPr>
          <p:nvPr>
            <a:wavAudioFile r:embed="rId1" name="E2C4F67D.wav"/>
          </p:nvPr>
        </p:nvPicPr>
        <p:blipFill>
          <a:blip r:embed="rId4"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16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GB" smtClean="0">
                <a:solidFill>
                  <a:srgbClr val="FF0000"/>
                </a:solidFill>
              </a:rPr>
              <a:t>Ischaemic heart disease</a:t>
            </a:r>
            <a:br>
              <a:rPr lang="en-GB" smtClean="0">
                <a:solidFill>
                  <a:srgbClr val="FF0000"/>
                </a:solidFill>
              </a:rPr>
            </a:br>
            <a:r>
              <a:rPr lang="en-GB" smtClean="0">
                <a:solidFill>
                  <a:srgbClr val="FF0000"/>
                </a:solidFill>
              </a:rPr>
              <a:t>Definition</a:t>
            </a:r>
          </a:p>
        </p:txBody>
      </p:sp>
      <p:sp>
        <p:nvSpPr>
          <p:cNvPr id="3075" name="Rectangle 3"/>
          <p:cNvSpPr>
            <a:spLocks noGrp="1" noChangeArrowheads="1"/>
          </p:cNvSpPr>
          <p:nvPr>
            <p:ph type="body" idx="1"/>
          </p:nvPr>
        </p:nvSpPr>
        <p:spPr/>
        <p:txBody>
          <a:bodyPr/>
          <a:lstStyle/>
          <a:p>
            <a:pPr algn="l" rtl="0" eaLnBrk="1" hangingPunct="1"/>
            <a:r>
              <a:rPr lang="en-GB" b="1" smtClean="0"/>
              <a:t>Supply</a:t>
            </a:r>
          </a:p>
          <a:p>
            <a:pPr lvl="1" algn="l" rtl="0" eaLnBrk="1" hangingPunct="1"/>
            <a:r>
              <a:rPr lang="en-GB" smtClean="0"/>
              <a:t>Atheroma, thrombosis, spasm, embolus</a:t>
            </a:r>
          </a:p>
          <a:p>
            <a:pPr algn="l" rtl="0" eaLnBrk="1" hangingPunct="1"/>
            <a:r>
              <a:rPr lang="en-GB" b="1" smtClean="0"/>
              <a:t>Demand</a:t>
            </a:r>
          </a:p>
          <a:p>
            <a:pPr lvl="1" algn="l" rtl="0" eaLnBrk="1" hangingPunct="1"/>
            <a:r>
              <a:rPr lang="en-GB" smtClean="0"/>
              <a:t>Anaemia, hypertension, high cardiac output (thyrotoxicosis, myocardial hypertrophy)</a:t>
            </a:r>
          </a:p>
          <a:p>
            <a:pPr lvl="1" eaLnBrk="1" hangingPunct="1">
              <a:buFontTx/>
              <a:buNone/>
            </a:pPr>
            <a:endParaRPr lang="en-GB" smtClean="0"/>
          </a:p>
          <a:p>
            <a:pPr lvl="1" eaLnBrk="1" hangingPunct="1">
              <a:buFontTx/>
              <a:buNone/>
            </a:pPr>
            <a:endParaRPr lang="en-GB" smtClean="0"/>
          </a:p>
        </p:txBody>
      </p:sp>
      <p:sp>
        <p:nvSpPr>
          <p:cNvPr id="3076" name="Text Box 4"/>
          <p:cNvSpPr txBox="1">
            <a:spLocks noChangeArrowheads="1"/>
          </p:cNvSpPr>
          <p:nvPr/>
        </p:nvSpPr>
        <p:spPr bwMode="auto">
          <a:xfrm>
            <a:off x="8594725" y="1263650"/>
            <a:ext cx="185738" cy="641350"/>
          </a:xfrm>
          <a:prstGeom prst="rect">
            <a:avLst/>
          </a:prstGeom>
          <a:noFill/>
          <a:ln w="9525">
            <a:noFill/>
            <a:miter lim="800000"/>
            <a:headEnd/>
            <a:tailEnd/>
          </a:ln>
          <a:effectLst/>
        </p:spPr>
        <p:txBody>
          <a:bodyPr wrap="none">
            <a:spAutoFit/>
          </a:bodyPr>
          <a:lstStyle/>
          <a:p>
            <a:pPr algn="l" rtl="0" eaLnBrk="0" hangingPunct="0"/>
            <a:endParaRPr kumimoji="1" lang="en-GB" sz="3600">
              <a:latin typeface="Times New Roman" pitchFamily="18" charset="0"/>
            </a:endParaRPr>
          </a:p>
        </p:txBody>
      </p:sp>
      <p:pic>
        <p:nvPicPr>
          <p:cNvPr id="2" name="Audio 1">
            <a:hlinkClick r:id="" action="ppaction://media"/>
          </p:cNvPr>
          <p:cNvPicPr>
            <a:picLocks noRot="1" noChangeAspect="1"/>
          </p:cNvPicPr>
          <p:nvPr>
            <a:wavAudioFile r:embed="rId1" name="44A9E88B.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14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smtClean="0"/>
              <a:t>Ischaemic heart disease</a:t>
            </a:r>
            <a:br>
              <a:rPr lang="en-GB" smtClean="0"/>
            </a:br>
            <a:r>
              <a:rPr lang="en-GB" smtClean="0"/>
              <a:t>Aetiology</a:t>
            </a:r>
          </a:p>
        </p:txBody>
      </p:sp>
      <p:sp>
        <p:nvSpPr>
          <p:cNvPr id="4099" name="Rectangle 3"/>
          <p:cNvSpPr>
            <a:spLocks noGrp="1" noChangeArrowheads="1"/>
          </p:cNvSpPr>
          <p:nvPr>
            <p:ph type="body" idx="1"/>
          </p:nvPr>
        </p:nvSpPr>
        <p:spPr/>
        <p:txBody>
          <a:bodyPr/>
          <a:lstStyle/>
          <a:p>
            <a:pPr marL="990600" lvl="1" indent="-533400" algn="l" rtl="0" eaLnBrk="1" hangingPunct="1">
              <a:buFontTx/>
              <a:buNone/>
            </a:pPr>
            <a:endParaRPr lang="en-GB" smtClean="0"/>
          </a:p>
          <a:p>
            <a:pPr marL="609600" indent="-609600" algn="l" rtl="0" eaLnBrk="1" hangingPunct="1">
              <a:buFontTx/>
              <a:buNone/>
            </a:pPr>
            <a:r>
              <a:rPr lang="en-GB" smtClean="0"/>
              <a:t>    1– </a:t>
            </a:r>
            <a:r>
              <a:rPr lang="en-GB" sz="2800" smtClean="0"/>
              <a:t>strong association</a:t>
            </a:r>
            <a:endParaRPr lang="en-GB" smtClean="0"/>
          </a:p>
          <a:p>
            <a:pPr marL="990600" lvl="1" indent="-533400" algn="l" rtl="0" eaLnBrk="1" hangingPunct="1">
              <a:buFontTx/>
              <a:buNone/>
            </a:pPr>
            <a:r>
              <a:rPr lang="en-GB" smtClean="0"/>
              <a:t>Dyslipidaemia, smoking, diabetes mellitus, obesity, hypertension</a:t>
            </a:r>
          </a:p>
          <a:p>
            <a:pPr marL="609600" indent="-609600" algn="l" rtl="0" eaLnBrk="1" hangingPunct="1">
              <a:buFontTx/>
              <a:buNone/>
            </a:pPr>
            <a:r>
              <a:rPr lang="en-GB" smtClean="0"/>
              <a:t>   2- </a:t>
            </a:r>
            <a:r>
              <a:rPr lang="en-GB" sz="2800" smtClean="0"/>
              <a:t>weak association</a:t>
            </a:r>
            <a:endParaRPr lang="en-GB" smtClean="0"/>
          </a:p>
          <a:p>
            <a:pPr marL="990600" lvl="1" indent="-533400" algn="l" rtl="0" eaLnBrk="1" hangingPunct="1">
              <a:buFontTx/>
              <a:buNone/>
            </a:pPr>
            <a:r>
              <a:rPr lang="en-GB" smtClean="0"/>
              <a:t>Lack of exercise, high alcohol consumption, type A personality, soft water</a:t>
            </a:r>
          </a:p>
          <a:p>
            <a:pPr marL="990600" lvl="1" indent="-533400" algn="l" rtl="0" eaLnBrk="1" hangingPunct="1">
              <a:buFontTx/>
              <a:buNone/>
            </a:pPr>
            <a:r>
              <a:rPr lang="en-GB" smtClean="0"/>
              <a:t>3- other include -Age, Male, +ve family history</a:t>
            </a:r>
          </a:p>
        </p:txBody>
      </p:sp>
      <p:pic>
        <p:nvPicPr>
          <p:cNvPr id="2" name="Audio 1">
            <a:hlinkClick r:id="" action="ppaction://media"/>
          </p:cNvPr>
          <p:cNvPicPr>
            <a:picLocks noRot="1" noChangeAspect="1"/>
          </p:cNvPicPr>
          <p:nvPr>
            <a:wavAudioFile r:embed="rId1" name="4C40BA44.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199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Ischaemic heart disease</a:t>
            </a:r>
            <a:br>
              <a:rPr lang="en-GB" smtClean="0"/>
            </a:br>
            <a:r>
              <a:rPr lang="en-GB" smtClean="0"/>
              <a:t>Pathophysiology</a:t>
            </a:r>
          </a:p>
        </p:txBody>
      </p:sp>
      <p:sp>
        <p:nvSpPr>
          <p:cNvPr id="5123" name="Rectangle 3"/>
          <p:cNvSpPr>
            <a:spLocks noGrp="1" noChangeArrowheads="1"/>
          </p:cNvSpPr>
          <p:nvPr>
            <p:ph type="body" idx="1"/>
          </p:nvPr>
        </p:nvSpPr>
        <p:spPr>
          <a:xfrm>
            <a:off x="495300" y="1447800"/>
            <a:ext cx="9258300" cy="4525963"/>
          </a:xfrm>
        </p:spPr>
        <p:txBody>
          <a:bodyPr/>
          <a:lstStyle/>
          <a:p>
            <a:pPr eaLnBrk="1" hangingPunct="1">
              <a:lnSpc>
                <a:spcPct val="90000"/>
              </a:lnSpc>
              <a:buFontTx/>
              <a:buNone/>
            </a:pPr>
            <a:r>
              <a:rPr lang="en-GB" sz="2800" b="1" smtClean="0"/>
              <a:t>          </a:t>
            </a:r>
          </a:p>
          <a:p>
            <a:pPr algn="l" eaLnBrk="1" hangingPunct="1">
              <a:lnSpc>
                <a:spcPct val="90000"/>
              </a:lnSpc>
            </a:pPr>
            <a:r>
              <a:rPr lang="en-GB" sz="2800" b="1" smtClean="0"/>
              <a:t>ATHEROSIS</a:t>
            </a:r>
          </a:p>
          <a:p>
            <a:pPr algn="l" rtl="0" eaLnBrk="1" hangingPunct="1">
              <a:lnSpc>
                <a:spcPct val="90000"/>
              </a:lnSpc>
              <a:buFontTx/>
              <a:buNone/>
            </a:pPr>
            <a:r>
              <a:rPr lang="en-GB" sz="2800" smtClean="0"/>
              <a:t>	Accumulation of cholesterol within the vessel wall intima. Smooth muscle cell proliferation</a:t>
            </a:r>
          </a:p>
          <a:p>
            <a:pPr algn="l" rtl="0" eaLnBrk="1" hangingPunct="1">
              <a:lnSpc>
                <a:spcPct val="90000"/>
              </a:lnSpc>
            </a:pPr>
            <a:r>
              <a:rPr lang="en-GB" sz="2800" b="1" smtClean="0"/>
              <a:t>SCLEROSIS</a:t>
            </a:r>
          </a:p>
          <a:p>
            <a:pPr algn="l" rtl="0" eaLnBrk="1" hangingPunct="1">
              <a:lnSpc>
                <a:spcPct val="90000"/>
              </a:lnSpc>
              <a:buFontTx/>
              <a:buNone/>
            </a:pPr>
            <a:r>
              <a:rPr lang="en-GB" sz="2800" smtClean="0"/>
              <a:t>	Expansion of fibrous tissue</a:t>
            </a:r>
          </a:p>
          <a:p>
            <a:pPr algn="l" rtl="0" eaLnBrk="1" hangingPunct="1">
              <a:lnSpc>
                <a:spcPct val="90000"/>
              </a:lnSpc>
            </a:pPr>
            <a:r>
              <a:rPr lang="en-GB" sz="2800" b="1" smtClean="0"/>
              <a:t>INFLAMMATION</a:t>
            </a:r>
          </a:p>
          <a:p>
            <a:pPr algn="l" rtl="0" eaLnBrk="1" hangingPunct="1">
              <a:lnSpc>
                <a:spcPct val="90000"/>
              </a:lnSpc>
              <a:buFontTx/>
              <a:buNone/>
            </a:pPr>
            <a:r>
              <a:rPr lang="en-GB" sz="2800" smtClean="0"/>
              <a:t>	Chronic inflammatory cells migrate into wall, release cytokines</a:t>
            </a:r>
          </a:p>
          <a:p>
            <a:pPr algn="l" rtl="0" eaLnBrk="1" hangingPunct="1">
              <a:lnSpc>
                <a:spcPct val="90000"/>
              </a:lnSpc>
            </a:pPr>
            <a:r>
              <a:rPr lang="en-GB" sz="2800" b="1" smtClean="0"/>
              <a:t>GROWTH FACTORS/INFLAMMATORY MEDIATORS</a:t>
            </a:r>
          </a:p>
          <a:p>
            <a:pPr eaLnBrk="1" hangingPunct="1">
              <a:lnSpc>
                <a:spcPct val="90000"/>
              </a:lnSpc>
              <a:buFontTx/>
              <a:buNone/>
            </a:pPr>
            <a:r>
              <a:rPr lang="en-GB" smtClean="0"/>
              <a:t>     </a:t>
            </a:r>
          </a:p>
          <a:p>
            <a:pPr eaLnBrk="1" hangingPunct="1">
              <a:lnSpc>
                <a:spcPct val="90000"/>
              </a:lnSpc>
              <a:buFontTx/>
              <a:buNone/>
            </a:pPr>
            <a:endParaRPr lang="en-GB" sz="2800" smtClean="0"/>
          </a:p>
        </p:txBody>
      </p:sp>
      <p:pic>
        <p:nvPicPr>
          <p:cNvPr id="2" name="Audio 1">
            <a:hlinkClick r:id="" action="ppaction://media"/>
          </p:cNvPr>
          <p:cNvPicPr>
            <a:picLocks noRot="1" noChangeAspect="1"/>
          </p:cNvPicPr>
          <p:nvPr>
            <a:wavAudioFile r:embed="rId1" name="20F8B292.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14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smtClean="0"/>
              <a:t>Ischaemic heart disease</a:t>
            </a:r>
            <a:br>
              <a:rPr lang="en-GB" smtClean="0"/>
            </a:br>
            <a:r>
              <a:rPr lang="en-GB" smtClean="0"/>
              <a:t>Pathophysiology</a:t>
            </a:r>
          </a:p>
        </p:txBody>
      </p:sp>
      <p:graphicFrame>
        <p:nvGraphicFramePr>
          <p:cNvPr id="6147" name="Object 3"/>
          <p:cNvGraphicFramePr>
            <a:graphicFrameLocks noChangeAspect="1"/>
          </p:cNvGraphicFramePr>
          <p:nvPr/>
        </p:nvGraphicFramePr>
        <p:xfrm>
          <a:off x="1790700" y="1752600"/>
          <a:ext cx="6781800" cy="4814888"/>
        </p:xfrm>
        <a:graphic>
          <a:graphicData uri="http://schemas.openxmlformats.org/presentationml/2006/ole">
            <p:oleObj spid="_x0000_s6147" name="Slide" r:id="rId4" imgW="3592956" imgH="2689667" progId="PowerPoint.Slide.8">
              <p:embed/>
            </p:oleObj>
          </a:graphicData>
        </a:graphic>
      </p:graphicFrame>
      <p:pic>
        <p:nvPicPr>
          <p:cNvPr id="2" name="Audio 1">
            <a:hlinkClick r:id="" action="ppaction://media"/>
          </p:cNvPr>
          <p:cNvPicPr>
            <a:picLocks noRot="1" noChangeAspect="1"/>
          </p:cNvPicPr>
          <p:nvPr>
            <a:wavAudioFile r:embed="rId2" name="3868FB3A.wav"/>
          </p:nvPr>
        </p:nvPicPr>
        <p:blipFill>
          <a:blip r:embed="rId5"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3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smtClean="0"/>
              <a:t>Ischaemic heart disease</a:t>
            </a:r>
            <a:br>
              <a:rPr lang="en-GB" smtClean="0"/>
            </a:br>
            <a:r>
              <a:rPr lang="en-GB" smtClean="0"/>
              <a:t>Acute coronary syndromes</a:t>
            </a:r>
          </a:p>
        </p:txBody>
      </p:sp>
      <p:sp>
        <p:nvSpPr>
          <p:cNvPr id="7171" name="Text Box 3"/>
          <p:cNvSpPr txBox="1">
            <a:spLocks noChangeArrowheads="1"/>
          </p:cNvSpPr>
          <p:nvPr/>
        </p:nvSpPr>
        <p:spPr bwMode="auto">
          <a:xfrm>
            <a:off x="3717925" y="2025650"/>
            <a:ext cx="184150" cy="641350"/>
          </a:xfrm>
          <a:prstGeom prst="rect">
            <a:avLst/>
          </a:prstGeom>
          <a:noFill/>
          <a:ln w="9525">
            <a:noFill/>
            <a:miter lim="800000"/>
            <a:headEnd/>
            <a:tailEnd/>
          </a:ln>
          <a:effectLst/>
        </p:spPr>
        <p:txBody>
          <a:bodyPr wrap="none">
            <a:spAutoFit/>
          </a:bodyPr>
          <a:lstStyle/>
          <a:p>
            <a:pPr algn="l" rtl="0" eaLnBrk="0" hangingPunct="0"/>
            <a:endParaRPr kumimoji="1" lang="en-GB" sz="3600">
              <a:latin typeface="Times New Roman" pitchFamily="18" charset="0"/>
            </a:endParaRPr>
          </a:p>
        </p:txBody>
      </p:sp>
      <p:sp>
        <p:nvSpPr>
          <p:cNvPr id="46089" name="Text Box 9"/>
          <p:cNvSpPr txBox="1">
            <a:spLocks noChangeArrowheads="1"/>
          </p:cNvSpPr>
          <p:nvPr/>
        </p:nvSpPr>
        <p:spPr bwMode="auto">
          <a:xfrm>
            <a:off x="3108325" y="1978025"/>
            <a:ext cx="3516313"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rtl="0" eaLnBrk="0" hangingPunct="0">
              <a:defRPr/>
            </a:pPr>
            <a:r>
              <a:rPr kumimoji="1" lang="en-GB" sz="4000" b="1">
                <a:effectLst>
                  <a:outerShdw blurRad="38100" dist="38100" dir="2700000" algn="tl">
                    <a:srgbClr val="C0C0C0"/>
                  </a:outerShdw>
                </a:effectLst>
                <a:latin typeface="Times New Roman" pitchFamily="18" charset="0"/>
              </a:rPr>
              <a:t>Atherosclerosis</a:t>
            </a:r>
            <a:endParaRPr kumimoji="1" lang="en-GB" sz="4000" b="1">
              <a:latin typeface="Times New Roman" pitchFamily="18" charset="0"/>
            </a:endParaRPr>
          </a:p>
        </p:txBody>
      </p:sp>
      <p:sp>
        <p:nvSpPr>
          <p:cNvPr id="7173" name="Text Box 14"/>
          <p:cNvSpPr txBox="1">
            <a:spLocks noChangeArrowheads="1"/>
          </p:cNvSpPr>
          <p:nvPr/>
        </p:nvSpPr>
        <p:spPr bwMode="auto">
          <a:xfrm>
            <a:off x="1050925" y="4464050"/>
            <a:ext cx="3778250" cy="641350"/>
          </a:xfrm>
          <a:prstGeom prst="rect">
            <a:avLst/>
          </a:prstGeom>
          <a:noFill/>
          <a:ln w="9525">
            <a:noFill/>
            <a:miter lim="800000"/>
            <a:headEnd/>
            <a:tailEnd/>
          </a:ln>
          <a:effectLst/>
        </p:spPr>
        <p:txBody>
          <a:bodyPr wrap="none">
            <a:spAutoFit/>
          </a:bodyPr>
          <a:lstStyle/>
          <a:p>
            <a:pPr algn="l" rtl="0" eaLnBrk="0" hangingPunct="0"/>
            <a:r>
              <a:rPr kumimoji="1" lang="en-GB" sz="3600">
                <a:latin typeface="Times New Roman" pitchFamily="18" charset="0"/>
              </a:rPr>
              <a:t>Fatal / non-fatal MI</a:t>
            </a:r>
          </a:p>
        </p:txBody>
      </p:sp>
      <p:sp>
        <p:nvSpPr>
          <p:cNvPr id="7174" name="Text Box 15"/>
          <p:cNvSpPr txBox="1">
            <a:spLocks noChangeArrowheads="1"/>
          </p:cNvSpPr>
          <p:nvPr/>
        </p:nvSpPr>
        <p:spPr bwMode="auto">
          <a:xfrm>
            <a:off x="5013325" y="4997450"/>
            <a:ext cx="1809750" cy="1190625"/>
          </a:xfrm>
          <a:prstGeom prst="rect">
            <a:avLst/>
          </a:prstGeom>
          <a:noFill/>
          <a:ln w="9525">
            <a:noFill/>
            <a:miter lim="800000"/>
            <a:headEnd/>
            <a:tailEnd/>
          </a:ln>
          <a:effectLst/>
        </p:spPr>
        <p:txBody>
          <a:bodyPr wrap="none">
            <a:spAutoFit/>
          </a:bodyPr>
          <a:lstStyle/>
          <a:p>
            <a:pPr algn="l" rtl="0" eaLnBrk="0" hangingPunct="0"/>
            <a:r>
              <a:rPr kumimoji="1" lang="en-GB" sz="3600">
                <a:latin typeface="Times New Roman" pitchFamily="18" charset="0"/>
              </a:rPr>
              <a:t>Unstable</a:t>
            </a:r>
          </a:p>
          <a:p>
            <a:pPr algn="l" rtl="0" eaLnBrk="0" hangingPunct="0"/>
            <a:r>
              <a:rPr kumimoji="1" lang="en-GB" sz="3600">
                <a:latin typeface="Times New Roman" pitchFamily="18" charset="0"/>
              </a:rPr>
              <a:t>angina</a:t>
            </a:r>
          </a:p>
        </p:txBody>
      </p:sp>
      <p:sp>
        <p:nvSpPr>
          <p:cNvPr id="7175" name="Text Box 16"/>
          <p:cNvSpPr txBox="1">
            <a:spLocks noChangeArrowheads="1"/>
          </p:cNvSpPr>
          <p:nvPr/>
        </p:nvSpPr>
        <p:spPr bwMode="auto">
          <a:xfrm>
            <a:off x="7451725" y="4235450"/>
            <a:ext cx="2635250" cy="1190625"/>
          </a:xfrm>
          <a:prstGeom prst="rect">
            <a:avLst/>
          </a:prstGeom>
          <a:noFill/>
          <a:ln w="9525">
            <a:noFill/>
            <a:miter lim="800000"/>
            <a:headEnd/>
            <a:tailEnd/>
          </a:ln>
          <a:effectLst/>
        </p:spPr>
        <p:txBody>
          <a:bodyPr wrap="none">
            <a:spAutoFit/>
          </a:bodyPr>
          <a:lstStyle/>
          <a:p>
            <a:pPr algn="l" rtl="0" eaLnBrk="0" hangingPunct="0"/>
            <a:r>
              <a:rPr kumimoji="1" lang="en-GB" sz="3600">
                <a:latin typeface="Times New Roman" pitchFamily="18" charset="0"/>
              </a:rPr>
              <a:t>Coronary</a:t>
            </a:r>
          </a:p>
          <a:p>
            <a:pPr algn="l" rtl="0" eaLnBrk="0" hangingPunct="0"/>
            <a:r>
              <a:rPr kumimoji="1" lang="en-GB" sz="3600">
                <a:latin typeface="Times New Roman" pitchFamily="18" charset="0"/>
              </a:rPr>
              <a:t>Artery spasm</a:t>
            </a:r>
          </a:p>
        </p:txBody>
      </p:sp>
      <p:sp>
        <p:nvSpPr>
          <p:cNvPr id="7176" name="Text Box 17"/>
          <p:cNvSpPr txBox="1">
            <a:spLocks noChangeArrowheads="1"/>
          </p:cNvSpPr>
          <p:nvPr/>
        </p:nvSpPr>
        <p:spPr bwMode="auto">
          <a:xfrm>
            <a:off x="8289925" y="5911850"/>
            <a:ext cx="184150" cy="641350"/>
          </a:xfrm>
          <a:prstGeom prst="rect">
            <a:avLst/>
          </a:prstGeom>
          <a:noFill/>
          <a:ln w="9525">
            <a:noFill/>
            <a:miter lim="800000"/>
            <a:headEnd/>
            <a:tailEnd/>
          </a:ln>
          <a:effectLst/>
        </p:spPr>
        <p:txBody>
          <a:bodyPr wrap="none">
            <a:spAutoFit/>
          </a:bodyPr>
          <a:lstStyle/>
          <a:p>
            <a:pPr algn="l" rtl="0" eaLnBrk="0" hangingPunct="0"/>
            <a:endParaRPr kumimoji="1" lang="en-GB" sz="3600">
              <a:latin typeface="Times New Roman" pitchFamily="18" charset="0"/>
            </a:endParaRPr>
          </a:p>
        </p:txBody>
      </p:sp>
      <p:cxnSp>
        <p:nvCxnSpPr>
          <p:cNvPr id="7177" name="AutoShape 21"/>
          <p:cNvCxnSpPr>
            <a:cxnSpLocks noChangeShapeType="1"/>
          </p:cNvCxnSpPr>
          <p:nvPr/>
        </p:nvCxnSpPr>
        <p:spPr bwMode="auto">
          <a:xfrm flipH="1">
            <a:off x="2476500" y="2667000"/>
            <a:ext cx="2254250" cy="1720850"/>
          </a:xfrm>
          <a:prstGeom prst="straightConnector1">
            <a:avLst/>
          </a:prstGeom>
          <a:noFill/>
          <a:ln w="9525">
            <a:solidFill>
              <a:schemeClr val="tx1"/>
            </a:solidFill>
            <a:round/>
            <a:headEnd/>
            <a:tailEnd type="triangle" w="med" len="med"/>
          </a:ln>
          <a:effectLst/>
        </p:spPr>
      </p:cxnSp>
      <p:cxnSp>
        <p:nvCxnSpPr>
          <p:cNvPr id="7178" name="AutoShape 22"/>
          <p:cNvCxnSpPr>
            <a:cxnSpLocks noChangeShapeType="1"/>
            <a:endCxn id="7174" idx="0"/>
          </p:cNvCxnSpPr>
          <p:nvPr/>
        </p:nvCxnSpPr>
        <p:spPr bwMode="auto">
          <a:xfrm>
            <a:off x="4724400" y="2743200"/>
            <a:ext cx="1193800" cy="2254250"/>
          </a:xfrm>
          <a:prstGeom prst="straightConnector1">
            <a:avLst/>
          </a:prstGeom>
          <a:noFill/>
          <a:ln w="9525">
            <a:solidFill>
              <a:schemeClr val="tx1"/>
            </a:solidFill>
            <a:round/>
            <a:headEnd/>
            <a:tailEnd type="triangle" w="med" len="med"/>
          </a:ln>
          <a:effectLst/>
        </p:spPr>
      </p:cxnSp>
      <p:cxnSp>
        <p:nvCxnSpPr>
          <p:cNvPr id="7179" name="AutoShape 26"/>
          <p:cNvCxnSpPr>
            <a:cxnSpLocks noChangeShapeType="1"/>
            <a:stCxn id="46089" idx="2"/>
            <a:endCxn id="7175" idx="0"/>
          </p:cNvCxnSpPr>
          <p:nvPr/>
        </p:nvCxnSpPr>
        <p:spPr bwMode="auto">
          <a:xfrm>
            <a:off x="4867275" y="2679700"/>
            <a:ext cx="3902075" cy="1555750"/>
          </a:xfrm>
          <a:prstGeom prst="straightConnector1">
            <a:avLst/>
          </a:prstGeom>
          <a:noFill/>
          <a:ln w="9525">
            <a:solidFill>
              <a:schemeClr val="tx1"/>
            </a:solidFill>
            <a:round/>
            <a:headEnd/>
            <a:tailEnd type="triangle" w="med" len="med"/>
          </a:ln>
          <a:effectLst/>
        </p:spPr>
      </p:cxnSp>
      <p:pic>
        <p:nvPicPr>
          <p:cNvPr id="2" name="Audio 1">
            <a:hlinkClick r:id="" action="ppaction://media"/>
          </p:cNvPr>
          <p:cNvPicPr>
            <a:picLocks noRot="1" noChangeAspect="1"/>
          </p:cNvPicPr>
          <p:nvPr>
            <a:wavAudioFile r:embed="rId1" name="EAA99022.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9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19100" y="260350"/>
            <a:ext cx="9067800" cy="1555750"/>
          </a:xfrm>
          <a:prstGeom prst="rect">
            <a:avLst/>
          </a:prstGeom>
          <a:noFill/>
          <a:ln w="9525">
            <a:noFill/>
            <a:miter lim="800000"/>
            <a:headEnd/>
            <a:tailEnd/>
          </a:ln>
          <a:effectLst/>
        </p:spPr>
        <p:txBody>
          <a:bodyPr anchor="ctr">
            <a:spAutoFit/>
          </a:bodyPr>
          <a:lstStyle/>
          <a:p>
            <a:pPr algn="ctr"/>
            <a:r>
              <a:rPr kumimoji="1" lang="en-US" sz="2400" b="1">
                <a:solidFill>
                  <a:srgbClr val="FF0000"/>
                </a:solidFill>
                <a:latin typeface="Tahoma" pitchFamily="34" charset="0"/>
              </a:rPr>
              <a:t>1-Angina Pectoris</a:t>
            </a:r>
            <a:endParaRPr kumimoji="1" lang="ar-SA" sz="2400" b="1">
              <a:solidFill>
                <a:srgbClr val="FF0000"/>
              </a:solidFill>
              <a:latin typeface="Tahoma" pitchFamily="34" charset="0"/>
            </a:endParaRPr>
          </a:p>
          <a:p>
            <a:pPr algn="l"/>
            <a:r>
              <a:rPr kumimoji="1" lang="en-US" b="1" u="sng">
                <a:solidFill>
                  <a:srgbClr val="FF0000"/>
                </a:solidFill>
                <a:latin typeface="Tahoma" pitchFamily="34" charset="0"/>
              </a:rPr>
              <a:t>Definition</a:t>
            </a:r>
            <a:r>
              <a:rPr kumimoji="1" lang="en-US" b="1">
                <a:solidFill>
                  <a:srgbClr val="0000FF"/>
                </a:solidFill>
                <a:latin typeface="Tahoma" pitchFamily="34" charset="0"/>
              </a:rPr>
              <a:t>: Angina pectoris is severe pain originating from the heart that occurs in response to an inadequate oxygen supply to the myocardial cells. The pain of angina may radiate down the left arm, to the back, to the jaw, or into the abdominal area.</a:t>
            </a:r>
            <a:r>
              <a:rPr kumimoji="1" lang="ar-SA">
                <a:solidFill>
                  <a:srgbClr val="00FF00"/>
                </a:solidFill>
                <a:latin typeface="Tahoma" pitchFamily="34" charset="0"/>
              </a:rPr>
              <a:t>.</a:t>
            </a:r>
          </a:p>
        </p:txBody>
      </p:sp>
      <p:sp>
        <p:nvSpPr>
          <p:cNvPr id="8195" name="Rectangle 3"/>
          <p:cNvSpPr>
            <a:spLocks noChangeArrowheads="1"/>
          </p:cNvSpPr>
          <p:nvPr/>
        </p:nvSpPr>
        <p:spPr bwMode="auto">
          <a:xfrm>
            <a:off x="342900" y="2803525"/>
            <a:ext cx="9366250" cy="3444875"/>
          </a:xfrm>
          <a:prstGeom prst="rect">
            <a:avLst/>
          </a:prstGeom>
          <a:noFill/>
          <a:ln w="9525">
            <a:noFill/>
            <a:miter lim="800000"/>
            <a:headEnd/>
            <a:tailEnd/>
          </a:ln>
          <a:effectLst/>
        </p:spPr>
        <p:txBody>
          <a:bodyPr anchor="ctr">
            <a:spAutoFit/>
          </a:bodyPr>
          <a:lstStyle/>
          <a:p>
            <a:pPr algn="l" rtl="0" eaLnBrk="0" hangingPunct="0"/>
            <a:r>
              <a:rPr kumimoji="1" lang="en-US" sz="2000" b="1">
                <a:solidFill>
                  <a:srgbClr val="0000FF"/>
                </a:solidFill>
              </a:rPr>
              <a:t>When the workload of any tissue increases, oxygen demand goes up. If the oxygen demand increases in healthy hearts, the coronary arteries dilate and bring more blood flow and oxygen to the muscle. However, if the coronary arteries are </a:t>
            </a:r>
            <a:r>
              <a:rPr kumimoji="1" lang="en-US" sz="2000" b="1" u="sng">
                <a:solidFill>
                  <a:schemeClr val="hlink"/>
                </a:solidFill>
              </a:rPr>
              <a:t>stiffened or narrowed with atherosclerosis</a:t>
            </a:r>
            <a:r>
              <a:rPr kumimoji="1" lang="en-US" sz="2000" b="1">
                <a:solidFill>
                  <a:srgbClr val="0000FF"/>
                </a:solidFill>
              </a:rPr>
              <a:t> and cannot dilate in response to an increased demand for oxygen, myocardial ischemia (inadequate blood supply) occurs, and the myocardial cells begin to use anaerobic </a:t>
            </a:r>
            <a:r>
              <a:rPr kumimoji="1" lang="en-US" sz="2000" b="1">
                <a:solidFill>
                  <a:schemeClr val="hlink"/>
                </a:solidFill>
              </a:rPr>
              <a:t>glycolysis</a:t>
            </a:r>
            <a:r>
              <a:rPr kumimoji="1" lang="en-US" sz="2000" b="1">
                <a:solidFill>
                  <a:srgbClr val="0000FF"/>
                </a:solidFill>
              </a:rPr>
              <a:t> to meet their energy requirements. </a:t>
            </a:r>
          </a:p>
          <a:p>
            <a:pPr algn="l" rtl="0" eaLnBrk="0" hangingPunct="0"/>
            <a:endParaRPr kumimoji="1" lang="en-US" sz="2000" b="1">
              <a:solidFill>
                <a:srgbClr val="0000FF"/>
              </a:solidFill>
            </a:endParaRPr>
          </a:p>
          <a:p>
            <a:pPr algn="l" rtl="0" eaLnBrk="0" hangingPunct="0"/>
            <a:r>
              <a:rPr kumimoji="1" lang="en-US" sz="2000" b="1">
                <a:solidFill>
                  <a:srgbClr val="0000FF"/>
                </a:solidFill>
              </a:rPr>
              <a:t>This form of energy production is very inefficient and results in the production of </a:t>
            </a:r>
            <a:r>
              <a:rPr kumimoji="1" lang="en-US" sz="2000" b="1">
                <a:solidFill>
                  <a:schemeClr val="hlink"/>
                </a:solidFill>
              </a:rPr>
              <a:t>lactic acid</a:t>
            </a:r>
            <a:r>
              <a:rPr kumimoji="1" lang="en-US" sz="2000" b="1">
                <a:solidFill>
                  <a:srgbClr val="0000FF"/>
                </a:solidFill>
              </a:rPr>
              <a:t>. Lactic acid </a:t>
            </a:r>
            <a:r>
              <a:rPr kumimoji="1" lang="en-US" sz="2000" b="1">
                <a:solidFill>
                  <a:schemeClr val="hlink"/>
                </a:solidFill>
              </a:rPr>
              <a:t>decreases myocardial pH</a:t>
            </a:r>
            <a:r>
              <a:rPr kumimoji="1" lang="en-US" sz="2000" b="1">
                <a:solidFill>
                  <a:srgbClr val="0000FF"/>
                </a:solidFill>
              </a:rPr>
              <a:t> and causes the </a:t>
            </a:r>
            <a:r>
              <a:rPr kumimoji="1" lang="en-US" sz="2000" b="1">
                <a:solidFill>
                  <a:schemeClr val="hlink"/>
                </a:solidFill>
              </a:rPr>
              <a:t>pain associated</a:t>
            </a:r>
            <a:r>
              <a:rPr kumimoji="1" lang="en-US" sz="2000" b="1">
                <a:solidFill>
                  <a:srgbClr val="0000FF"/>
                </a:solidFill>
              </a:rPr>
              <a:t> with angina pectoris. </a:t>
            </a:r>
            <a:endParaRPr kumimoji="1" lang="ar-SA" sz="2000" b="1">
              <a:solidFill>
                <a:srgbClr val="0000FF"/>
              </a:solidFill>
            </a:endParaRPr>
          </a:p>
        </p:txBody>
      </p:sp>
      <p:pic>
        <p:nvPicPr>
          <p:cNvPr id="2" name="Audio 1">
            <a:hlinkClick r:id="" action="ppaction://media"/>
          </p:cNvPr>
          <p:cNvPicPr>
            <a:picLocks noRot="1" noChangeAspect="1"/>
          </p:cNvPicPr>
          <p:nvPr>
            <a:wavAudioFile r:embed="rId1" name="E99B7DB8.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583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28600" y="0"/>
            <a:ext cx="9563100" cy="6477000"/>
          </a:xfrm>
          <a:prstGeom prst="rect">
            <a:avLst/>
          </a:prstGeom>
          <a:noFill/>
          <a:ln w="9525">
            <a:noFill/>
            <a:miter lim="800000"/>
            <a:headEnd/>
            <a:tailEnd/>
          </a:ln>
          <a:effectLst/>
        </p:spPr>
        <p:txBody>
          <a:bodyPr/>
          <a:lstStyle/>
          <a:p>
            <a:pPr marL="609600" indent="-609600" algn="ctr">
              <a:spcBef>
                <a:spcPct val="20000"/>
              </a:spcBef>
            </a:pPr>
            <a:r>
              <a:rPr lang="en-US" sz="4400" b="1">
                <a:solidFill>
                  <a:srgbClr val="FF0000"/>
                </a:solidFill>
              </a:rPr>
              <a:t>Classification of angina</a:t>
            </a:r>
            <a:r>
              <a:rPr lang="en-US" sz="3200">
                <a:solidFill>
                  <a:srgbClr val="FF0000"/>
                </a:solidFill>
              </a:rPr>
              <a:t> </a:t>
            </a:r>
          </a:p>
          <a:p>
            <a:pPr marL="609600" indent="-609600" algn="l" rtl="0">
              <a:spcBef>
                <a:spcPct val="20000"/>
              </a:spcBef>
            </a:pPr>
            <a:r>
              <a:rPr lang="en-US" sz="3200" b="1"/>
              <a:t>Exertional angina, </a:t>
            </a:r>
            <a:r>
              <a:rPr lang="en-US" sz="3200"/>
              <a:t>Stable,Atherosclerotic,Classic, </a:t>
            </a:r>
          </a:p>
          <a:p>
            <a:pPr marL="609600" indent="-609600" algn="l" rtl="0">
              <a:spcBef>
                <a:spcPct val="20000"/>
              </a:spcBef>
            </a:pPr>
            <a:r>
              <a:rPr lang="en-US" sz="3200"/>
              <a:t>     Due to obstruction of coronaries by atheroma.</a:t>
            </a:r>
          </a:p>
          <a:p>
            <a:pPr marL="609600" indent="-609600" algn="l" rtl="0">
              <a:spcBef>
                <a:spcPct val="20000"/>
              </a:spcBef>
            </a:pPr>
            <a:r>
              <a:rPr lang="en-US" sz="3200"/>
              <a:t>1- </a:t>
            </a:r>
            <a:r>
              <a:rPr lang="en-US" sz="3200">
                <a:solidFill>
                  <a:srgbClr val="0000FF"/>
                </a:solidFill>
              </a:rPr>
              <a:t>Stable angina</a:t>
            </a:r>
            <a:r>
              <a:rPr lang="en-US" sz="3200"/>
              <a:t> </a:t>
            </a:r>
          </a:p>
          <a:p>
            <a:pPr marL="609600" indent="-609600" algn="l">
              <a:spcBef>
                <a:spcPct val="20000"/>
              </a:spcBef>
            </a:pPr>
            <a:r>
              <a:rPr lang="en-US" sz="2000"/>
              <a:t>Stable angina, also called classic angina, occurs when </a:t>
            </a:r>
            <a:r>
              <a:rPr lang="en-US" sz="2000">
                <a:solidFill>
                  <a:srgbClr val="0000FF"/>
                </a:solidFill>
              </a:rPr>
              <a:t>atherosclerotic</a:t>
            </a:r>
            <a:r>
              <a:rPr lang="en-US" sz="2000"/>
              <a:t> coronary arteries cannot dilate to increase flow when oxygen demand is increased. </a:t>
            </a:r>
            <a:r>
              <a:rPr lang="en-US" sz="2000">
                <a:solidFill>
                  <a:srgbClr val="0000FF"/>
                </a:solidFill>
              </a:rPr>
              <a:t>Increased work of the heart can accompany physical exercise</a:t>
            </a:r>
            <a:r>
              <a:rPr lang="en-US" sz="2000"/>
              <a:t>,</a:t>
            </a:r>
            <a:br>
              <a:rPr lang="en-US" sz="2000"/>
            </a:br>
            <a:r>
              <a:rPr lang="en-US" sz="2000"/>
              <a:t>such as sports participation or climbing stairs. </a:t>
            </a:r>
            <a:r>
              <a:rPr lang="en-US" sz="2000">
                <a:solidFill>
                  <a:srgbClr val="0000FF"/>
                </a:solidFill>
              </a:rPr>
              <a:t>Exposure to the cold. </a:t>
            </a:r>
          </a:p>
          <a:p>
            <a:pPr marL="609600" indent="-609600" algn="l">
              <a:spcBef>
                <a:spcPct val="20000"/>
              </a:spcBef>
            </a:pPr>
            <a:endParaRPr lang="en-US" sz="2000">
              <a:solidFill>
                <a:srgbClr val="0000FF"/>
              </a:solidFill>
            </a:endParaRPr>
          </a:p>
          <a:p>
            <a:pPr marL="609600" indent="-609600" algn="l">
              <a:spcBef>
                <a:spcPct val="20000"/>
              </a:spcBef>
            </a:pPr>
            <a:r>
              <a:rPr lang="en-US" sz="2000">
                <a:solidFill>
                  <a:srgbClr val="0000FF"/>
                </a:solidFill>
              </a:rPr>
              <a:t>Mental stress</a:t>
            </a:r>
            <a:r>
              <a:rPr lang="en-US" sz="2000"/>
              <a:t>, such as that caused by anger or by mental tasks such as mathematics, may trigger classic angina. The pain of stable angina typically goes away when the individual stops the activity.</a:t>
            </a:r>
          </a:p>
          <a:p>
            <a:pPr marL="609600" indent="-609600" algn="l" rtl="0">
              <a:spcBef>
                <a:spcPct val="20000"/>
              </a:spcBef>
            </a:pPr>
            <a:endParaRPr lang="en-US" sz="2000"/>
          </a:p>
        </p:txBody>
      </p:sp>
      <p:pic>
        <p:nvPicPr>
          <p:cNvPr id="2" name="Audio 1">
            <a:hlinkClick r:id="" action="ppaction://media"/>
          </p:cNvPr>
          <p:cNvPicPr>
            <a:picLocks noRot="1" noChangeAspect="1"/>
          </p:cNvPicPr>
          <p:nvPr>
            <a:wavAudioFile r:embed="rId1" name="2E69604F.wav"/>
          </p:nvPr>
        </p:nvPicPr>
        <p:blipFill>
          <a:blip r:embed="rId3"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21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342900" y="457200"/>
            <a:ext cx="9144000" cy="5514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rtl="0" eaLnBrk="0" hangingPunct="0">
              <a:defRPr/>
            </a:pPr>
            <a:r>
              <a:rPr kumimoji="1" lang="en-US" sz="3200">
                <a:effectLst>
                  <a:outerShdw blurRad="38100" dist="38100" dir="2700000" algn="tl">
                    <a:srgbClr val="C0C0C0"/>
                  </a:outerShdw>
                </a:effectLst>
                <a:latin typeface="Times New Roman" pitchFamily="18" charset="0"/>
              </a:rPr>
              <a:t>2. </a:t>
            </a:r>
            <a:r>
              <a:rPr kumimoji="1" lang="en-US" sz="3200" b="1">
                <a:solidFill>
                  <a:srgbClr val="0000FF"/>
                </a:solidFill>
                <a:effectLst>
                  <a:outerShdw blurRad="38100" dist="38100" dir="2700000" algn="tl">
                    <a:srgbClr val="C0C0C0"/>
                  </a:outerShdw>
                </a:effectLst>
                <a:latin typeface="Times New Roman" pitchFamily="18" charset="0"/>
              </a:rPr>
              <a:t>Variant,</a:t>
            </a:r>
            <a:r>
              <a:rPr kumimoji="1" lang="en-US" sz="3200">
                <a:solidFill>
                  <a:srgbClr val="0000FF"/>
                </a:solidFill>
                <a:effectLst>
                  <a:outerShdw blurRad="38100" dist="38100" dir="2700000" algn="tl">
                    <a:srgbClr val="C0C0C0"/>
                  </a:outerShdw>
                </a:effectLst>
                <a:latin typeface="Times New Roman" pitchFamily="18" charset="0"/>
              </a:rPr>
              <a:t> </a:t>
            </a:r>
            <a:r>
              <a:rPr kumimoji="1" lang="en-US" sz="3200" b="1">
                <a:solidFill>
                  <a:srgbClr val="0000FF"/>
                </a:solidFill>
                <a:effectLst>
                  <a:outerShdw blurRad="38100" dist="38100" dir="2700000" algn="tl">
                    <a:srgbClr val="C0C0C0"/>
                  </a:outerShdw>
                </a:effectLst>
                <a:latin typeface="Times New Roman" pitchFamily="18" charset="0"/>
              </a:rPr>
              <a:t>Vasospastic angina</a:t>
            </a:r>
            <a:r>
              <a:rPr kumimoji="1" lang="en-US" sz="3200">
                <a:effectLst>
                  <a:outerShdw blurRad="38100" dist="38100" dir="2700000" algn="tl">
                    <a:srgbClr val="C0C0C0"/>
                  </a:outerShdw>
                </a:effectLst>
                <a:latin typeface="Times New Roman" pitchFamily="18" charset="0"/>
              </a:rPr>
              <a:t> </a:t>
            </a:r>
          </a:p>
          <a:p>
            <a:pPr algn="l" rtl="0" eaLnBrk="0" hangingPunct="0">
              <a:defRPr/>
            </a:pPr>
            <a:r>
              <a:rPr kumimoji="1" lang="en-US" sz="3200">
                <a:effectLst>
                  <a:outerShdw blurRad="38100" dist="38100" dir="2700000" algn="tl">
                    <a:srgbClr val="C0C0C0"/>
                  </a:outerShdw>
                </a:effectLst>
                <a:latin typeface="Times New Roman" pitchFamily="18" charset="0"/>
              </a:rPr>
              <a:t>Variant angina (Prinzmetal’s angina) almost always occurs during periods of rest, usually at night. The cause is a </a:t>
            </a:r>
            <a:r>
              <a:rPr kumimoji="1" lang="en-US" sz="3200">
                <a:solidFill>
                  <a:srgbClr val="0000FF"/>
                </a:solidFill>
                <a:effectLst>
                  <a:outerShdw blurRad="38100" dist="38100" dir="2700000" algn="tl">
                    <a:srgbClr val="C0C0C0"/>
                  </a:outerShdw>
                </a:effectLst>
                <a:latin typeface="Times New Roman" pitchFamily="18" charset="0"/>
              </a:rPr>
              <a:t>spasm of a coronary artery</a:t>
            </a:r>
            <a:r>
              <a:rPr kumimoji="1" lang="en-US" sz="3200">
                <a:effectLst>
                  <a:outerShdw blurRad="38100" dist="38100" dir="2700000" algn="tl">
                    <a:srgbClr val="C0C0C0"/>
                  </a:outerShdw>
                </a:effectLst>
                <a:latin typeface="Times New Roman" pitchFamily="18" charset="0"/>
              </a:rPr>
              <a:t>. Many people who have this type also have </a:t>
            </a:r>
            <a:r>
              <a:rPr kumimoji="1" lang="en-US" sz="3200">
                <a:solidFill>
                  <a:srgbClr val="0000FF"/>
                </a:solidFill>
                <a:effectLst>
                  <a:outerShdw blurRad="38100" dist="38100" dir="2700000" algn="tl">
                    <a:srgbClr val="C0C0C0"/>
                  </a:outerShdw>
                </a:effectLst>
                <a:latin typeface="Times New Roman" pitchFamily="18" charset="0"/>
              </a:rPr>
              <a:t>severe atherosclerosis</a:t>
            </a:r>
            <a:r>
              <a:rPr kumimoji="1" lang="en-US" sz="3200">
                <a:latin typeface="Times New Roman" pitchFamily="18" charset="0"/>
              </a:rPr>
              <a:t> </a:t>
            </a:r>
            <a:endParaRPr kumimoji="1" lang="en-US" sz="3200">
              <a:effectLst>
                <a:outerShdw blurRad="38100" dist="38100" dir="2700000" algn="tl">
                  <a:srgbClr val="C0C0C0"/>
                </a:outerShdw>
              </a:effectLst>
              <a:latin typeface="Times New Roman" pitchFamily="18" charset="0"/>
            </a:endParaRPr>
          </a:p>
          <a:p>
            <a:pPr algn="l" rtl="0" eaLnBrk="0" hangingPunct="0">
              <a:defRPr/>
            </a:pPr>
            <a:r>
              <a:rPr kumimoji="1" lang="en-US" sz="3200">
                <a:effectLst>
                  <a:outerShdw blurRad="38100" dist="38100" dir="2700000" algn="tl">
                    <a:srgbClr val="C0C0C0"/>
                  </a:outerShdw>
                </a:effectLst>
                <a:latin typeface="Times New Roman" pitchFamily="18" charset="0"/>
              </a:rPr>
              <a:t>3- </a:t>
            </a:r>
            <a:r>
              <a:rPr kumimoji="1" lang="en-US" sz="3200" b="1">
                <a:solidFill>
                  <a:srgbClr val="0000FF"/>
                </a:solidFill>
                <a:effectLst>
                  <a:outerShdw blurRad="38100" dist="38100" dir="2700000" algn="tl">
                    <a:srgbClr val="C0C0C0"/>
                  </a:outerShdw>
                </a:effectLst>
                <a:latin typeface="Times New Roman" pitchFamily="18" charset="0"/>
              </a:rPr>
              <a:t>Unstable angina</a:t>
            </a:r>
            <a:r>
              <a:rPr kumimoji="1" lang="en-US" sz="3200">
                <a:effectLst>
                  <a:outerShdw blurRad="38100" dist="38100" dir="2700000" algn="tl">
                    <a:srgbClr val="C0C0C0"/>
                  </a:outerShdw>
                </a:effectLst>
                <a:latin typeface="Times New Roman" pitchFamily="18" charset="0"/>
              </a:rPr>
              <a:t>.</a:t>
            </a:r>
          </a:p>
          <a:p>
            <a:pPr algn="l" rtl="0" eaLnBrk="0" hangingPunct="0">
              <a:defRPr/>
            </a:pPr>
            <a:r>
              <a:rPr kumimoji="1" lang="en-US" sz="3200">
                <a:effectLst>
                  <a:outerShdw blurRad="38100" dist="38100" dir="2700000" algn="tl">
                    <a:srgbClr val="C0C0C0"/>
                  </a:outerShdw>
                </a:effectLst>
                <a:latin typeface="Times New Roman" pitchFamily="18" charset="0"/>
              </a:rPr>
              <a:t>     Due to spasm and partial obstruction of coronaries.</a:t>
            </a:r>
          </a:p>
          <a:p>
            <a:pPr algn="l" rtl="0" eaLnBrk="0" hangingPunct="0">
              <a:defRPr/>
            </a:pPr>
            <a:r>
              <a:rPr kumimoji="1" lang="en-US" sz="3200">
                <a:effectLst>
                  <a:outerShdw blurRad="38100" dist="38100" dir="2700000" algn="tl">
                    <a:srgbClr val="C0C0C0"/>
                  </a:outerShdw>
                </a:effectLst>
                <a:latin typeface="Times New Roman" pitchFamily="18" charset="0"/>
              </a:rPr>
              <a:t>Unstable angina, one of the acute coronary syndromes that includes </a:t>
            </a:r>
            <a:r>
              <a:rPr kumimoji="1" lang="en-US" sz="3200">
                <a:effectLst>
                  <a:outerShdw blurRad="38100" dist="38100" dir="2700000" algn="tl">
                    <a:srgbClr val="C0C0C0"/>
                  </a:outerShdw>
                </a:effectLst>
                <a:latin typeface="Times New Roman" pitchFamily="18" charset="0"/>
                <a:hlinkClick r:id="rId3"/>
              </a:rPr>
              <a:t>heart attack</a:t>
            </a:r>
            <a:r>
              <a:rPr kumimoji="1" lang="en-US" sz="3200">
                <a:effectLst>
                  <a:outerShdw blurRad="38100" dist="38100" dir="2700000" algn="tl">
                    <a:srgbClr val="C0C0C0"/>
                  </a:outerShdw>
                </a:effectLst>
                <a:latin typeface="Times New Roman" pitchFamily="18" charset="0"/>
              </a:rPr>
              <a:t>, is characterized by a change in the pattern of angina episodes, occurring more frequently, at rest, and/or not responding to treatment</a:t>
            </a:r>
            <a:r>
              <a:rPr kumimoji="1" lang="en-US" sz="3600">
                <a:latin typeface="Times New Roman" pitchFamily="18" charset="0"/>
              </a:rPr>
              <a:t> </a:t>
            </a:r>
          </a:p>
        </p:txBody>
      </p:sp>
      <p:pic>
        <p:nvPicPr>
          <p:cNvPr id="2" name="Audio 1">
            <a:hlinkClick r:id="" action="ppaction://media"/>
          </p:cNvPr>
          <p:cNvPicPr>
            <a:picLocks noRot="1" noChangeAspect="1"/>
          </p:cNvPicPr>
          <p:nvPr>
            <a:wavAudioFile r:embed="rId1" name="73D514BB.wav"/>
          </p:nvPr>
        </p:nvPicPr>
        <p:blipFill>
          <a:blip r:embed="rId4" cstate="print"/>
          <a:srcRect/>
          <a:stretch>
            <a:fillRect/>
          </a:stretch>
        </p:blipFill>
        <p:spPr bwMode="auto">
          <a:xfrm>
            <a:off x="9525000" y="6096000"/>
            <a:ext cx="609600" cy="609600"/>
          </a:xfrm>
          <a:prstGeom prst="rect">
            <a:avLst/>
          </a:prstGeom>
          <a:noFill/>
          <a:ln w="9525">
            <a:noFill/>
            <a:miter lim="800000"/>
            <a:headEnd/>
            <a:tailEnd/>
          </a:ln>
        </p:spPr>
      </p:pic>
    </p:spTree>
  </p:cSld>
  <p:clrMapOvr>
    <a:masterClrMapping/>
  </p:clrMapOvr>
  <p:transition spd="slow" advTm="53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1327</TotalTime>
  <Words>1356</Words>
  <Application>Microsoft PowerPoint 7.0</Application>
  <PresentationFormat>35mm Slides</PresentationFormat>
  <Paragraphs>152</Paragraphs>
  <Slides>19</Slides>
  <Notes>1</Notes>
  <HiddenSlides>0</HiddenSlides>
  <MMClips>19</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5" baseType="lpstr">
      <vt:lpstr>Arial</vt:lpstr>
      <vt:lpstr>Times New Roman</vt:lpstr>
      <vt:lpstr>Tahoma</vt:lpstr>
      <vt:lpstr>Default Design</vt:lpstr>
      <vt:lpstr>Microsoft PowerPoint Slide</vt:lpstr>
      <vt:lpstr>Microsoft Photo Editor 3.0 Photo</vt:lpstr>
      <vt:lpstr>Ischaemic heart disease Definition</vt:lpstr>
      <vt:lpstr>Ischaemic heart disease Definition</vt:lpstr>
      <vt:lpstr>Ischaemic heart disease Aetiology</vt:lpstr>
      <vt:lpstr>Ischaemic heart disease Pathophysiology</vt:lpstr>
      <vt:lpstr>Ischaemic heart disease Pathophysiology</vt:lpstr>
      <vt:lpstr>Ischaemic heart disease Acute coronary syndromes</vt:lpstr>
      <vt:lpstr>Slide 7</vt:lpstr>
      <vt:lpstr>Slide 8</vt:lpstr>
      <vt:lpstr>Slide 9</vt:lpstr>
      <vt:lpstr>Slide 10</vt:lpstr>
      <vt:lpstr>Chest Pain Differential diagnosis</vt:lpstr>
      <vt:lpstr>Myocardial Infarction </vt:lpstr>
      <vt:lpstr> </vt:lpstr>
      <vt:lpstr>Acute Myocardial Infarction Confirming the diagnosis</vt:lpstr>
      <vt:lpstr>Slide 15</vt:lpstr>
      <vt:lpstr>Slide 16</vt:lpstr>
      <vt:lpstr>Electrophysiology of the heart different  waveforms for each of the specialized cells</vt:lpstr>
      <vt:lpstr>Slide 18</vt:lpstr>
      <vt:lpstr>Slide 19</vt:lpstr>
    </vt:vector>
  </TitlesOfParts>
  <Company>Mills &amp; Parr Associates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Aspects of Ischaemic Heart Disease and its Relevance to Dentistry.</dc:title>
  <dc:creator>P G PARR</dc:creator>
  <cp:lastModifiedBy>cm</cp:lastModifiedBy>
  <cp:revision>36</cp:revision>
  <dcterms:created xsi:type="dcterms:W3CDTF">2000-05-07T18:53:00Z</dcterms:created>
  <dcterms:modified xsi:type="dcterms:W3CDTF">2020-03-18T20:56:32Z</dcterms:modified>
</cp:coreProperties>
</file>