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70" r:id="rId9"/>
    <p:sldId id="281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A5BDE5-9270-4141-A74E-E22F7123E85B}" type="datetimeFigureOut">
              <a:rPr lang="ar-EG" smtClean="0"/>
              <a:pPr/>
              <a:t>21/07/1441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03299E-021A-4801-89E0-FF04C6E849C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E294-4EEB-4FB4-BA90-718AA084C869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2509-6599-4491-8EDA-BDD89C263676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8E17-EF25-465C-8C5C-74D208EABF94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A4AF-5542-4E3D-9A92-78D0C318FE36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A290-A5EF-4541-892D-3040AFD13576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2FA5-2704-4ABC-B23A-6122F431F5E8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088-496C-4AB5-B720-1252110C06D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86F7-FB13-43C8-AD6A-CE5727395D3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15C-ADFD-4DA8-884E-D7F46F91C099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2D80-3BF2-4892-B2BC-ABD1A58A8AB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2509-AD9B-4C46-9F68-EB834F4AFC56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EE62-E457-4A7A-ADC6-DDAA852337EC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http://image.wistatutor.com/content/cellular-macromolecules/allosteric-inhibition-process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http://www.catalysis-ed.org.uk/principles/images/enzyme_substrate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books/en/e/ee/Induced-fit_model.JPG" TargetMode="External"/><Relationship Id="rId3" Type="http://schemas.openxmlformats.org/officeDocument/2006/relationships/hyperlink" Target="http://en.wikibooks.org/wiki/File:Lock-and-key_model.JPG" TargetMode="Externa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hyperlink" Target="http://en.wikibooks.org/wiki/File:Induced-fit_model.JPG" TargetMode="External"/><Relationship Id="rId5" Type="http://schemas.openxmlformats.org/officeDocument/2006/relationships/image" Target="http://upload.wikimedia.org/wikibooks/en/b/b9/Lock-and-key_model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Biochemistry and clinical </a:t>
            </a:r>
            <a:r>
              <a:rPr lang="en-US" b="1" dirty="0" err="1" smtClean="0">
                <a:solidFill>
                  <a:srgbClr val="FF0000"/>
                </a:solidFill>
              </a:rPr>
              <a:t>enzymology</a:t>
            </a:r>
            <a:r>
              <a:rPr lang="en-US" b="1" dirty="0" smtClean="0">
                <a:solidFill>
                  <a:srgbClr val="FF0000"/>
                </a:solidFill>
              </a:rPr>
              <a:t>-I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6" name="~PP2704.WAV">
            <a:hlinkClick r:id="" action="ppaction://media"/>
          </p:cNvPr>
          <p:cNvPicPr>
            <a:picLocks noRot="1" noChangeAspect="1"/>
          </p:cNvPicPr>
          <p:nvPr>
            <a:wavAudioFile r:embed="rId1" name="~PP270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wistatutor.com/content/cellular-macromolecules/allosteric-inhibition-process.jpe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95400" y="15240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4" name="~PP2165.WAV">
            <a:hlinkClick r:id="" action="ppaction://media"/>
          </p:cNvPr>
          <p:cNvPicPr>
            <a:picLocks noRot="1" noChangeAspect="1"/>
          </p:cNvPicPr>
          <p:nvPr>
            <a:wavAudioFile r:embed="rId1" name="~PP216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5791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Allosteric</a:t>
            </a:r>
            <a:r>
              <a:rPr lang="en-US" dirty="0" smtClean="0"/>
              <a:t> inhibitor may be one of the following types:-</a:t>
            </a:r>
            <a:endParaRPr lang="en-US" sz="2800" dirty="0" smtClean="0"/>
          </a:p>
          <a:p>
            <a:pPr lvl="1"/>
            <a:r>
              <a:rPr lang="en-US" b="1" i="1" dirty="0" smtClean="0"/>
              <a:t>Cumulative</a:t>
            </a:r>
            <a:r>
              <a:rPr lang="en-US" i="1" dirty="0" smtClean="0"/>
              <a:t> :-</a:t>
            </a:r>
            <a:r>
              <a:rPr lang="en-US" dirty="0" smtClean="0"/>
              <a:t> in which single product presents in enough amount inhibit the enzyme.</a:t>
            </a:r>
          </a:p>
          <a:p>
            <a:pPr lvl="1"/>
            <a:r>
              <a:rPr lang="en-US" b="1" i="1" dirty="0" smtClean="0"/>
              <a:t>Concerted</a:t>
            </a:r>
            <a:r>
              <a:rPr lang="en-US" dirty="0" smtClean="0"/>
              <a:t>:- in which two or more products have to be present simultaneous and in enough amount to inhibit the enzyme.</a:t>
            </a:r>
            <a:endParaRPr lang="en-US" sz="2400" dirty="0" smtClean="0"/>
          </a:p>
          <a:p>
            <a:pPr lvl="1"/>
            <a:r>
              <a:rPr lang="en-US" b="1" i="1" dirty="0" smtClean="0"/>
              <a:t>Co-operative</a:t>
            </a:r>
            <a:r>
              <a:rPr lang="en-US" b="1" dirty="0" smtClean="0"/>
              <a:t>:</a:t>
            </a:r>
            <a:r>
              <a:rPr lang="en-US" dirty="0" smtClean="0"/>
              <a:t> has the feature of the previous two types.</a:t>
            </a:r>
            <a:endParaRPr lang="en-US" sz="2400" dirty="0" smtClean="0"/>
          </a:p>
          <a:p>
            <a:pPr lvl="1"/>
            <a:r>
              <a:rPr lang="en-US" b="1" i="1" dirty="0" smtClean="0"/>
              <a:t>Enzyme multiplicity</a:t>
            </a:r>
            <a:r>
              <a:rPr lang="en-US" dirty="0" smtClean="0"/>
              <a:t>: multiple enzymes having different catalytic actions , all are inhibited by single product.</a:t>
            </a:r>
            <a:endParaRPr lang="en-US" sz="2400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524.WAV">
            <a:hlinkClick r:id="" action="ppaction://media"/>
          </p:cNvPr>
          <p:cNvPicPr>
            <a:picLocks noRot="1" noChangeAspect="1"/>
          </p:cNvPicPr>
          <p:nvPr>
            <a:wavAudioFile r:embed="rId1" name="~PP152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Specificity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u="sng" dirty="0" smtClean="0"/>
              <a:t>1</a:t>
            </a:r>
            <a:r>
              <a:rPr lang="en-US" b="1" i="1" u="sng" dirty="0" smtClean="0"/>
              <a:t>- Low or bond specificity</a:t>
            </a:r>
            <a:r>
              <a:rPr lang="en-US" i="1" dirty="0" smtClean="0"/>
              <a:t>:</a:t>
            </a:r>
            <a:r>
              <a:rPr lang="en-US" dirty="0" smtClean="0"/>
              <a:t> In this type the enzyme acts on substrates that are similar in structure and contain the same type of bonds  e.g.</a:t>
            </a:r>
          </a:p>
          <a:p>
            <a:pPr algn="just">
              <a:buNone/>
            </a:pPr>
            <a:r>
              <a:rPr lang="en-US" dirty="0" smtClean="0"/>
              <a:t>      A). Lipase : that hydrolyzes ester bonds in different triglycerides.</a:t>
            </a:r>
          </a:p>
          <a:p>
            <a:pPr algn="just">
              <a:buNone/>
            </a:pPr>
            <a:r>
              <a:rPr lang="en-US" dirty="0" smtClean="0"/>
              <a:t>    B). Protease: that catalyzes the hydrolysis of peptide bonds of different proteins.</a:t>
            </a:r>
          </a:p>
          <a:p>
            <a:pPr algn="just"/>
            <a:endParaRPr lang="en-US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799.WAV">
            <a:hlinkClick r:id="" action="ppaction://media"/>
          </p:cNvPr>
          <p:cNvPicPr>
            <a:picLocks noRot="1" noChangeAspect="1"/>
          </p:cNvPicPr>
          <p:nvPr>
            <a:wavAudioFile r:embed="rId1" name="~PP379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specificity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i="1" u="sng" dirty="0" smtClean="0"/>
              <a:t>2- Moderate or group specificity:</a:t>
            </a:r>
            <a:r>
              <a:rPr lang="en-US" dirty="0" smtClean="0"/>
              <a:t> In this type of specificity , the enzyme is specific not only to the type of bond but also the chemical groups </a:t>
            </a:r>
            <a:r>
              <a:rPr lang="en-US" smtClean="0"/>
              <a:t>or atoms </a:t>
            </a:r>
            <a:r>
              <a:rPr lang="en-US" dirty="0" smtClean="0"/>
              <a:t>surrounding it e.g.</a:t>
            </a:r>
          </a:p>
          <a:p>
            <a:pPr algn="just">
              <a:buNone/>
            </a:pPr>
            <a:r>
              <a:rPr lang="en-US" dirty="0" smtClean="0"/>
              <a:t>a. </a:t>
            </a:r>
            <a:r>
              <a:rPr lang="en-US" b="1" i="1" dirty="0" err="1" smtClean="0"/>
              <a:t>Aminopeptidase</a:t>
            </a:r>
            <a:r>
              <a:rPr lang="en-US" dirty="0" smtClean="0"/>
              <a:t> : is an </a:t>
            </a:r>
            <a:r>
              <a:rPr lang="en-US" dirty="0" err="1" smtClean="0"/>
              <a:t>exopeptidase</a:t>
            </a:r>
            <a:r>
              <a:rPr lang="en-US" dirty="0" smtClean="0"/>
              <a:t> that hydrolyzes peripheral peptide bond at the amino terminal (end) of the polypeptide chain.</a:t>
            </a:r>
          </a:p>
          <a:p>
            <a:pPr algn="just">
              <a:buNone/>
            </a:pPr>
            <a:r>
              <a:rPr lang="en-US" dirty="0" smtClean="0"/>
              <a:t>b. </a:t>
            </a:r>
            <a:r>
              <a:rPr lang="en-US" b="1" i="1" dirty="0" err="1" smtClean="0"/>
              <a:t>Carboxypeptidase</a:t>
            </a:r>
            <a:r>
              <a:rPr lang="en-US" b="1" i="1" dirty="0" smtClean="0"/>
              <a:t>: </a:t>
            </a:r>
            <a:r>
              <a:rPr lang="en-US" dirty="0" smtClean="0"/>
              <a:t>is an </a:t>
            </a:r>
            <a:r>
              <a:rPr lang="en-US" dirty="0" err="1" smtClean="0"/>
              <a:t>exopeptidase</a:t>
            </a:r>
            <a:r>
              <a:rPr lang="en-US" dirty="0" smtClean="0"/>
              <a:t> that hydrolyzes peripheral peptide bond at the carboxyl terminal (end) of the polypeptide chain.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643.WAV">
            <a:hlinkClick r:id="" action="ppaction://media"/>
          </p:cNvPr>
          <p:cNvPicPr>
            <a:picLocks noRot="1" noChangeAspect="1"/>
          </p:cNvPicPr>
          <p:nvPr>
            <a:wavAudioFile r:embed="rId1" name="~PP364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specificity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3- H</a:t>
            </a:r>
            <a:r>
              <a:rPr lang="en-US" b="1" i="1" u="sng" dirty="0" smtClean="0"/>
              <a:t>igh or substrate specificity</a:t>
            </a:r>
            <a:r>
              <a:rPr lang="en-US" dirty="0" smtClean="0"/>
              <a:t>: In this type of specificity the enzyme acts only on one substrate e.g.</a:t>
            </a:r>
          </a:p>
          <a:p>
            <a:r>
              <a:rPr lang="en-US" dirty="0" smtClean="0"/>
              <a:t>A) Lactase , which acts only on lactose.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Sucrase</a:t>
            </a:r>
            <a:r>
              <a:rPr lang="en-US" dirty="0" smtClean="0"/>
              <a:t> , which acts only on sucrose.</a:t>
            </a:r>
          </a:p>
          <a:p>
            <a:r>
              <a:rPr lang="en-US" dirty="0" smtClean="0"/>
              <a:t>C) Maltase , which acts only on maltose.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334.WAV">
            <a:hlinkClick r:id="" action="ppaction://media"/>
          </p:cNvPr>
          <p:cNvPicPr>
            <a:picLocks noRot="1" noChangeAspect="1"/>
          </p:cNvPicPr>
          <p:nvPr>
            <a:wavAudioFile r:embed="rId1" name="~PP333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specificity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4- </a:t>
            </a:r>
            <a:r>
              <a:rPr lang="en-US" b="1" i="1" u="sng" dirty="0" smtClean="0"/>
              <a:t>Optical or </a:t>
            </a:r>
            <a:r>
              <a:rPr lang="en-US" b="1" i="1" u="sng" dirty="0" err="1" smtClean="0"/>
              <a:t>Streo</a:t>
            </a:r>
            <a:r>
              <a:rPr lang="en-US" b="1" i="1" u="sng" dirty="0" smtClean="0"/>
              <a:t>-specificity:</a:t>
            </a:r>
            <a:r>
              <a:rPr lang="en-US" dirty="0" smtClean="0"/>
              <a:t> In this type of specificity , the enzyme acts on a specific isomer of the substrate and not acts on another isomers e.g. </a:t>
            </a:r>
          </a:p>
          <a:p>
            <a:pPr>
              <a:buNone/>
            </a:pPr>
            <a:r>
              <a:rPr lang="en-US" dirty="0" smtClean="0"/>
              <a:t>a. L- amino acid </a:t>
            </a:r>
            <a:r>
              <a:rPr lang="en-US" dirty="0" err="1" smtClean="0"/>
              <a:t>oxidase</a:t>
            </a:r>
            <a:r>
              <a:rPr lang="en-US" dirty="0" smtClean="0"/>
              <a:t> acts only on L-amino acids.</a:t>
            </a:r>
          </a:p>
          <a:p>
            <a:pPr>
              <a:buNone/>
            </a:pPr>
            <a:r>
              <a:rPr lang="en-US" dirty="0" smtClean="0"/>
              <a:t>b. D- amino acid </a:t>
            </a:r>
            <a:r>
              <a:rPr lang="en-US" dirty="0" err="1" smtClean="0"/>
              <a:t>oxidase</a:t>
            </a:r>
            <a:r>
              <a:rPr lang="en-US" dirty="0" smtClean="0"/>
              <a:t> acts only on D- amino acids.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203.WAV">
            <a:hlinkClick r:id="" action="ppaction://media"/>
          </p:cNvPr>
          <p:cNvPicPr>
            <a:picLocks noRot="1" noChangeAspect="1"/>
          </p:cNvPicPr>
          <p:nvPr>
            <a:wavAudioFile r:embed="rId1" name="~PP320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specificity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5- </a:t>
            </a:r>
            <a:r>
              <a:rPr lang="en-US" b="1" i="1" u="sng" dirty="0" smtClean="0"/>
              <a:t>Dual specificity</a:t>
            </a:r>
            <a:r>
              <a:rPr lang="en-US" i="1" dirty="0" smtClean="0"/>
              <a:t>: </a:t>
            </a:r>
            <a:r>
              <a:rPr lang="en-US" dirty="0" smtClean="0"/>
              <a:t>There are two types of dual specificity:</a:t>
            </a:r>
          </a:p>
          <a:p>
            <a:r>
              <a:rPr lang="en-US" b="1" dirty="0" smtClean="0"/>
              <a:t>A-</a:t>
            </a:r>
            <a:r>
              <a:rPr lang="en-US" dirty="0" smtClean="0"/>
              <a:t> The enzyme may acts on two substrate by one reaction type e.g. </a:t>
            </a:r>
            <a:r>
              <a:rPr lang="en-US" dirty="0" err="1" smtClean="0"/>
              <a:t>xanthine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 enzyme acts on </a:t>
            </a:r>
            <a:r>
              <a:rPr lang="en-US" dirty="0" err="1" smtClean="0"/>
              <a:t>xanthine</a:t>
            </a:r>
            <a:r>
              <a:rPr lang="en-US" dirty="0" smtClean="0"/>
              <a:t> and hypoxanthine (two substrates) by oxidation (one reaction type):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599.WAV">
            <a:hlinkClick r:id="" action="ppaction://media"/>
          </p:cNvPr>
          <p:cNvPicPr>
            <a:picLocks noRot="1" noChangeAspect="1"/>
          </p:cNvPicPr>
          <p:nvPr>
            <a:wavAudioFile r:embed="rId1" name="~PP359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590800" y="3200400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5257800" y="3200400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0" y="2514600"/>
            <a:ext cx="5019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Xanthine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oxidase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Xanthine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oxidase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66800" y="3048000"/>
            <a:ext cx="631775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Hypoxanthine                               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Xanthine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uric acid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7" name="~PP345.WAV">
            <a:hlinkClick r:id="" action="ppaction://media"/>
          </p:cNvPr>
          <p:cNvPicPr>
            <a:picLocks noRot="1" noChangeAspect="1"/>
          </p:cNvPicPr>
          <p:nvPr>
            <a:wavAudioFile r:embed="rId1" name="~PP34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B-</a:t>
            </a:r>
            <a:r>
              <a:rPr lang="en-US" dirty="0" smtClean="0"/>
              <a:t> The enzyme may acts on one substrate by two different reaction types</a:t>
            </a: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e.g. </a:t>
            </a:r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enzyme acts on </a:t>
            </a:r>
            <a:r>
              <a:rPr lang="en-US" dirty="0" err="1" smtClean="0"/>
              <a:t>isocitrate</a:t>
            </a:r>
            <a:r>
              <a:rPr lang="en-US" dirty="0" smtClean="0"/>
              <a:t> ( one substrate ) by oxidation followed by </a:t>
            </a:r>
            <a:r>
              <a:rPr lang="en-US" dirty="0" err="1" smtClean="0"/>
              <a:t>decarboxylation</a:t>
            </a:r>
            <a:r>
              <a:rPr lang="en-US" dirty="0" smtClean="0"/>
              <a:t> ( two different reaction types):</a:t>
            </a:r>
            <a:endParaRPr lang="ar-EG" dirty="0"/>
          </a:p>
        </p:txBody>
      </p:sp>
      <p:sp>
        <p:nvSpPr>
          <p:cNvPr id="38913" name="Line 1"/>
          <p:cNvSpPr>
            <a:spLocks noChangeShapeType="1"/>
          </p:cNvSpPr>
          <p:nvPr/>
        </p:nvSpPr>
        <p:spPr bwMode="auto">
          <a:xfrm>
            <a:off x="1524000" y="5181600"/>
            <a:ext cx="2857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1905000" y="5257800"/>
            <a:ext cx="1143000" cy="228600"/>
          </a:xfrm>
          <a:prstGeom prst="curvedDown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810000" y="5105400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4724400"/>
            <a:ext cx="3533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Isocitrate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dehydrogenase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" y="5029200"/>
            <a:ext cx="54280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Isocitrate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α-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ketoglutarate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NAD            NADH+H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CO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11" name="~PP542.WAV">
            <a:hlinkClick r:id="" action="ppaction://media"/>
          </p:cNvPr>
          <p:cNvPicPr>
            <a:picLocks noRot="1" noChangeAspect="1"/>
          </p:cNvPicPr>
          <p:nvPr>
            <a:wavAudioFile r:embed="rId1" name="~PP54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Q1</a:t>
            </a:r>
            <a:r>
              <a:rPr lang="en-US" dirty="0" smtClean="0"/>
              <a:t>: Compare between various components of </a:t>
            </a:r>
            <a:r>
              <a:rPr lang="en-US" dirty="0" err="1" smtClean="0"/>
              <a:t>holozyme</a:t>
            </a:r>
            <a:r>
              <a:rPr lang="en-US" dirty="0" smtClean="0"/>
              <a:t> system.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Q2</a:t>
            </a:r>
            <a:r>
              <a:rPr lang="en-US" dirty="0" smtClean="0"/>
              <a:t>: Enumerate functional sites of enzymes and describe two of them?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Q3</a:t>
            </a:r>
            <a:r>
              <a:rPr lang="en-US" dirty="0" smtClean="0"/>
              <a:t>:  Discuss various classes of the enzymes.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Q4: </a:t>
            </a:r>
            <a:r>
              <a:rPr lang="en-US" dirty="0" smtClean="0"/>
              <a:t>Describe various types of enzyme specificity.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572.WAV">
            <a:hlinkClick r:id="" action="ppaction://media"/>
          </p:cNvPr>
          <p:cNvPicPr>
            <a:picLocks noRot="1" noChangeAspect="1"/>
          </p:cNvPicPr>
          <p:nvPr>
            <a:wavAudioFile r:embed="rId1" name="~PP157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Definition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Enzymes are proteins that act as </a:t>
            </a:r>
            <a:r>
              <a:rPr lang="en-US" b="1" dirty="0" smtClean="0"/>
              <a:t>catalysts for </a:t>
            </a:r>
            <a:r>
              <a:rPr lang="en-US" dirty="0" smtClean="0"/>
              <a:t>chemical reactions in the body.</a:t>
            </a:r>
          </a:p>
          <a:p>
            <a:pPr algn="just"/>
            <a:r>
              <a:rPr lang="en-US" b="1" dirty="0" smtClean="0"/>
              <a:t>Substrate</a:t>
            </a:r>
            <a:r>
              <a:rPr lang="en-US" dirty="0" smtClean="0"/>
              <a:t> is the substance upon which the enzyme acts. 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Picture 2" descr="http://www.catalysis-ed.org.uk/principles/images/enzyme_substrate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29000" y="34290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95.WAV">
            <a:hlinkClick r:id="" action="ppaction://media"/>
          </p:cNvPr>
          <p:cNvPicPr>
            <a:picLocks noRot="1" noChangeAspect="1"/>
          </p:cNvPicPr>
          <p:nvPr>
            <a:wavAudioFile r:embed="rId1" name="~PP149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Enzyme Components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Enzymes are chemically classified into:-</a:t>
            </a:r>
            <a:endParaRPr lang="en-US" sz="2800" dirty="0" smtClean="0"/>
          </a:p>
          <a:p>
            <a:pPr lvl="0" algn="just"/>
            <a:r>
              <a:rPr lang="en-US" dirty="0" smtClean="0"/>
              <a:t>Simple protein enzymes:-Which consists only of protein.</a:t>
            </a:r>
            <a:endParaRPr lang="en-US" sz="2800" dirty="0" smtClean="0"/>
          </a:p>
          <a:p>
            <a:pPr lvl="0" algn="just"/>
            <a:r>
              <a:rPr lang="en-US" dirty="0" smtClean="0"/>
              <a:t>Conjugated protein enzymes ( </a:t>
            </a:r>
            <a:r>
              <a:rPr lang="en-US" b="1" dirty="0" err="1" smtClean="0"/>
              <a:t>Holozymes</a:t>
            </a:r>
            <a:r>
              <a:rPr lang="en-US" dirty="0" smtClean="0"/>
              <a:t> or </a:t>
            </a:r>
            <a:r>
              <a:rPr lang="en-US" b="1" dirty="0" err="1" smtClean="0"/>
              <a:t>Holoenzymes</a:t>
            </a:r>
            <a:r>
              <a:rPr lang="en-US" dirty="0" smtClean="0"/>
              <a:t>):- which consist of :-</a:t>
            </a:r>
            <a:endParaRPr lang="en-US" sz="2800" dirty="0" smtClean="0"/>
          </a:p>
          <a:p>
            <a:pPr lvl="0" algn="just"/>
            <a:r>
              <a:rPr lang="en-US" dirty="0" smtClean="0"/>
              <a:t>Protein part:- called </a:t>
            </a:r>
            <a:r>
              <a:rPr lang="en-US" b="1" dirty="0" err="1" smtClean="0"/>
              <a:t>apoenzyme</a:t>
            </a:r>
            <a:r>
              <a:rPr lang="en-US" dirty="0" smtClean="0"/>
              <a:t>.</a:t>
            </a:r>
            <a:endParaRPr lang="en-US" sz="2800" dirty="0" smtClean="0"/>
          </a:p>
          <a:p>
            <a:pPr lvl="0" algn="just"/>
            <a:r>
              <a:rPr lang="en-US" dirty="0" smtClean="0"/>
              <a:t>Non-protein part which is either :-</a:t>
            </a:r>
            <a:endParaRPr lang="en-US" sz="2800" dirty="0" smtClean="0"/>
          </a:p>
          <a:p>
            <a:pPr lvl="1" algn="just"/>
            <a:r>
              <a:rPr lang="en-US" dirty="0" smtClean="0"/>
              <a:t>Loosely attached (i.e., non-covalently)  to </a:t>
            </a:r>
            <a:r>
              <a:rPr lang="en-US" dirty="0" err="1" smtClean="0"/>
              <a:t>apoenzyme</a:t>
            </a:r>
            <a:r>
              <a:rPr lang="en-US" dirty="0" smtClean="0"/>
              <a:t> and called </a:t>
            </a:r>
            <a:r>
              <a:rPr lang="en-US" b="1" dirty="0" smtClean="0"/>
              <a:t>Coenzyme or Cofactor.           Or </a:t>
            </a:r>
            <a:endParaRPr lang="en-US" sz="2400" dirty="0" smtClean="0"/>
          </a:p>
          <a:p>
            <a:pPr lvl="1" algn="just"/>
            <a:r>
              <a:rPr lang="en-US" dirty="0" smtClean="0"/>
              <a:t>Firmly attached (i.e., covalently) to </a:t>
            </a:r>
            <a:r>
              <a:rPr lang="en-US" dirty="0" err="1" smtClean="0"/>
              <a:t>apoenzyme</a:t>
            </a:r>
            <a:r>
              <a:rPr lang="en-US" dirty="0" smtClean="0"/>
              <a:t> and called </a:t>
            </a:r>
            <a:r>
              <a:rPr lang="en-US" b="1" dirty="0" smtClean="0"/>
              <a:t>Prosthetic group</a:t>
            </a:r>
            <a:r>
              <a:rPr lang="en-US" dirty="0" smtClean="0"/>
              <a:t>.  </a:t>
            </a:r>
            <a:endParaRPr lang="en-US" sz="2400" dirty="0" smtClean="0"/>
          </a:p>
          <a:p>
            <a:pPr algn="just"/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059.WAV">
            <a:hlinkClick r:id="" action="ppaction://media"/>
          </p:cNvPr>
          <p:cNvPicPr>
            <a:picLocks noRot="1" noChangeAspect="1"/>
          </p:cNvPicPr>
          <p:nvPr>
            <a:wavAudioFile r:embed="rId1" name="~PP105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Table showing the differences between components of </a:t>
            </a:r>
            <a:r>
              <a:rPr lang="en-US" sz="3200" b="1" dirty="0" err="1" smtClean="0"/>
              <a:t>holoenzyme</a:t>
            </a:r>
            <a:r>
              <a:rPr lang="en-US" sz="3200" b="1" dirty="0" smtClean="0"/>
              <a:t>:-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EG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143001"/>
          <a:ext cx="6858000" cy="4583922"/>
        </p:xfrm>
        <a:graphic>
          <a:graphicData uri="http://schemas.openxmlformats.org/drawingml/2006/table">
            <a:tbl>
              <a:tblPr/>
              <a:tblGrid>
                <a:gridCol w="1187469"/>
                <a:gridCol w="1055528"/>
                <a:gridCol w="1583292"/>
                <a:gridCol w="1992309"/>
                <a:gridCol w="1039402"/>
              </a:tblGrid>
              <a:tr h="361740">
                <a:tc>
                  <a:txBody>
                    <a:bodyPr/>
                    <a:lstStyle/>
                    <a:p>
                      <a:pPr algn="justLow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Apoenzyme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Coenzyme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Prosthetic Group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Cofactor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59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Nature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Protein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non-protein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non-protein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non-protein</a:t>
                      </a: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901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Examples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All enzymes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NAD, FAD, TPP, ATP, UTP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E.g. tryptophan </a:t>
                      </a:r>
                      <a:r>
                        <a:rPr lang="en-US" sz="1200" b="1" smtClean="0">
                          <a:latin typeface="Book Antiqua"/>
                          <a:ea typeface="Times New Roman"/>
                          <a:cs typeface="Times-Italic"/>
                        </a:rPr>
                        <a:t>oxygenase</a:t>
                      </a:r>
                    </a:p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 iron-</a:t>
                      </a:r>
                      <a:r>
                        <a:rPr lang="en-US" sz="1200" b="1" dirty="0" err="1" smtClean="0">
                          <a:latin typeface="Book Antiqua"/>
                          <a:ea typeface="Times New Roman"/>
                          <a:cs typeface="Times-Italic"/>
                        </a:rPr>
                        <a:t>Heme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Mg2+, Ca2+ Cu2+, Mn2+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901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Attachment to the </a:t>
                      </a:r>
                      <a:r>
                        <a:rPr lang="en-US" sz="1200" b="1" dirty="0" err="1">
                          <a:latin typeface="Book Antiqua"/>
                          <a:ea typeface="Times New Roman"/>
                          <a:cs typeface="Times-Italic"/>
                        </a:rPr>
                        <a:t>apoenzyme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Loose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Firmly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Loose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50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Heat stability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labile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Stable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Stable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Stable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50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MW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Large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Small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latin typeface="Book Antiqua"/>
                          <a:ea typeface="Times New Roman"/>
                          <a:cs typeface="Times-Italic"/>
                        </a:rPr>
                        <a:t>Small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Small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351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Determine substrate specificity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No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No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803"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Determine chemical nature of the reaction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 Antiqua"/>
                          <a:ea typeface="Times New Roman"/>
                          <a:cs typeface="Times-Italic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 Antiqua"/>
                          <a:ea typeface="Times New Roman"/>
                          <a:cs typeface="Times-Italic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 Antiqua"/>
                          <a:ea typeface="Times New Roman"/>
                          <a:cs typeface="Times-Italic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619.WAV">
            <a:hlinkClick r:id="" action="ppaction://media"/>
          </p:cNvPr>
          <p:cNvPicPr>
            <a:picLocks noRot="1" noChangeAspect="1"/>
          </p:cNvPicPr>
          <p:nvPr>
            <a:wavAudioFile r:embed="rId1" name="~PP261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Basic Reactions and Classes of Enzymes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Enzyme Commission has divided the basic reaction types and the enzymes catalyzing them into six broad numbered classes: </a:t>
            </a:r>
          </a:p>
          <a:p>
            <a:pPr>
              <a:buNone/>
            </a:pPr>
            <a:r>
              <a:rPr lang="en-US" dirty="0" smtClean="0"/>
              <a:t>(1) </a:t>
            </a:r>
            <a:r>
              <a:rPr lang="en-US" dirty="0" err="1" smtClean="0"/>
              <a:t>Oxidoreductases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(2) </a:t>
            </a:r>
            <a:r>
              <a:rPr lang="en-US" dirty="0" err="1" smtClean="0"/>
              <a:t>Transferases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(3) </a:t>
            </a:r>
            <a:r>
              <a:rPr lang="en-US" dirty="0" err="1" smtClean="0"/>
              <a:t>Hydrolases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(4) </a:t>
            </a:r>
            <a:r>
              <a:rPr lang="en-US" dirty="0" err="1" smtClean="0"/>
              <a:t>Lyases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(5) </a:t>
            </a:r>
            <a:r>
              <a:rPr lang="en-US" dirty="0" err="1" smtClean="0"/>
              <a:t>Isomerases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(6) </a:t>
            </a:r>
            <a:r>
              <a:rPr lang="en-US" dirty="0" err="1" smtClean="0"/>
              <a:t>Ligases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4089.WAV">
            <a:hlinkClick r:id="" action="ppaction://media"/>
          </p:cNvPr>
          <p:cNvPicPr>
            <a:picLocks noRot="1" noChangeAspect="1"/>
          </p:cNvPicPr>
          <p:nvPr>
            <a:wavAudioFile r:embed="rId1" name="~PP408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Functional sites of enzyme system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1- Catalytic (active site):-</a:t>
            </a:r>
            <a:endParaRPr lang="en-US" dirty="0" smtClean="0"/>
          </a:p>
          <a:p>
            <a:r>
              <a:rPr lang="en-US" dirty="0" smtClean="0"/>
              <a:t>  It is the site on the enzyme surface that catalyzes the chemical reaction i.e. carries out the chemical reaction .</a:t>
            </a:r>
          </a:p>
          <a:p>
            <a:pPr>
              <a:buNone/>
            </a:pPr>
            <a:r>
              <a:rPr lang="en-US" b="1" dirty="0" smtClean="0"/>
              <a:t>2- Substrate binding site:-</a:t>
            </a:r>
            <a:endParaRPr lang="en-US" dirty="0" smtClean="0"/>
          </a:p>
          <a:p>
            <a:r>
              <a:rPr lang="en-US" dirty="0" smtClean="0"/>
              <a:t>   It is the site on the enzyme surface at which the substrate specifically binds.</a:t>
            </a:r>
          </a:p>
          <a:p>
            <a:r>
              <a:rPr lang="en-US" b="1" i="1" dirty="0" smtClean="0"/>
              <a:t>Both sites :-</a:t>
            </a:r>
            <a:endParaRPr lang="en-US" sz="2800" dirty="0" smtClean="0"/>
          </a:p>
          <a:p>
            <a:pPr lvl="1"/>
            <a:r>
              <a:rPr lang="en-US" dirty="0" smtClean="0"/>
              <a:t>Either separated by large or small distance or combined into one site.</a:t>
            </a:r>
            <a:endParaRPr lang="en-US" sz="2400" dirty="0" smtClean="0"/>
          </a:p>
          <a:p>
            <a:pPr lvl="1"/>
            <a:r>
              <a:rPr lang="en-US" dirty="0" smtClean="0"/>
              <a:t>They are either:-</a:t>
            </a:r>
            <a:endParaRPr lang="en-US" sz="2400" dirty="0" smtClean="0"/>
          </a:p>
          <a:p>
            <a:pPr lvl="0"/>
            <a:r>
              <a:rPr lang="en-US" b="1" i="1" dirty="0" smtClean="0"/>
              <a:t>Rigid model " Lock &amp; key model":</a:t>
            </a:r>
            <a:r>
              <a:rPr lang="en-US" dirty="0" smtClean="0"/>
              <a:t> No changes in their shape after binding of the substrate .</a:t>
            </a:r>
            <a:endParaRPr lang="en-US" sz="2800" dirty="0" smtClean="0"/>
          </a:p>
          <a:p>
            <a:pPr lvl="0"/>
            <a:r>
              <a:rPr lang="en-US" b="1" i="1" dirty="0" smtClean="0"/>
              <a:t>Flexible model " Induced fit model":</a:t>
            </a:r>
            <a:r>
              <a:rPr lang="en-US" dirty="0" smtClean="0"/>
              <a:t> After binding of substrate , it induce conformational changes in their shapes to induce proper fitting of the enzyme- substrate complex.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895.WAV">
            <a:hlinkClick r:id="" action="ppaction://media"/>
          </p:cNvPr>
          <p:cNvPicPr>
            <a:picLocks noRot="1" noChangeAspect="1"/>
          </p:cNvPicPr>
          <p:nvPr>
            <a:wavAudioFile r:embed="rId1" name="~PP389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k-and-key mod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38200" y="609600"/>
            <a:ext cx="5257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nduced-fit model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276600" y="3124200"/>
            <a:ext cx="5238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900.WAV">
            <a:hlinkClick r:id="" action="ppaction://media"/>
          </p:cNvPr>
          <p:cNvPicPr>
            <a:picLocks noRot="1" noChangeAspect="1"/>
          </p:cNvPicPr>
          <p:nvPr>
            <a:wavAudioFile r:embed="rId1" name="~PP3900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3. </a:t>
            </a:r>
            <a:r>
              <a:rPr lang="en-US" b="1" dirty="0" err="1" smtClean="0"/>
              <a:t>Allosteric</a:t>
            </a:r>
            <a:r>
              <a:rPr lang="en-US" b="1" dirty="0" smtClean="0"/>
              <a:t> site:-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 </a:t>
            </a:r>
            <a:r>
              <a:rPr lang="en-US" dirty="0" err="1" smtClean="0"/>
              <a:t>Allosteric</a:t>
            </a:r>
            <a:r>
              <a:rPr lang="en-US" dirty="0" smtClean="0"/>
              <a:t> means other site ( from the </a:t>
            </a:r>
            <a:r>
              <a:rPr lang="en-US" dirty="0" err="1" smtClean="0"/>
              <a:t>greek</a:t>
            </a:r>
            <a:r>
              <a:rPr lang="en-US" dirty="0" smtClean="0"/>
              <a:t> word "</a:t>
            </a:r>
            <a:r>
              <a:rPr lang="en-US" dirty="0" err="1" smtClean="0"/>
              <a:t>allos</a:t>
            </a:r>
            <a:r>
              <a:rPr lang="en-US" dirty="0" smtClean="0"/>
              <a:t>") . It is site on the enzyme surface other than the catalytic and substrate binding site to which </a:t>
            </a:r>
            <a:r>
              <a:rPr lang="en-US" dirty="0" err="1" smtClean="0"/>
              <a:t>allosteric</a:t>
            </a:r>
            <a:r>
              <a:rPr lang="en-US" dirty="0" smtClean="0"/>
              <a:t> </a:t>
            </a:r>
            <a:r>
              <a:rPr lang="en-US" dirty="0" err="1" smtClean="0"/>
              <a:t>effector</a:t>
            </a:r>
            <a:r>
              <a:rPr lang="en-US" dirty="0" smtClean="0"/>
              <a:t> binds.</a:t>
            </a:r>
          </a:p>
          <a:p>
            <a:r>
              <a:rPr lang="en-US" dirty="0" smtClean="0"/>
              <a:t>   Enzymes regulated by </a:t>
            </a:r>
            <a:r>
              <a:rPr lang="en-US" dirty="0" err="1" smtClean="0"/>
              <a:t>allosteric</a:t>
            </a:r>
            <a:r>
              <a:rPr lang="en-US" dirty="0" smtClean="0"/>
              <a:t> </a:t>
            </a:r>
            <a:r>
              <a:rPr lang="en-US" dirty="0" err="1" smtClean="0"/>
              <a:t>effector</a:t>
            </a:r>
            <a:r>
              <a:rPr lang="en-US" dirty="0" smtClean="0"/>
              <a:t> are called </a:t>
            </a:r>
            <a:r>
              <a:rPr lang="en-US" dirty="0" err="1" smtClean="0"/>
              <a:t>allosteric</a:t>
            </a:r>
            <a:r>
              <a:rPr lang="en-US" dirty="0" smtClean="0"/>
              <a:t> enzymes.</a:t>
            </a:r>
          </a:p>
          <a:p>
            <a:r>
              <a:rPr lang="en-US" dirty="0" err="1" smtClean="0"/>
              <a:t>Allosteric</a:t>
            </a:r>
            <a:r>
              <a:rPr lang="en-US" dirty="0" smtClean="0"/>
              <a:t> </a:t>
            </a:r>
            <a:r>
              <a:rPr lang="en-US" dirty="0" err="1" smtClean="0"/>
              <a:t>effector</a:t>
            </a:r>
            <a:r>
              <a:rPr lang="en-US" dirty="0" smtClean="0"/>
              <a:t>(regulatory molecule)  is a low molecular weight substance with no or little structural similarities to the substrate and may be end product of enzyme catalyzed reaction &amp; leads to one of the following effects:- </a:t>
            </a:r>
          </a:p>
          <a:p>
            <a:r>
              <a:rPr lang="en-US" dirty="0" smtClean="0"/>
              <a:t>A)- Conformational changes mainly in catalytic site , leading to increase the rate of enzyme catalyzed reaction i.e. increase enzyme activity resulting in decreased Km.</a:t>
            </a:r>
          </a:p>
          <a:p>
            <a:r>
              <a:rPr lang="en-US" dirty="0" smtClean="0"/>
              <a:t>And called </a:t>
            </a:r>
            <a:r>
              <a:rPr lang="en-US" i="1" dirty="0" err="1" smtClean="0"/>
              <a:t>Allosteric</a:t>
            </a:r>
            <a:r>
              <a:rPr lang="en-US" i="1" dirty="0" smtClean="0"/>
              <a:t> activator</a:t>
            </a:r>
            <a:r>
              <a:rPr lang="en-US" dirty="0" smtClean="0"/>
              <a:t> or  " </a:t>
            </a:r>
            <a:r>
              <a:rPr lang="en-US" i="1" dirty="0" smtClean="0"/>
              <a:t>feed back activator</a:t>
            </a:r>
            <a:r>
              <a:rPr lang="en-US" dirty="0" smtClean="0"/>
              <a:t>" or " </a:t>
            </a:r>
            <a:r>
              <a:rPr lang="en-US" i="1" dirty="0" smtClean="0"/>
              <a:t>positive </a:t>
            </a:r>
            <a:r>
              <a:rPr lang="en-US" i="1" dirty="0" err="1" smtClean="0"/>
              <a:t>allosteric</a:t>
            </a:r>
            <a:r>
              <a:rPr lang="en-US" i="1" dirty="0" smtClean="0"/>
              <a:t> </a:t>
            </a:r>
            <a:r>
              <a:rPr lang="en-US" i="1" dirty="0" err="1" smtClean="0"/>
              <a:t>effector</a:t>
            </a:r>
            <a:r>
              <a:rPr lang="en-US" dirty="0" smtClean="0"/>
              <a:t>".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81.WAV">
            <a:hlinkClick r:id="" action="ppaction://media"/>
          </p:cNvPr>
          <p:cNvPicPr>
            <a:picLocks noRot="1" noChangeAspect="1"/>
          </p:cNvPicPr>
          <p:nvPr>
            <a:wavAudioFile r:embed="rId1" name="~PP28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B)- Conformational changes mainly in catalytic site , leading to decrease the rate of enzyme catalyzed reaction i.e. decrease enzyme activity , with increased km.  </a:t>
            </a:r>
          </a:p>
          <a:p>
            <a:r>
              <a:rPr lang="en-US" dirty="0" smtClean="0"/>
              <a:t>And called </a:t>
            </a:r>
            <a:r>
              <a:rPr lang="en-US" i="1" dirty="0" err="1" smtClean="0"/>
              <a:t>Allosteric</a:t>
            </a:r>
            <a:r>
              <a:rPr lang="en-US" i="1" dirty="0" smtClean="0"/>
              <a:t> inhibitor</a:t>
            </a:r>
            <a:r>
              <a:rPr lang="en-US" dirty="0" smtClean="0"/>
              <a:t> or  " </a:t>
            </a:r>
            <a:r>
              <a:rPr lang="en-US" i="1" dirty="0" smtClean="0"/>
              <a:t>feed back inhibitor</a:t>
            </a:r>
            <a:r>
              <a:rPr lang="en-US" dirty="0" smtClean="0"/>
              <a:t> " or " </a:t>
            </a:r>
            <a:r>
              <a:rPr lang="en-US" i="1" dirty="0" smtClean="0"/>
              <a:t>negative </a:t>
            </a:r>
            <a:r>
              <a:rPr lang="en-US" i="1" dirty="0" err="1" smtClean="0"/>
              <a:t>allosteric</a:t>
            </a:r>
            <a:r>
              <a:rPr lang="en-US" i="1" dirty="0" smtClean="0"/>
              <a:t> </a:t>
            </a:r>
            <a:r>
              <a:rPr lang="en-US" i="1" dirty="0" err="1" smtClean="0"/>
              <a:t>effector</a:t>
            </a:r>
            <a:r>
              <a:rPr lang="en-US" dirty="0" smtClean="0"/>
              <a:t>" . 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855.WAV">
            <a:hlinkClick r:id="" action="ppaction://media"/>
          </p:cNvPr>
          <p:cNvPicPr>
            <a:picLocks noRot="1" noChangeAspect="1"/>
          </p:cNvPicPr>
          <p:nvPr>
            <a:wavAudioFile r:embed="rId1" name="~PP85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1343</Words>
  <Application>Microsoft Office PowerPoint</Application>
  <PresentationFormat>On-screen Show (4:3)</PresentationFormat>
  <Paragraphs>138</Paragraphs>
  <Slides>19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Biochemistry and clinical enzymology-I </vt:lpstr>
      <vt:lpstr>Definition</vt:lpstr>
      <vt:lpstr>Enzyme Components</vt:lpstr>
      <vt:lpstr>Table showing the differences between components of holoenzyme:- </vt:lpstr>
      <vt:lpstr>Basic Reactions and Classes of Enzymes</vt:lpstr>
      <vt:lpstr>Functional sites of enzyme system</vt:lpstr>
      <vt:lpstr>Slide 7</vt:lpstr>
      <vt:lpstr>3. Allosteric site:- </vt:lpstr>
      <vt:lpstr>Slide 9</vt:lpstr>
      <vt:lpstr>Slide 10</vt:lpstr>
      <vt:lpstr>Slide 11</vt:lpstr>
      <vt:lpstr>Enzyme Specificity</vt:lpstr>
      <vt:lpstr>Enzyme specificity</vt:lpstr>
      <vt:lpstr>Enzyme specificity</vt:lpstr>
      <vt:lpstr>Enzyme specificity</vt:lpstr>
      <vt:lpstr>Enzyme specificity</vt:lpstr>
      <vt:lpstr>Slide 17</vt:lpstr>
      <vt:lpstr>Slide 18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and clinical enzymology-I </dc:title>
  <dc:creator>tce2</dc:creator>
  <cp:lastModifiedBy>TCE2</cp:lastModifiedBy>
  <cp:revision>59</cp:revision>
  <dcterms:created xsi:type="dcterms:W3CDTF">2006-08-16T00:00:00Z</dcterms:created>
  <dcterms:modified xsi:type="dcterms:W3CDTF">2020-03-15T14:58:07Z</dcterms:modified>
</cp:coreProperties>
</file>