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4" r:id="rId1"/>
  </p:sldMasterIdLst>
  <p:notesMasterIdLst>
    <p:notesMasterId r:id="rId24"/>
  </p:notesMasterIdLst>
  <p:sldIdLst>
    <p:sldId id="294" r:id="rId2"/>
    <p:sldId id="256" r:id="rId3"/>
    <p:sldId id="257" r:id="rId4"/>
    <p:sldId id="275" r:id="rId5"/>
    <p:sldId id="259" r:id="rId6"/>
    <p:sldId id="291" r:id="rId7"/>
    <p:sldId id="260" r:id="rId8"/>
    <p:sldId id="261" r:id="rId9"/>
    <p:sldId id="262" r:id="rId10"/>
    <p:sldId id="263" r:id="rId11"/>
    <p:sldId id="264" r:id="rId12"/>
    <p:sldId id="265" r:id="rId13"/>
    <p:sldId id="292" r:id="rId14"/>
    <p:sldId id="281" r:id="rId15"/>
    <p:sldId id="276" r:id="rId16"/>
    <p:sldId id="277" r:id="rId17"/>
    <p:sldId id="266" r:id="rId18"/>
    <p:sldId id="278" r:id="rId19"/>
    <p:sldId id="280" r:id="rId20"/>
    <p:sldId id="273" r:id="rId21"/>
    <p:sldId id="282" r:id="rId22"/>
    <p:sldId id="293" r:id="rId2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FF"/>
    <a:srgbClr val="CC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C92BE-C165-4693-BB42-1A1823CF3F3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7A228-A115-493D-BE59-FC4050594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2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A228-A115-493D-BE59-FC40505945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81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474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593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88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2D0254-4755-4568-AA3D-97260DF8AF2E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4B7391-5168-426F-8127-26A753C1BD25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push dir="u"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2060848"/>
            <a:ext cx="8229600" cy="2016224"/>
          </a:xfrm>
          <a:prstGeom prst="rect">
            <a:avLst/>
          </a:prstGeom>
        </p:spPr>
        <p:txBody>
          <a:bodyPr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سكشن هذا الاسبوع الفرقة الثانية عام</a:t>
            </a:r>
          </a:p>
          <a:p>
            <a:pPr algn="ctr"/>
            <a:r>
              <a:rPr lang="ar-EG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صيدلانيات 1</a:t>
            </a:r>
          </a:p>
          <a:p>
            <a:pPr algn="ctr"/>
            <a:r>
              <a:rPr lang="ar-EG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د. عبير سعد </a:t>
            </a:r>
          </a:p>
          <a:p>
            <a:pPr algn="ctr"/>
            <a:r>
              <a:rPr lang="ar-EG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قسم الصيدلانيات </a:t>
            </a:r>
            <a:endParaRPr lang="ar-EG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6447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196" y="1484784"/>
            <a:ext cx="69111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Purified water	     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g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Borax	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Q.S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Olive oil	                 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50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White beeswax	      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12.5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White soft paraffin	       12.5 g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Fiat: cream	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Mitte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g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Sig.   </a:t>
            </a:r>
            <a:r>
              <a:rPr lang="en-US" sz="24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m.d.u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3663" y="692696"/>
            <a:ext cx="2600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</a:t>
            </a:r>
            <a:r>
              <a:rPr lang="en-GB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5676892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628800"/>
            <a:ext cx="87129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is defined as: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GB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milligrams of KOH required to neutralize one gram of oil or </a:t>
            </a:r>
            <a:r>
              <a:rPr lang="en-GB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 (bees wax and olive oil).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beeswax = 20 </a:t>
            </a:r>
          </a:p>
          <a:p>
            <a:pPr algn="l" rtl="0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 value of olive oil = 2 </a:t>
            </a:r>
          </a:p>
          <a:p>
            <a:pPr algn="l" rtl="0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M.wt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of Borax = 381.43</a:t>
            </a:r>
          </a:p>
          <a:p>
            <a:pPr algn="l" rtl="0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M.wt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of KOH = 56.11</a:t>
            </a:r>
          </a:p>
          <a:p>
            <a:pPr algn="l" rtl="0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M.wt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40</a:t>
            </a:r>
            <a:endParaRPr lang="ar-EG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7744" y="764704"/>
            <a:ext cx="4059125" cy="584775"/>
          </a:xfrm>
          <a:prstGeom prst="rect">
            <a:avLst/>
          </a:prstGeom>
          <a:solidFill>
            <a:srgbClr val="FFCCFF"/>
          </a:solidFill>
        </p:spPr>
        <p:txBody>
          <a:bodyPr wrap="none">
            <a:spAutoFit/>
          </a:bodyPr>
          <a:lstStyle/>
          <a:p>
            <a:pPr algn="l" rtl="0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 value calculation</a:t>
            </a:r>
          </a:p>
        </p:txBody>
      </p:sp>
    </p:spTree>
    <p:extLst>
      <p:ext uri="{BB962C8B-B14F-4D97-AF65-F5344CB8AC3E}">
        <p14:creationId xmlns:p14="http://schemas.microsoft.com/office/powerpoint/2010/main" val="169087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980728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the required amount of Borax: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Amount of KOH required to neutralize Beeswax= 12.5 x 20=250mg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Amount of KOH required to neutralize olive oil = 50 x2 = 100 mg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Since 1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Borax  →  2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mols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1mol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KOH and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need 350 /1000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KOH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Therefore 1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Borax → 2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mols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KOH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381.43g           →            2 x 56.11g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? g                   →            350/1000 g</a:t>
            </a:r>
          </a:p>
          <a:p>
            <a:pPr algn="just" rtl="0">
              <a:lnSpc>
                <a:spcPct val="150000"/>
              </a:lnSpc>
            </a:pPr>
            <a:endParaRPr lang="ar-E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6045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تيجة بحث الصور عن ‪borax structure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2"/>
            <a:ext cx="4996805" cy="301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59832" y="836712"/>
            <a:ext cx="3107517" cy="584775"/>
          </a:xfrm>
          <a:prstGeom prst="rect">
            <a:avLst/>
          </a:prstGeom>
          <a:solidFill>
            <a:srgbClr val="FFCCFF"/>
          </a:solidFill>
        </p:spPr>
        <p:txBody>
          <a:bodyPr wrap="none">
            <a:spAutoFit/>
          </a:bodyPr>
          <a:lstStyle/>
          <a:p>
            <a:pPr algn="l" rtl="0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Borax- structure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784" y="5517232"/>
            <a:ext cx="2872902" cy="584775"/>
          </a:xfrm>
          <a:prstGeom prst="rect">
            <a:avLst/>
          </a:prstGeom>
          <a:solidFill>
            <a:srgbClr val="FFCCFF"/>
          </a:solidFill>
        </p:spPr>
        <p:txBody>
          <a:bodyPr wrap="none">
            <a:spAutoFit/>
          </a:bodyPr>
          <a:lstStyle/>
          <a:p>
            <a:pPr algn="l" rtl="0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 borate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06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609723" y="1302211"/>
            <a:ext cx="7948542" cy="471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rtl="0">
              <a:spcBef>
                <a:spcPct val="20000"/>
              </a:spcBef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rtl="0">
              <a:spcBef>
                <a:spcPct val="20000"/>
              </a:spcBef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rtl="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rtl="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rtl="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/>
            <a:r>
              <a:rPr lang="en-US" altLang="en-US" sz="3600" b="1" dirty="0" smtClean="0"/>
              <a:t>   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algn="l" rtl="1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1"/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Purified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              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24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</a:p>
          <a:p>
            <a:pPr algn="l" rtl="1"/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Borax                           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Q.S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1"/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Olive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50 g</a:t>
            </a:r>
            <a:endParaRPr lang="en-US" alt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1"/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Beeswax                     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12.5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pPr algn="l" rtl="1"/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Soft paraffin to           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12.5 g</a:t>
            </a:r>
          </a:p>
          <a:p>
            <a:pPr algn="l" rtl="1"/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alt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1"/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Make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cream, send 10 g</a:t>
            </a:r>
          </a:p>
          <a:p>
            <a:pPr algn="l" rtl="1"/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Label: To be used as directed</a:t>
            </a:r>
          </a:p>
          <a:p>
            <a:pPr algn="l" rtl="1"/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b="1" dirty="0" smtClean="0"/>
              <a:t> </a:t>
            </a:r>
            <a:endParaRPr lang="en-US" altLang="en-US" b="1" dirty="0"/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926394" y="571398"/>
            <a:ext cx="3657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>
              <a:defRPr sz="4400">
                <a:solidFill>
                  <a:srgbClr val="F2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rtl="0">
              <a:defRPr sz="4400">
                <a:solidFill>
                  <a:srgbClr val="F2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>
              <a:defRPr sz="4400">
                <a:solidFill>
                  <a:srgbClr val="F2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>
              <a:defRPr sz="4400">
                <a:solidFill>
                  <a:srgbClr val="F2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>
              <a:defRPr sz="4400">
                <a:solidFill>
                  <a:srgbClr val="F2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2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2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2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2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3600" b="1" dirty="0"/>
              <a:t>Cold cream</a:t>
            </a:r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 flipH="1">
            <a:off x="5185135" y="2253196"/>
            <a:ext cx="43393" cy="2808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4484186" y="1663193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10/100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5557981" y="2319263"/>
            <a:ext cx="12462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 ml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531176" y="2780928"/>
            <a:ext cx="13313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0.119 g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5635480" y="3284984"/>
            <a:ext cx="95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5ml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5623171" y="3717032"/>
            <a:ext cx="1115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1.25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5580112" y="4278040"/>
            <a:ext cx="1129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1.25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</a:p>
        </p:txBody>
      </p:sp>
    </p:spTree>
    <p:extLst>
      <p:ext uri="{BB962C8B-B14F-4D97-AF65-F5344CB8AC3E}">
        <p14:creationId xmlns:p14="http://schemas.microsoft.com/office/powerpoint/2010/main" val="3594287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0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0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0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0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0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0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0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0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00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00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00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00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/>
      <p:bldP spid="130053" grpId="0"/>
      <p:bldP spid="130054" grpId="0"/>
      <p:bldP spid="130055" grpId="0"/>
      <p:bldP spid="130056" grpId="0"/>
      <p:bldP spid="130057" grpId="0"/>
      <p:bldP spid="1300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650336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/>
              <a:t/>
            </a:r>
            <a:br>
              <a:rPr lang="en-US" altLang="en-US" sz="4000" b="1" dirty="0"/>
            </a:br>
            <a:endParaRPr lang="en-US" altLang="en-US" sz="4000" b="1" dirty="0"/>
          </a:p>
        </p:txBody>
      </p:sp>
      <p:pic>
        <p:nvPicPr>
          <p:cNvPr id="94218" name="Picture 10" descr="test tube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57" y="2303467"/>
            <a:ext cx="2088232" cy="222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836712"/>
            <a:ext cx="1994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73240" y="2708920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Dissolve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0.119 g borax in 2.4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 water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5035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 descr="candle-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573463"/>
            <a:ext cx="1079500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359209" y="5296635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altLang="en-US" sz="2400" dirty="0"/>
              <a:t>Flame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68313" y="1700213"/>
            <a:ext cx="1512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altLang="en-US" sz="2400" dirty="0"/>
              <a:t>Porcelain Dish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411413" y="2276475"/>
            <a:ext cx="1079500" cy="12969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PubChord"/>
          <p:cNvSpPr>
            <a:spLocks noEditPoints="1" noChangeArrowheads="1"/>
          </p:cNvSpPr>
          <p:nvPr/>
        </p:nvSpPr>
        <p:spPr bwMode="auto">
          <a:xfrm>
            <a:off x="1835150" y="188913"/>
            <a:ext cx="2266950" cy="2266950"/>
          </a:xfrm>
          <a:custGeom>
            <a:avLst/>
            <a:gdLst>
              <a:gd name="G0" fmla="+- 0 0 0"/>
              <a:gd name="G1" fmla="sin 10800 8891845"/>
              <a:gd name="G2" fmla="cos 10800 8891845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073 w 21600"/>
              <a:gd name="T1" fmla="*/ 18345 h 21600"/>
              <a:gd name="T2" fmla="*/ 10754 w 21600"/>
              <a:gd name="T3" fmla="*/ 18390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072" y="18345"/>
                </a:moveTo>
                <a:cubicBezTo>
                  <a:pt x="5105" y="20426"/>
                  <a:pt x="7891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288131" y="2863835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altLang="en-US" sz="2400"/>
              <a:t>Water Bath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320815" y="1603375"/>
            <a:ext cx="374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400" dirty="0"/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1.25 g Bees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wax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364163" y="1989138"/>
            <a:ext cx="3779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1.25 g soft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paraffin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6300788" y="270892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6516688" y="2997200"/>
            <a:ext cx="9366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Melt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851275" y="4365625"/>
            <a:ext cx="514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/>
              <a:t>) </a:t>
            </a:r>
            <a:r>
              <a:rPr lang="en-US" altLang="en-US" sz="2400" dirty="0">
                <a:solidFill>
                  <a:srgbClr val="F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test tube and add to dish</a:t>
            </a:r>
          </a:p>
        </p:txBody>
      </p:sp>
      <p:sp>
        <p:nvSpPr>
          <p:cNvPr id="40975" name="PubChord"/>
          <p:cNvSpPr>
            <a:spLocks noEditPoints="1" noChangeArrowheads="1"/>
          </p:cNvSpPr>
          <p:nvPr/>
        </p:nvSpPr>
        <p:spPr bwMode="auto">
          <a:xfrm>
            <a:off x="5148263" y="1954138"/>
            <a:ext cx="2266950" cy="2266950"/>
          </a:xfrm>
          <a:custGeom>
            <a:avLst/>
            <a:gdLst>
              <a:gd name="G0" fmla="+- 0 0 0"/>
              <a:gd name="G1" fmla="sin 10800 8891845"/>
              <a:gd name="G2" fmla="cos 10800 8891845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073 w 21600"/>
              <a:gd name="T1" fmla="*/ 18345 h 21600"/>
              <a:gd name="T2" fmla="*/ 10754 w 21600"/>
              <a:gd name="T3" fmla="*/ 18390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072" y="18345"/>
                </a:moveTo>
                <a:cubicBezTo>
                  <a:pt x="5105" y="20426"/>
                  <a:pt x="7891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5301808" y="170021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3851275" y="4694238"/>
            <a:ext cx="51133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dirty="0"/>
              <a:t>) </a:t>
            </a:r>
            <a:r>
              <a:rPr lang="en-US" altLang="en-US" sz="2400" dirty="0">
                <a:solidFill>
                  <a:srgbClr val="F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Stir well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2400" dirty="0">
                <a:solidFill>
                  <a:srgbClr val="F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direction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quickly for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 on water bath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5320815" y="2370138"/>
            <a:ext cx="338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dirty="0"/>
              <a:t>3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5 ml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olive oil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3840512" y="5433068"/>
            <a:ext cx="52927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Remove the dish from the W.B. then stir well until semi homogenous cream is obtained</a:t>
            </a:r>
          </a:p>
        </p:txBody>
      </p:sp>
      <p:sp>
        <p:nvSpPr>
          <p:cNvPr id="2" name="Rectangle 1"/>
          <p:cNvSpPr/>
          <p:nvPr/>
        </p:nvSpPr>
        <p:spPr>
          <a:xfrm>
            <a:off x="1475656" y="704491"/>
            <a:ext cx="25106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15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9" grpId="0"/>
      <p:bldP spid="40970" grpId="0"/>
      <p:bldP spid="40971" grpId="0"/>
      <p:bldP spid="40973" grpId="0"/>
      <p:bldP spid="40974" grpId="0"/>
      <p:bldP spid="40979" grpId="0"/>
      <p:bldP spid="40980" grpId="0"/>
      <p:bldP spid="409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392488"/>
          </a:xfrm>
        </p:spPr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Melt the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beeswax (1.25 g)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white soft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paraffin(1.25g) then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the olive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oil(5 ml).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70000"/>
              </a:lnSpc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2-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Dissolve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Borax (0.119 g)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purified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water( 2.4 ml)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heat the solution to 75 - 80 °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70000"/>
              </a:lnSpc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3-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the aqueous solution to the melted oily phase gradually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trituration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leave on the water bath for 3mins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70000"/>
              </a:lnSpc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4-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 from the water bath and triturate rapidly in one direction until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cold, viscous, and white cream is obtained.</a:t>
            </a:r>
          </a:p>
          <a:p>
            <a:pPr marL="0" indent="0" algn="l" rtl="0">
              <a:lnSpc>
                <a:spcPct val="170000"/>
              </a:lnSpc>
              <a:buNone/>
            </a:pPr>
            <a:endParaRPr lang="ar-E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827420"/>
            <a:ext cx="18853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Procedure:</a:t>
            </a:r>
          </a:p>
        </p:txBody>
      </p:sp>
    </p:spTree>
    <p:extLst>
      <p:ext uri="{BB962C8B-B14F-4D97-AF65-F5344CB8AC3E}">
        <p14:creationId xmlns:p14="http://schemas.microsoft.com/office/powerpoint/2010/main" val="3766430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722453"/>
            <a:ext cx="1188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1336533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preparation: 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 </a:t>
            </a:r>
            <a:r>
              <a:rPr lang="en-US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endParaRPr lang="en-US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Directions: 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used as directed</a:t>
            </a:r>
          </a:p>
          <a:p>
            <a:pPr algn="l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Use: 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use</a:t>
            </a:r>
          </a:p>
          <a:p>
            <a:pPr algn="l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Color: </a:t>
            </a:r>
            <a:r>
              <a:rPr lang="en-US" altLang="en-US" sz="2400" b="1" dirty="0">
                <a:solidFill>
                  <a:srgbClr val="F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label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1640" y="3933056"/>
            <a:ext cx="9829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4655541"/>
            <a:ext cx="5447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Overall use: nourishing the skin</a:t>
            </a:r>
          </a:p>
        </p:txBody>
      </p:sp>
    </p:spTree>
    <p:extLst>
      <p:ext uri="{BB962C8B-B14F-4D97-AF65-F5344CB8AC3E}">
        <p14:creationId xmlns:p14="http://schemas.microsoft.com/office/powerpoint/2010/main" val="1124662948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5627" y="980728"/>
            <a:ext cx="1297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70C0"/>
                </a:solidFill>
              </a:rPr>
              <a:t>Notes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cream is self emulsifier, i.e.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emulgent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product of reaction between 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borax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fatty acids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oils and beeswax. </a:t>
            </a:r>
            <a:endParaRPr lang="en-US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humectants (glycerin) are used.</a:t>
            </a:r>
          </a:p>
          <a:p>
            <a:pPr marL="285750" indent="-28575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shiny so used at </a:t>
            </a:r>
            <a:r>
              <a:rPr lang="en-US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night.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598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3688" y="892844"/>
            <a:ext cx="541218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500" b="1" dirty="0"/>
              <a:t>Creams</a:t>
            </a:r>
            <a:endParaRPr lang="ar-EG" sz="8000" b="1" dirty="0"/>
          </a:p>
        </p:txBody>
      </p:sp>
      <p:pic>
        <p:nvPicPr>
          <p:cNvPr id="1028" name="Picture 4" descr="ÙØªÙØ¬Ø© Ø¨Ø­Ø« Ø§ÙØµÙØ± Ø¹Ù âªcold cream image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24944"/>
            <a:ext cx="3730451" cy="358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ÙØªÙØ¬Ø© Ø¨Ø­Ø« Ø§ÙØµÙØ± Ø¹Ù âªvanishing cream imagesâ¬â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15400"/>
            <a:ext cx="3869805" cy="329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050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730956"/>
              </p:ext>
            </p:extLst>
          </p:nvPr>
        </p:nvGraphicFramePr>
        <p:xfrm>
          <a:off x="467544" y="1196752"/>
          <a:ext cx="8208911" cy="52860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1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0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744"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Cold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cream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Vanishing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cream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indent="114300" algn="l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14300" algn="l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1-Typ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ar-EG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GB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emulsion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endParaRPr lang="en-GB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W/O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endParaRPr lang="en-GB" sz="2000" b="1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O/W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742">
                <a:tc>
                  <a:txBody>
                    <a:bodyPr/>
                    <a:lstStyle/>
                    <a:p>
                      <a:pPr indent="228600" algn="l" rtl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1252220" algn="r"/>
                        </a:tabLst>
                      </a:pPr>
                      <a:endParaRPr lang="en-GB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l" rtl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1252220" algn="r"/>
                        </a:tabLst>
                      </a:pPr>
                      <a:r>
                        <a:rPr lang="en-GB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Oil </a:t>
                      </a:r>
                      <a:r>
                        <a:rPr lang="en-GB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1252220" algn="r"/>
                        </a:tabLst>
                      </a:pPr>
                      <a:endParaRPr lang="ar-EG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1252220" algn="r"/>
                        </a:tabLst>
                      </a:pPr>
                      <a:r>
                        <a:rPr lang="en-GB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- 80%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1252220" algn="r"/>
                        </a:tabLst>
                      </a:pPr>
                      <a:endParaRPr lang="ar-EG" sz="2000" b="1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1252220" algn="r"/>
                        </a:tabLst>
                      </a:pPr>
                      <a:endParaRPr lang="ar-EG" sz="2000" b="1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680"/>
                        </a:lnSpc>
                        <a:spcAft>
                          <a:spcPts val="0"/>
                        </a:spcAft>
                        <a:tabLst>
                          <a:tab pos="1252220" algn="r"/>
                        </a:tabLst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- 30%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58">
                <a:tc>
                  <a:txBody>
                    <a:bodyPr/>
                    <a:lstStyle/>
                    <a:p>
                      <a:pPr indent="228600" algn="l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endParaRPr lang="ar-EG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l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 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content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endParaRPr lang="ar-EG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endParaRPr lang="ar-EG" sz="2000" b="1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ar-EG" sz="2000" b="1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750">
                <a:tc>
                  <a:txBody>
                    <a:bodyPr/>
                    <a:lstStyle/>
                    <a:p>
                      <a:pPr indent="228600" algn="l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8600" algn="l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GB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Emulsifying agent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 </a:t>
                      </a: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salt produced by reaction between fatty acid in beeswax and NaOH in </a:t>
                      </a:r>
                      <a:r>
                        <a:rPr lang="en-GB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borax.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 </a:t>
                      </a: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salt produced by reaction between stearic acid and KOH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230">
                <a:tc>
                  <a:txBody>
                    <a:bodyPr/>
                    <a:lstStyle/>
                    <a:p>
                      <a:pPr indent="228600" algn="l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 Time of </a:t>
                      </a:r>
                      <a:r>
                        <a:rPr lang="en-GB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Night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230">
                <a:tc>
                  <a:txBody>
                    <a:bodyPr/>
                    <a:lstStyle/>
                    <a:p>
                      <a:pPr indent="228600" algn="l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6- humectant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Not incorporated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Is incorporated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5291853"/>
                  </a:ext>
                </a:extLst>
              </a:tr>
              <a:tr h="293282">
                <a:tc>
                  <a:txBody>
                    <a:bodyPr/>
                    <a:lstStyle/>
                    <a:p>
                      <a:pPr indent="228600" algn="l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 Appearance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Shinny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ctr" rtl="0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shinny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62782" y="662560"/>
            <a:ext cx="78136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  <a:tabLst>
                <a:tab pos="1252538" algn="r"/>
              </a:tabLst>
            </a:pPr>
            <a:r>
              <a:rPr lang="en-GB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Differences between cold and vanishing creams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30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0" y="1268760"/>
            <a:ext cx="8858339" cy="379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37693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683568" y="1196752"/>
            <a:ext cx="7776864" cy="4248472"/>
          </a:xfrm>
          <a:prstGeom prst="flowChartMultidocumen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sz="8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70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Cosmetic Creams</a:t>
            </a:r>
            <a:endParaRPr lang="ar-EG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32899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953693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Creams are defined as semisolid and white emulsions of either O/W or W/O type.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324826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Prepared with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cetyl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esters wax, white wax, mineral oils, sodium borate and purified water.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465313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Creams are usually employed as emollients or as medicated application to the skin.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9712" y="811741"/>
            <a:ext cx="46390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0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Cosmetic Creams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</a:t>
            </a:r>
          </a:p>
        </p:txBody>
      </p:sp>
    </p:spTree>
    <p:extLst>
      <p:ext uri="{BB962C8B-B14F-4D97-AF65-F5344CB8AC3E}">
        <p14:creationId xmlns:p14="http://schemas.microsoft.com/office/powerpoint/2010/main" val="207488246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135" y="1038905"/>
            <a:ext cx="6934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Cosmetic Creams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2204864"/>
            <a:ext cx="8486080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Emulsion 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defines the performance of the 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such as emollient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vanishing, shaving, and foundation creams.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400506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Emulsion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serves as a vehicle for an active principle for example nourishing, sunscreen, and antiperspirant creams.</a:t>
            </a:r>
          </a:p>
        </p:txBody>
      </p:sp>
    </p:spTree>
    <p:extLst>
      <p:ext uri="{BB962C8B-B14F-4D97-AF65-F5344CB8AC3E}">
        <p14:creationId xmlns:p14="http://schemas.microsoft.com/office/powerpoint/2010/main" val="159113227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36168" y="620688"/>
            <a:ext cx="2600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 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556792"/>
            <a:ext cx="8496944" cy="231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Semisolid, white, 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in 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 (W/O)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emulsion prepared with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cetyl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esters wax, white wax, mineral oils, sodium borate and purified water.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5656" y="4653136"/>
            <a:ext cx="4538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Borate ??? Role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516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240" y="692696"/>
            <a:ext cx="65158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0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Emollient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 or Night </a:t>
            </a: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2666" y="1681163"/>
            <a:ext cx="8544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Emollient creams serve against unfavorable environmental conditions.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4193" y="4365104"/>
            <a:ext cx="8544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 creams are used at night for nourishing the skin and as smoothing agent for chapped skin. It is used generally in the summer.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193" y="3283539"/>
            <a:ext cx="8544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cooling sensation is produced by the slow evaporation of the water content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in the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phase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cream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4193" y="2699686"/>
            <a:ext cx="8544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 cream can be used as ointment base.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666" y="5766911"/>
            <a:ext cx="8544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 good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spreadability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ensure it the melting point of oil phase should be no more than 37c</a:t>
            </a:r>
            <a:r>
              <a:rPr lang="en-US" sz="24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400" b="1" baseline="30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10258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836712"/>
            <a:ext cx="5388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0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Beeswax- Borax Cold Cream: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2060848"/>
            <a:ext cx="85514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creams is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emulsifying.</a:t>
            </a:r>
          </a:p>
          <a:p>
            <a:pPr marL="457200" indent="-457200" algn="just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emulsifying agent is the product of the reaction between borax and free fatty acids of the oil and beeswax found in the formula</a:t>
            </a:r>
            <a:r>
              <a:rPr lang="en-US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combination produce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 soap which as emulsifier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7704" y="5949280"/>
            <a:ext cx="4538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Borate ??? Role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9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9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 Cream</a:t>
            </a:r>
            <a:endParaRPr lang="ar-EG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ÙØªÙØ¬Ø© Ø¨Ø­Ø« Ø§ÙØµÙØ± Ø¹Ù âªcold cream image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4078610" cy="347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150160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575</TotalTime>
  <Words>820</Words>
  <Application>Microsoft Office PowerPoint</Application>
  <PresentationFormat>On-screen Show (4:3)</PresentationFormat>
  <Paragraphs>150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Andalus</vt:lpstr>
      <vt:lpstr>Arial</vt:lpstr>
      <vt:lpstr>Calibri</vt:lpstr>
      <vt:lpstr>Constantia</vt:lpstr>
      <vt:lpstr>Majalla UI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Cosmetic Creams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Cold Cream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abeer saad</cp:lastModifiedBy>
  <cp:revision>95</cp:revision>
  <dcterms:created xsi:type="dcterms:W3CDTF">2016-02-15T08:34:25Z</dcterms:created>
  <dcterms:modified xsi:type="dcterms:W3CDTF">2020-03-17T08:31:14Z</dcterms:modified>
</cp:coreProperties>
</file>