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4"/>
  </p:notesMasterIdLst>
  <p:sldIdLst>
    <p:sldId id="258" r:id="rId2"/>
    <p:sldId id="286" r:id="rId3"/>
    <p:sldId id="297" r:id="rId4"/>
    <p:sldId id="298" r:id="rId5"/>
    <p:sldId id="321" r:id="rId6"/>
    <p:sldId id="275" r:id="rId7"/>
    <p:sldId id="318" r:id="rId8"/>
    <p:sldId id="319" r:id="rId9"/>
    <p:sldId id="320" r:id="rId10"/>
    <p:sldId id="323" r:id="rId11"/>
    <p:sldId id="322" r:id="rId12"/>
    <p:sldId id="324" r:id="rId13"/>
    <p:sldId id="325" r:id="rId14"/>
    <p:sldId id="326" r:id="rId15"/>
    <p:sldId id="331" r:id="rId16"/>
    <p:sldId id="329" r:id="rId17"/>
    <p:sldId id="327" r:id="rId18"/>
    <p:sldId id="332" r:id="rId19"/>
    <p:sldId id="333" r:id="rId20"/>
    <p:sldId id="334" r:id="rId21"/>
    <p:sldId id="337" r:id="rId22"/>
    <p:sldId id="316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4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F6933C-A0BB-46C8-A049-C133467263D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3CCDEB-9110-4A5A-8967-9AE08266D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042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 err="1" smtClean="0"/>
              <a:t>semilog</a:t>
            </a:r>
            <a:r>
              <a:rPr lang="en-US" dirty="0" smtClean="0"/>
              <a:t> paper we draw c not log C, when taking the slope calculate log C1-LogC2/t1-t2, when taking Co</a:t>
            </a:r>
            <a:r>
              <a:rPr lang="en-US" baseline="0" dirty="0" smtClean="0"/>
              <a:t> from extrapolation take No. as it is.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A64FC-6F7D-4B62-A780-48547FDCF5B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497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ar-SA" dirty="0" smtClean="0"/>
              <a:t>Single dose iv bolus ---- desired therapeutic conc. And pharmacological effect immediately ------ and then elimination……</a:t>
            </a:r>
          </a:p>
          <a:p>
            <a:r>
              <a:rPr lang="ar-SA" altLang="ar-SA" dirty="0" smtClean="0"/>
              <a:t>بس ده مش هينفع لما يكون ضرورى نحافظ على التركيز الدواء فى الدم لمده من الوقت ------والحل؟؟ تدى الدوا بمعدل ثابت يوصل للدم لمرحلة الثبات</a:t>
            </a:r>
          </a:p>
        </p:txBody>
      </p:sp>
      <p:sp>
        <p:nvSpPr>
          <p:cNvPr id="7172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ajalla UI"/>
                <a:cs typeface="Majalla UI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ajalla UI"/>
                <a:cs typeface="Majalla UI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ajalla UI"/>
                <a:cs typeface="Majalla UI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ajalla UI"/>
                <a:cs typeface="Majalla UI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ajalla UI"/>
                <a:cs typeface="Majalla UI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ajalla UI"/>
                <a:cs typeface="Majalla UI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ajalla UI"/>
                <a:cs typeface="Majalla UI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ajalla UI"/>
                <a:cs typeface="Majalla UI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ajalla UI"/>
                <a:cs typeface="Majalla UI"/>
              </a:defRPr>
            </a:lvl9pPr>
          </a:lstStyle>
          <a:p>
            <a:fld id="{AD152723-FC7B-4BD3-B162-F0983A7A5D35}" type="slidenum">
              <a:rPr lang="ar-EG" altLang="en-US" smtClean="0">
                <a:latin typeface="Calibri" panose="020F0502020204030204" pitchFamily="34" charset="0"/>
                <a:cs typeface="Arial" panose="020B0604020202020204" pitchFamily="34" charset="0"/>
              </a:rPr>
              <a:pPr/>
              <a:t>5</a:t>
            </a:fld>
            <a:endParaRPr lang="ar-EG" altLang="en-US" smtClean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041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EG" dirty="0" smtClean="0"/>
              <a:t>ندى</a:t>
            </a:r>
            <a:r>
              <a:rPr lang="ar-EG" baseline="0" dirty="0" smtClean="0"/>
              <a:t> جرعة </a:t>
            </a:r>
            <a:r>
              <a:rPr lang="en-US" baseline="0" dirty="0" smtClean="0"/>
              <a:t>DL </a:t>
            </a:r>
            <a:r>
              <a:rPr lang="ar-EG" baseline="0" dirty="0" smtClean="0"/>
              <a:t>لانقاظ المريض وبعدين نكمل ب التنقيط الوريدى لنحافظ على التركيز دا فى الدم </a:t>
            </a:r>
            <a:r>
              <a:rPr lang="en-US" baseline="0" dirty="0" smtClean="0"/>
              <a:t>   </a:t>
            </a:r>
            <a:r>
              <a:rPr lang="en-US" sz="2800" baseline="0" dirty="0" smtClean="0"/>
              <a:t>VERY IMPORATNT</a:t>
            </a:r>
            <a:endParaRPr lang="ar-EG" sz="2800" baseline="0" dirty="0" smtClean="0"/>
          </a:p>
          <a:p>
            <a:r>
              <a:rPr lang="ar-EG" baseline="0" dirty="0" smtClean="0"/>
              <a:t>لاننا عرفنا ان تركيز الفعال حيوصل بعد 5 وقت نصفى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3CCDEB-9110-4A5A-8967-9AE08266D2B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559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chemeClr val="tx1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A556F50-A580-4050-B6AE-2C1DC72AEEF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1F0B7B6-E245-417C-9134-F737A961B99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22038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56F50-A580-4050-B6AE-2C1DC72AEEF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0B7B6-E245-417C-9134-F737A961B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777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56F50-A580-4050-B6AE-2C1DC72AEEF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0B7B6-E245-417C-9134-F737A961B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333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56F50-A580-4050-B6AE-2C1DC72AEEF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0B7B6-E245-417C-9134-F737A961B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955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56F50-A580-4050-B6AE-2C1DC72AEEF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0B7B6-E245-417C-9134-F737A961B997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6287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56F50-A580-4050-B6AE-2C1DC72AEEF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0B7B6-E245-417C-9134-F737A961B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524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56F50-A580-4050-B6AE-2C1DC72AEEF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0B7B6-E245-417C-9134-F737A961B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74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56F50-A580-4050-B6AE-2C1DC72AEEF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0B7B6-E245-417C-9134-F737A961B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270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56F50-A580-4050-B6AE-2C1DC72AEEF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0B7B6-E245-417C-9134-F737A961B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3698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56F50-A580-4050-B6AE-2C1DC72AEEF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0B7B6-E245-417C-9134-F737A961B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732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56F50-A580-4050-B6AE-2C1DC72AEEF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0B7B6-E245-417C-9134-F737A961B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94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8A556F50-A580-4050-B6AE-2C1DC72AEEF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1F0B7B6-E245-417C-9134-F737A961B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673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tx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tx1"/>
        </a:buClr>
        <a:buSzPct val="80000"/>
        <a:buFont typeface="Corbe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tx1"/>
        </a:buClr>
        <a:buSzPct val="80000"/>
        <a:buFont typeface="Corbe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tx1"/>
        </a:buClr>
        <a:buSzPct val="80000"/>
        <a:buFont typeface="Corbe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tx1"/>
        </a:buClr>
        <a:buSzPct val="80000"/>
        <a:buFont typeface="Corbe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tx1"/>
        </a:buClr>
        <a:buSzPct val="80000"/>
        <a:buFont typeface="Corbe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tx1"/>
        </a:buClr>
        <a:buSzPct val="80000"/>
        <a:buFont typeface="Corbe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3.png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6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49380" y="1477817"/>
            <a:ext cx="8552873" cy="277091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dirty="0" smtClean="0">
                <a:latin typeface="Arial" panose="020B0604020202020204" pitchFamily="34" charset="0"/>
                <a:cs typeface="Arial" panose="020B0604020202020204" pitchFamily="34" charset="0"/>
              </a:rPr>
              <a:t>سكشن هذا </a:t>
            </a:r>
            <a:r>
              <a:rPr lang="ar-EG" smtClean="0">
                <a:latin typeface="Arial" panose="020B0604020202020204" pitchFamily="34" charset="0"/>
                <a:cs typeface="Arial" panose="020B0604020202020204" pitchFamily="34" charset="0"/>
              </a:rPr>
              <a:t>الاسبوع </a:t>
            </a:r>
            <a:r>
              <a:rPr lang="ar-EG" smtClean="0">
                <a:latin typeface="Arial" panose="020B0604020202020204" pitchFamily="34" charset="0"/>
                <a:cs typeface="Arial" panose="020B0604020202020204" pitchFamily="34" charset="0"/>
              </a:rPr>
              <a:t>الفرقة الثالثة عام</a:t>
            </a:r>
            <a:endParaRPr lang="ar-E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EG" dirty="0" smtClean="0">
                <a:latin typeface="Arial" panose="020B0604020202020204" pitchFamily="34" charset="0"/>
                <a:cs typeface="Arial" panose="020B0604020202020204" pitchFamily="34" charset="0"/>
              </a:rPr>
              <a:t>صيدلة حيوية وحركية الدواء</a:t>
            </a:r>
          </a:p>
          <a:p>
            <a:pPr algn="ctr"/>
            <a:r>
              <a:rPr lang="ar-EG" dirty="0" smtClean="0">
                <a:latin typeface="Arial" panose="020B0604020202020204" pitchFamily="34" charset="0"/>
                <a:cs typeface="Arial" panose="020B0604020202020204" pitchFamily="34" charset="0"/>
              </a:rPr>
              <a:t>د.عبير سعد</a:t>
            </a:r>
          </a:p>
          <a:p>
            <a:pPr algn="ctr"/>
            <a:r>
              <a:rPr lang="ar-EG" dirty="0" smtClean="0">
                <a:latin typeface="Arial" panose="020B0604020202020204" pitchFamily="34" charset="0"/>
                <a:cs typeface="Arial" panose="020B0604020202020204" pitchFamily="34" charset="0"/>
              </a:rPr>
              <a:t>قسم الصيدلانيات</a:t>
            </a:r>
          </a:p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289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 cstate="print">
            <a:biLevel thresh="75000"/>
          </a:blip>
          <a:srcRect/>
          <a:stretch>
            <a:fillRect/>
          </a:stretch>
        </p:blipFill>
        <p:spPr bwMode="auto">
          <a:xfrm>
            <a:off x="1722580" y="5091587"/>
            <a:ext cx="5071399" cy="885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461497" y="4295107"/>
            <a:ext cx="82945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Steady-state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refers to the condition in which the rate of drug entering the system is equal to the rate of drug leaving the system</a:t>
            </a:r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24209" y="5976661"/>
            <a:ext cx="69691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Rate of change in plasma drug conc.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dCp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dt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equal</a:t>
            </a:r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zerooo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u="sng" dirty="0">
              <a:solidFill>
                <a:srgbClr val="FF0000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526471" y="341680"/>
            <a:ext cx="7924802" cy="3783538"/>
            <a:chOff x="738907" y="363301"/>
            <a:chExt cx="8080535" cy="3789628"/>
          </a:xfrm>
        </p:grpSpPr>
        <p:grpSp>
          <p:nvGrpSpPr>
            <p:cNvPr id="10" name="Group 9"/>
            <p:cNvGrpSpPr/>
            <p:nvPr/>
          </p:nvGrpSpPr>
          <p:grpSpPr>
            <a:xfrm>
              <a:off x="738907" y="363301"/>
              <a:ext cx="8080535" cy="3789628"/>
              <a:chOff x="738907" y="363301"/>
              <a:chExt cx="8080535" cy="3789628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738907" y="363301"/>
                <a:ext cx="7905166" cy="3789628"/>
                <a:chOff x="738907" y="363301"/>
                <a:chExt cx="7905166" cy="3789628"/>
              </a:xfrm>
            </p:grpSpPr>
            <p:pic>
              <p:nvPicPr>
                <p:cNvPr id="2" name="Picture 1" descr="Pharmacokinetic equations and calculation excellent_img_5"/>
                <p:cNvPicPr/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>
                <a:xfrm>
                  <a:off x="738907" y="845059"/>
                  <a:ext cx="6234548" cy="3307870"/>
                </a:xfrm>
                <a:prstGeom prst="rect">
                  <a:avLst/>
                </a:prstGeom>
                <a:noFill/>
                <a:ln/>
              </p:spPr>
            </p:pic>
            <p:sp>
              <p:nvSpPr>
                <p:cNvPr id="5" name="Rectangle 4"/>
                <p:cNvSpPr/>
                <p:nvPr/>
              </p:nvSpPr>
              <p:spPr>
                <a:xfrm>
                  <a:off x="2068532" y="363301"/>
                  <a:ext cx="5112200" cy="369926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b="1" dirty="0" smtClean="0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Plateau </a:t>
                  </a:r>
                  <a:r>
                    <a:rPr lang="en-US" b="1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or steady-state </a:t>
                  </a:r>
                  <a:r>
                    <a:rPr lang="en-US" b="1" dirty="0" smtClean="0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drug concentration </a:t>
                  </a:r>
                  <a:endParaRPr lang="en-US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7" name="Rectangle 6"/>
                <p:cNvSpPr/>
                <p:nvPr/>
              </p:nvSpPr>
              <p:spPr>
                <a:xfrm>
                  <a:off x="6133770" y="944480"/>
                  <a:ext cx="251030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b="1" dirty="0" smtClean="0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Termination of infusion</a:t>
                  </a:r>
                  <a:endParaRPr lang="en-US" b="1" dirty="0">
                    <a:solidFill>
                      <a:srgbClr val="FF0000"/>
                    </a:solidFill>
                  </a:endParaRPr>
                </a:p>
              </p:txBody>
            </p:sp>
          </p:grpSp>
          <p:sp>
            <p:nvSpPr>
              <p:cNvPr id="9" name="Rectangle 8"/>
              <p:cNvSpPr/>
              <p:nvPr/>
            </p:nvSpPr>
            <p:spPr>
              <a:xfrm>
                <a:off x="6381915" y="1413233"/>
                <a:ext cx="243752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First order elimination</a:t>
                </a:r>
                <a:endParaRPr lang="en-US" b="1" dirty="0">
                  <a:solidFill>
                    <a:srgbClr val="0070C0"/>
                  </a:solidFill>
                </a:endParaRPr>
              </a:p>
            </p:txBody>
          </p:sp>
        </p:grpSp>
        <p:sp>
          <p:nvSpPr>
            <p:cNvPr id="11" name="Rectangle 10"/>
            <p:cNvSpPr/>
            <p:nvPr/>
          </p:nvSpPr>
          <p:spPr>
            <a:xfrm>
              <a:off x="1694041" y="1597899"/>
              <a:ext cx="383311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1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913906" y="1259345"/>
              <a:ext cx="383311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2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190260" y="1883405"/>
              <a:ext cx="383311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3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16" name="Straight Arrow Connector 15"/>
          <p:cNvCxnSpPr/>
          <p:nvPr/>
        </p:nvCxnSpPr>
        <p:spPr>
          <a:xfrm>
            <a:off x="1722580" y="1106294"/>
            <a:ext cx="279278" cy="57838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301956" y="632732"/>
            <a:ext cx="279278" cy="57838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6500692" y="1794411"/>
            <a:ext cx="443079" cy="32207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4469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1818" y="991030"/>
            <a:ext cx="8238837" cy="1882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1">
              <a:lnSpc>
                <a:spcPct val="150000"/>
              </a:lnSpc>
              <a:spcAft>
                <a:spcPts val="1000"/>
              </a:spcAft>
            </a:pP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 The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pharmacokinetics of a drug given by constant IV infusion follows </a:t>
            </a:r>
            <a:r>
              <a:rPr lang="en-US" b="1" u="sng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 zero-order input and first-order output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US" b="1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50000"/>
              </a:lnSpc>
              <a:spcAft>
                <a:spcPts val="1000"/>
              </a:spcAft>
            </a:pP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 The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change in the amount of drug in the body at any time (</a:t>
            </a:r>
            <a:r>
              <a:rPr lang="en-US" b="1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dx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en-US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dt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 during the infusion is </a:t>
            </a:r>
            <a:r>
              <a:rPr lang="en-US" b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rate of input minus the rate of output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1818" y="399534"/>
            <a:ext cx="79369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pharmacokinetics 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of I.V infusion </a:t>
            </a:r>
            <a:r>
              <a:rPr lang="en-US" sz="20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One </a:t>
            </a:r>
            <a:r>
              <a:rPr lang="en-US" sz="20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 compartment model drugs</a:t>
            </a:r>
            <a:endParaRPr lang="en-US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2167798"/>
              </p:ext>
            </p:extLst>
          </p:nvPr>
        </p:nvGraphicFramePr>
        <p:xfrm>
          <a:off x="461818" y="3145996"/>
          <a:ext cx="2460896" cy="100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" name="Equation" r:id="rId3" imgW="1028520" imgH="419040" progId="Equation.3">
                  <p:embed/>
                </p:oleObj>
              </mc:Choice>
              <mc:Fallback>
                <p:oleObj name="Equation" r:id="rId3" imgW="1028520" imgH="4190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818" y="3145996"/>
                        <a:ext cx="2460896" cy="100258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254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3069284" y="2970001"/>
            <a:ext cx="1571625" cy="570269"/>
            <a:chOff x="3069284" y="2970001"/>
            <a:chExt cx="1571625" cy="570269"/>
          </a:xfrm>
        </p:grpSpPr>
        <p:cxnSp>
          <p:nvCxnSpPr>
            <p:cNvPr id="5" name="AutoShape 17"/>
            <p:cNvCxnSpPr>
              <a:cxnSpLocks noChangeShapeType="1"/>
            </p:cNvCxnSpPr>
            <p:nvPr/>
          </p:nvCxnSpPr>
          <p:spPr bwMode="auto">
            <a:xfrm>
              <a:off x="3069284" y="3540270"/>
              <a:ext cx="1571625" cy="0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" name="Rectangle 5"/>
            <p:cNvSpPr/>
            <p:nvPr/>
          </p:nvSpPr>
          <p:spPr>
            <a:xfrm>
              <a:off x="3099120" y="2970001"/>
              <a:ext cx="1511952" cy="5078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rtl="1">
                <a:lnSpc>
                  <a:spcPct val="150000"/>
                </a:lnSpc>
                <a:spcAft>
                  <a:spcPts val="1000"/>
                </a:spcAft>
                <a:tabLst>
                  <a:tab pos="2637155" algn="ctr"/>
                  <a:tab pos="5274310" algn="r"/>
                </a:tabLst>
              </a:pPr>
              <a:r>
                <a:rPr lang="en-US" dirty="0"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By integration</a:t>
              </a:r>
              <a:endPara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2448021"/>
              </p:ext>
            </p:extLst>
          </p:nvPr>
        </p:nvGraphicFramePr>
        <p:xfrm>
          <a:off x="4921769" y="3093979"/>
          <a:ext cx="2816677" cy="9576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" name="Equation" r:id="rId5" imgW="1269720" imgH="431640" progId="Equation.3">
                  <p:embed/>
                </p:oleObj>
              </mc:Choice>
              <mc:Fallback>
                <p:oleObj name="Equation" r:id="rId5" imgW="1269720" imgH="431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1769" y="3093979"/>
                        <a:ext cx="2816677" cy="95767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254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665018" y="4420982"/>
            <a:ext cx="7536873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Cp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:   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Is the plasma drug concentration at any time during infusion.</a:t>
            </a:r>
            <a:b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t   :   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is the time for infusion.</a:t>
            </a:r>
            <a:b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R   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:  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(infusion rate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)  (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Ko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) or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maintenance dose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K   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:  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(elimination rate constant)</a:t>
            </a:r>
            <a:b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Vd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:(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volume of distribution)</a:t>
            </a:r>
            <a:endParaRPr lang="en-US" sz="2000" b="1" dirty="0"/>
          </a:p>
        </p:txBody>
      </p:sp>
      <p:sp>
        <p:nvSpPr>
          <p:cNvPr id="9" name="Rectangle 8"/>
          <p:cNvSpPr/>
          <p:nvPr/>
        </p:nvSpPr>
        <p:spPr>
          <a:xfrm>
            <a:off x="8010235" y="3318898"/>
            <a:ext cx="383311" cy="5232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396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8" grpId="0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071418" y="785092"/>
            <a:ext cx="6012874" cy="3413933"/>
            <a:chOff x="812799" y="720437"/>
            <a:chExt cx="6012874" cy="3413933"/>
          </a:xfrm>
        </p:grpSpPr>
        <p:pic>
          <p:nvPicPr>
            <p:cNvPr id="2" name="Picture 1" descr="C:\Users\ibluelap 11\Desktop\Capture4.PNG"/>
            <p:cNvPicPr/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812799" y="720437"/>
              <a:ext cx="5572818" cy="34139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" name="Rectangle 2"/>
            <p:cNvSpPr/>
            <p:nvPr/>
          </p:nvSpPr>
          <p:spPr>
            <a:xfrm>
              <a:off x="4435124" y="2673780"/>
              <a:ext cx="2390549" cy="36873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First order elimination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</p:grpSp>
      <p:sp>
        <p:nvSpPr>
          <p:cNvPr id="5" name="Rectangle 4"/>
          <p:cNvSpPr/>
          <p:nvPr/>
        </p:nvSpPr>
        <p:spPr>
          <a:xfrm>
            <a:off x="584174" y="5872871"/>
            <a:ext cx="53607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Css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plasma conc. at steady state time (infinity) </a:t>
            </a:r>
            <a:endParaRPr lang="en-US" sz="2000" b="1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3563607"/>
              </p:ext>
            </p:extLst>
          </p:nvPr>
        </p:nvGraphicFramePr>
        <p:xfrm>
          <a:off x="4693743" y="4396306"/>
          <a:ext cx="2816677" cy="9576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4" name="Equation" r:id="rId4" imgW="1269720" imgH="431640" progId="Equation.3">
                  <p:embed/>
                </p:oleObj>
              </mc:Choice>
              <mc:Fallback>
                <p:oleObj name="Equation" r:id="rId4" imgW="1269720" imgH="43164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3743" y="4396306"/>
                        <a:ext cx="2816677" cy="95767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254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584174" y="4635838"/>
            <a:ext cx="327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Cp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plasma conc. at any time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827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V%20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9047" y="546331"/>
            <a:ext cx="5370079" cy="3295996"/>
          </a:xfrm>
          <a:prstGeom prst="rect">
            <a:avLst/>
          </a:prstGeom>
          <a:solidFill>
            <a:schemeClr val="bg1"/>
          </a:solidFill>
          <a:ln w="38100">
            <a:solidFill>
              <a:srgbClr val="3366FF"/>
            </a:solidFill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952739" y="4159508"/>
            <a:ext cx="64091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Css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plasma conc. at steady state time (infinity) </a:t>
            </a:r>
            <a:endParaRPr lang="en-US" sz="2400" b="1" dirty="0">
              <a:solidFill>
                <a:srgbClr val="00206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942109" y="4876800"/>
            <a:ext cx="7592290" cy="1030527"/>
            <a:chOff x="942109" y="4876800"/>
            <a:chExt cx="7592290" cy="1030527"/>
          </a:xfrm>
        </p:grpSpPr>
        <p:graphicFrame>
          <p:nvGraphicFramePr>
            <p:cNvPr id="4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61647890"/>
                </p:ext>
              </p:extLst>
            </p:nvPr>
          </p:nvGraphicFramePr>
          <p:xfrm>
            <a:off x="942109" y="4876800"/>
            <a:ext cx="2364510" cy="10305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55" name="Equation" r:id="rId4" imgW="1206360" imgH="431640" progId="Equation.3">
                    <p:embed/>
                  </p:oleObj>
                </mc:Choice>
                <mc:Fallback>
                  <p:oleObj name="Equation" r:id="rId4" imgW="1206360" imgH="431640" progId="Equation.3">
                    <p:embed/>
                    <p:pic>
                      <p:nvPicPr>
                        <p:cNvPr id="8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42109" y="4876800"/>
                          <a:ext cx="2364510" cy="1030526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38100">
                          <a:solidFill>
                            <a:srgbClr val="FF0000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11488140"/>
                </p:ext>
              </p:extLst>
            </p:nvPr>
          </p:nvGraphicFramePr>
          <p:xfrm>
            <a:off x="3633121" y="4876801"/>
            <a:ext cx="2546005" cy="10305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56" name="Equation" r:id="rId6" imgW="1066680" imgH="431640" progId="Equation.3">
                    <p:embed/>
                  </p:oleObj>
                </mc:Choice>
                <mc:Fallback>
                  <p:oleObj name="Equation" r:id="rId6" imgW="1066680" imgH="431640" progId="Equation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33121" y="4876801"/>
                          <a:ext cx="2546005" cy="1030526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38100">
                          <a:solidFill>
                            <a:srgbClr val="FF0000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6" name="Picture 5"/>
            <p:cNvPicPr/>
            <p:nvPr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428509" y="4942412"/>
              <a:ext cx="2105890" cy="899301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</p:pic>
      </p:grpSp>
      <p:sp>
        <p:nvSpPr>
          <p:cNvPr id="7" name="Rectangle 6"/>
          <p:cNvSpPr/>
          <p:nvPr/>
        </p:nvSpPr>
        <p:spPr>
          <a:xfrm>
            <a:off x="7622306" y="3897898"/>
            <a:ext cx="383311" cy="5232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318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8764" y="917139"/>
            <a:ext cx="8285018" cy="18381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1-The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time to reach steady state is inversely related to k or directly related to the elimination half-life of the 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drug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2-The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plasma drug  concentration at steady state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 related to the </a:t>
            </a:r>
            <a:r>
              <a:rPr lang="en-US" b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rate of infusion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and </a:t>
            </a:r>
            <a:r>
              <a:rPr lang="en-US" b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inversely related to the body </a:t>
            </a:r>
            <a:r>
              <a:rPr lang="en-US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clearance or elimination rate.</a:t>
            </a:r>
            <a:endParaRPr lang="en-US" sz="1400" b="1" u="sng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94871" y="371825"/>
            <a:ext cx="9158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Notes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76F09DA-4F35-4275-9693-F8A68CA8E9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255" y="3129700"/>
            <a:ext cx="4286827" cy="31240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68477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32FE60CF-9DAA-4387-ACD9-050BDC18E8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344" y="1034040"/>
            <a:ext cx="8238837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ajalla UI"/>
                <a:cs typeface="Majalla UI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ajalla UI"/>
                <a:cs typeface="Majalla UI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ajalla UI"/>
                <a:cs typeface="Majalla UI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ajalla UI"/>
                <a:cs typeface="Majalla UI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ajalla UI"/>
                <a:cs typeface="Majalla UI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ajalla UI"/>
                <a:cs typeface="Majalla UI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ajalla UI"/>
                <a:cs typeface="Majalla UI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ajalla UI"/>
                <a:cs typeface="Majalla UI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ajalla UI"/>
                <a:cs typeface="Majalla UI"/>
              </a:defRPr>
            </a:lvl9pPr>
          </a:lstStyle>
          <a:p>
            <a:pPr marL="342900" indent="-342900" algn="just">
              <a:buFont typeface="Wingdings" panose="05000000000000000000" pitchFamily="2" charset="2"/>
              <a:buChar char="q"/>
              <a:defRPr/>
            </a:pP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Practical 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steady-state concentration has been reached when the plasma concentration of a drug in the blood represents </a:t>
            </a:r>
            <a:r>
              <a:rPr lang="en-US" sz="20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95% or greater of the true steady-state plasma concentration.</a:t>
            </a:r>
          </a:p>
          <a:p>
            <a:pPr marL="342900" indent="-342900" algn="just">
              <a:buFont typeface="Wingdings" panose="05000000000000000000" pitchFamily="2" charset="2"/>
              <a:buChar char="q"/>
              <a:defRPr/>
            </a:pPr>
            <a:endParaRPr lang="en-US" sz="2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  <a:defRPr/>
            </a:pP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time required to reach ‘‘practical’’ steady-state condition is always equal to </a:t>
            </a:r>
            <a:r>
              <a:rPr lang="en-US" sz="20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4.32 t</a:t>
            </a:r>
            <a:r>
              <a:rPr lang="en-US" sz="2000" b="1" u="sng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1/2</a:t>
            </a:r>
            <a:r>
              <a:rPr lang="en-US" sz="20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that drug</a:t>
            </a:r>
          </a:p>
          <a:p>
            <a:pPr algn="just">
              <a:defRPr/>
            </a:pPr>
            <a:endParaRPr lang="en-US" sz="2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 infusion of the drug for </a:t>
            </a:r>
            <a:r>
              <a:rPr lang="en-US" sz="2000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half-lives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the plasma drug concentration will be between 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95% (4.32 t</a:t>
            </a:r>
            <a:r>
              <a:rPr lang="en-US" sz="2000" b="1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1/2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and 99% (6.65 t</a:t>
            </a:r>
            <a:r>
              <a:rPr lang="en-US" sz="2000" b="1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1/2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steady-</a:t>
            </a:r>
            <a:r>
              <a:rPr lang="ar-SA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 drug concentration.</a:t>
            </a:r>
            <a:b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94871" y="371825"/>
            <a:ext cx="9158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Notes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15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0982" y="1129866"/>
            <a:ext cx="8478982" cy="4503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required for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50% 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maximum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accumulation =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t</a:t>
            </a:r>
            <a:r>
              <a:rPr lang="en-US" altLang="en-US" sz="40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0.5</a:t>
            </a:r>
          </a:p>
          <a:p>
            <a:endParaRPr lang="en-US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required for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90% 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maximum accumulation =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3.32 t</a:t>
            </a:r>
            <a:r>
              <a:rPr lang="en-US" altLang="en-US" sz="40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0.5</a:t>
            </a:r>
          </a:p>
          <a:p>
            <a:endParaRPr lang="en-US" altLang="en-US" sz="4000" b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required for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95%</a:t>
            </a:r>
            <a:r>
              <a:rPr lang="en-US" alt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maximum accumulation 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4.32- 5 t</a:t>
            </a:r>
            <a:r>
              <a:rPr lang="en-US" altLang="en-US" sz="3600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0.5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 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required for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100%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maximum accumulation 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6-7 t</a:t>
            </a:r>
            <a:r>
              <a:rPr lang="en-US" altLang="en-US" sz="40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0.5</a:t>
            </a: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276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4945" y="1567028"/>
            <a:ext cx="7416799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1000"/>
              </a:spcAft>
              <a:tabLst>
                <a:tab pos="3255645" algn="l"/>
              </a:tabLst>
            </a:pP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Css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= R/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kVd</a:t>
            </a:r>
            <a:endParaRPr lang="en-US" sz="24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50000"/>
              </a:lnSpc>
              <a:spcAft>
                <a:spcPts val="1000"/>
              </a:spcAft>
              <a:tabLst>
                <a:tab pos="3255645" algn="l"/>
              </a:tabLst>
            </a:pP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Therefore </a:t>
            </a:r>
            <a:r>
              <a:rPr lang="en-US" sz="2000" b="1" u="sng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99% steady state level 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= 99% R/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kVd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50000"/>
              </a:lnSpc>
              <a:spcAft>
                <a:spcPts val="1000"/>
              </a:spcAft>
              <a:tabLst>
                <a:tab pos="3255645" algn="l"/>
              </a:tabLst>
            </a:pP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99% R/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kVd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=( R/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kVd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 .(1-e</a:t>
            </a:r>
            <a:r>
              <a:rPr lang="en-US" sz="2000" b="1" baseline="30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-kt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50000"/>
              </a:lnSpc>
              <a:spcAft>
                <a:spcPts val="1000"/>
              </a:spcAft>
              <a:tabLst>
                <a:tab pos="3255645" algn="l"/>
              </a:tabLst>
            </a:pP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99%= 1- e</a:t>
            </a:r>
            <a:r>
              <a:rPr lang="en-US" sz="2000" b="1" baseline="30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en-US" sz="2000" b="1" baseline="300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kt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50000"/>
              </a:lnSpc>
              <a:spcAft>
                <a:spcPts val="1000"/>
              </a:spcAft>
              <a:tabLst>
                <a:tab pos="3255645" algn="l"/>
              </a:tabLst>
            </a:pP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0.01 = e</a:t>
            </a:r>
            <a:r>
              <a:rPr lang="en-US" sz="2000" b="1" baseline="30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en-US" sz="2000" b="1" baseline="300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kt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50000"/>
              </a:lnSpc>
              <a:spcAft>
                <a:spcPts val="1000"/>
              </a:spcAft>
              <a:tabLst>
                <a:tab pos="3255645" algn="l"/>
              </a:tabLst>
            </a:pP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Ln 0.01 = -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kt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50000"/>
              </a:lnSpc>
              <a:spcAft>
                <a:spcPts val="1000"/>
              </a:spcAft>
              <a:tabLst>
                <a:tab pos="3255645" algn="l"/>
              </a:tabLst>
            </a:pP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Therefore t</a:t>
            </a:r>
            <a:r>
              <a:rPr lang="en-US" sz="2000" b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99% </a:t>
            </a:r>
            <a:r>
              <a:rPr lang="en-US" sz="2000" b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ss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= 4.61/k = 4.61 t</a:t>
            </a:r>
            <a:r>
              <a:rPr lang="en-US" sz="2000" b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.05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/ 0.693 = 6.65t</a:t>
            </a:r>
            <a:r>
              <a:rPr lang="en-US" sz="2000" b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0.5</a:t>
            </a:r>
            <a:endParaRPr lang="en-US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36253" y="685861"/>
            <a:ext cx="44902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 reach 99% of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Css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59707" y="5844370"/>
            <a:ext cx="44902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Same To reach 95% of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Css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496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26298" y="729741"/>
            <a:ext cx="4208203" cy="48256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rtl="1">
              <a:lnSpc>
                <a:spcPct val="115000"/>
              </a:lnSpc>
              <a:spcBef>
                <a:spcPts val="2400"/>
              </a:spcBef>
            </a:pPr>
            <a:r>
              <a:rPr lang="en-US" sz="2400" b="1" u="sng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Loading Dose plus IV Infusion</a:t>
            </a:r>
            <a:endParaRPr lang="en-US" sz="2400" b="1" kern="0" dirty="0">
              <a:solidFill>
                <a:srgbClr val="FF0000"/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652470"/>
              </p:ext>
            </p:extLst>
          </p:nvPr>
        </p:nvGraphicFramePr>
        <p:xfrm>
          <a:off x="3698875" y="1529916"/>
          <a:ext cx="2752686" cy="8345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2" name="Equation" r:id="rId3" imgW="1498320" imgH="431640" progId="Equation.3">
                  <p:embed/>
                </p:oleObj>
              </mc:Choice>
              <mc:Fallback>
                <p:oleObj name="Equation" r:id="rId3" imgW="149832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8875" y="1529916"/>
                        <a:ext cx="2752686" cy="834591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904114" y="1683389"/>
            <a:ext cx="19383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Loading dose</a:t>
            </a:r>
            <a:endParaRPr lang="en-US" sz="2400" b="1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6027930"/>
              </p:ext>
            </p:extLst>
          </p:nvPr>
        </p:nvGraphicFramePr>
        <p:xfrm>
          <a:off x="3698875" y="2682114"/>
          <a:ext cx="2752686" cy="8775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3" name="Equation" r:id="rId5" imgW="1257120" imgH="431640" progId="Equation.3">
                  <p:embed/>
                </p:oleObj>
              </mc:Choice>
              <mc:Fallback>
                <p:oleObj name="Equation" r:id="rId5" imgW="1257120" imgH="431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8875" y="2682114"/>
                        <a:ext cx="2752686" cy="877599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1134946" y="2813003"/>
            <a:ext cx="15969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Iv infusion</a:t>
            </a:r>
            <a:endParaRPr lang="en-US" sz="2400" b="1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5009255"/>
              </p:ext>
            </p:extLst>
          </p:nvPr>
        </p:nvGraphicFramePr>
        <p:xfrm>
          <a:off x="3698875" y="4391602"/>
          <a:ext cx="3892774" cy="882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4" name="Equation" r:id="rId7" imgW="1904760" imgH="431640" progId="Equation.3">
                  <p:embed/>
                </p:oleObj>
              </mc:Choice>
              <mc:Fallback>
                <p:oleObj name="Equation" r:id="rId7" imgW="1904760" imgH="431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8875" y="4391602"/>
                        <a:ext cx="3892774" cy="88236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/>
          <p:nvPr/>
        </p:nvSpPr>
        <p:spPr>
          <a:xfrm>
            <a:off x="793507" y="4422576"/>
            <a:ext cx="24768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DL + I.V infusion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929807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491" y="455044"/>
            <a:ext cx="7486073" cy="504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>
              <a:lnSpc>
                <a:spcPct val="150000"/>
              </a:lnSpc>
              <a:spcAft>
                <a:spcPts val="1000"/>
              </a:spcAft>
              <a:tabLst>
                <a:tab pos="4307840" algn="l"/>
              </a:tabLst>
            </a:pP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Loading dose equal the amount of drug in the body at steady state</a:t>
            </a:r>
            <a:endParaRPr lang="en-US" sz="16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14" descr="IV%2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93982" y="1209963"/>
            <a:ext cx="6400800" cy="4151457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2733964" y="5611714"/>
            <a:ext cx="3168072" cy="587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1000"/>
              </a:spcAft>
              <a:tabLst>
                <a:tab pos="4307840" algn="l"/>
              </a:tabLst>
            </a:pP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 is  equal to C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ss</a:t>
            </a:r>
            <a:endParaRPr lang="en-US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517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0144" y="1671781"/>
            <a:ext cx="8552873" cy="1314638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pharmacokinetics</a:t>
            </a: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37125" y="4290290"/>
            <a:ext cx="8552873" cy="13146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6000" b="1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00206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Intravenous infusion</a:t>
            </a:r>
            <a:endParaRPr lang="en-US" dirty="0">
              <a:solidFill>
                <a:srgbClr val="00206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25850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7965" y="1049668"/>
            <a:ext cx="418869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DL=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Css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.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Vd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      </a:t>
            </a: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dose=Co .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Vd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•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Css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=R/k .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Vd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•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Css.Vd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=R/k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DL= R/k</a:t>
            </a:r>
          </a:p>
          <a:p>
            <a:pPr>
              <a:lnSpc>
                <a:spcPct val="150000"/>
              </a:lnSpc>
            </a:pPr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Css</a:t>
            </a:r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= R/CL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55273" y="310041"/>
            <a:ext cx="3168072" cy="587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1000"/>
              </a:spcAft>
              <a:tabLst>
                <a:tab pos="4307840" algn="l"/>
              </a:tabLst>
            </a:pP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 is  equal to C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ss</a:t>
            </a:r>
            <a:endParaRPr lang="en-US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63683" y="3812453"/>
            <a:ext cx="37649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1000"/>
              </a:spcAft>
              <a:tabLst>
                <a:tab pos="4307840" algn="l"/>
              </a:tabLst>
            </a:pP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DL loading dose (I.V) bolus</a:t>
            </a:r>
            <a:endParaRPr lang="en-US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9">
            <a:extLst>
              <a:ext uri="{FF2B5EF4-FFF2-40B4-BE49-F238E27FC236}">
                <a16:creationId xmlns:a16="http://schemas.microsoft.com/office/drawing/2014/main" id="{0968493F-F685-4F3F-AD6A-A0A71851E9B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4054" t="4321" b="1476"/>
          <a:stretch>
            <a:fillRect/>
          </a:stretch>
        </p:blipFill>
        <p:spPr bwMode="auto">
          <a:xfrm>
            <a:off x="4350327" y="1433406"/>
            <a:ext cx="4429415" cy="40338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607290" y="5751148"/>
            <a:ext cx="7486073" cy="504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>
              <a:lnSpc>
                <a:spcPct val="150000"/>
              </a:lnSpc>
              <a:spcAft>
                <a:spcPts val="1000"/>
              </a:spcAft>
              <a:tabLst>
                <a:tab pos="4307840" algn="l"/>
              </a:tabLst>
            </a:pP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Loading dose equal the amount of drug in the body at steady state</a:t>
            </a:r>
            <a:endParaRPr lang="en-US" sz="16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42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273" y="1638643"/>
            <a:ext cx="8820727" cy="20108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  <a:tabLst>
                <a:tab pos="3264535" algn="l"/>
              </a:tabLst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– The total elimination rate constant ( K ) =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Kb.</a:t>
            </a:r>
          </a:p>
          <a:p>
            <a:pPr>
              <a:lnSpc>
                <a:spcPct val="150000"/>
              </a:lnSpc>
              <a:spcAft>
                <a:spcPts val="1000"/>
              </a:spcAft>
              <a:tabLst>
                <a:tab pos="3264535" algn="l"/>
              </a:tabLst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– In patient suffering from 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anuria, 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 = Kb .because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zero.</a:t>
            </a:r>
          </a:p>
          <a:p>
            <a:pPr>
              <a:lnSpc>
                <a:spcPct val="150000"/>
              </a:lnSpc>
              <a:spcAft>
                <a:spcPts val="1000"/>
              </a:spcAft>
              <a:tabLst>
                <a:tab pos="3264535" algn="l"/>
              </a:tabLst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– Incase of 50 % renal function, K = Kb + ½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7382" y="803564"/>
            <a:ext cx="19581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Important notes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3349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MCj0434475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56" y="1206640"/>
            <a:ext cx="8659262" cy="5845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928091" y="53701"/>
            <a:ext cx="4352635" cy="9902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1000"/>
              </a:spcAft>
              <a:tabLst>
                <a:tab pos="4307840" algn="l"/>
              </a:tabLst>
            </a:pPr>
            <a:r>
              <a:rPr lang="en-US" sz="4400" b="1" i="1" dirty="0" smtClean="0">
                <a:solidFill>
                  <a:schemeClr val="accent1">
                    <a:lumMod val="50000"/>
                  </a:schemeClr>
                </a:solidFill>
                <a:latin typeface="Algerian" panose="04020705040A02060702" pitchFamily="82" charset="0"/>
                <a:ea typeface="Calibri" panose="020F0502020204030204" pitchFamily="34" charset="0"/>
                <a:cs typeface="Arial" panose="020B0604020202020204" pitchFamily="34" charset="0"/>
              </a:rPr>
              <a:t>Study Hard</a:t>
            </a:r>
            <a:endParaRPr lang="en-US" sz="3600" b="1" i="1" dirty="0">
              <a:solidFill>
                <a:schemeClr val="accent1">
                  <a:lumMod val="50000"/>
                </a:schemeClr>
              </a:solidFill>
              <a:effectLst/>
              <a:latin typeface="Algerian" panose="04020705040A02060702" pitchFamily="82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4" descr="Image result for any questions png">
            <a:extLst>
              <a:ext uri="{FF2B5EF4-FFF2-40B4-BE49-F238E27FC236}">
                <a16:creationId xmlns:a16="http://schemas.microsoft.com/office/drawing/2014/main" id="{170ACD21-177B-4333-B82B-41ECF7B772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8271" y="873853"/>
            <a:ext cx="3564396" cy="230587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614FB65-F6BE-40C1-B214-66E8753DA573}"/>
              </a:ext>
            </a:extLst>
          </p:cNvPr>
          <p:cNvSpPr txBox="1"/>
          <p:nvPr/>
        </p:nvSpPr>
        <p:spPr>
          <a:xfrm>
            <a:off x="2894991" y="1036521"/>
            <a:ext cx="5794013" cy="715581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0000" endA="300" endPos="550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 anchorCtr="1">
            <a:spAutoFit/>
          </a:bodyPr>
          <a:lstStyle/>
          <a:p>
            <a:pPr algn="ctr">
              <a:defRPr/>
            </a:pPr>
            <a:r>
              <a:rPr lang="en-US" sz="4050" spc="-169" dirty="0">
                <a:ln w="0"/>
                <a:solidFill>
                  <a:srgbClr val="C0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Jokerman" panose="04090605060D06020702" pitchFamily="82" charset="0"/>
              </a:rPr>
              <a:t>Any Questions ??</a:t>
            </a:r>
          </a:p>
        </p:txBody>
      </p:sp>
    </p:spTree>
    <p:extLst>
      <p:ext uri="{BB962C8B-B14F-4D97-AF65-F5344CB8AC3E}">
        <p14:creationId xmlns:p14="http://schemas.microsoft.com/office/powerpoint/2010/main" val="654851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565150" y="228600"/>
            <a:ext cx="8229600" cy="762000"/>
          </a:xfr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accent5">
                <a:shade val="95000"/>
                <a:satMod val="10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How to draw?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1763713" y="5084763"/>
            <a:ext cx="32400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4391819" y="5105358"/>
            <a:ext cx="12239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/>
              <a:t>time</a:t>
            </a: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106363" y="1084069"/>
            <a:ext cx="31686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/>
              <a:t>Log Conc.</a:t>
            </a:r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2051050" y="2565400"/>
            <a:ext cx="2232025" cy="23034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5681" name="Group 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667535"/>
              </p:ext>
            </p:extLst>
          </p:nvPr>
        </p:nvGraphicFramePr>
        <p:xfrm>
          <a:off x="6477000" y="1213507"/>
          <a:ext cx="2327275" cy="3108326"/>
        </p:xfrm>
        <a:graphic>
          <a:graphicData uri="http://schemas.openxmlformats.org/drawingml/2006/table">
            <a:tbl>
              <a:tblPr/>
              <a:tblGrid>
                <a:gridCol w="1223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3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Conc.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7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6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7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5653" name="Oval 53"/>
          <p:cNvSpPr>
            <a:spLocks noChangeArrowheads="1"/>
          </p:cNvSpPr>
          <p:nvPr/>
        </p:nvSpPr>
        <p:spPr bwMode="auto">
          <a:xfrm>
            <a:off x="2484438" y="2997200"/>
            <a:ext cx="215900" cy="2159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654" name="Oval 54"/>
          <p:cNvSpPr>
            <a:spLocks noChangeArrowheads="1"/>
          </p:cNvSpPr>
          <p:nvPr/>
        </p:nvSpPr>
        <p:spPr bwMode="auto">
          <a:xfrm>
            <a:off x="3059113" y="3573463"/>
            <a:ext cx="215900" cy="2159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655" name="Oval 55"/>
          <p:cNvSpPr>
            <a:spLocks noChangeArrowheads="1"/>
          </p:cNvSpPr>
          <p:nvPr/>
        </p:nvSpPr>
        <p:spPr bwMode="auto">
          <a:xfrm>
            <a:off x="3635375" y="4221163"/>
            <a:ext cx="215900" cy="2159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658" name="Line 58"/>
          <p:cNvSpPr>
            <a:spLocks noChangeShapeType="1"/>
          </p:cNvSpPr>
          <p:nvPr/>
        </p:nvSpPr>
        <p:spPr bwMode="auto">
          <a:xfrm flipH="1" flipV="1">
            <a:off x="1763713" y="2276475"/>
            <a:ext cx="287337" cy="288925"/>
          </a:xfrm>
          <a:prstGeom prst="line">
            <a:avLst/>
          </a:prstGeom>
          <a:noFill/>
          <a:ln w="349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659" name="Text Box 59"/>
          <p:cNvSpPr txBox="1">
            <a:spLocks noChangeArrowheads="1"/>
          </p:cNvSpPr>
          <p:nvPr/>
        </p:nvSpPr>
        <p:spPr bwMode="auto">
          <a:xfrm>
            <a:off x="323850" y="1916113"/>
            <a:ext cx="15113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/>
              <a:t>LogC</a:t>
            </a:r>
            <a:r>
              <a:rPr lang="en-US" sz="3200" b="1" baseline="-25000" dirty="0" smtClean="0"/>
              <a:t>0</a:t>
            </a:r>
          </a:p>
        </p:txBody>
      </p:sp>
      <p:sp>
        <p:nvSpPr>
          <p:cNvPr id="25660" name="Line 60"/>
          <p:cNvSpPr>
            <a:spLocks noChangeShapeType="1"/>
          </p:cNvSpPr>
          <p:nvPr/>
        </p:nvSpPr>
        <p:spPr bwMode="auto">
          <a:xfrm flipV="1">
            <a:off x="1763713" y="1700213"/>
            <a:ext cx="0" cy="3384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665" name="Line 65"/>
          <p:cNvSpPr>
            <a:spLocks noChangeShapeType="1"/>
          </p:cNvSpPr>
          <p:nvPr/>
        </p:nvSpPr>
        <p:spPr bwMode="auto">
          <a:xfrm>
            <a:off x="2555875" y="3141663"/>
            <a:ext cx="0" cy="1223962"/>
          </a:xfrm>
          <a:prstGeom prst="line">
            <a:avLst/>
          </a:prstGeom>
          <a:noFill/>
          <a:ln w="57150" cap="rnd">
            <a:solidFill>
              <a:srgbClr val="FF66FF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667" name="Line 67"/>
          <p:cNvSpPr>
            <a:spLocks noChangeShapeType="1"/>
          </p:cNvSpPr>
          <p:nvPr/>
        </p:nvSpPr>
        <p:spPr bwMode="auto">
          <a:xfrm>
            <a:off x="2555875" y="4365625"/>
            <a:ext cx="1079500" cy="0"/>
          </a:xfrm>
          <a:prstGeom prst="line">
            <a:avLst/>
          </a:prstGeom>
          <a:noFill/>
          <a:ln w="57150" cap="rnd">
            <a:solidFill>
              <a:srgbClr val="FF66FF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668" name="Line 68"/>
          <p:cNvSpPr>
            <a:spLocks noChangeShapeType="1"/>
          </p:cNvSpPr>
          <p:nvPr/>
        </p:nvSpPr>
        <p:spPr bwMode="auto">
          <a:xfrm flipH="1">
            <a:off x="1763713" y="3141663"/>
            <a:ext cx="720725" cy="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669" name="Line 69"/>
          <p:cNvSpPr>
            <a:spLocks noChangeShapeType="1"/>
          </p:cNvSpPr>
          <p:nvPr/>
        </p:nvSpPr>
        <p:spPr bwMode="auto">
          <a:xfrm flipH="1">
            <a:off x="1763713" y="4365625"/>
            <a:ext cx="792162" cy="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671" name="Line 71"/>
          <p:cNvSpPr>
            <a:spLocks noChangeShapeType="1"/>
          </p:cNvSpPr>
          <p:nvPr/>
        </p:nvSpPr>
        <p:spPr bwMode="auto">
          <a:xfrm>
            <a:off x="3708400" y="4437063"/>
            <a:ext cx="0" cy="64770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674" name="Line 74"/>
          <p:cNvSpPr>
            <a:spLocks noChangeShapeType="1"/>
          </p:cNvSpPr>
          <p:nvPr/>
        </p:nvSpPr>
        <p:spPr bwMode="auto">
          <a:xfrm>
            <a:off x="2555875" y="4365625"/>
            <a:ext cx="0" cy="719138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675" name="Text Box 75"/>
          <p:cNvSpPr txBox="1">
            <a:spLocks noChangeArrowheads="1"/>
          </p:cNvSpPr>
          <p:nvPr/>
        </p:nvSpPr>
        <p:spPr bwMode="auto">
          <a:xfrm>
            <a:off x="1116013" y="2795589"/>
            <a:ext cx="863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0070C0"/>
                </a:solidFill>
              </a:rPr>
              <a:t>C 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25676" name="Rectangle 76"/>
          <p:cNvSpPr>
            <a:spLocks noChangeArrowheads="1"/>
          </p:cNvSpPr>
          <p:nvPr/>
        </p:nvSpPr>
        <p:spPr bwMode="auto">
          <a:xfrm>
            <a:off x="1042988" y="3933825"/>
            <a:ext cx="66236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70C0"/>
                </a:solidFill>
              </a:rPr>
              <a:t>C </a:t>
            </a:r>
            <a:r>
              <a:rPr lang="en-US" sz="3200" b="1" baseline="-25000" dirty="0" smtClean="0">
                <a:solidFill>
                  <a:srgbClr val="0070C0"/>
                </a:solidFill>
              </a:rPr>
              <a:t>b</a:t>
            </a:r>
          </a:p>
        </p:txBody>
      </p:sp>
      <p:sp>
        <p:nvSpPr>
          <p:cNvPr id="25677" name="Text Box 77"/>
          <p:cNvSpPr txBox="1">
            <a:spLocks noChangeArrowheads="1"/>
          </p:cNvSpPr>
          <p:nvPr/>
        </p:nvSpPr>
        <p:spPr bwMode="auto">
          <a:xfrm>
            <a:off x="2268538" y="5157788"/>
            <a:ext cx="7921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70C0"/>
                </a:solidFill>
              </a:rPr>
              <a:t>t </a:t>
            </a:r>
            <a:r>
              <a:rPr lang="en-US" sz="3200" b="1" baseline="-25000" dirty="0" smtClean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25678" name="Rectangle 78"/>
          <p:cNvSpPr>
            <a:spLocks noChangeArrowheads="1"/>
          </p:cNvSpPr>
          <p:nvPr/>
        </p:nvSpPr>
        <p:spPr bwMode="auto">
          <a:xfrm>
            <a:off x="3563938" y="5185876"/>
            <a:ext cx="863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70C0"/>
                </a:solidFill>
              </a:rPr>
              <a:t>t </a:t>
            </a:r>
            <a:r>
              <a:rPr lang="en-US" sz="3200" b="1" baseline="-25000" dirty="0" smtClean="0">
                <a:solidFill>
                  <a:srgbClr val="0070C0"/>
                </a:solidFill>
              </a:rPr>
              <a:t>b</a:t>
            </a:r>
          </a:p>
        </p:txBody>
      </p:sp>
      <p:sp>
        <p:nvSpPr>
          <p:cNvPr id="25" name="Line 5"/>
          <p:cNvSpPr>
            <a:spLocks noChangeShapeType="1"/>
          </p:cNvSpPr>
          <p:nvPr/>
        </p:nvSpPr>
        <p:spPr bwMode="auto">
          <a:xfrm>
            <a:off x="3474819" y="2345092"/>
            <a:ext cx="27368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3387259" y="1713266"/>
            <a:ext cx="38163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Log </a:t>
            </a:r>
            <a:r>
              <a:rPr lang="en-US" sz="2800" b="1" dirty="0" err="1"/>
              <a:t>C</a:t>
            </a:r>
            <a:r>
              <a:rPr lang="en-US" sz="2800" b="1" baseline="-25000" dirty="0" err="1"/>
              <a:t>a</a:t>
            </a:r>
            <a:r>
              <a:rPr lang="en-US" sz="2800" b="1" dirty="0"/>
              <a:t> - Log  </a:t>
            </a:r>
            <a:r>
              <a:rPr lang="en-US" sz="2800" b="1" dirty="0" err="1"/>
              <a:t>C</a:t>
            </a:r>
            <a:r>
              <a:rPr lang="en-US" sz="2800" b="1" baseline="-25000" dirty="0" err="1"/>
              <a:t>b</a:t>
            </a:r>
            <a:endParaRPr lang="en-US" sz="2800" b="1" baseline="-25000" dirty="0"/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3835181" y="2409441"/>
            <a:ext cx="20161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t </a:t>
            </a:r>
            <a:r>
              <a:rPr lang="en-US" sz="2800" b="1" baseline="-25000" dirty="0"/>
              <a:t>a</a:t>
            </a:r>
            <a:r>
              <a:rPr lang="en-US" sz="2800" b="1" dirty="0"/>
              <a:t>  - t </a:t>
            </a:r>
            <a:r>
              <a:rPr lang="en-US" sz="2800" b="1" baseline="-25000" dirty="0"/>
              <a:t>b</a:t>
            </a:r>
          </a:p>
        </p:txBody>
      </p:sp>
      <p:sp>
        <p:nvSpPr>
          <p:cNvPr id="3" name="Rectangle 2"/>
          <p:cNvSpPr/>
          <p:nvPr/>
        </p:nvSpPr>
        <p:spPr>
          <a:xfrm>
            <a:off x="2173641" y="2033885"/>
            <a:ext cx="11624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Slope </a:t>
            </a:r>
            <a:r>
              <a:rPr lang="en-US" sz="2400" b="1" dirty="0">
                <a:solidFill>
                  <a:srgbClr val="FF0000"/>
                </a:solidFill>
              </a:rPr>
              <a:t>=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31772" y="5793402"/>
            <a:ext cx="8559827" cy="830997"/>
          </a:xfrm>
          <a:prstGeom prst="rect">
            <a:avLst/>
          </a:prstGeom>
          <a:ln w="28575">
            <a:solidFill>
              <a:schemeClr val="accent5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Slope</a:t>
            </a:r>
            <a:r>
              <a:rPr lang="en-US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  <a:r>
              <a:rPr lang="en-US" sz="2400" b="1" dirty="0" smtClean="0"/>
              <a:t>will </a:t>
            </a:r>
            <a:r>
              <a:rPr lang="en-US" sz="2400" b="1" dirty="0"/>
              <a:t>have </a:t>
            </a:r>
            <a:r>
              <a:rPr lang="en-US" sz="2400" b="1" dirty="0" smtClean="0"/>
              <a:t>–</a:t>
            </a:r>
            <a:r>
              <a:rPr lang="en-US" sz="2400" b="1" dirty="0" err="1" smtClean="0"/>
              <a:t>ve</a:t>
            </a:r>
            <a:r>
              <a:rPr lang="en-US" sz="2400" b="1" dirty="0" smtClean="0"/>
              <a:t> </a:t>
            </a:r>
            <a:r>
              <a:rPr lang="en-US" sz="2400" b="1" dirty="0"/>
              <a:t>sign &amp; this means the conc. of the drug decrease with time </a:t>
            </a:r>
          </a:p>
        </p:txBody>
      </p:sp>
    </p:spTree>
    <p:extLst>
      <p:ext uri="{BB962C8B-B14F-4D97-AF65-F5344CB8AC3E}">
        <p14:creationId xmlns:p14="http://schemas.microsoft.com/office/powerpoint/2010/main" val="2052997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5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5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25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5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5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5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5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25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500"/>
                                        <p:tgtEl>
                                          <p:spTgt spid="25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25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25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5" dur="500"/>
                                        <p:tgtEl>
                                          <p:spTgt spid="25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0" dur="500"/>
                                        <p:tgtEl>
                                          <p:spTgt spid="25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3" dur="500"/>
                                        <p:tgtEl>
                                          <p:spTgt spid="25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8" dur="500"/>
                                        <p:tgtEl>
                                          <p:spTgt spid="25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1" dur="500"/>
                                        <p:tgtEl>
                                          <p:spTgt spid="25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6" dur="500"/>
                                        <p:tgtEl>
                                          <p:spTgt spid="25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9" dur="500"/>
                                        <p:tgtEl>
                                          <p:spTgt spid="25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4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8" grpId="0" animBg="1"/>
      <p:bldP spid="25609" grpId="0"/>
      <p:bldP spid="25615" grpId="0" animBg="1"/>
      <p:bldP spid="25653" grpId="0" animBg="1"/>
      <p:bldP spid="25654" grpId="0" animBg="1"/>
      <p:bldP spid="25655" grpId="0" animBg="1"/>
      <p:bldP spid="25658" grpId="0" animBg="1"/>
      <p:bldP spid="25659" grpId="0"/>
      <p:bldP spid="25660" grpId="0" animBg="1"/>
      <p:bldP spid="25665" grpId="0" animBg="1"/>
      <p:bldP spid="25667" grpId="0" animBg="1"/>
      <p:bldP spid="25668" grpId="0" animBg="1"/>
      <p:bldP spid="25669" grpId="0" animBg="1"/>
      <p:bldP spid="25671" grpId="0" animBg="1"/>
      <p:bldP spid="25674" grpId="0" animBg="1"/>
      <p:bldP spid="25675" grpId="0"/>
      <p:bldP spid="25676" grpId="0"/>
      <p:bldP spid="25677" grpId="0"/>
      <p:bldP spid="25678" grpId="0"/>
      <p:bldP spid="25" grpId="0" animBg="1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09600" y="152400"/>
            <a:ext cx="8229600" cy="1143000"/>
          </a:xfr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to calculate pharmacokinetic parameters?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7332" y="2548075"/>
            <a:ext cx="5847556" cy="2968488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None/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Elimination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const.(K)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Slope= - K / 2.303</a:t>
            </a:r>
          </a:p>
          <a:p>
            <a:pPr>
              <a:buFont typeface="Wingdings" pitchFamily="2" charset="2"/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=  - Slope x 2.303</a:t>
            </a:r>
          </a:p>
          <a:p>
            <a:pPr>
              <a:buFont typeface="Wingdings" pitchFamily="2" charset="2"/>
              <a:buNone/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 Half life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(t</a:t>
            </a:r>
            <a:r>
              <a:rPr lang="en-US" sz="2400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0.5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t </a:t>
            </a:r>
            <a:r>
              <a:rPr lang="en-US" sz="2400" b="1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½ 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0.693 / K</a:t>
            </a:r>
          </a:p>
          <a:p>
            <a:pPr>
              <a:buFont typeface="Wingdings" pitchFamily="2" charset="2"/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or  </a:t>
            </a:r>
          </a:p>
          <a:p>
            <a:pPr>
              <a:buFont typeface="Wingdings" pitchFamily="2" charset="2"/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from graph t </a:t>
            </a:r>
            <a:r>
              <a:rPr lang="en-US" sz="24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½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½ C</a:t>
            </a:r>
            <a:r>
              <a:rPr lang="en-US" sz="24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>
            <a:off x="6084888" y="2708275"/>
            <a:ext cx="0" cy="30241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>
            <a:off x="6048375" y="5732462"/>
            <a:ext cx="2867025" cy="1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Line 7"/>
          <p:cNvSpPr>
            <a:spLocks noChangeShapeType="1"/>
          </p:cNvSpPr>
          <p:nvPr/>
        </p:nvSpPr>
        <p:spPr bwMode="auto">
          <a:xfrm>
            <a:off x="6443663" y="3500438"/>
            <a:ext cx="2017712" cy="2016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>
            <a:off x="6084888" y="3141663"/>
            <a:ext cx="287337" cy="287337"/>
          </a:xfrm>
          <a:prstGeom prst="line">
            <a:avLst/>
          </a:prstGeom>
          <a:noFill/>
          <a:ln w="5715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5292725" y="2924175"/>
            <a:ext cx="647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Co</a:t>
            </a:r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>
            <a:off x="6084888" y="4437063"/>
            <a:ext cx="1296987" cy="0"/>
          </a:xfrm>
          <a:prstGeom prst="line">
            <a:avLst/>
          </a:prstGeom>
          <a:ln w="38100">
            <a:headEnd/>
            <a:tailEnd/>
          </a:ln>
          <a:extLst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>
            <a:off x="7380288" y="4437063"/>
            <a:ext cx="0" cy="1296987"/>
          </a:xfrm>
          <a:prstGeom prst="line">
            <a:avLst/>
          </a:prstGeom>
          <a:ln w="38100">
            <a:headEnd/>
            <a:tailEnd/>
          </a:ln>
          <a:extLst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7235825" y="5876925"/>
            <a:ext cx="5048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7164388" y="5805488"/>
            <a:ext cx="792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t </a:t>
            </a:r>
            <a:r>
              <a:rPr lang="en-US" sz="2400" b="1" baseline="-25000" dirty="0"/>
              <a:t>1/2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ounded Rectangle 12"/>
              <p:cNvSpPr/>
              <p:nvPr/>
            </p:nvSpPr>
            <p:spPr>
              <a:xfrm>
                <a:off x="471542" y="1400332"/>
                <a:ext cx="4818555" cy="1019790"/>
              </a:xfrm>
              <a:prstGeom prst="round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bg2">
                    <a:lumMod val="9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𝒍𝒐𝒈</m:t>
                      </m:r>
                      <m:sSub>
                        <m:sSubPr>
                          <m:ctrlP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𝑪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𝒕</m:t>
                          </m:r>
                        </m:sub>
                      </m:sSub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𝒍𝒐𝒈</m:t>
                      </m:r>
                      <m:sSub>
                        <m:sSubPr>
                          <m:ctrlP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𝑪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type m:val="lin"/>
                          <m:ctrlP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𝒌𝒕</m:t>
                          </m:r>
                        </m:num>
                        <m:den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.</m:t>
                          </m:r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𝟑𝟎𝟑</m:t>
                          </m:r>
                        </m:den>
                      </m:f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13" name="Rounded 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542" y="1400332"/>
                <a:ext cx="4818555" cy="1019790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bg2">
                    <a:lumMod val="9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5645315" y="2156687"/>
            <a:ext cx="231123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/>
              <a:t>Log Conc.</a:t>
            </a: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7959178" y="5972969"/>
            <a:ext cx="12239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/>
              <a:t>time</a:t>
            </a:r>
          </a:p>
        </p:txBody>
      </p:sp>
      <p:sp>
        <p:nvSpPr>
          <p:cNvPr id="2" name="Rectangle 1"/>
          <p:cNvSpPr/>
          <p:nvPr/>
        </p:nvSpPr>
        <p:spPr>
          <a:xfrm>
            <a:off x="5095515" y="4252397"/>
            <a:ext cx="9128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2800" b="1" dirty="0"/>
              <a:t>½ C</a:t>
            </a:r>
            <a:r>
              <a:rPr lang="en-US" sz="2800" b="1" baseline="-25000" dirty="0"/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1928780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6" dur="500"/>
                                        <p:tgtEl>
                                          <p:spTgt spid="286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1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 animBg="1"/>
      <p:bldP spid="28678" grpId="0" animBg="1"/>
      <p:bldP spid="28679" grpId="0" animBg="1"/>
      <p:bldP spid="28680" grpId="0" animBg="1"/>
      <p:bldP spid="28684" grpId="0" animBg="1"/>
      <p:bldP spid="28685" grpId="0" animBg="1"/>
      <p:bldP spid="28687" grpId="0"/>
      <p:bldP spid="13" grpId="0" animBg="1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D1010A6-A766-40CF-A19F-31373C28A88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750"/>
          <a:stretch/>
        </p:blipFill>
        <p:spPr>
          <a:xfrm>
            <a:off x="492865" y="1657548"/>
            <a:ext cx="7848600" cy="42037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2CD68EC-1FED-4AAF-991C-4829236B8192}"/>
              </a:ext>
            </a:extLst>
          </p:cNvPr>
          <p:cNvSpPr/>
          <p:nvPr/>
        </p:nvSpPr>
        <p:spPr>
          <a:xfrm>
            <a:off x="581169" y="535132"/>
            <a:ext cx="4368800" cy="7413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Light" panose="020E0507020206020404" pitchFamily="34" charset="0"/>
              </a:rPr>
              <a:t>Intravenous bolus</a:t>
            </a:r>
            <a:endParaRPr lang="ar-SA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Light" panose="020E0507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640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72473" y="498766"/>
            <a:ext cx="8534400" cy="1981200"/>
          </a:xfrm>
          <a:prstGeom prst="roundRect">
            <a:avLst/>
          </a:prstGeom>
          <a:solidFill>
            <a:srgbClr val="00206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 II </a:t>
            </a:r>
            <a:b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One-compartment model with intravenous infusion administration</a:t>
            </a:r>
            <a:endParaRPr lang="en-US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ØµÙØ±Ø© Ø°Ø§Øª ØµÙ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635" y="2932752"/>
            <a:ext cx="4017819" cy="3347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ÙØªÙØ¬Ø© Ø¨Ø­Ø« Ø§ÙØµÙØ± Ø¹Ù âªi.v infusion  imagesâ¬â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3673" y="3005269"/>
            <a:ext cx="3858008" cy="3184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2697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1561" y="866829"/>
            <a:ext cx="8424511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Intravenous infusion is a direct method by which the drug is administered systemically into the body. IV drug solutions may be given either as a bolus dose or infused slowly at a </a:t>
            </a:r>
            <a:r>
              <a:rPr 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constant or zero order </a:t>
            </a:r>
            <a:r>
              <a:rPr lang="en-US" sz="2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rate.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 advantage of an 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 infusion 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the ability to maintain constant plasma drug concentrations, referred to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steady-state drug </a:t>
            </a:r>
            <a:r>
              <a:rPr lang="en-US" sz="2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concentrations  </a:t>
            </a:r>
            <a:r>
              <a:rPr lang="en-US" sz="2000" b="1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(effective or therapeutic concentration</a:t>
            </a: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2000" b="1" dirty="0"/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Infusions 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zero-order processes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because they deliver a fixed amount of drug per unit time (e.g., mg/min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Therefore, 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I.V infusion is one-compartment 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model, the infused drug follows zero-order</a:t>
            </a:r>
            <a:r>
              <a:rPr lang="ar-SA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input and first order output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2CD68EC-1FED-4AAF-991C-4829236B8192}"/>
              </a:ext>
            </a:extLst>
          </p:cNvPr>
          <p:cNvSpPr/>
          <p:nvPr/>
        </p:nvSpPr>
        <p:spPr>
          <a:xfrm>
            <a:off x="451634" y="91786"/>
            <a:ext cx="4997330" cy="7387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Light" panose="020E0507020206020404" pitchFamily="34" charset="0"/>
              </a:rPr>
              <a:t>Intravenous </a:t>
            </a: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Light" panose="020E0507020206020404" pitchFamily="34" charset="0"/>
              </a:rPr>
              <a:t>infusion </a:t>
            </a:r>
            <a:endParaRPr lang="ar-SA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Light" panose="020E0507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698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ibluelap 11\Desktop\Capture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90" y="387898"/>
            <a:ext cx="4996874" cy="3121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 descr="C:\Users\ibluelap 11\Desktop\Capture2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08332" y="3897745"/>
            <a:ext cx="5061413" cy="268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2CD68EC-1FED-4AAF-991C-4829236B8192}"/>
              </a:ext>
            </a:extLst>
          </p:cNvPr>
          <p:cNvSpPr/>
          <p:nvPr/>
        </p:nvSpPr>
        <p:spPr>
          <a:xfrm>
            <a:off x="1062182" y="4768331"/>
            <a:ext cx="18195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Intravenous 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infusion </a:t>
            </a:r>
            <a:endParaRPr lang="ar-SA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2CD68EC-1FED-4AAF-991C-4829236B8192}"/>
              </a:ext>
            </a:extLst>
          </p:cNvPr>
          <p:cNvSpPr/>
          <p:nvPr/>
        </p:nvSpPr>
        <p:spPr>
          <a:xfrm>
            <a:off x="5597236" y="748528"/>
            <a:ext cx="1819564" cy="113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Intravenous 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bolus</a:t>
            </a:r>
            <a:endParaRPr lang="ar-SA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320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7624" y="436479"/>
            <a:ext cx="60677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Advantages for giving a drug by IV infusion: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0219" y="1064967"/>
            <a:ext cx="832196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1-Precise control of plasma drug concentration to fit the individual needs of 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the patient.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2-For drugs with narrow therapeutic window, IV infusion maintains an effective constant plasma drug concentration by eliminating </a:t>
            </a: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wide fluctuation.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3-The duration of drug therapy may be maintained or terminated as needed using IV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infusion.</a:t>
            </a:r>
            <a:endParaRPr lang="en-US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51832" y="5354843"/>
            <a:ext cx="47435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What happen in I.V infusion?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852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1222</TotalTime>
  <Words>905</Words>
  <Application>Microsoft Office PowerPoint</Application>
  <PresentationFormat>On-screen Show (4:3)</PresentationFormat>
  <Paragraphs>121</Paragraphs>
  <Slides>22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7" baseType="lpstr">
      <vt:lpstr>Algerian</vt:lpstr>
      <vt:lpstr>Andalus</vt:lpstr>
      <vt:lpstr>Arial</vt:lpstr>
      <vt:lpstr>Calibri</vt:lpstr>
      <vt:lpstr>Cambria</vt:lpstr>
      <vt:lpstr>Cambria Math</vt:lpstr>
      <vt:lpstr>Copperplate Gothic Light</vt:lpstr>
      <vt:lpstr>Corbel</vt:lpstr>
      <vt:lpstr>Jokerman</vt:lpstr>
      <vt:lpstr>Majalla UI</vt:lpstr>
      <vt:lpstr>Tahoma</vt:lpstr>
      <vt:lpstr>Times New Roman</vt:lpstr>
      <vt:lpstr>Wingdings</vt:lpstr>
      <vt:lpstr>Basis</vt:lpstr>
      <vt:lpstr>Equation</vt:lpstr>
      <vt:lpstr>PowerPoint Presentation</vt:lpstr>
      <vt:lpstr>pharmacokinetics</vt:lpstr>
      <vt:lpstr>How to draw?</vt:lpstr>
      <vt:lpstr>How to calculate pharmacokinetic parameters?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Abeer Saad</dc:creator>
  <cp:lastModifiedBy>abeer saad</cp:lastModifiedBy>
  <cp:revision>149</cp:revision>
  <dcterms:created xsi:type="dcterms:W3CDTF">2019-02-16T01:23:34Z</dcterms:created>
  <dcterms:modified xsi:type="dcterms:W3CDTF">2020-03-17T08:38:40Z</dcterms:modified>
</cp:coreProperties>
</file>