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288" r:id="rId2"/>
    <p:sldId id="298" r:id="rId3"/>
    <p:sldId id="260" r:id="rId4"/>
    <p:sldId id="289" r:id="rId5"/>
    <p:sldId id="290" r:id="rId6"/>
    <p:sldId id="261" r:id="rId7"/>
    <p:sldId id="281" r:id="rId8"/>
    <p:sldId id="292" r:id="rId9"/>
    <p:sldId id="293" r:id="rId10"/>
    <p:sldId id="286" r:id="rId11"/>
    <p:sldId id="267" r:id="rId12"/>
    <p:sldId id="284" r:id="rId13"/>
    <p:sldId id="285" r:id="rId14"/>
    <p:sldId id="271" r:id="rId15"/>
    <p:sldId id="272" r:id="rId16"/>
    <p:sldId id="294" r:id="rId17"/>
    <p:sldId id="295" r:id="rId18"/>
    <p:sldId id="274" r:id="rId19"/>
    <p:sldId id="296" r:id="rId20"/>
    <p:sldId id="258" r:id="rId21"/>
    <p:sldId id="277" r:id="rId22"/>
    <p:sldId id="297" r:id="rId23"/>
    <p:sldId id="26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4E21B80-B417-4D2D-93F5-5732DE340919}" type="datetimeFigureOut">
              <a:rPr lang="ar-EG" smtClean="0"/>
              <a:pPr/>
              <a:t>23/07/1441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8C49467-309E-4790-AB73-1B80693FA7F7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5. m62 Sales &amp; Marketing Materials\Brainshark_Marketing_VT\Webinar_animation_June_8th_2011\Background\BAck_001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143999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3FA81-710F-4113-A5CB-A37799F948A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CF62E-CE15-4E86-A90C-B1F6239DBAF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7160" y="-27384"/>
            <a:ext cx="5698976" cy="778098"/>
          </a:xfrm>
        </p:spPr>
        <p:txBody>
          <a:bodyPr/>
          <a:lstStyle>
            <a:lvl1pPr algn="l"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61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EE7C6-E4B5-4AA0-9546-22F2085359A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479038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24"/>
            <a:ext cx="93249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857232"/>
            <a:ext cx="8229600" cy="1143000"/>
          </a:xfrm>
        </p:spPr>
        <p:txBody>
          <a:bodyPr>
            <a:normAutofit fontScale="90000"/>
          </a:bodyPr>
          <a:lstStyle/>
          <a:p>
            <a:pPr rtl="1" eaLnBrk="1" hangingPunct="1">
              <a:defRPr/>
            </a:pPr>
            <a:r>
              <a:rPr lang="ar-EG" sz="8000" b="1" dirty="0" smtClean="0">
                <a:solidFill>
                  <a:schemeClr val="accent1">
                    <a:lumMod val="10000"/>
                  </a:schemeClr>
                </a:solidFill>
                <a:latin typeface="Andalus" pitchFamily="18" charset="-78"/>
                <a:cs typeface="Andalus" pitchFamily="18" charset="-78"/>
              </a:rPr>
              <a:t>بسم الله الرحمن الرحيم</a:t>
            </a:r>
            <a:endParaRPr lang="th-TH" sz="8000" b="1" dirty="0" smtClean="0">
              <a:solidFill>
                <a:schemeClr val="accent1">
                  <a:lumMod val="10000"/>
                </a:schemeClr>
              </a:solidFill>
              <a:latin typeface="Andalus" pitchFamily="18" charset="-78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1676400" y="2209800"/>
            <a:ext cx="5616575" cy="1624013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Procedure</a:t>
            </a:r>
            <a:endParaRPr lang="ar-EG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0" y="4572000"/>
            <a:ext cx="445346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(Dry method)</a:t>
            </a:r>
            <a:endParaRPr lang="ar-EG" sz="6000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 descr="Image result for beaker images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/>
          </a:p>
        </p:txBody>
      </p:sp>
      <p:pic>
        <p:nvPicPr>
          <p:cNvPr id="16" name="Picture 4" descr="morter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364287" y="4648200"/>
            <a:ext cx="2246313" cy="1535112"/>
          </a:xfrm>
          <a:noFill/>
        </p:spPr>
      </p:pic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228600" y="609600"/>
            <a:ext cx="88392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1- Adjust the balance.</a:t>
            </a:r>
          </a:p>
          <a:p>
            <a:pPr>
              <a:spcBef>
                <a:spcPct val="50000"/>
              </a:spcBef>
            </a:pP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 Put apiece of paper on each pan and readjust the balance.</a:t>
            </a:r>
          </a:p>
          <a:p>
            <a:pPr>
              <a:spcBef>
                <a:spcPct val="50000"/>
              </a:spcBef>
            </a:pPr>
            <a:r>
              <a:rPr lang="en-US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 Grind 1.25 gum acacia well to a very fine powder.</a:t>
            </a:r>
          </a:p>
          <a:p>
            <a:pPr>
              <a:spcBef>
                <a:spcPct val="50000"/>
              </a:spcBef>
            </a:pP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 Add all oil at once, disperse it gently </a:t>
            </a:r>
          </a:p>
          <a:p>
            <a:pPr>
              <a:spcBef>
                <a:spcPct val="50000"/>
              </a:spcBef>
            </a:pPr>
            <a:r>
              <a:rPr lang="en-US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5- Add all water  (in primary emulsion) at once and triturate rapidly in one direction until you hear click sound (formation of primary emulsion). </a:t>
            </a:r>
          </a:p>
          <a:p>
            <a:pPr>
              <a:spcBef>
                <a:spcPct val="50000"/>
              </a:spcBef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6- Dilute by adding water drop by drop and mix very well  after each addition. </a:t>
            </a:r>
          </a:p>
          <a:p>
            <a:pPr>
              <a:spcBef>
                <a:spcPct val="50000"/>
              </a:spcBef>
            </a:pP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7- Adjust the volume to 25 ml, write the label and send the preparation.</a:t>
            </a:r>
            <a:endParaRPr 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762000"/>
            <a:ext cx="2438400" cy="1143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Label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400" y="1905000"/>
            <a:ext cx="8839200" cy="4114800"/>
          </a:xfrm>
          <a:prstGeom prst="roundRect">
            <a:avLst/>
          </a:prstGeom>
          <a:noFill/>
          <a:ln>
            <a:noFill/>
          </a:ln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dalus" pitchFamily="18" charset="-78"/>
                <a:ea typeface="+mn-ea"/>
                <a:cs typeface="Andalus" pitchFamily="18" charset="-78"/>
              </a:rPr>
              <a:t>Name of preparation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ea typeface="+mn-ea"/>
                <a:cs typeface="Andalus" pitchFamily="18" charset="-78"/>
              </a:rPr>
              <a:t>: Turpentine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ea typeface="+mn-ea"/>
                <a:cs typeface="Andalus" pitchFamily="18" charset="-78"/>
              </a:rPr>
              <a:t> Oil Emulsion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dalus" pitchFamily="18" charset="-78"/>
              <a:ea typeface="+mn-ea"/>
              <a:cs typeface="Andalus" pitchFamily="18" charset="-7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dalus" pitchFamily="18" charset="-78"/>
                <a:ea typeface="+mn-ea"/>
                <a:cs typeface="Andalus" pitchFamily="18" charset="-78"/>
              </a:rPr>
              <a:t>Directions:  </a:t>
            </a:r>
            <a:r>
              <a:rPr lang="en-US" sz="3200" b="1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T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ndalus" pitchFamily="18" charset="-78"/>
                <a:ea typeface="+mn-ea"/>
                <a:cs typeface="Andalus" pitchFamily="18" charset="-78"/>
              </a:rPr>
              <a:t>o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ndalus" pitchFamily="18" charset="-78"/>
                <a:ea typeface="+mn-ea"/>
                <a:cs typeface="Andalus" pitchFamily="18" charset="-78"/>
              </a:rPr>
              <a:t> be applied at night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ndalus" pitchFamily="18" charset="-78"/>
              <a:ea typeface="+mn-ea"/>
              <a:cs typeface="Andalus" pitchFamily="18" charset="-7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dalus" pitchFamily="18" charset="-78"/>
                <a:ea typeface="+mn-ea"/>
                <a:cs typeface="Andalus" pitchFamily="18" charset="-78"/>
              </a:rPr>
              <a:t>Use: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ndalus" pitchFamily="18" charset="-78"/>
                <a:ea typeface="+mn-ea"/>
                <a:cs typeface="Andalus" pitchFamily="18" charset="-78"/>
              </a:rPr>
              <a:t>External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dalus" pitchFamily="18" charset="-78"/>
                <a:ea typeface="+mn-ea"/>
                <a:cs typeface="Andalus" pitchFamily="18" charset="-78"/>
              </a:rPr>
              <a:t>Color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ea typeface="+mn-ea"/>
                <a:cs typeface="Andalus" pitchFamily="18" charset="-78"/>
              </a:rPr>
              <a:t>: 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R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ea typeface="+mn-ea"/>
                <a:cs typeface="Andalus" pitchFamily="18" charset="-78"/>
              </a:rPr>
              <a:t>ed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ea typeface="+mn-ea"/>
                <a:cs typeface="Andalus" pitchFamily="18" charset="-78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ea typeface="+mn-ea"/>
                <a:cs typeface="Andalus" pitchFamily="18" charset="-78"/>
              </a:rPr>
              <a:t>label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dalus" pitchFamily="18" charset="-78"/>
                <a:ea typeface="+mn-ea"/>
                <a:cs typeface="Andalus" pitchFamily="18" charset="-78"/>
              </a:rPr>
              <a:t>Date: 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12-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ndalus" pitchFamily="18" charset="-78"/>
                <a:ea typeface="+mn-ea"/>
                <a:cs typeface="Andalus" pitchFamily="18" charset="-78"/>
              </a:rPr>
              <a:t>11-2017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                         Shake before use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ndalus" pitchFamily="18" charset="-78"/>
              <a:ea typeface="+mn-ea"/>
              <a:cs typeface="Andalus" pitchFamily="18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819400" y="457200"/>
            <a:ext cx="2743200" cy="838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ndalus" pitchFamily="18" charset="-78"/>
                <a:ea typeface="+mj-ea"/>
                <a:cs typeface="Andalus" pitchFamily="18" charset="-78"/>
              </a:rPr>
              <a:t>Use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ndalus" pitchFamily="18" charset="-78"/>
              <a:ea typeface="+mj-ea"/>
              <a:cs typeface="Andalus" pitchFamily="18" charset="-78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600200"/>
            <a:ext cx="6858000" cy="3276600"/>
          </a:xfrm>
          <a:prstGeom prst="roundRect">
            <a:avLst/>
          </a:prstGeom>
          <a:ln>
            <a:noFill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40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It is used as anti-rheumatic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Counter irritant.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Increase the blood supply to site of application. </a:t>
            </a:r>
            <a:endParaRPr lang="th-TH" sz="4000" b="1" dirty="0" smtClean="0">
              <a:latin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143000" y="4343400"/>
            <a:ext cx="72009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Castor Oil Emulsion</a:t>
            </a:r>
            <a:endParaRPr lang="en-US" sz="4800" b="1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051" name="WordArt 5"/>
          <p:cNvSpPr>
            <a:spLocks noChangeArrowheads="1" noChangeShapeType="1" noTextEdit="1"/>
          </p:cNvSpPr>
          <p:nvPr/>
        </p:nvSpPr>
        <p:spPr bwMode="auto">
          <a:xfrm>
            <a:off x="0" y="1700213"/>
            <a:ext cx="9144000" cy="165735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600" kern="10" dirty="0" err="1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Emulsio</a:t>
            </a:r>
            <a:r>
              <a:rPr lang="en-US" sz="600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 </a:t>
            </a:r>
            <a:r>
              <a:rPr lang="en-US" sz="600" kern="10" dirty="0" err="1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Olei</a:t>
            </a:r>
            <a:r>
              <a:rPr lang="en-US" sz="600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 </a:t>
            </a:r>
            <a:r>
              <a:rPr lang="en-US" sz="600" kern="10" dirty="0" err="1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Ricini</a:t>
            </a:r>
            <a:endParaRPr lang="ar-EG" sz="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b="1" i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R/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b="1" i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 </a:t>
            </a:r>
            <a:r>
              <a:rPr lang="en-US" b="1" i="1" dirty="0" err="1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Oleum</a:t>
            </a:r>
            <a:r>
              <a:rPr lang="en-US" b="1" i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i="1" dirty="0" err="1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Ricini</a:t>
            </a:r>
            <a:r>
              <a:rPr lang="en-US" b="1" i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                                   20 ml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b="1" i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 Aqua </a:t>
            </a:r>
            <a:r>
              <a:rPr lang="en-US" b="1" i="1" dirty="0" err="1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Desillata</a:t>
            </a:r>
            <a:r>
              <a:rPr lang="en-US" b="1" i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       ad                    120 ml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b="1" i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     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b="1" i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  Fait </a:t>
            </a:r>
            <a:r>
              <a:rPr lang="en-US" b="1" i="1" dirty="0" err="1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emulsio</a:t>
            </a:r>
            <a:r>
              <a:rPr lang="en-US" b="1" i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, </a:t>
            </a:r>
            <a:r>
              <a:rPr lang="en-US" b="1" i="1" dirty="0" err="1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mitte</a:t>
            </a:r>
            <a:r>
              <a:rPr lang="en-US" b="1" i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 30 ml.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b="1" i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b="1" i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b="1" i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Sig. More </a:t>
            </a:r>
            <a:r>
              <a:rPr lang="en-US" sz="3200" b="1" i="1" dirty="0" err="1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dicto</a:t>
            </a:r>
            <a:r>
              <a:rPr lang="en-US" sz="3200" b="1" i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b="1" i="1" dirty="0" err="1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sumendus</a:t>
            </a:r>
            <a:r>
              <a:rPr lang="en-US" sz="3200" b="1" i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(</a:t>
            </a:r>
            <a:r>
              <a:rPr lang="en-US" sz="3200" b="1" i="1" dirty="0" err="1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m.d.s</a:t>
            </a:r>
            <a:r>
              <a:rPr lang="en-US" sz="3200" b="1" i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)</a:t>
            </a:r>
            <a:endParaRPr lang="en-US" b="1" i="1" dirty="0" smtClean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2549206" y="762000"/>
            <a:ext cx="37753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Emulsio</a:t>
            </a:r>
            <a:r>
              <a:rPr lang="en-US" sz="36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Olei</a:t>
            </a:r>
            <a:r>
              <a:rPr lang="en-US" sz="36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Ricini</a:t>
            </a:r>
            <a:endParaRPr lang="ar-EG" sz="3600" b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62000" y="609600"/>
            <a:ext cx="7729566" cy="12858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 formula for 1ry emulsion </a:t>
            </a:r>
            <a:b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(Castor</a:t>
            </a:r>
            <a:r>
              <a:rPr kumimoji="0" lang="en-GB" sz="4000" b="1" i="0" u="none" strike="noStrike" kern="1200" cap="none" spc="0" normalizeH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oil)</a:t>
            </a:r>
            <a:endParaRPr kumimoji="0" lang="th-TH" sz="4000" b="1" i="0" u="none" strike="noStrike" kern="1200" cap="none" spc="0" normalizeH="0" baseline="0" noProof="0" dirty="0" smtClean="0">
              <a:ln>
                <a:noFill/>
              </a:ln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2590800"/>
            <a:ext cx="8458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O  :     W     :  G</a:t>
            </a:r>
          </a:p>
          <a:p>
            <a:pPr algn="ctr"/>
            <a:r>
              <a:rPr lang="en-US" sz="5400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4 :        2      :    1</a:t>
            </a:r>
          </a:p>
          <a:p>
            <a:pPr marL="914400" indent="-914400" algn="ctr"/>
            <a:r>
              <a:rPr lang="en-US" sz="5400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  5  :       2.5    :    1.25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646238"/>
            <a:ext cx="8458200" cy="4525962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C00000"/>
                </a:solidFill>
              </a:rPr>
              <a:t>R/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Castor Oil                                     20ml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b="1" dirty="0" smtClean="0">
              <a:solidFill>
                <a:srgbClr val="002060"/>
              </a:solidFill>
              <a:latin typeface="Andalus" pitchFamily="18" charset="-78"/>
              <a:cs typeface="Andalus" pitchFamily="18" charset="-78"/>
            </a:endParaRP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Distilled Water  to                        120 ml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b="1" dirty="0" smtClean="0">
              <a:solidFill>
                <a:srgbClr val="002060"/>
              </a:solidFill>
              <a:latin typeface="Andalus" pitchFamily="18" charset="-78"/>
              <a:cs typeface="Andalus" pitchFamily="18" charset="-78"/>
            </a:endParaRP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b="1" dirty="0" smtClean="0">
              <a:solidFill>
                <a:srgbClr val="002060"/>
              </a:solidFill>
              <a:latin typeface="Andalus" pitchFamily="18" charset="-78"/>
              <a:cs typeface="Andalus" pitchFamily="18" charset="-78"/>
            </a:endParaRP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Make  emulsion, send 30 ml.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Label: To be taken as directed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b="1" dirty="0" smtClean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6400800" y="1905000"/>
            <a:ext cx="0" cy="2087562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562600" y="1443335"/>
            <a:ext cx="175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</a:rPr>
              <a:t>X30/120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6553200" y="2524780"/>
            <a:ext cx="11224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1.25 g</a:t>
            </a:r>
            <a:endParaRPr lang="en-US" sz="2800" b="1" dirty="0">
              <a:solidFill>
                <a:srgbClr val="00206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6629400" y="2067580"/>
            <a:ext cx="13949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2.5 ml   </a:t>
            </a:r>
            <a:endParaRPr lang="en-US" sz="2800" b="1" dirty="0">
              <a:solidFill>
                <a:srgbClr val="00206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6639500" y="2981980"/>
            <a:ext cx="10567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30 ml</a:t>
            </a:r>
            <a:endParaRPr lang="en-US" sz="2800" b="1" dirty="0">
              <a:solidFill>
                <a:srgbClr val="00206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05000" y="609600"/>
            <a:ext cx="45143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Castor Oil Emulsion     </a:t>
            </a:r>
            <a:endParaRPr lang="en-US" sz="3600" b="1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3400" y="2557096"/>
            <a:ext cx="5889754" cy="4909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Gum  Acacia                                    </a:t>
            </a:r>
            <a:r>
              <a:rPr lang="en-US" sz="2800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Q.S.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9" grpId="0"/>
      <p:bldP spid="6152" grpId="0"/>
      <p:bldP spid="6153" grpId="0"/>
      <p:bldP spid="6154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1676400" y="2209800"/>
            <a:ext cx="5616575" cy="1624013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Procedure</a:t>
            </a:r>
            <a:endParaRPr lang="ar-EG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 Black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0" y="4572000"/>
            <a:ext cx="473719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(Wet  method)</a:t>
            </a:r>
            <a:endParaRPr lang="ar-EG" sz="6000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 descr="Image result for beaker images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/>
          </a:p>
        </p:txBody>
      </p:sp>
      <p:pic>
        <p:nvPicPr>
          <p:cNvPr id="16" name="Picture 4" descr="morter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364287" y="4648200"/>
            <a:ext cx="2246313" cy="1535112"/>
          </a:xfrm>
          <a:noFill/>
        </p:spPr>
      </p:pic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228600" y="609600"/>
            <a:ext cx="8839200" cy="589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1- Adjust the balance.</a:t>
            </a:r>
          </a:p>
          <a:p>
            <a:pPr>
              <a:spcBef>
                <a:spcPct val="50000"/>
              </a:spcBef>
            </a:pP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 Put apiece of paper on each pan and readjust the balance.</a:t>
            </a:r>
          </a:p>
          <a:p>
            <a:pPr>
              <a:spcBef>
                <a:spcPct val="50000"/>
              </a:spcBef>
            </a:pPr>
            <a:r>
              <a:rPr lang="en-US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 Grind  1.25 gum acacia well to a very fine powder.</a:t>
            </a:r>
          </a:p>
          <a:p>
            <a:pPr>
              <a:spcBef>
                <a:spcPct val="50000"/>
              </a:spcBef>
            </a:pP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 Add 2.5 ml water with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trituration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5- Add 5 ml castor oil gradually with constant rapid and light </a:t>
            </a:r>
            <a:r>
              <a:rPr lang="en-US" sz="2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trituration</a:t>
            </a:r>
            <a:endParaRPr lang="en-US" sz="2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6- Triturate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vigourously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untill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the primary emulsion is formed.</a:t>
            </a:r>
          </a:p>
          <a:p>
            <a:pPr>
              <a:spcBef>
                <a:spcPct val="50000"/>
              </a:spcBef>
            </a:pP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7-Dilute gradually with water and then adjust the volume to 30 ml.</a:t>
            </a:r>
          </a:p>
          <a:p>
            <a:pPr>
              <a:spcBef>
                <a:spcPct val="50000"/>
              </a:spcBef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8- Write the label and send the preparation.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143000" y="1295400"/>
            <a:ext cx="6629400" cy="3124201"/>
            <a:chOff x="0" y="2086"/>
            <a:chExt cx="5760" cy="1152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3" name="Rectangle 3"/>
            <p:cNvSpPr>
              <a:spLocks noChangeArrowheads="1"/>
            </p:cNvSpPr>
            <p:nvPr/>
          </p:nvSpPr>
          <p:spPr bwMode="gray">
            <a:xfrm>
              <a:off x="240" y="2421"/>
              <a:ext cx="5232" cy="817"/>
            </a:xfrm>
            <a:prstGeom prst="rect">
              <a:avLst/>
            </a:prstGeom>
            <a:grpFill/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 lIns="90000" tIns="90000" rIns="72000" bIns="90000" anchor="ctr"/>
            <a:lstStyle/>
            <a:p>
              <a:pPr algn="ctr" eaLnBrk="0" hangingPunct="0"/>
              <a:r>
                <a:rPr lang="ar-EG" sz="3200" b="1" noProof="1">
                  <a:latin typeface="Times New Roman" pitchFamily="18" charset="0"/>
                  <a:cs typeface="Times New Roman" pitchFamily="18" charset="0"/>
                </a:rPr>
                <a:t>سكشن هذا الاسبوع فصل  4</a:t>
              </a:r>
            </a:p>
            <a:p>
              <a:pPr algn="ctr" eaLnBrk="0" hangingPunct="0"/>
              <a:r>
                <a:rPr lang="ar-EG" sz="3200" b="1" noProof="1" smtClean="0">
                  <a:latin typeface="Times New Roman" pitchFamily="18" charset="0"/>
                  <a:cs typeface="Times New Roman" pitchFamily="18" charset="0"/>
                </a:rPr>
                <a:t>كلينكال اشكال صيدلية 1</a:t>
              </a:r>
            </a:p>
            <a:p>
              <a:pPr algn="ctr" eaLnBrk="0" hangingPunct="0"/>
              <a:r>
                <a:rPr lang="ar-EG" sz="3200" b="1" noProof="1" smtClean="0">
                  <a:latin typeface="Times New Roman" pitchFamily="18" charset="0"/>
                  <a:cs typeface="Times New Roman" pitchFamily="18" charset="0"/>
                </a:rPr>
                <a:t>د.عبير سعد</a:t>
              </a:r>
            </a:p>
            <a:p>
              <a:pPr algn="ctr" eaLnBrk="0" hangingPunct="0"/>
              <a:r>
                <a:rPr lang="ar-EG" sz="3200" b="1" noProof="1" smtClean="0">
                  <a:latin typeface="Times New Roman" pitchFamily="18" charset="0"/>
                  <a:cs typeface="Times New Roman" pitchFamily="18" charset="0"/>
                </a:rPr>
                <a:t>قسم الصيدلانيات </a:t>
              </a:r>
              <a:endParaRPr lang="en-US" sz="3200" b="1" noProof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Rectangle 25"/>
            <p:cNvSpPr>
              <a:spLocks noChangeArrowheads="1"/>
            </p:cNvSpPr>
            <p:nvPr/>
          </p:nvSpPr>
          <p:spPr bwMode="gray">
            <a:xfrm flipV="1">
              <a:off x="0" y="2086"/>
              <a:ext cx="5760" cy="24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rot="10800000" wrap="none" lIns="90000" tIns="90000" rIns="72000" bIns="90000" anchor="ctr"/>
            <a:lstStyle/>
            <a:p>
              <a:pPr algn="ctr" eaLnBrk="0" hangingPunct="0"/>
              <a:endParaRPr lang="en-US" noProof="1">
                <a:latin typeface="Calibri" pitchFamily="34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474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33400" y="990600"/>
            <a:ext cx="8001000" cy="4876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Name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: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Castor Oil Emulsion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ndalus" pitchFamily="18" charset="-78"/>
              <a:cs typeface="Andalus" pitchFamily="18" charset="-78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Direction: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 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To be taken as directed</a:t>
            </a:r>
            <a:r>
              <a:rPr lang="en-US" sz="3200" b="1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.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ndalus" pitchFamily="18" charset="-78"/>
              <a:cs typeface="Andalus" pitchFamily="18" charset="-78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Use: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Internal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Label: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White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Date: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19-11- 2017</a:t>
            </a:r>
          </a:p>
        </p:txBody>
      </p:sp>
      <p:sp>
        <p:nvSpPr>
          <p:cNvPr id="4" name="Rectangle 3"/>
          <p:cNvSpPr/>
          <p:nvPr/>
        </p:nvSpPr>
        <p:spPr>
          <a:xfrm>
            <a:off x="4876800" y="4876800"/>
            <a:ext cx="34490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Shake before use</a:t>
            </a:r>
            <a:endParaRPr lang="ar-EG" sz="36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9400" y="152400"/>
            <a:ext cx="3429000" cy="10402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44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Label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1"/>
            <a:ext cx="7772400" cy="1600200"/>
          </a:xfrm>
        </p:spPr>
        <p:txBody>
          <a:bodyPr>
            <a:normAutofit/>
          </a:bodyPr>
          <a:lstStyle/>
          <a:p>
            <a:pPr marL="609600" indent="-609600" algn="ctr" rtl="0">
              <a:buNone/>
            </a:pPr>
            <a:r>
              <a:rPr lang="en-US" sz="4000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It is used as </a:t>
            </a:r>
            <a:r>
              <a:rPr lang="en-US" sz="4000" b="1" dirty="0" smtClean="0">
                <a:latin typeface="Andalus" pitchFamily="18" charset="-78"/>
                <a:cs typeface="Andalus" pitchFamily="18" charset="-78"/>
              </a:rPr>
              <a:t>Purgative</a:t>
            </a:r>
            <a:r>
              <a:rPr lang="en-US" sz="4000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 for complete evacuation of intestinal contents.</a:t>
            </a:r>
          </a:p>
        </p:txBody>
      </p:sp>
      <p:sp>
        <p:nvSpPr>
          <p:cNvPr id="6" name="Rectangle 5"/>
          <p:cNvSpPr/>
          <p:nvPr/>
        </p:nvSpPr>
        <p:spPr>
          <a:xfrm>
            <a:off x="2514600" y="457200"/>
            <a:ext cx="3429000" cy="9725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44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Uses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685800"/>
            <a:ext cx="23241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1295400"/>
            <a:ext cx="1066800" cy="3387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1219200"/>
            <a:ext cx="933450" cy="3403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5867400" y="4495800"/>
            <a:ext cx="2743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Final Preparation</a:t>
            </a:r>
            <a:endParaRPr lang="ar-EG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81400" y="4876800"/>
            <a:ext cx="76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Oil</a:t>
            </a:r>
            <a:endParaRPr lang="ar-EG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5800" y="4876800"/>
            <a:ext cx="1295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Water</a:t>
            </a:r>
            <a:endParaRPr lang="ar-EG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rot="20131318">
            <a:off x="848657" y="3352596"/>
            <a:ext cx="665570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FF0000"/>
                </a:solidFill>
                <a:latin typeface="Andalus" pitchFamily="18" charset="-78"/>
                <a:ea typeface="Gulim" pitchFamily="34" charset="-127"/>
                <a:cs typeface="Andalus" pitchFamily="18" charset="-78"/>
              </a:rPr>
              <a:t>Thank you</a:t>
            </a:r>
            <a:endParaRPr lang="en-US" sz="11500" b="1" i="1" dirty="0">
              <a:solidFill>
                <a:srgbClr val="FF0000"/>
              </a:solidFill>
              <a:latin typeface="Andalus" pitchFamily="18" charset="-78"/>
              <a:ea typeface="Gulim" pitchFamily="34" charset="-127"/>
              <a:cs typeface="Andalus" pitchFamily="18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62712">
            <a:off x="351294" y="278331"/>
            <a:ext cx="2952014" cy="3125662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58793">
            <a:off x="5824809" y="174567"/>
            <a:ext cx="3148013" cy="3333190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6202">
            <a:off x="6608934" y="1810709"/>
            <a:ext cx="510540" cy="29261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94625" flipH="1">
            <a:off x="1932858" y="1771892"/>
            <a:ext cx="510540" cy="292612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62712">
            <a:off x="2378249" y="267713"/>
            <a:ext cx="2030452" cy="2149890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58793">
            <a:off x="4836452" y="823728"/>
            <a:ext cx="1921820" cy="2034868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815057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6" presetClass="exit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6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6" presetClass="exit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5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xit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0" y="4495802"/>
            <a:ext cx="9144000" cy="1828801"/>
            <a:chOff x="0" y="2086"/>
            <a:chExt cx="5760" cy="1152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3" name="Rectangle 3"/>
            <p:cNvSpPr>
              <a:spLocks noChangeArrowheads="1"/>
            </p:cNvSpPr>
            <p:nvPr/>
          </p:nvSpPr>
          <p:spPr bwMode="gray">
            <a:xfrm>
              <a:off x="240" y="2421"/>
              <a:ext cx="5232" cy="817"/>
            </a:xfrm>
            <a:prstGeom prst="rect">
              <a:avLst/>
            </a:prstGeom>
            <a:grpFill/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 lIns="90000" tIns="90000" rIns="72000" bIns="90000" anchor="ctr"/>
            <a:lstStyle/>
            <a:p>
              <a:pPr algn="ctr" eaLnBrk="0" hangingPunct="0"/>
              <a:r>
                <a:rPr lang="en-US" sz="3200" b="1" noProof="1" smtClean="0">
                  <a:latin typeface="Times New Roman" pitchFamily="18" charset="0"/>
                  <a:cs typeface="Times New Roman" pitchFamily="18" charset="0"/>
                </a:rPr>
                <a:t>Castor oil and Turpentine oil Emulsion</a:t>
              </a:r>
              <a:endParaRPr lang="en-US" sz="3200" b="1" noProof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Rectangle 25"/>
            <p:cNvSpPr>
              <a:spLocks noChangeArrowheads="1"/>
            </p:cNvSpPr>
            <p:nvPr/>
          </p:nvSpPr>
          <p:spPr bwMode="gray">
            <a:xfrm flipV="1">
              <a:off x="0" y="2086"/>
              <a:ext cx="5760" cy="24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rot="10800000" wrap="none" lIns="90000" tIns="90000" rIns="72000" bIns="90000" anchor="ctr"/>
            <a:lstStyle/>
            <a:p>
              <a:pPr algn="ctr" eaLnBrk="0" hangingPunct="0"/>
              <a:endParaRPr lang="en-US" noProof="1">
                <a:latin typeface="Calibri" pitchFamily="34" charset="0"/>
                <a:cs typeface="Arial" charset="0"/>
              </a:endParaRPr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66800" y="1828800"/>
            <a:ext cx="4191000" cy="11430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tx1"/>
                </a:solidFill>
              </a:rPr>
              <a:t>Emulsions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11" name="Ellipse 53"/>
          <p:cNvSpPr/>
          <p:nvPr/>
        </p:nvSpPr>
        <p:spPr bwMode="auto">
          <a:xfrm>
            <a:off x="808704" y="5813328"/>
            <a:ext cx="3536664" cy="322426"/>
          </a:xfrm>
          <a:prstGeom prst="ellipse">
            <a:avLst/>
          </a:prstGeom>
          <a:gradFill flip="none" rotWithShape="1">
            <a:gsLst>
              <a:gs pos="24000">
                <a:sysClr val="windowText" lastClr="000000">
                  <a:alpha val="24000"/>
                </a:sysClr>
              </a:gs>
              <a:gs pos="100000">
                <a:sysClr val="window" lastClr="FFFFFF">
                  <a:alpha val="0"/>
                </a:sys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da-DK">
              <a:solidFill>
                <a:srgbClr val="FFFFFF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09600" y="1295400"/>
            <a:ext cx="4952999" cy="2438400"/>
          </a:xfrm>
          <a:prstGeom prst="ellipse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9750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428625" y="2416076"/>
            <a:ext cx="810577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I</a:t>
            </a:r>
            <a:r>
              <a:rPr lang="en-GB" sz="3600" b="1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t is a heterogeneous system consisting of at least one immiscible liquid intimately dispersed in another by the aid of emulsifying agent.</a:t>
            </a:r>
            <a:endParaRPr lang="th-TH" sz="3600" b="1" dirty="0">
              <a:solidFill>
                <a:srgbClr val="C00000"/>
              </a:solidFill>
              <a:latin typeface="Andalus" pitchFamily="18" charset="-78"/>
            </a:endParaRPr>
          </a:p>
        </p:txBody>
      </p:sp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1447800" y="381000"/>
            <a:ext cx="5334000" cy="8382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Emulsions</a:t>
            </a:r>
            <a:endParaRPr lang="en-US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457200" y="152400"/>
            <a:ext cx="8229600" cy="884238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Primary emulsion ratios</a:t>
            </a:r>
            <a:endParaRPr kumimoji="0" lang="th-TH" sz="2400" b="1" i="0" u="none" strike="noStrike" kern="1200" cap="none" spc="0" normalizeH="0" baseline="0" noProof="0" dirty="0" smtClean="0">
              <a:ln>
                <a:noFill/>
              </a:ln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4" name="Group 50"/>
          <p:cNvGraphicFramePr>
            <a:graphicFrameLocks/>
          </p:cNvGraphicFramePr>
          <p:nvPr/>
        </p:nvGraphicFramePr>
        <p:xfrm>
          <a:off x="457200" y="1371600"/>
          <a:ext cx="8229600" cy="4754564"/>
        </p:xfrm>
        <a:graphic>
          <a:graphicData uri="http://schemas.openxmlformats.org/drawingml/2006/table">
            <a:tbl>
              <a:tblPr/>
              <a:tblGrid>
                <a:gridCol w="472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Type of oil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oil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water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gum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0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1.</a:t>
                      </a:r>
                      <a:r>
                        <a:rPr kumimoji="0" 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Fixed</a:t>
                      </a:r>
                      <a:r>
                        <a:rPr kumimoji="0" 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 oil(</a:t>
                      </a:r>
                      <a:r>
                        <a:rPr kumimoji="0" 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castor</a:t>
                      </a:r>
                      <a:r>
                        <a:rPr kumimoji="0" 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,cottoseed </a:t>
                      </a:r>
                      <a:r>
                        <a:rPr kumimoji="0" lang="en-GB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oil)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us" pitchFamily="18" charset="-78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4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2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2.</a:t>
                      </a:r>
                      <a:r>
                        <a:rPr kumimoji="0" 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Volatile oil </a:t>
                      </a:r>
                      <a:r>
                        <a:rPr kumimoji="0" 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(turpentine oil)</a:t>
                      </a:r>
                      <a:endParaRPr kumimoji="0" lang="th-TH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us" pitchFamily="18" charset="-78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2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2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3- Mineral oil (liquid paraffin)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us" pitchFamily="18" charset="-78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3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2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cs typeface="Angsana New" pitchFamily="18" charset="-34"/>
                        </a:rPr>
                        <a:t>1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609600" y="4191000"/>
            <a:ext cx="81534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i="1" dirty="0" err="1" smtClean="0">
                <a:solidFill>
                  <a:srgbClr val="FF0000"/>
                </a:solidFill>
                <a:latin typeface="Andalus" pitchFamily="18" charset="-78"/>
                <a:ea typeface="+mj-ea"/>
                <a:cs typeface="Andalus" pitchFamily="18" charset="-78"/>
              </a:rPr>
              <a:t>Terpentine</a:t>
            </a:r>
            <a:r>
              <a:rPr lang="en-US" sz="6000" b="1" i="1" dirty="0" smtClean="0">
                <a:solidFill>
                  <a:srgbClr val="FF0000"/>
                </a:solidFill>
                <a:latin typeface="Andalus" pitchFamily="18" charset="-78"/>
                <a:ea typeface="+mj-ea"/>
                <a:cs typeface="Andalus" pitchFamily="18" charset="-78"/>
              </a:rPr>
              <a:t> Oil Emulsion</a:t>
            </a:r>
            <a:endParaRPr kumimoji="0" lang="en-US" sz="6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ndalus" pitchFamily="18" charset="-78"/>
              <a:ea typeface="+mj-ea"/>
              <a:cs typeface="Andalus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600200"/>
            <a:ext cx="8458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kern="10" dirty="0" err="1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Emulsio</a:t>
            </a:r>
            <a:r>
              <a:rPr lang="en-US" sz="5400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 </a:t>
            </a:r>
            <a:r>
              <a:rPr lang="en-US" sz="5400" kern="10" dirty="0" err="1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Aetheroli</a:t>
            </a:r>
            <a:r>
              <a:rPr lang="en-US" sz="5400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 </a:t>
            </a:r>
            <a:r>
              <a:rPr lang="en-US" sz="5400" kern="10" dirty="0" err="1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Terbinthine</a:t>
            </a:r>
            <a:endParaRPr lang="ar-EG" sz="54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877669"/>
            <a:ext cx="61530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Emulsio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Aetheroli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Terbinthine</a:t>
            </a:r>
            <a:endParaRPr lang="ar-EG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798637"/>
            <a:ext cx="8229600" cy="4525963"/>
          </a:xfrm>
          <a:prstGeom prst="rect">
            <a:avLst/>
          </a:prstGeom>
        </p:spPr>
        <p:txBody>
          <a:bodyPr/>
          <a:lstStyle/>
          <a:p>
            <a:pPr marL="265176" marR="0" lvl="0" indent="-265176" algn="l" defTabSz="91440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R/</a:t>
            </a:r>
          </a:p>
          <a:p>
            <a:pPr marL="265176" marR="0" lvl="0" indent="-265176" algn="l" defTabSz="91440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en-GB" sz="3200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Aetheroleum</a:t>
            </a:r>
            <a:r>
              <a:rPr kumimoji="0" lang="en-GB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GB" sz="3200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terbinthine</a:t>
            </a:r>
            <a:r>
              <a:rPr kumimoji="0" lang="en-GB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  5  ml</a:t>
            </a:r>
            <a:endParaRPr kumimoji="0" lang="en-US" sz="3200" b="1" i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65176" marR="0" lvl="0" indent="-265176" algn="l" defTabSz="91440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en-GB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Aqua </a:t>
            </a:r>
            <a:r>
              <a:rPr kumimoji="0" lang="en-GB" sz="3200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destillata</a:t>
            </a:r>
            <a:r>
              <a:rPr kumimoji="0" lang="en-GB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    ad.             50 ml</a:t>
            </a:r>
          </a:p>
          <a:p>
            <a:pPr marL="265176" marR="0" lvl="0" indent="-265176" algn="l" defTabSz="91440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en-GB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265176" marR="0" lvl="0" indent="-265176" algn="l" defTabSz="91440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en-GB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Fiat </a:t>
            </a:r>
            <a:r>
              <a:rPr kumimoji="0" lang="en-GB" sz="3200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emulsio</a:t>
            </a:r>
            <a:r>
              <a:rPr kumimoji="0" lang="en-GB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GB" sz="3200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mitte</a:t>
            </a:r>
            <a:r>
              <a:rPr kumimoji="0" lang="en-GB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25 ml</a:t>
            </a:r>
          </a:p>
          <a:p>
            <a:pPr marL="265176" marR="0" lvl="0" indent="-265176" algn="l" defTabSz="91440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en-GB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Sig: </a:t>
            </a:r>
            <a:r>
              <a:rPr kumimoji="0" lang="en-GB" sz="3200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Nocta</a:t>
            </a:r>
            <a:r>
              <a:rPr kumimoji="0" lang="en-GB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GB" sz="3200" b="1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applicanda</a:t>
            </a:r>
            <a:endParaRPr kumimoji="0" lang="en-GB" sz="3200" b="1" i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62000" y="609600"/>
            <a:ext cx="7729566" cy="12858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 formula for 1ry emulsion </a:t>
            </a:r>
            <a:b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(turpentine oil)</a:t>
            </a:r>
            <a:endParaRPr kumimoji="0" lang="th-TH" sz="4000" b="1" i="0" u="none" strike="noStrike" kern="1200" cap="none" spc="0" normalizeH="0" baseline="0" noProof="0" dirty="0" smtClean="0">
              <a:ln>
                <a:noFill/>
              </a:ln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2590800"/>
            <a:ext cx="8458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O :     W     :  G</a:t>
            </a:r>
          </a:p>
          <a:p>
            <a:pPr marL="914400" indent="-914400" algn="ctr">
              <a:buAutoNum type="arabicPlain" startAt="2"/>
            </a:pPr>
            <a:r>
              <a:rPr lang="en-US" sz="5400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:    2      :  1</a:t>
            </a:r>
          </a:p>
          <a:p>
            <a:pPr marL="914400" indent="-914400" algn="ctr"/>
            <a:r>
              <a:rPr lang="en-US" sz="5400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2.5      :   2.5    :    1.25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458200" cy="4525962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C00000"/>
                </a:solidFill>
              </a:rPr>
              <a:t>R/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Turpentine  Oil                               5 ml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b="1" dirty="0" smtClean="0">
              <a:solidFill>
                <a:srgbClr val="002060"/>
              </a:solidFill>
              <a:latin typeface="Andalus" pitchFamily="18" charset="-78"/>
              <a:cs typeface="Andalus" pitchFamily="18" charset="-78"/>
            </a:endParaRP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Distilled Water  to                        50 ml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b="1" dirty="0" smtClean="0">
              <a:solidFill>
                <a:srgbClr val="002060"/>
              </a:solidFill>
              <a:latin typeface="Andalus" pitchFamily="18" charset="-78"/>
              <a:cs typeface="Andalus" pitchFamily="18" charset="-78"/>
            </a:endParaRP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b="1" dirty="0" smtClean="0">
              <a:solidFill>
                <a:srgbClr val="002060"/>
              </a:solidFill>
              <a:latin typeface="Andalus" pitchFamily="18" charset="-78"/>
              <a:cs typeface="Andalus" pitchFamily="18" charset="-78"/>
            </a:endParaRP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Make  emulsion, send 25 ml.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 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r>
              <a:rPr lang="en-US" sz="3200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Label: To be applied at night.</a:t>
            </a:r>
          </a:p>
          <a:p>
            <a:pPr algn="l" rtl="0" eaLnBrk="1" hangingPunct="1">
              <a:lnSpc>
                <a:spcPct val="90000"/>
              </a:lnSpc>
              <a:buFontTx/>
              <a:buNone/>
            </a:pPr>
            <a:endParaRPr lang="en-US" sz="3200" b="1" dirty="0" smtClean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6400800" y="1676400"/>
            <a:ext cx="0" cy="2087562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EG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029200" y="1219200"/>
            <a:ext cx="175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</a:rPr>
              <a:t>X25/50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6553200" y="2133600"/>
            <a:ext cx="11224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1.25 g</a:t>
            </a:r>
            <a:endParaRPr lang="en-US" sz="2800" b="1" dirty="0">
              <a:solidFill>
                <a:srgbClr val="00206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6477000" y="1752600"/>
            <a:ext cx="13949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2.5 ml   </a:t>
            </a:r>
            <a:endParaRPr lang="en-US" sz="2800" b="1" dirty="0">
              <a:solidFill>
                <a:srgbClr val="00206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6639500" y="2590800"/>
            <a:ext cx="10567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25 ml</a:t>
            </a:r>
            <a:endParaRPr lang="en-US" sz="2800" b="1" dirty="0">
              <a:solidFill>
                <a:srgbClr val="00206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43616" y="609600"/>
            <a:ext cx="48381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Turpentine Oil Emulsion</a:t>
            </a:r>
            <a:endParaRPr lang="en-US" sz="3600" b="1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3400" y="2133600"/>
            <a:ext cx="5889754" cy="4909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Gum  Acacia                                    </a:t>
            </a:r>
            <a:r>
              <a:rPr lang="en-US" sz="2800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Q.S.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9" grpId="0"/>
      <p:bldP spid="6152" grpId="0"/>
      <p:bldP spid="6153" grpId="0"/>
      <p:bldP spid="6154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564</TotalTime>
  <Words>565</Words>
  <Application>Microsoft Office PowerPoint</Application>
  <PresentationFormat>On-screen Show (4:3)</PresentationFormat>
  <Paragraphs>126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6" baseType="lpstr">
      <vt:lpstr>ＭＳ Ｐゴシック</vt:lpstr>
      <vt:lpstr>Andalus</vt:lpstr>
      <vt:lpstr>Angsana New</vt:lpstr>
      <vt:lpstr>Arial</vt:lpstr>
      <vt:lpstr>Arial Black</vt:lpstr>
      <vt:lpstr>Calibri</vt:lpstr>
      <vt:lpstr>FreesiaUPC</vt:lpstr>
      <vt:lpstr>Gulim</vt:lpstr>
      <vt:lpstr>Tahoma</vt:lpstr>
      <vt:lpstr>Times New Roman</vt:lpstr>
      <vt:lpstr>Verdana</vt:lpstr>
      <vt:lpstr>Wingdings 2</vt:lpstr>
      <vt:lpstr>Aspect</vt:lpstr>
      <vt:lpstr>بسم الله الرحمن الرحيم</vt:lpstr>
      <vt:lpstr>PowerPoint Presentation</vt:lpstr>
      <vt:lpstr>Emulsions</vt:lpstr>
      <vt:lpstr>Emulsions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Label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around the discussion</dc:title>
  <dc:creator>EL7_gazy</dc:creator>
  <cp:lastModifiedBy>abeer saad</cp:lastModifiedBy>
  <cp:revision>74</cp:revision>
  <dcterms:created xsi:type="dcterms:W3CDTF">2006-08-16T00:00:00Z</dcterms:created>
  <dcterms:modified xsi:type="dcterms:W3CDTF">2020-03-17T08:26:19Z</dcterms:modified>
</cp:coreProperties>
</file>