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78" r:id="rId2"/>
    <p:sldId id="256" r:id="rId3"/>
    <p:sldId id="258" r:id="rId4"/>
    <p:sldId id="271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76" r:id="rId15"/>
    <p:sldId id="275" r:id="rId16"/>
    <p:sldId id="267" r:id="rId17"/>
    <p:sldId id="277" r:id="rId18"/>
    <p:sldId id="266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626"/>
    <a:srgbClr val="9933FF"/>
    <a:srgbClr val="660066"/>
    <a:srgbClr val="FF0066"/>
    <a:srgbClr val="066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2" autoAdjust="0"/>
    <p:restoredTop sz="90315" autoAdjust="0"/>
  </p:normalViewPr>
  <p:slideViewPr>
    <p:cSldViewPr>
      <p:cViewPr varScale="1">
        <p:scale>
          <a:sx n="65" d="100"/>
          <a:sy n="65" d="100"/>
        </p:scale>
        <p:origin x="14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A3778EB-C2FC-4EA0-82B8-5D7747A6BB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4C270C7-78C7-48A2-B1C0-B4199E1F96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2A9F1E0F-16FA-49D4-BDC6-9B15EDE871D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80310CC-3EC4-4F21-A2C8-A55BA4BEEF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7435A2F2-A0BF-49E8-99C2-09564CA17E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F934ED86-0CB1-48AB-A160-84C510F982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1EBB000-51CF-4903-9E46-FF8858275F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2DEF0E3-268E-4B44-8245-0C826C72B7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0F6BDDA-7DC2-4510-8CD4-CACDF0F5F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64AE34C-7205-4830-A0ED-B22E9D459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2DF756-B0D5-4BF0-A330-0D65E6BD660C}" type="slidenum">
              <a:rPr lang="en-US" altLang="en-US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19A3C03-DE62-47BF-9C9D-E48E6DCCB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01384A-6B3E-4C3B-97BF-5B8048FC26D9}" type="slidenum">
              <a:rPr lang="en-US" altLang="en-US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E1EE163-C400-4959-A4AC-656F9F82B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DB2FD60-E0B9-4038-A2CF-E27E90F8F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458FF35-1C18-450D-949D-8A0AF5304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B1051B-DA15-4622-B6EF-6C5A0924314B}" type="slidenum">
              <a:rPr lang="en-US" altLang="en-US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1D8D99D-902E-41C2-9E3C-2E412A661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33EB9B1-B641-4A0F-9377-146323C67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4C936EA7-5E4B-40E6-A393-41D80A557868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EG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E3D5863D-D7C1-4EA1-8CA3-FA458B3BAA9C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38CF99C-B66B-46CF-BB2D-C8BCC8DDD8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51FD07D-39D0-4EAB-90BB-8F8C7DBCEF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CD1121B-9281-4D6C-AAB8-D74D2ACDCD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9262A98F-3BCC-4F8C-A353-A44D82CEF0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3432BEAD-0F74-4AB7-AF2A-1ABB3FAC61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C7666B0C-456E-457E-BA91-A58F526613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19F249BF-0859-4115-9F25-C9DB4EE4EC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3260A87C-854A-4624-BA63-D0125D414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6511865-7E9B-42B7-A1B1-264F4ECB15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37E31426-F494-42C2-A4C7-591D8BDA3C3C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FED9E45B-91E2-44C8-A6B8-302AE1119A10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247030B0-93BB-4C72-B865-CB249BF59283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53BDEEB6-189A-410B-8F95-DCD0FEEF6F1D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6A0C620E-1C7C-4407-B391-8408342E04A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E0904735-CE1A-4EDF-BA7D-7526A5FA21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B9251A28-FB82-40C9-B7B6-342C18CB3A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0DACAF2A-51CF-4AF5-95CF-B69B5F07D7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393C0C7E-C7DC-4957-A850-B523DBA380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AD33867E-0888-43FE-B3D0-89CF982572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04C6D134-757B-46BD-A6BE-C8194527D98F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92B380D5-7EFA-4D46-BA82-5E63BB91C486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B08CE142-DACA-4BD5-A88B-7B8C25CE1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1423CC8-F704-4CB2-B74F-31C9F8840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24F78E3-E892-4CEA-9592-20B8EAB4E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75F039-2B87-4B68-BC96-55FD308AA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9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69E768-9190-4763-B5AC-A579F820A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9869C2-E005-430D-908C-418B6E9D7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E17CB4-FF0E-4A9A-8503-9D061DD600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D5596-3DFC-436F-88AD-BF3E1905B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4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98E77C-D347-47C0-9ED2-699078315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B897FD-42DB-4BF8-BAFE-062882C2E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C4B5D66-E2F7-4BB1-9FB5-A5131745E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F49EF-B4CB-4BE3-A144-C7AB2C262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42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87CD27-16AA-4ACB-9CA5-131DA2199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200AE0-5CF6-49E7-9FA2-78ADBB819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66140E8-2E41-45DB-B11E-7269B30CD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10B86-A69D-446F-83DA-CF85BB055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64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439CE2-665A-4B69-B9C5-3D568B32B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FC3460-32DF-493C-A2CC-64F28B924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0527309-083B-4772-A83A-10103D214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E9527-63F7-4AF5-80A3-E2AE7E88A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3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BD8FB0-A9FC-480C-A624-06EC9429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CC5AD8-6998-4F41-B343-F85CF0E2F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17402E-E81B-455B-B2EC-47EFAD717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44139-C0E3-4803-92F8-C5C654A4C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22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613E89-B265-4137-B053-184D0799A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2E2A4E4-25EE-4250-AEDD-4E2D9F689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9CBE14A-E7D5-473B-9C22-9DBB06114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431C3-B93B-45BA-902B-94E85DBC4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9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71E89E-EC6A-4F8B-8B05-C43466412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D42612-0878-4415-8B1D-C25DAEA9D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E3E009A-5B0D-4B24-B66A-B9BAA210D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07214-3980-4B07-B878-E58C4A0B5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08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07C6969-8E5D-4C74-9E60-3B7A8B325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B3CD73C-B5F4-4D29-A5C0-9238C89EA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2F9E67E-E0AD-47FC-85F0-42CFFFC72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1488D-0D74-44B9-97DB-51E2E8993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30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7CB1BC-270F-4664-A512-297288513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06F76E-FA9F-433D-AF01-0D93BC025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505BA6A-7768-438A-B720-6361F4111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595F9-B5F8-48C9-8D75-FAAE68DC5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86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017E0A-297A-4095-A023-453AC71BD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53A485-0C06-4505-BEF9-DAB1FE479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53E4C6-A30D-4D85-A27F-8E33F0B6F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DA4A9-40E9-400A-84CF-63853FAF3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65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>
            <a:extLst>
              <a:ext uri="{FF2B5EF4-FFF2-40B4-BE49-F238E27FC236}">
                <a16:creationId xmlns:a16="http://schemas.microsoft.com/office/drawing/2014/main" id="{3A906301-A53D-45CA-BAF2-30DCB8572A78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6DE82A-4B1F-46BE-A2D2-4A65C03D0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3FA877-A5FD-4733-8538-B51B32851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CF79BD0-91CD-4F93-A6A1-2FCCDB4588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597166F-80C8-478C-9116-0E0AE25E70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A94A7D1-47C8-4D99-9535-1CD8F028F3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08E17A-524D-4551-8653-9BBB99D0B1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Freeform 8">
            <a:extLst>
              <a:ext uri="{FF2B5EF4-FFF2-40B4-BE49-F238E27FC236}">
                <a16:creationId xmlns:a16="http://schemas.microsoft.com/office/drawing/2014/main" id="{10BE469D-5454-47D0-824A-9F0A3FABB858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4105" name="Freeform 9">
            <a:extLst>
              <a:ext uri="{FF2B5EF4-FFF2-40B4-BE49-F238E27FC236}">
                <a16:creationId xmlns:a16="http://schemas.microsoft.com/office/drawing/2014/main" id="{5ADD15DB-C437-416A-826F-6FB2F0497B04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EG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47D5C161-478B-43D9-9415-0688401DA468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4A182BB4-025B-4441-9953-889CB4F0A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758E7B49-6443-4C47-A1D3-67AB8C56AE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09" name="Freeform 13">
              <a:extLst>
                <a:ext uri="{FF2B5EF4-FFF2-40B4-BE49-F238E27FC236}">
                  <a16:creationId xmlns:a16="http://schemas.microsoft.com/office/drawing/2014/main" id="{D4BC2C71-4B09-424B-81C1-96620DD54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528C2411-8CFE-44E4-B324-187D0300F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8953218F-198F-4BF6-BD24-D8A74ADF3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3D28B9C9-1DC9-472C-8AB8-F3607E54E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13" name="Freeform 17">
              <a:extLst>
                <a:ext uri="{FF2B5EF4-FFF2-40B4-BE49-F238E27FC236}">
                  <a16:creationId xmlns:a16="http://schemas.microsoft.com/office/drawing/2014/main" id="{D9234A6E-C972-4647-A198-9CBE32AED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14" name="Freeform 18">
              <a:extLst>
                <a:ext uri="{FF2B5EF4-FFF2-40B4-BE49-F238E27FC236}">
                  <a16:creationId xmlns:a16="http://schemas.microsoft.com/office/drawing/2014/main" id="{63D0E506-3272-4BB8-BD5F-1EDB96001B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15" name="Freeform 19">
              <a:extLst>
                <a:ext uri="{FF2B5EF4-FFF2-40B4-BE49-F238E27FC236}">
                  <a16:creationId xmlns:a16="http://schemas.microsoft.com/office/drawing/2014/main" id="{9E275179-499B-437B-85E2-3C6BA24B5E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FE62DC2B-B05B-4991-9490-939B40973B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6EA99141-FC9D-4BEC-B6DA-FAEE7288494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>
                  <a:extLst>
                    <a:ext uri="{FF2B5EF4-FFF2-40B4-BE49-F238E27FC236}">
                      <a16:creationId xmlns:a16="http://schemas.microsoft.com/office/drawing/2014/main" id="{CFD0F587-19E9-41DA-87CB-1FF88EE1E73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19" name="Freeform 23">
                  <a:extLst>
                    <a:ext uri="{FF2B5EF4-FFF2-40B4-BE49-F238E27FC236}">
                      <a16:creationId xmlns:a16="http://schemas.microsoft.com/office/drawing/2014/main" id="{5C2ABAFC-FE33-431F-AED7-FF19D2FE25E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20" name="Freeform 24">
                  <a:extLst>
                    <a:ext uri="{FF2B5EF4-FFF2-40B4-BE49-F238E27FC236}">
                      <a16:creationId xmlns:a16="http://schemas.microsoft.com/office/drawing/2014/main" id="{BB4C9D92-FF24-4F29-B9CC-1F6A0586A43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</p:grpSp>
          <p:sp>
            <p:nvSpPr>
              <p:cNvPr id="4121" name="Freeform 25">
                <a:extLst>
                  <a:ext uri="{FF2B5EF4-FFF2-40B4-BE49-F238E27FC236}">
                    <a16:creationId xmlns:a16="http://schemas.microsoft.com/office/drawing/2014/main" id="{1D52D6F3-9A37-4EDE-9F7A-43EBE5A68D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4122" name="Freeform 26">
                <a:extLst>
                  <a:ext uri="{FF2B5EF4-FFF2-40B4-BE49-F238E27FC236}">
                    <a16:creationId xmlns:a16="http://schemas.microsoft.com/office/drawing/2014/main" id="{A060C14D-3836-4353-8C7A-41FB7131E0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4123" name="Freeform 27">
                <a:extLst>
                  <a:ext uri="{FF2B5EF4-FFF2-40B4-BE49-F238E27FC236}">
                    <a16:creationId xmlns:a16="http://schemas.microsoft.com/office/drawing/2014/main" id="{E5DC78D7-CAE4-478E-8686-BB20A63B91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A06AE7BE-1EA6-49A5-9262-DCBF41453FA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>
                  <a:extLst>
                    <a:ext uri="{FF2B5EF4-FFF2-40B4-BE49-F238E27FC236}">
                      <a16:creationId xmlns:a16="http://schemas.microsoft.com/office/drawing/2014/main" id="{F1C80CDE-2540-4F16-A8FD-44AE68F0A2C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26" name="Freeform 30">
                  <a:extLst>
                    <a:ext uri="{FF2B5EF4-FFF2-40B4-BE49-F238E27FC236}">
                      <a16:creationId xmlns:a16="http://schemas.microsoft.com/office/drawing/2014/main" id="{AB2A5EEE-08EC-4565-B164-5B4766140A1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27" name="Freeform 31">
                  <a:extLst>
                    <a:ext uri="{FF2B5EF4-FFF2-40B4-BE49-F238E27FC236}">
                      <a16:creationId xmlns:a16="http://schemas.microsoft.com/office/drawing/2014/main" id="{8ECD3758-D5E4-404B-A982-22966AA1FCF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28" name="Freeform 32">
                  <a:extLst>
                    <a:ext uri="{FF2B5EF4-FFF2-40B4-BE49-F238E27FC236}">
                      <a16:creationId xmlns:a16="http://schemas.microsoft.com/office/drawing/2014/main" id="{C1B05960-20D2-42FF-A670-8BD0181D636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29" name="Freeform 33">
                  <a:extLst>
                    <a:ext uri="{FF2B5EF4-FFF2-40B4-BE49-F238E27FC236}">
                      <a16:creationId xmlns:a16="http://schemas.microsoft.com/office/drawing/2014/main" id="{85981861-F48D-4984-9654-AA6C8FCD7F8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30" name="Freeform 34">
                  <a:extLst>
                    <a:ext uri="{FF2B5EF4-FFF2-40B4-BE49-F238E27FC236}">
                      <a16:creationId xmlns:a16="http://schemas.microsoft.com/office/drawing/2014/main" id="{D7813FF8-7C06-409E-B01C-E149A34D31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31" name="Freeform 35">
                  <a:extLst>
                    <a:ext uri="{FF2B5EF4-FFF2-40B4-BE49-F238E27FC236}">
                      <a16:creationId xmlns:a16="http://schemas.microsoft.com/office/drawing/2014/main" id="{747CC8C2-D9DD-4FFD-B0EE-62CBE138958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32" name="Freeform 36">
                  <a:extLst>
                    <a:ext uri="{FF2B5EF4-FFF2-40B4-BE49-F238E27FC236}">
                      <a16:creationId xmlns:a16="http://schemas.microsoft.com/office/drawing/2014/main" id="{B3BFDAFC-2F10-4A43-8F0F-28374AEE210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D01F3820-CBD3-45B4-AFB2-98E8758FC0AF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>
              <a:extLst>
                <a:ext uri="{FF2B5EF4-FFF2-40B4-BE49-F238E27FC236}">
                  <a16:creationId xmlns:a16="http://schemas.microsoft.com/office/drawing/2014/main" id="{4CE0D01F-5940-4E19-A6CC-4018F3F79B3E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35" name="Freeform 39">
              <a:extLst>
                <a:ext uri="{FF2B5EF4-FFF2-40B4-BE49-F238E27FC236}">
                  <a16:creationId xmlns:a16="http://schemas.microsoft.com/office/drawing/2014/main" id="{85A8F71F-3447-418D-8CBD-4AC01614B71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CFFBA82C-14F0-4AEC-A195-68423716731F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7A23F838-8E6F-40CC-BC9F-BB070951F61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>
                <a:extLst>
                  <a:ext uri="{FF2B5EF4-FFF2-40B4-BE49-F238E27FC236}">
                    <a16:creationId xmlns:a16="http://schemas.microsoft.com/office/drawing/2014/main" id="{FA99C5A3-A02C-4FEC-B385-6EBBB94B3E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739C5022-7C4A-446B-AE15-7989F4BF8B6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>
                  <a:extLst>
                    <a:ext uri="{FF2B5EF4-FFF2-40B4-BE49-F238E27FC236}">
                      <a16:creationId xmlns:a16="http://schemas.microsoft.com/office/drawing/2014/main" id="{1D194679-F936-40D8-915A-43A069A99D5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41" name="Freeform 45">
                  <a:extLst>
                    <a:ext uri="{FF2B5EF4-FFF2-40B4-BE49-F238E27FC236}">
                      <a16:creationId xmlns:a16="http://schemas.microsoft.com/office/drawing/2014/main" id="{C6F0178B-309A-4D98-9FBB-B7E9AA1E5F9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42" name="Freeform 46">
                  <a:extLst>
                    <a:ext uri="{FF2B5EF4-FFF2-40B4-BE49-F238E27FC236}">
                      <a16:creationId xmlns:a16="http://schemas.microsoft.com/office/drawing/2014/main" id="{D98D1C44-81D7-4FC1-AA49-02B6C159A56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43" name="Freeform 47">
                  <a:extLst>
                    <a:ext uri="{FF2B5EF4-FFF2-40B4-BE49-F238E27FC236}">
                      <a16:creationId xmlns:a16="http://schemas.microsoft.com/office/drawing/2014/main" id="{2C11A42C-3058-4625-A7A0-9726F72F864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44" name="Freeform 48">
                  <a:extLst>
                    <a:ext uri="{FF2B5EF4-FFF2-40B4-BE49-F238E27FC236}">
                      <a16:creationId xmlns:a16="http://schemas.microsoft.com/office/drawing/2014/main" id="{A6E21D76-2918-493C-8C6F-B30B19D1CC5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45" name="Freeform 49">
                  <a:extLst>
                    <a:ext uri="{FF2B5EF4-FFF2-40B4-BE49-F238E27FC236}">
                      <a16:creationId xmlns:a16="http://schemas.microsoft.com/office/drawing/2014/main" id="{C6B32959-86FC-49B0-9658-456D1E0F8CB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46" name="Freeform 50">
                  <a:extLst>
                    <a:ext uri="{FF2B5EF4-FFF2-40B4-BE49-F238E27FC236}">
                      <a16:creationId xmlns:a16="http://schemas.microsoft.com/office/drawing/2014/main" id="{3A9F83E2-2176-4CE3-B754-E480ADED1C2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4147" name="Freeform 51">
                  <a:extLst>
                    <a:ext uri="{FF2B5EF4-FFF2-40B4-BE49-F238E27FC236}">
                      <a16:creationId xmlns:a16="http://schemas.microsoft.com/office/drawing/2014/main" id="{C0C24948-0C09-460C-87E4-DC5CB2761D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EG"/>
                </a:p>
              </p:txBody>
            </p:sp>
          </p:grpSp>
        </p:grpSp>
        <p:sp>
          <p:nvSpPr>
            <p:cNvPr id="4148" name="Line 52">
              <a:extLst>
                <a:ext uri="{FF2B5EF4-FFF2-40B4-BE49-F238E27FC236}">
                  <a16:creationId xmlns:a16="http://schemas.microsoft.com/office/drawing/2014/main" id="{D5871868-4E2D-463A-ABA2-2E68EDFE7C6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92CE-F260-4830-85F9-2992A2BAF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Control PG606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600F0-B221-40D6-A5BF-A75CA6E62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Clinical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52186-6338-44F9-AFFC-689F40A8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77ACB-A227-4408-92C1-87506C73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  <p:extLst>
      <p:ext uri="{BB962C8B-B14F-4D97-AF65-F5344CB8AC3E}">
        <p14:creationId xmlns:p14="http://schemas.microsoft.com/office/powerpoint/2010/main" val="283640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4C46299D-9780-460E-81FE-E597E6D7D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963" y="-171450"/>
            <a:ext cx="7793037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Salkowski test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ED93B988-0E19-4806-8C57-F192AB857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2425" y="1344613"/>
            <a:ext cx="8153400" cy="4724400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7414" name="Picture 6" descr="untitled">
            <a:extLst>
              <a:ext uri="{FF2B5EF4-FFF2-40B4-BE49-F238E27FC236}">
                <a16:creationId xmlns:a16="http://schemas.microsoft.com/office/drawing/2014/main" id="{B20EFF07-C1F2-49C7-AD9C-713A29B9F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116013"/>
            <a:ext cx="17668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>
            <a:extLst>
              <a:ext uri="{FF2B5EF4-FFF2-40B4-BE49-F238E27FC236}">
                <a16:creationId xmlns:a16="http://schemas.microsoft.com/office/drawing/2014/main" id="{4849C944-C58B-4140-9F2A-212D59C46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3249613"/>
            <a:ext cx="456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>
                <a:latin typeface="+mj-lt"/>
                <a:cs typeface="Arial" charset="0"/>
              </a:rPr>
              <a:t>dried alcoholic extract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225BBB31-42A0-4F6D-A2BE-D8974E04A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1192213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3200"/>
              <a:t>few drops of</a:t>
            </a:r>
          </a:p>
          <a:p>
            <a:pPr algn="ctr" rtl="1" eaLnBrk="1" hangingPunct="1"/>
            <a:r>
              <a:rPr lang="en-US" altLang="en-US" sz="3200"/>
              <a:t> conc. Sulfuric acid</a:t>
            </a:r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7B697AD7-D8A6-42B1-BC5E-13AB94D749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2133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17418" name="AutoShape 10">
            <a:extLst>
              <a:ext uri="{FF2B5EF4-FFF2-40B4-BE49-F238E27FC236}">
                <a16:creationId xmlns:a16="http://schemas.microsoft.com/office/drawing/2014/main" id="{F8ACA073-5030-45E0-8815-F8B713C4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3783013"/>
            <a:ext cx="762000" cy="11430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EG">
              <a:latin typeface="+mj-lt"/>
              <a:cs typeface="Arial" charset="0"/>
            </a:endParaRP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17B23F88-5CCB-40CD-8D7C-37D424FE1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4773613"/>
            <a:ext cx="36814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3200" i="1" u="sng">
                <a:solidFill>
                  <a:schemeClr val="tx2"/>
                </a:solidFill>
              </a:rPr>
              <a:t>Red</a:t>
            </a:r>
            <a:r>
              <a:rPr lang="en-US" altLang="en-US" sz="3200" i="1" u="sng"/>
              <a:t> or </a:t>
            </a:r>
            <a:r>
              <a:rPr lang="en-US" altLang="en-US" sz="3200" i="1" u="sng">
                <a:solidFill>
                  <a:srgbClr val="CC0099"/>
                </a:solidFill>
              </a:rPr>
              <a:t>violet</a:t>
            </a:r>
            <a:r>
              <a:rPr lang="en-US" altLang="en-US" sz="3200" i="1" u="sng"/>
              <a:t> color</a:t>
            </a:r>
          </a:p>
          <a:p>
            <a:pPr algn="r" rtl="1" eaLnBrk="1" hangingPunct="1"/>
            <a:endParaRPr lang="en-US" altLang="en-US" sz="3200" i="1" u="sng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52CEC-1D58-416D-9847-70651F5E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4C968-6E42-49A5-BC4D-E961E55C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7415" grpId="0" autoUpdateAnimBg="0"/>
      <p:bldP spid="17416" grpId="0" autoUpdateAnimBg="0"/>
      <p:bldP spid="17418" grpId="0" animBg="1"/>
      <p:bldP spid="174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251AEEB9-A6CB-4BBB-A8D3-066710C73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6035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400" dirty="0">
                <a:latin typeface="+mj-lt"/>
                <a:cs typeface="Arial" charset="0"/>
              </a:rPr>
              <a:t>Test for lactones and \ or esters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EA1A6C2C-6A01-465B-A91F-D9AD181B7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3650" y="1733550"/>
            <a:ext cx="7772400" cy="4114800"/>
          </a:xfrm>
        </p:spPr>
        <p:txBody>
          <a:bodyPr/>
          <a:lstStyle/>
          <a:p>
            <a:pPr algn="ctr" eaLnBrk="1" hangingPunct="1">
              <a:defRPr/>
            </a:pPr>
            <a:endParaRPr lang="en-US">
              <a:latin typeface="+mj-lt"/>
            </a:endParaRPr>
          </a:p>
          <a:p>
            <a:pPr algn="ctr" eaLnBrk="1" hangingPunct="1">
              <a:defRPr/>
            </a:pPr>
            <a:endParaRPr lang="en-US">
              <a:latin typeface="+mj-lt"/>
            </a:endParaRPr>
          </a:p>
          <a:p>
            <a:pPr algn="ctr" eaLnBrk="1" hangingPunct="1">
              <a:defRPr/>
            </a:pPr>
            <a:endParaRPr lang="en-US">
              <a:latin typeface="+mj-lt"/>
            </a:endParaRPr>
          </a:p>
          <a:p>
            <a:pPr algn="ctr" eaLnBrk="1" hangingPunct="1">
              <a:defRPr/>
            </a:pPr>
            <a:endParaRPr lang="en-US">
              <a:latin typeface="+mj-lt"/>
            </a:endParaRPr>
          </a:p>
          <a:p>
            <a:pPr algn="ctr" eaLnBrk="1" hangingPunct="1">
              <a:defRPr/>
            </a:pPr>
            <a:endParaRPr lang="en-US">
              <a:latin typeface="+mj-lt"/>
            </a:endParaRPr>
          </a:p>
          <a:p>
            <a:pPr algn="ctr" eaLnBrk="1" hangingPunct="1">
              <a:defRPr/>
            </a:pPr>
            <a:endParaRPr lang="en-US"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endParaRPr lang="en-US" sz="1600">
              <a:latin typeface="+mj-lt"/>
            </a:endParaRPr>
          </a:p>
        </p:txBody>
      </p:sp>
      <p:pic>
        <p:nvPicPr>
          <p:cNvPr id="18438" name="Picture 6" descr="untitled">
            <a:extLst>
              <a:ext uri="{FF2B5EF4-FFF2-40B4-BE49-F238E27FC236}">
                <a16:creationId xmlns:a16="http://schemas.microsoft.com/office/drawing/2014/main" id="{66A5D593-E499-48E4-95FB-0C0370EE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916238"/>
            <a:ext cx="10509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untitled">
            <a:extLst>
              <a:ext uri="{FF2B5EF4-FFF2-40B4-BE49-F238E27FC236}">
                <a16:creationId xmlns:a16="http://schemas.microsoft.com/office/drawing/2014/main" id="{36A4155B-6441-49A0-8080-231F9152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992438"/>
            <a:ext cx="10509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untitled">
            <a:extLst>
              <a:ext uri="{FF2B5EF4-FFF2-40B4-BE49-F238E27FC236}">
                <a16:creationId xmlns:a16="http://schemas.microsoft.com/office/drawing/2014/main" id="{9B69A5A8-FD12-48A5-86AB-DD69E1DAB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916238"/>
            <a:ext cx="10509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9">
            <a:extLst>
              <a:ext uri="{FF2B5EF4-FFF2-40B4-BE49-F238E27FC236}">
                <a16:creationId xmlns:a16="http://schemas.microsoft.com/office/drawing/2014/main" id="{97C5B12E-6F07-48ED-BDC8-8ADB846C1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25" y="4214813"/>
            <a:ext cx="2293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/>
              <a:t>chloroformic </a:t>
            </a:r>
          </a:p>
          <a:p>
            <a:pPr algn="ctr" rtl="1" eaLnBrk="1" hangingPunct="1"/>
            <a:r>
              <a:rPr lang="en-US" altLang="en-US"/>
              <a:t>solution of</a:t>
            </a:r>
          </a:p>
          <a:p>
            <a:pPr algn="ctr" rtl="1" eaLnBrk="1" hangingPunct="1"/>
            <a:r>
              <a:rPr lang="en-US" altLang="en-US"/>
              <a:t> dried alcoholic extract</a:t>
            </a:r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15477C95-AB49-4747-9836-54B13E467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0163" y="383063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ctr"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81DD70B9-DE93-4157-BBC7-B4C9B480D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3449638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/>
              <a:t>evap.</a:t>
            </a:r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BEFCEFF0-6601-4B9F-AD47-954F43A09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43063"/>
            <a:ext cx="19161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/>
              <a:t>1 drop of saturated</a:t>
            </a:r>
          </a:p>
          <a:p>
            <a:pPr algn="ctr" rtl="1" eaLnBrk="1" hangingPunct="1"/>
            <a:r>
              <a:rPr lang="en-US" altLang="en-US"/>
              <a:t> alcoholic KOH</a:t>
            </a:r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40A61DB2-9A0F-492A-AEBA-B6FD734A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2714625"/>
            <a:ext cx="276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/>
              <a:t>1 drop of saturated</a:t>
            </a:r>
          </a:p>
          <a:p>
            <a:pPr algn="ctr" rtl="1" eaLnBrk="1" hangingPunct="1"/>
            <a:r>
              <a:rPr lang="en-US" altLang="en-US"/>
              <a:t>alcoholic hydroxyl amine</a:t>
            </a:r>
          </a:p>
        </p:txBody>
      </p:sp>
      <p:sp>
        <p:nvSpPr>
          <p:cNvPr id="18446" name="Line 14">
            <a:extLst>
              <a:ext uri="{FF2B5EF4-FFF2-40B4-BE49-F238E27FC236}">
                <a16:creationId xmlns:a16="http://schemas.microsoft.com/office/drawing/2014/main" id="{FA6A69DD-EB24-41DC-883E-6B2B365FB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563" y="39830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ctr"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3018E1F4-AE06-4A6F-B888-5119833D5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3602038"/>
            <a:ext cx="149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/>
              <a:t>w.b (10 min.)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3E80ADAD-12D3-45AB-BBCB-625C7CD60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3373438"/>
            <a:ext cx="1874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/>
              <a:t>1 drop 0.5N HCl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E12BD723-F581-4E0B-BCF0-CEF64B6A0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636838"/>
            <a:ext cx="16970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/>
              <a:t>1 drop 1% </a:t>
            </a:r>
            <a:r>
              <a:rPr lang="en-US" altLang="en-US">
                <a:cs typeface="Times New Roman" panose="02020603050405020304" pitchFamily="18" charset="0"/>
              </a:rPr>
              <a:t>FeCl</a:t>
            </a:r>
            <a:r>
              <a:rPr lang="en-US" altLang="en-US" baseline="-30000">
                <a:cs typeface="Times New Roman" panose="02020603050405020304" pitchFamily="18" charset="0"/>
              </a:rPr>
              <a:t>3</a:t>
            </a:r>
            <a:r>
              <a:rPr lang="en-US" altLang="en-US"/>
              <a:t> </a:t>
            </a:r>
          </a:p>
          <a:p>
            <a:pPr algn="ctr" rtl="1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81DD3D6A-E20C-46EF-B29B-2D5F9646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5507038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>
                <a:solidFill>
                  <a:srgbClr val="800080"/>
                </a:solidFill>
                <a:latin typeface="+mj-lt"/>
                <a:cs typeface="Arial" charset="0"/>
              </a:rPr>
              <a:t>Intense violet colour</a:t>
            </a:r>
          </a:p>
          <a:p>
            <a:pPr algn="ctr" rtl="1">
              <a:defRPr/>
            </a:pPr>
            <a:endParaRPr lang="en-US" sz="2800" b="1">
              <a:solidFill>
                <a:srgbClr val="800080"/>
              </a:solidFill>
              <a:latin typeface="+mj-lt"/>
              <a:cs typeface="Arial" charset="0"/>
            </a:endParaRPr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6200744D-AADB-4997-BB70-621E19F6F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9363" y="306863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ctr"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18452" name="Line 20">
            <a:extLst>
              <a:ext uri="{FF2B5EF4-FFF2-40B4-BE49-F238E27FC236}">
                <a16:creationId xmlns:a16="http://schemas.microsoft.com/office/drawing/2014/main" id="{B2EC7E7F-4B53-4EF3-9072-5614DE31BE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1763" y="344963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ctr"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18453" name="Line 21">
            <a:extLst>
              <a:ext uri="{FF2B5EF4-FFF2-40B4-BE49-F238E27FC236}">
                <a16:creationId xmlns:a16="http://schemas.microsoft.com/office/drawing/2014/main" id="{F11AB471-4AC4-42AF-B001-A0EFBD842D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9963" y="3297238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ctr"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18454" name="Line 22">
            <a:extLst>
              <a:ext uri="{FF2B5EF4-FFF2-40B4-BE49-F238E27FC236}">
                <a16:creationId xmlns:a16="http://schemas.microsoft.com/office/drawing/2014/main" id="{D09E9EC4-165D-4C3D-B241-CF32EF183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2459038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ctr"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18455" name="AutoShape 23">
            <a:extLst>
              <a:ext uri="{FF2B5EF4-FFF2-40B4-BE49-F238E27FC236}">
                <a16:creationId xmlns:a16="http://schemas.microsoft.com/office/drawing/2014/main" id="{B0DCCE84-7C4D-4863-B534-386278FF1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3" y="3789363"/>
            <a:ext cx="914400" cy="2471737"/>
          </a:xfrm>
          <a:prstGeom prst="curvedLeftArrow">
            <a:avLst>
              <a:gd name="adj1" fmla="val 41667"/>
              <a:gd name="adj2" fmla="val 83333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ar-EG">
              <a:latin typeface="+mj-lt"/>
              <a:cs typeface="Arial" charset="0"/>
            </a:endParaRPr>
          </a:p>
        </p:txBody>
      </p:sp>
      <p:sp>
        <p:nvSpPr>
          <p:cNvPr id="18456" name="Rectangle 24">
            <a:extLst>
              <a:ext uri="{FF2B5EF4-FFF2-40B4-BE49-F238E27FC236}">
                <a16:creationId xmlns:a16="http://schemas.microsoft.com/office/drawing/2014/main" id="{91614621-C6EC-4E80-B4F5-58C7B6A6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6021388"/>
            <a:ext cx="3897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2800">
                <a:solidFill>
                  <a:srgbClr val="FF3300"/>
                </a:solidFill>
              </a:rPr>
              <a:t>Venedium and Damsisa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B8B58-9540-4444-B8D2-2E33F4A8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AADD9-8ACD-4FB0-B702-4F0A239A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1" grpId="0" autoUpdateAnimBg="0"/>
      <p:bldP spid="18443" grpId="0" autoUpdateAnimBg="0"/>
      <p:bldP spid="18444" grpId="0" autoUpdateAnimBg="0"/>
      <p:bldP spid="18445" grpId="0" autoUpdateAnimBg="0"/>
      <p:bldP spid="18447" grpId="0" autoUpdateAnimBg="0"/>
      <p:bldP spid="18448" grpId="0" autoUpdateAnimBg="0"/>
      <p:bldP spid="18449" grpId="0" autoUpdateAnimBg="0"/>
      <p:bldP spid="18450" grpId="0" autoUpdateAnimBg="0"/>
      <p:bldP spid="18455" grpId="0" animBg="1"/>
      <p:bldP spid="1845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EC251FB-200D-44A2-B806-7D61B32A0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-747713"/>
            <a:ext cx="7920038" cy="1600201"/>
          </a:xfrm>
        </p:spPr>
        <p:txBody>
          <a:bodyPr/>
          <a:lstStyle/>
          <a:p>
            <a:pPr eaLnBrk="1" hangingPunct="1"/>
            <a:r>
              <a:rPr lang="en-US" altLang="en-US" sz="4000" b="1"/>
              <a:t>Test for Cardiac Glycosides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520CDA6-457D-4273-889E-36AB48C7B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820150" cy="504031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A) Deoxy sugar part :</a:t>
            </a:r>
          </a:p>
          <a:p>
            <a:pPr eaLnBrk="1" hangingPunct="1">
              <a:buFontTx/>
              <a:buNone/>
              <a:defRPr/>
            </a:pPr>
            <a:r>
              <a:rPr lang="en-US" sz="2800" i="1" u="sng"/>
              <a:t>Killer killani test:</a:t>
            </a:r>
            <a:r>
              <a:rPr lang="en-US" sz="2800"/>
              <a:t> Positive for </a:t>
            </a:r>
            <a:r>
              <a:rPr lang="en-US" sz="28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Cardenolides and Bufadenolides</a:t>
            </a:r>
          </a:p>
          <a:p>
            <a:pPr eaLnBrk="1" hangingPunct="1">
              <a:defRPr/>
            </a:pPr>
            <a:r>
              <a:rPr lang="en-US" sz="2800"/>
              <a:t>B) Sterol part:</a:t>
            </a:r>
          </a:p>
          <a:p>
            <a:pPr eaLnBrk="1" hangingPunct="1">
              <a:buFontTx/>
              <a:buNone/>
              <a:defRPr/>
            </a:pPr>
            <a:r>
              <a:rPr lang="en-US" sz="2800" i="1" u="sng"/>
              <a:t>Libermann test ,Salkowski test , and Antimony trichloride test:</a:t>
            </a:r>
            <a:r>
              <a:rPr lang="en-US" sz="2800"/>
              <a:t> Positive for </a:t>
            </a:r>
            <a:r>
              <a:rPr lang="en-US" sz="28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Cardenolides and Bufadenolides</a:t>
            </a:r>
            <a:r>
              <a:rPr lang="en-US" sz="2800"/>
              <a:t>.</a:t>
            </a:r>
          </a:p>
          <a:p>
            <a:pPr eaLnBrk="1" hangingPunct="1">
              <a:defRPr/>
            </a:pPr>
            <a:r>
              <a:rPr lang="en-US" sz="2800"/>
              <a:t>C) Active methylene group in Lactone ring:</a:t>
            </a:r>
          </a:p>
          <a:p>
            <a:pPr eaLnBrk="1" hangingPunct="1">
              <a:buFontTx/>
              <a:buNone/>
              <a:defRPr/>
            </a:pPr>
            <a:r>
              <a:rPr lang="en-US" sz="2800" i="1" u="sng"/>
              <a:t>1)Kedd’s test. </a:t>
            </a:r>
            <a:r>
              <a:rPr lang="en-US" sz="2800" i="1"/>
              <a:t>    </a:t>
            </a:r>
            <a:r>
              <a:rPr lang="en-US" sz="2800" i="1" u="sng"/>
              <a:t>2)Baljet’s test.</a:t>
            </a:r>
            <a:r>
              <a:rPr lang="en-US" sz="2800" i="1"/>
              <a:t>  </a:t>
            </a:r>
            <a:r>
              <a:rPr lang="en-US" sz="2800" i="1" u="sng"/>
              <a:t>3) Raymond’s test</a:t>
            </a:r>
            <a:r>
              <a:rPr lang="en-US" sz="280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2800"/>
              <a:t>Positive for </a:t>
            </a:r>
            <a:r>
              <a:rPr lang="en-US" sz="2800" b="1" i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Cardenolides only.</a:t>
            </a:r>
          </a:p>
          <a:p>
            <a:pPr eaLnBrk="1" hangingPunct="1">
              <a:defRPr/>
            </a:pPr>
            <a:endParaRPr lang="en-US" sz="2800" b="1" i="1" u="sng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AF66E-09DC-4155-9E80-F7D3D881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DC228-1301-4BA4-AA05-571CD07C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867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0680E61-B610-44F4-903C-6A3F050D3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14313"/>
            <a:ext cx="7696200" cy="52260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solidFill>
                  <a:srgbClr val="9933FF"/>
                </a:solidFill>
              </a:rPr>
              <a:t>Kedd’s test: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>
                <a:solidFill>
                  <a:srgbClr val="660066"/>
                </a:solidFill>
              </a:rPr>
              <a:t>     </a:t>
            </a:r>
          </a:p>
        </p:txBody>
      </p:sp>
      <p:sp>
        <p:nvSpPr>
          <p:cNvPr id="14339" name="Line 7">
            <a:extLst>
              <a:ext uri="{FF2B5EF4-FFF2-40B4-BE49-F238E27FC236}">
                <a16:creationId xmlns:a16="http://schemas.microsoft.com/office/drawing/2014/main" id="{109275F3-DBBB-47A5-91F3-FC5EDEB79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7049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67E2DFA-6BA8-4F59-8734-B82E6D86C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333500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/>
              <a:t>evap.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D8C3E6A-7871-47B9-BA66-8D977CE42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93875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2000"/>
              <a:t>residue</a:t>
            </a:r>
          </a:p>
        </p:txBody>
      </p:sp>
      <p:pic>
        <p:nvPicPr>
          <p:cNvPr id="14342" name="Picture 21">
            <a:extLst>
              <a:ext uri="{FF2B5EF4-FFF2-40B4-BE49-F238E27FC236}">
                <a16:creationId xmlns:a16="http://schemas.microsoft.com/office/drawing/2014/main" id="{7273B851-65BF-47EA-8415-334C4AAD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6775"/>
            <a:ext cx="876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2">
            <a:extLst>
              <a:ext uri="{FF2B5EF4-FFF2-40B4-BE49-F238E27FC236}">
                <a16:creationId xmlns:a16="http://schemas.microsoft.com/office/drawing/2014/main" id="{252EBAD8-B66D-473D-B9FA-824331D3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85813"/>
            <a:ext cx="876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152DD869-A6BB-4F65-946F-D2952C485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00250"/>
            <a:ext cx="1536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2000"/>
              <a:t>2 ml alcoholic extract</a:t>
            </a:r>
          </a:p>
        </p:txBody>
      </p:sp>
      <p:cxnSp>
        <p:nvCxnSpPr>
          <p:cNvPr id="14345" name="Straight Connector 13">
            <a:extLst>
              <a:ext uri="{FF2B5EF4-FFF2-40B4-BE49-F238E27FC236}">
                <a16:creationId xmlns:a16="http://schemas.microsoft.com/office/drawing/2014/main" id="{F33D7288-3477-4569-B4AA-D61AAEB421A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28938" y="1357313"/>
            <a:ext cx="571500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Connector 14">
            <a:extLst>
              <a:ext uri="{FF2B5EF4-FFF2-40B4-BE49-F238E27FC236}">
                <a16:creationId xmlns:a16="http://schemas.microsoft.com/office/drawing/2014/main" id="{1390F9AF-B47C-422F-B92D-707BA33DD9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7500" y="1509713"/>
            <a:ext cx="795338" cy="133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TextBox 16">
            <a:extLst>
              <a:ext uri="{FF2B5EF4-FFF2-40B4-BE49-F238E27FC236}">
                <a16:creationId xmlns:a16="http://schemas.microsoft.com/office/drawing/2014/main" id="{0C10F1E3-1D9D-4F20-A9F7-2F249207B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000125"/>
            <a:ext cx="528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 ml 2 % Alco. m-dinitrobenzoic acid</a:t>
            </a:r>
          </a:p>
          <a:p>
            <a:pPr eaLnBrk="1" hangingPunct="1"/>
            <a:r>
              <a:rPr lang="en-US" altLang="en-US"/>
              <a:t>1 ml 10 % Alco. KOH</a:t>
            </a:r>
            <a:endParaRPr lang="ar-EG" altLang="en-US"/>
          </a:p>
        </p:txBody>
      </p:sp>
      <p:cxnSp>
        <p:nvCxnSpPr>
          <p:cNvPr id="14348" name="Straight Arrow Connector 18">
            <a:extLst>
              <a:ext uri="{FF2B5EF4-FFF2-40B4-BE49-F238E27FC236}">
                <a16:creationId xmlns:a16="http://schemas.microsoft.com/office/drawing/2014/main" id="{542A616F-181E-4688-90F4-365CBFADF91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21907" y="2607469"/>
            <a:ext cx="16446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9" name="TextBox 19">
            <a:extLst>
              <a:ext uri="{FF2B5EF4-FFF2-40B4-BE49-F238E27FC236}">
                <a16:creationId xmlns:a16="http://schemas.microsoft.com/office/drawing/2014/main" id="{B194A081-E3D7-4EF5-88DE-EE9A04618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3371850"/>
            <a:ext cx="4357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Appearance of </a:t>
            </a:r>
            <a:r>
              <a:rPr lang="en-US" altLang="en-US" sz="2000">
                <a:solidFill>
                  <a:srgbClr val="7030A0"/>
                </a:solidFill>
              </a:rPr>
              <a:t>Violet color </a:t>
            </a:r>
            <a:r>
              <a:rPr lang="en-US" altLang="en-US" sz="2000"/>
              <a:t>suggests the presence of Cardenoloids</a:t>
            </a:r>
            <a:endParaRPr lang="ar-EG" altLang="en-US" sz="2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20726D-4BC5-4DED-8970-4823AF9827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6631" y="1844573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9BF49-4F6C-4681-B444-1A9C433C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C431E-029D-4289-82B0-56F72323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9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12" grpId="0"/>
      <p:bldP spid="14347" grpId="0"/>
      <p:bldP spid="143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2323E13-FFE2-4372-8F56-2143C1AF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80963"/>
            <a:ext cx="6870700" cy="776287"/>
          </a:xfrm>
        </p:spPr>
        <p:txBody>
          <a:bodyPr/>
          <a:lstStyle/>
          <a:p>
            <a:pPr algn="l"/>
            <a:r>
              <a:rPr lang="en-US" altLang="en-US" sz="3200">
                <a:solidFill>
                  <a:srgbClr val="7030A0"/>
                </a:solidFill>
              </a:rPr>
              <a:t>2) Raymond’s test: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3FA24A09-35B7-439F-AC85-79EF7995A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7049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9A9D20-95C5-4B84-A3D3-EEE68E769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1196975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/>
              <a:t>evap.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F8AFC33-7C03-409E-875F-0DCB03E0E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952625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/>
              <a:t>residue</a:t>
            </a:r>
          </a:p>
        </p:txBody>
      </p:sp>
      <p:pic>
        <p:nvPicPr>
          <p:cNvPr id="17414" name="Picture 21">
            <a:extLst>
              <a:ext uri="{FF2B5EF4-FFF2-40B4-BE49-F238E27FC236}">
                <a16:creationId xmlns:a16="http://schemas.microsoft.com/office/drawing/2014/main" id="{65290DD1-55C8-4638-A489-3A02E000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6775"/>
            <a:ext cx="876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2">
            <a:extLst>
              <a:ext uri="{FF2B5EF4-FFF2-40B4-BE49-F238E27FC236}">
                <a16:creationId xmlns:a16="http://schemas.microsoft.com/office/drawing/2014/main" id="{AC5CCC14-93CC-411D-9DC4-45160ECB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876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78C11002-4943-46B0-A419-B96FEF58C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00250"/>
            <a:ext cx="1536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2000"/>
              <a:t>2 ml alcoholic extract</a:t>
            </a:r>
          </a:p>
        </p:txBody>
      </p:sp>
      <p:cxnSp>
        <p:nvCxnSpPr>
          <p:cNvPr id="17417" name="Straight Connector 13">
            <a:extLst>
              <a:ext uri="{FF2B5EF4-FFF2-40B4-BE49-F238E27FC236}">
                <a16:creationId xmlns:a16="http://schemas.microsoft.com/office/drawing/2014/main" id="{2FBD1013-C483-4195-807C-EA895A5A03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28938" y="1357313"/>
            <a:ext cx="571500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Connector 14">
            <a:extLst>
              <a:ext uri="{FF2B5EF4-FFF2-40B4-BE49-F238E27FC236}">
                <a16:creationId xmlns:a16="http://schemas.microsoft.com/office/drawing/2014/main" id="{62489ABB-C8FB-4B60-A399-3E5F216F8C9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7500" y="1509713"/>
            <a:ext cx="795338" cy="133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TextBox 16">
            <a:extLst>
              <a:ext uri="{FF2B5EF4-FFF2-40B4-BE49-F238E27FC236}">
                <a16:creationId xmlns:a16="http://schemas.microsoft.com/office/drawing/2014/main" id="{34F1A964-62C0-4322-8B60-7B13BBBEB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000125"/>
            <a:ext cx="5286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1 ml 2 % m-dinitrobenzene</a:t>
            </a:r>
          </a:p>
          <a:p>
            <a:pPr eaLnBrk="1" hangingPunct="1"/>
            <a:r>
              <a:rPr lang="en-US" altLang="en-US" sz="2000"/>
              <a:t>1 ml 10 % Alco. NaOH</a:t>
            </a:r>
            <a:endParaRPr lang="ar-EG" altLang="en-US" sz="2000"/>
          </a:p>
        </p:txBody>
      </p:sp>
      <p:cxnSp>
        <p:nvCxnSpPr>
          <p:cNvPr id="17420" name="Straight Arrow Connector 18">
            <a:extLst>
              <a:ext uri="{FF2B5EF4-FFF2-40B4-BE49-F238E27FC236}">
                <a16:creationId xmlns:a16="http://schemas.microsoft.com/office/drawing/2014/main" id="{8057EE62-6B00-42C1-A357-D2F3617E71B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21907" y="2607469"/>
            <a:ext cx="16446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TextBox 19">
            <a:extLst>
              <a:ext uri="{FF2B5EF4-FFF2-40B4-BE49-F238E27FC236}">
                <a16:creationId xmlns:a16="http://schemas.microsoft.com/office/drawing/2014/main" id="{C31BEDA1-09D3-4D97-A565-D33101C09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371850"/>
            <a:ext cx="48053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Appearance of </a:t>
            </a:r>
            <a:r>
              <a:rPr lang="en-US" altLang="en-US" sz="2800">
                <a:solidFill>
                  <a:srgbClr val="7030A0"/>
                </a:solidFill>
              </a:rPr>
              <a:t>Violet color </a:t>
            </a:r>
            <a:r>
              <a:rPr lang="en-US" altLang="en-US" sz="2800"/>
              <a:t>suggests the presence of Cardenoloids</a:t>
            </a:r>
            <a:endParaRPr lang="ar-EG" altLang="en-US" sz="28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123D16-4C19-42B6-B982-E83A21FD0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2138" y="1998662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D896E-FC2F-4989-A659-880728A1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B0820-DDB5-4BB2-8D0D-021A523B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4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0" grpId="0"/>
      <p:bldP spid="6" grpId="0"/>
      <p:bldP spid="7" grpId="0"/>
      <p:bldP spid="10" grpId="0"/>
      <p:bldP spid="17419" grpId="0"/>
      <p:bldP spid="174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F08E726-1870-4A8A-8F98-768B065B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-71438"/>
            <a:ext cx="3429000" cy="752476"/>
          </a:xfrm>
        </p:spPr>
        <p:txBody>
          <a:bodyPr/>
          <a:lstStyle/>
          <a:p>
            <a:pPr algn="l"/>
            <a:r>
              <a:rPr lang="en-US" altLang="en-US" sz="3200">
                <a:solidFill>
                  <a:srgbClr val="DA6626"/>
                </a:solidFill>
              </a:rPr>
              <a:t>3) Baljet’s test :</a:t>
            </a:r>
          </a:p>
        </p:txBody>
      </p:sp>
      <p:pic>
        <p:nvPicPr>
          <p:cNvPr id="4" name="Picture 15" descr="images[55]">
            <a:extLst>
              <a:ext uri="{FF2B5EF4-FFF2-40B4-BE49-F238E27FC236}">
                <a16:creationId xmlns:a16="http://schemas.microsoft.com/office/drawing/2014/main" id="{3AEA2EB0-3862-49E3-934C-FC585C7C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1219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3C5037-C7CC-49D4-879C-4F367312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500313"/>
            <a:ext cx="2563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2000"/>
              <a:t>2 ml alcoholic extract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3B590352-9606-40CC-BE7F-8BA752B7F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1779588"/>
            <a:ext cx="1428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1 ml aq. Picric acid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5EA85066-92C6-4E71-BB41-2270A122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2858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1 ml Alc. NaOH</a:t>
            </a:r>
          </a:p>
        </p:txBody>
      </p:sp>
      <p:cxnSp>
        <p:nvCxnSpPr>
          <p:cNvPr id="16391" name="Straight Connector 8">
            <a:extLst>
              <a:ext uri="{FF2B5EF4-FFF2-40B4-BE49-F238E27FC236}">
                <a16:creationId xmlns:a16="http://schemas.microsoft.com/office/drawing/2014/main" id="{B64041E3-6E7B-459A-BBED-4D9182331CCD}"/>
              </a:ext>
            </a:extLst>
          </p:cNvPr>
          <p:cNvCxnSpPr>
            <a:cxnSpLocks noChangeShapeType="1"/>
            <a:endCxn id="16390" idx="1"/>
          </p:cNvCxnSpPr>
          <p:nvPr/>
        </p:nvCxnSpPr>
        <p:spPr bwMode="auto">
          <a:xfrm>
            <a:off x="1000125" y="1406525"/>
            <a:ext cx="214313" cy="77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Straight Connector 10">
            <a:extLst>
              <a:ext uri="{FF2B5EF4-FFF2-40B4-BE49-F238E27FC236}">
                <a16:creationId xmlns:a16="http://schemas.microsoft.com/office/drawing/2014/main" id="{F6B7150A-22B4-4270-87BE-AE8E48FBCC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0125" y="2060575"/>
            <a:ext cx="357188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Straight Connector 12">
            <a:extLst>
              <a:ext uri="{FF2B5EF4-FFF2-40B4-BE49-F238E27FC236}">
                <a16:creationId xmlns:a16="http://schemas.microsoft.com/office/drawing/2014/main" id="{18566B03-DA09-4DCF-AE18-ED42BC4809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0125" y="2571750"/>
            <a:ext cx="214313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Straight Arrow Connector 14">
            <a:extLst>
              <a:ext uri="{FF2B5EF4-FFF2-40B4-BE49-F238E27FC236}">
                <a16:creationId xmlns:a16="http://schemas.microsoft.com/office/drawing/2014/main" id="{E5F62C9F-61C4-4442-B142-ACB525565A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2058988"/>
            <a:ext cx="2252663" cy="1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TextBox 15">
            <a:extLst>
              <a:ext uri="{FF2B5EF4-FFF2-40B4-BE49-F238E27FC236}">
                <a16:creationId xmlns:a16="http://schemas.microsoft.com/office/drawing/2014/main" id="{94D7811F-D2D4-4DC8-BC9A-FDBB4314C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1341438"/>
            <a:ext cx="2786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DA6626"/>
                </a:solidFill>
              </a:rPr>
              <a:t>Orange color</a:t>
            </a:r>
            <a:r>
              <a:rPr lang="en-US" altLang="en-US" sz="2000">
                <a:solidFill>
                  <a:srgbClr val="DA6626"/>
                </a:solidFill>
              </a:rPr>
              <a:t> </a:t>
            </a:r>
            <a:r>
              <a:rPr lang="en-US" altLang="en-US" sz="2000"/>
              <a:t>suggests the presence of Cardenolides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8F7943-4BCC-4C7E-9E7B-2011D6890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4208" y="304800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54D12-52D4-4337-B647-C9FEC0A1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614F7-9C7A-402F-A8C6-953DEF44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386" grpId="0"/>
      <p:bldP spid="5" grpId="0"/>
      <p:bldP spid="16389" grpId="0"/>
      <p:bldP spid="16390" grpId="0"/>
      <p:bldP spid="163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9FEBEAE7-9927-4877-9B01-4F3020903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4400" u="sng"/>
              <a:t>Tests for screening of V.O.</a:t>
            </a:r>
            <a:r>
              <a:rPr lang="en-US" altLang="en-US" sz="4400"/>
              <a:t>          </a:t>
            </a: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A2B60A3A-75F3-44C4-B700-5D8BC53C7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8063" y="1700213"/>
            <a:ext cx="889317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2800"/>
              <a:t>1) V.O. gives </a:t>
            </a:r>
            <a:r>
              <a:rPr lang="en-US" altLang="en-US" sz="2800">
                <a:solidFill>
                  <a:srgbClr val="FF3300"/>
                </a:solidFill>
              </a:rPr>
              <a:t>Red colour</a:t>
            </a:r>
            <a:r>
              <a:rPr lang="en-US" altLang="en-US" sz="2800"/>
              <a:t> with Sudan lll reagent            </a:t>
            </a: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DA1C7274-7D18-4C1F-A3B6-2D35AB6B1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87450" y="2924175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2800"/>
              <a:t>2) V.O. gives </a:t>
            </a:r>
            <a:r>
              <a:rPr lang="en-US" altLang="en-US" sz="2800">
                <a:solidFill>
                  <a:srgbClr val="FF3300"/>
                </a:solidFill>
              </a:rPr>
              <a:t>Red colour</a:t>
            </a:r>
            <a:r>
              <a:rPr lang="en-US" altLang="en-US" sz="2800"/>
              <a:t> with Alkanna tincture.                 </a:t>
            </a:r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4D456315-71C9-4ADA-B94E-D5BBB184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08275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20486" name="Text Box 8">
            <a:extLst>
              <a:ext uri="{FF2B5EF4-FFF2-40B4-BE49-F238E27FC236}">
                <a16:creationId xmlns:a16="http://schemas.microsoft.com/office/drawing/2014/main" id="{55990FF6-DEC5-498D-A83F-D6A890F6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767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2800"/>
              <a:t>3) V.O. gives </a:t>
            </a:r>
            <a:r>
              <a:rPr lang="en-US" altLang="en-US" sz="2800">
                <a:solidFill>
                  <a:srgbClr val="996600"/>
                </a:solidFill>
              </a:rPr>
              <a:t>Brown colour</a:t>
            </a:r>
            <a:r>
              <a:rPr lang="en-US" altLang="en-US" sz="2800"/>
              <a:t> with Osmic acid reagent.   </a:t>
            </a:r>
          </a:p>
        </p:txBody>
      </p:sp>
      <p:sp>
        <p:nvSpPr>
          <p:cNvPr id="20487" name="Text Box 9">
            <a:extLst>
              <a:ext uri="{FF2B5EF4-FFF2-40B4-BE49-F238E27FC236}">
                <a16:creationId xmlns:a16="http://schemas.microsoft.com/office/drawing/2014/main" id="{FDED3627-844A-41A5-9FB2-B38255DB0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75" y="5084763"/>
            <a:ext cx="95408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2800"/>
              <a:t>4) On pressing the powder between two filter papers    The stain will not persist and disappear after while.                          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AFAABB48-AFF9-446B-9346-4A42458F4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092825"/>
            <a:ext cx="3529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Anise or Fennel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84A6D9-7A8F-4595-AFBE-AF8BCEDF4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CDEA1-8ED4-4FB9-903F-0CEABB4C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DF8E8-09DC-4C94-893C-A81E8E9C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2" grpId="0"/>
      <p:bldP spid="20483" grpId="0"/>
      <p:bldP spid="20484" grpId="0"/>
      <p:bldP spid="20486" grpId="0"/>
      <p:bldP spid="20487" grpId="0"/>
      <p:bldP spid="204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etupAsHydrodistillation">
            <a:extLst>
              <a:ext uri="{FF2B5EF4-FFF2-40B4-BE49-F238E27FC236}">
                <a16:creationId xmlns:a16="http://schemas.microsoft.com/office/drawing/2014/main" id="{79F74B6C-6B3D-4DCA-B260-37008FCE0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6263"/>
            <a:ext cx="39052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SolventRecovery">
            <a:extLst>
              <a:ext uri="{FF2B5EF4-FFF2-40B4-BE49-F238E27FC236}">
                <a16:creationId xmlns:a16="http://schemas.microsoft.com/office/drawing/2014/main" id="{606CF444-7E40-4908-9F7E-5A23BA719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576263"/>
            <a:ext cx="38227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C1B4F3-5648-419E-ADB7-E9899D6EAA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2365" y="271463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ADBE8-CAFE-4B3E-A828-CFB6800A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D19A0-F957-457E-92CE-C5B249E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6F7A41A1-7CC8-41CC-8F10-34BACF476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8064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4000" b="1" u="sng"/>
              <a:t>Tests for screening of Mucilage</a:t>
            </a:r>
            <a:r>
              <a:rPr lang="en-US" altLang="en-US" sz="4000" b="1"/>
              <a:t> 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7F109AF9-913F-4FA6-956E-04BB62ADE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844675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sz="2800"/>
              <a:t>1) Mucilage gives </a:t>
            </a:r>
            <a:r>
              <a:rPr lang="en-US" altLang="en-US" sz="2800">
                <a:solidFill>
                  <a:srgbClr val="FF3300"/>
                </a:solidFill>
              </a:rPr>
              <a:t>Red color</a:t>
            </a:r>
            <a:r>
              <a:rPr lang="en-US" altLang="en-US" sz="2800"/>
              <a:t> with Ruthenium red reagent.                                                               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822CE91A-631A-48C9-86D3-833503E2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773440"/>
            <a:ext cx="79580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800" dirty="0"/>
              <a:t> 2) Mucilage gives </a:t>
            </a:r>
            <a:r>
              <a:rPr lang="en-US" altLang="en-US" sz="2800" dirty="0">
                <a:solidFill>
                  <a:srgbClr val="FF3300"/>
                </a:solidFill>
              </a:rPr>
              <a:t>Red color</a:t>
            </a:r>
            <a:r>
              <a:rPr lang="en-US" altLang="en-US" sz="2800" dirty="0"/>
              <a:t> also with soln. of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sz="2800" dirty="0"/>
              <a:t>    corallin soda.</a:t>
            </a: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54870DC8-1DA3-447F-8989-8EA6FC3F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" y="4096254"/>
            <a:ext cx="754372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800" dirty="0"/>
              <a:t>3) Mucilage gives </a:t>
            </a:r>
            <a:r>
              <a:rPr lang="en-US" altLang="en-US" sz="2800" dirty="0">
                <a:solidFill>
                  <a:srgbClr val="06698C"/>
                </a:solidFill>
              </a:rPr>
              <a:t>Blue</a:t>
            </a:r>
            <a:r>
              <a:rPr lang="en-US" altLang="en-US" sz="2800" dirty="0"/>
              <a:t> to</a:t>
            </a:r>
            <a:r>
              <a:rPr lang="en-US" altLang="en-US" sz="2800" dirty="0">
                <a:solidFill>
                  <a:srgbClr val="9933FF"/>
                </a:solidFill>
              </a:rPr>
              <a:t> Purple</a:t>
            </a:r>
            <a:r>
              <a:rPr lang="en-US" altLang="en-US" sz="2800" dirty="0"/>
              <a:t> color with </a:t>
            </a:r>
            <a:r>
              <a:rPr lang="en-US" altLang="en-US" sz="2800" dirty="0" err="1"/>
              <a:t>chlorozinic</a:t>
            </a:r>
            <a:r>
              <a:rPr lang="en-US" altLang="en-US" sz="2800" dirty="0"/>
              <a:t> iodide.                                       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BF8B74-9398-4FAA-BAE9-9A4EDBA5C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500" y="1007166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8DF17-2C00-4207-95EB-31F7A0F4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E9855-AF15-40BA-BB63-6D2CE87A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4" grpId="0"/>
      <p:bldP spid="18435" grpId="0"/>
      <p:bldP spid="18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D7076E5C-7590-4C7C-8562-4B2CC090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2163" y="333375"/>
            <a:ext cx="10044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4000" b="1" u="sng"/>
              <a:t>Tests for the screening of Fixed oils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B11D889-DAEA-4012-9732-D3E9A332E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025" y="1341438"/>
            <a:ext cx="88931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800"/>
              <a:t>1) Fixed oil + Sudan lll                            </a:t>
            </a:r>
            <a:r>
              <a:rPr lang="en-US" altLang="en-US" sz="2800">
                <a:solidFill>
                  <a:srgbClr val="FF0000"/>
                </a:solidFill>
              </a:rPr>
              <a:t>Red colour  </a:t>
            </a:r>
          </a:p>
          <a:p>
            <a:pPr rtl="1" eaLnBrk="1" hangingPunct="1">
              <a:spcBef>
                <a:spcPct val="50000"/>
              </a:spcBef>
            </a:pP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7B2E777E-D617-44E8-9C06-F9B090115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16287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489F7EC6-3F9A-43A9-81CF-52A803FC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2276475"/>
            <a:ext cx="925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2) Fixed oil + Alkanna tincture                </a:t>
            </a:r>
            <a:r>
              <a:rPr lang="en-US" altLang="en-US" sz="2800" b="1" i="1">
                <a:solidFill>
                  <a:schemeClr val="folHlink"/>
                </a:solidFill>
                <a:latin typeface="Arial" panose="020B0604020202020204" pitchFamily="34" charset="0"/>
              </a:rPr>
              <a:t>Purple</a:t>
            </a:r>
            <a:r>
              <a:rPr lang="en-US" altLang="en-US" sz="2800" b="1" i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>
                <a:solidFill>
                  <a:schemeClr val="folHlink"/>
                </a:solidFill>
                <a:latin typeface="Arial" panose="020B0604020202020204" pitchFamily="34" charset="0"/>
              </a:rPr>
              <a:t>color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60434D92-77AC-493F-AEDD-0BEFA47CC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3284538"/>
            <a:ext cx="8424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800"/>
              <a:t>3) Chlorophyll stains the oil by </a:t>
            </a:r>
            <a:r>
              <a:rPr lang="en-US" altLang="en-US" sz="2800">
                <a:solidFill>
                  <a:srgbClr val="00FF00"/>
                </a:solidFill>
              </a:rPr>
              <a:t>Green colour</a:t>
            </a:r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13817EFE-EB8A-46C7-8B50-AA197A297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25654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E777B5FF-83AF-4F3B-9124-0C39CD19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4149725"/>
            <a:ext cx="92170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800"/>
              <a:t>4) On  pressing the powder between two  filter papers         </a:t>
            </a:r>
            <a:r>
              <a:rPr lang="en-US" altLang="en-US" sz="2800">
                <a:solidFill>
                  <a:schemeClr val="folHlink"/>
                </a:solidFill>
              </a:rPr>
              <a:t>Permanent stain</a:t>
            </a:r>
            <a:r>
              <a:rPr lang="en-US" altLang="en-US" sz="2800"/>
              <a:t> will be formed .                                       </a:t>
            </a:r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D9FDEC7F-1175-45FB-9435-D346EA8E3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13" y="48688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4B792682-E1FA-42F5-A11E-13597CCB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5873750"/>
            <a:ext cx="2881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Linseed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244661-ACC8-4948-AF8D-4794FD682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550" y="3364067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C08D2-A5CA-4A80-BDE7-5887E797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15D65-D3E6-4AB1-9EC2-539A0CD4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58" grpId="0"/>
      <p:bldP spid="19459" grpId="0"/>
      <p:bldP spid="19461" grpId="0"/>
      <p:bldP spid="19462" grpId="0"/>
      <p:bldP spid="19464" grpId="0"/>
      <p:bldP spid="194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DA77A0DA-DAB2-4F09-818F-9040D738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714625"/>
            <a:ext cx="75723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Phytochemical screening tests.</a:t>
            </a:r>
          </a:p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Continue….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351C7-CA91-4F60-A5E7-681115E0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7D737-650D-43CD-9D51-080302C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88972F8B-FFD8-4758-9CA1-005894C5C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4400"/>
              <a:t>Tests for screening of Proteins  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02BC2D34-FC19-4A85-B43E-D5DADED56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338" y="1700213"/>
            <a:ext cx="914400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2800"/>
              <a:t>1) Millon’s reagent when added to protein solution gives  white ppt. that turn </a:t>
            </a:r>
            <a:r>
              <a:rPr lang="en-US" altLang="en-US" sz="2800">
                <a:solidFill>
                  <a:srgbClr val="FF3300"/>
                </a:solidFill>
              </a:rPr>
              <a:t>red</a:t>
            </a:r>
            <a:r>
              <a:rPr lang="en-US" altLang="en-US" sz="2800"/>
              <a:t> upon heating.         </a:t>
            </a:r>
            <a:endParaRPr lang="en-US" altLang="en-US" sz="2400"/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64CB7FAF-7F7B-44DD-8D26-0C7DF48C7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0475" y="39893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2800"/>
              <a:t> 3) Iodine solution stains proteins </a:t>
            </a:r>
            <a:r>
              <a:rPr lang="en-US" altLang="en-US" sz="2800">
                <a:solidFill>
                  <a:srgbClr val="996600"/>
                </a:solidFill>
              </a:rPr>
              <a:t>brown color.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B6DE0368-0FC4-4682-8935-36681736B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5988" y="3133725"/>
            <a:ext cx="24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/>
              <a:t>.</a:t>
            </a:r>
          </a:p>
        </p:txBody>
      </p:sp>
      <p:sp>
        <p:nvSpPr>
          <p:cNvPr id="21510" name="Rectangle 8">
            <a:extLst>
              <a:ext uri="{FF2B5EF4-FFF2-40B4-BE49-F238E27FC236}">
                <a16:creationId xmlns:a16="http://schemas.microsoft.com/office/drawing/2014/main" id="{F8DF004E-7648-4060-A324-743A1148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924175"/>
            <a:ext cx="9818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3200"/>
              <a:t>2) Picric acid will give </a:t>
            </a:r>
            <a:r>
              <a:rPr lang="en-US" altLang="en-US" sz="3200">
                <a:solidFill>
                  <a:srgbClr val="FFFF00"/>
                </a:solidFill>
              </a:rPr>
              <a:t>yellow</a:t>
            </a:r>
            <a:r>
              <a:rPr lang="en-US" altLang="en-US" sz="3200"/>
              <a:t> color with protein soln.</a:t>
            </a:r>
            <a:r>
              <a:rPr lang="en-US" altLang="en-US" sz="2000"/>
              <a:t>                                                                   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F7FB0B-5D63-46E8-AEB7-07C25F6C1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4548187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591E0-58EC-4AC8-8238-A0F3C267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7A2C2-DDD6-4213-A88C-84048E94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6" grpId="0"/>
      <p:bldP spid="21507" grpId="0"/>
      <p:bldP spid="21508" grpId="0"/>
      <p:bldP spid="215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854A23C-9891-4CD0-8840-50F74FC0C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75" y="-357188"/>
            <a:ext cx="8408988" cy="2214563"/>
          </a:xfrm>
        </p:spPr>
        <p:txBody>
          <a:bodyPr/>
          <a:lstStyle/>
          <a:p>
            <a:pPr eaLnBrk="1" hangingPunct="1"/>
            <a:r>
              <a:rPr lang="en-US" altLang="en-US" sz="4000"/>
              <a:t>We are going to discuss the screening tests for the following compounds: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DFC00B73-F764-4567-92D4-7E0B6DB2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3063"/>
            <a:ext cx="43561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800" b="1" i="1" u="sng">
                <a:solidFill>
                  <a:schemeClr val="tx2"/>
                </a:solidFill>
              </a:rPr>
              <a:t>Primary metabolites:</a:t>
            </a:r>
            <a:r>
              <a:rPr lang="en-US" altLang="en-US" sz="2800" b="1" i="1"/>
              <a:t>   _ Fixed oils.            _ Proteins.              _ Mucilages.                   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6D418660-15F0-4AFF-ABAB-17C7365EE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916113"/>
            <a:ext cx="352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endParaRPr lang="ar-EG" sz="280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3D68A896-2A06-467C-ACAB-B67CD485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627188"/>
            <a:ext cx="52197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800" b="1" i="1" u="sng">
                <a:solidFill>
                  <a:schemeClr val="tx2"/>
                </a:solidFill>
              </a:rPr>
              <a:t>Secondary metabolites: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sz="2800" b="1" i="1"/>
              <a:t>_ Saponins.               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sz="2800" b="1" i="1"/>
              <a:t>_ Coumarins.        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sz="2800" b="1" i="1"/>
              <a:t>_ Anthraquinones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sz="2800" b="1" i="1"/>
              <a:t>_ Unsaturated Sterols and 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sz="2800" b="1" i="1"/>
              <a:t>/ or Triterpens.              _ Lactones and/or esters.  _Cardiac glycosides.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sz="2800" b="1" i="1"/>
              <a:t>_ Volatile oils. </a:t>
            </a:r>
            <a:endParaRPr lang="en-US" altLang="en-US" sz="2800" b="1" i="1">
              <a:solidFill>
                <a:srgbClr val="FFFF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1ACFE9-97CA-4C4A-83EC-57C48D43E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3083232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3D375-C5DA-4205-A044-5C6D3512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C171E-EDB1-4AE3-9605-A64EEA6A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98" grpId="0"/>
      <p:bldP spid="4099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60E2A9E8-EF8C-448D-B57D-719043A3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0" y="1889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3200" b="1" i="1" u="sng" dirty="0">
                <a:latin typeface="+mj-lt"/>
                <a:cs typeface="Arial" charset="0"/>
              </a:rPr>
              <a:t>Test for screening of </a:t>
            </a:r>
            <a:r>
              <a:rPr lang="en-US" sz="3200" b="1" i="1" u="sng" dirty="0" err="1">
                <a:latin typeface="+mj-lt"/>
                <a:cs typeface="Arial" charset="0"/>
              </a:rPr>
              <a:t>Anthraquinones</a:t>
            </a:r>
            <a:r>
              <a:rPr lang="en-US" sz="3200" b="1" i="1" u="sng" dirty="0">
                <a:latin typeface="+mj-lt"/>
                <a:cs typeface="Arial" charset="0"/>
              </a:rPr>
              <a:t> :`</a:t>
            </a:r>
          </a:p>
        </p:txBody>
      </p:sp>
      <p:pic>
        <p:nvPicPr>
          <p:cNvPr id="5123" name="Picture 4" descr="untitled">
            <a:extLst>
              <a:ext uri="{FF2B5EF4-FFF2-40B4-BE49-F238E27FC236}">
                <a16:creationId xmlns:a16="http://schemas.microsoft.com/office/drawing/2014/main" id="{7266146A-C6E7-4B7F-AE54-F96460D1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0" y="1957746"/>
            <a:ext cx="841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>
            <a:extLst>
              <a:ext uri="{FF2B5EF4-FFF2-40B4-BE49-F238E27FC236}">
                <a16:creationId xmlns:a16="http://schemas.microsoft.com/office/drawing/2014/main" id="{9BC8AA81-4866-4220-919E-BF5A568B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068638"/>
            <a:ext cx="2016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</a:rPr>
              <a:t>Rose red color in aqueous layer    </a:t>
            </a:r>
          </a:p>
        </p:txBody>
      </p:sp>
      <p:sp>
        <p:nvSpPr>
          <p:cNvPr id="5125" name="Line 6">
            <a:extLst>
              <a:ext uri="{FF2B5EF4-FFF2-40B4-BE49-F238E27FC236}">
                <a16:creationId xmlns:a16="http://schemas.microsoft.com/office/drawing/2014/main" id="{E1106FE1-E623-457B-922B-55C543F24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0" y="38608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848A250C-449C-48DE-8A0A-7B0F15476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3327400"/>
            <a:ext cx="16573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2400" b="1" i="1"/>
              <a:t> 2 ml 5%  </a:t>
            </a:r>
            <a:r>
              <a:rPr lang="en-US" altLang="en-US" sz="2800" b="1" i="1"/>
              <a:t> </a:t>
            </a:r>
            <a:r>
              <a:rPr lang="en-US" altLang="en-US" sz="2800"/>
              <a:t>aq</a:t>
            </a:r>
            <a:r>
              <a:rPr lang="en-US" altLang="en-US" sz="2400" b="1" i="1"/>
              <a:t>. KOH </a:t>
            </a:r>
          </a:p>
        </p:txBody>
      </p:sp>
      <p:sp>
        <p:nvSpPr>
          <p:cNvPr id="5127" name="Text Box 8">
            <a:extLst>
              <a:ext uri="{FF2B5EF4-FFF2-40B4-BE49-F238E27FC236}">
                <a16:creationId xmlns:a16="http://schemas.microsoft.com/office/drawing/2014/main" id="{16D430E2-1DA1-488D-9140-521755758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3429000"/>
            <a:ext cx="577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en-US" sz="4000" b="1" i="1">
                <a:latin typeface="+mj-lt"/>
                <a:cs typeface="Arial" charset="0"/>
              </a:rPr>
              <a:t>+</a:t>
            </a:r>
          </a:p>
        </p:txBody>
      </p:sp>
      <p:sp>
        <p:nvSpPr>
          <p:cNvPr id="5128" name="Text Box 9">
            <a:extLst>
              <a:ext uri="{FF2B5EF4-FFF2-40B4-BE49-F238E27FC236}">
                <a16:creationId xmlns:a16="http://schemas.microsoft.com/office/drawing/2014/main" id="{21F19DE5-2D65-4E61-A643-73CEF265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3500438"/>
            <a:ext cx="178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2400" b="1" i="1" dirty="0">
                <a:latin typeface="+mj-lt"/>
                <a:cs typeface="Arial" charset="0"/>
              </a:rPr>
              <a:t>Filtrate</a:t>
            </a:r>
          </a:p>
        </p:txBody>
      </p:sp>
      <p:sp>
        <p:nvSpPr>
          <p:cNvPr id="5129" name="Text Box 10">
            <a:extLst>
              <a:ext uri="{FF2B5EF4-FFF2-40B4-BE49-F238E27FC236}">
                <a16:creationId xmlns:a16="http://schemas.microsoft.com/office/drawing/2014/main" id="{899F9620-A34A-46D1-A0F6-D848492C1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28453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2000" b="1" i="1" dirty="0">
                <a:latin typeface="+mj-lt"/>
                <a:cs typeface="Arial" charset="0"/>
              </a:rPr>
              <a:t>Shake well</a:t>
            </a:r>
          </a:p>
        </p:txBody>
      </p:sp>
      <p:sp>
        <p:nvSpPr>
          <p:cNvPr id="5130" name="Text Box 11">
            <a:extLst>
              <a:ext uri="{FF2B5EF4-FFF2-40B4-BE49-F238E27FC236}">
                <a16:creationId xmlns:a16="http://schemas.microsoft.com/office/drawing/2014/main" id="{8EA3C62D-1BB3-436B-9501-5930C2E8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4724400"/>
            <a:ext cx="27368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2000" b="1" i="1" dirty="0">
                <a:latin typeface="+mj-lt"/>
                <a:cs typeface="Arial" charset="0"/>
              </a:rPr>
              <a:t>5 ml Chloroform</a:t>
            </a:r>
            <a:r>
              <a:rPr lang="en-US" dirty="0">
                <a:latin typeface="+mj-lt"/>
                <a:cs typeface="Arial" charset="0"/>
              </a:rPr>
              <a:t>                  </a:t>
            </a:r>
          </a:p>
        </p:txBody>
      </p:sp>
      <p:sp>
        <p:nvSpPr>
          <p:cNvPr id="5131" name="Text Box 12">
            <a:extLst>
              <a:ext uri="{FF2B5EF4-FFF2-40B4-BE49-F238E27FC236}">
                <a16:creationId xmlns:a16="http://schemas.microsoft.com/office/drawing/2014/main" id="{BE3CABD8-B523-4F4D-8FD6-0B79617A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300663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2000" b="1" i="1" dirty="0">
                <a:latin typeface="+mj-lt"/>
                <a:cs typeface="Arial" charset="0"/>
              </a:rPr>
              <a:t>Powdered plant material</a:t>
            </a:r>
          </a:p>
        </p:txBody>
      </p:sp>
      <p:sp>
        <p:nvSpPr>
          <p:cNvPr id="5132" name="Text Box 13">
            <a:extLst>
              <a:ext uri="{FF2B5EF4-FFF2-40B4-BE49-F238E27FC236}">
                <a16:creationId xmlns:a16="http://schemas.microsoft.com/office/drawing/2014/main" id="{FB141B14-F169-44CA-BA8C-F94AA1F59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860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dirty="0">
                <a:latin typeface="+mj-lt"/>
                <a:cs typeface="Arial" charset="0"/>
              </a:rPr>
              <a:t> </a:t>
            </a:r>
            <a:r>
              <a:rPr lang="en-US" sz="2000" b="1" i="1" dirty="0">
                <a:latin typeface="+mj-lt"/>
                <a:cs typeface="Arial" charset="0"/>
              </a:rPr>
              <a:t>Filter</a:t>
            </a:r>
            <a:r>
              <a:rPr lang="en-US" dirty="0">
                <a:latin typeface="+mj-lt"/>
                <a:cs typeface="Arial" charset="0"/>
              </a:rPr>
              <a:t>    </a:t>
            </a:r>
          </a:p>
        </p:txBody>
      </p:sp>
      <p:sp>
        <p:nvSpPr>
          <p:cNvPr id="5133" name="Line 14">
            <a:extLst>
              <a:ext uri="{FF2B5EF4-FFF2-40B4-BE49-F238E27FC236}">
                <a16:creationId xmlns:a16="http://schemas.microsoft.com/office/drawing/2014/main" id="{F54DAFA9-52F7-4338-9825-E7CBBAEBD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063" y="378618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5134" name="Line 15">
            <a:extLst>
              <a:ext uri="{FF2B5EF4-FFF2-40B4-BE49-F238E27FC236}">
                <a16:creationId xmlns:a16="http://schemas.microsoft.com/office/drawing/2014/main" id="{3EB9DB61-F838-4CD8-92B2-96D029987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48688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5135" name="Line 16">
            <a:extLst>
              <a:ext uri="{FF2B5EF4-FFF2-40B4-BE49-F238E27FC236}">
                <a16:creationId xmlns:a16="http://schemas.microsoft.com/office/drawing/2014/main" id="{A2ECB78F-4366-446B-BD96-7DC30C94B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5300663"/>
            <a:ext cx="7207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5136" name="Text Box 17">
            <a:extLst>
              <a:ext uri="{FF2B5EF4-FFF2-40B4-BE49-F238E27FC236}">
                <a16:creationId xmlns:a16="http://schemas.microsoft.com/office/drawing/2014/main" id="{59532D54-50E6-4D73-A971-EB0E8DF8B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407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chemeClr val="bg2"/>
                </a:solidFill>
                <a:latin typeface="+mj-lt"/>
                <a:cs typeface="Arial" charset="0"/>
              </a:rPr>
              <a:t>Aglycone</a:t>
            </a:r>
            <a:r>
              <a:rPr lang="en-US" sz="3200" b="1" i="1" dirty="0">
                <a:solidFill>
                  <a:schemeClr val="bg2"/>
                </a:solidFill>
                <a:latin typeface="+mj-lt"/>
                <a:cs typeface="Arial" charset="0"/>
              </a:rPr>
              <a:t> form:</a:t>
            </a:r>
            <a:endParaRPr lang="en-US" sz="2000" dirty="0">
              <a:solidFill>
                <a:schemeClr val="bg2"/>
              </a:solidFill>
              <a:latin typeface="+mj-lt"/>
              <a:cs typeface="Arial" charset="0"/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8704904A-7BB3-4527-A09F-363C7E653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6162675"/>
            <a:ext cx="5113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chemeClr val="tx2"/>
                </a:solidFill>
                <a:latin typeface="+mj-lt"/>
                <a:cs typeface="Arial" charset="0"/>
              </a:rPr>
              <a:t>Rhubarb and Senna pods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B93C93-3287-49D4-B21F-DF59D60C5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9381" y="1219994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8D8C9-4A6E-4FC2-879E-F6DF6110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AC6DE-A866-469A-9991-056A6B43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2" grpId="0"/>
      <p:bldP spid="5124" grpId="0"/>
      <p:bldP spid="5126" grpId="0"/>
      <p:bldP spid="5126" grpId="1"/>
      <p:bldP spid="5128" grpId="0"/>
      <p:bldP spid="5129" grpId="0"/>
      <p:bldP spid="5130" grpId="0"/>
      <p:bldP spid="5131" grpId="0"/>
      <p:bldP spid="5132" grpId="0"/>
      <p:bldP spid="5136" grpId="0"/>
      <p:bldP spid="51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D4EB41E6-0610-4227-91CE-ECA06859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788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9D6AF342-0CE4-40D1-8032-2641E256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333375"/>
            <a:ext cx="53276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3600" b="1"/>
              <a:t>Test for Saponins</a:t>
            </a:r>
            <a:r>
              <a:rPr lang="en-US" altLang="en-US" sz="3200" b="1"/>
              <a:t>       </a:t>
            </a:r>
          </a:p>
        </p:txBody>
      </p:sp>
      <p:sp>
        <p:nvSpPr>
          <p:cNvPr id="6148" name="Line 6">
            <a:extLst>
              <a:ext uri="{FF2B5EF4-FFF2-40B4-BE49-F238E27FC236}">
                <a16:creationId xmlns:a16="http://schemas.microsoft.com/office/drawing/2014/main" id="{6F08A8BA-83ED-4A64-A0C4-55464F6EC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3500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7" descr="untitled">
            <a:extLst>
              <a:ext uri="{FF2B5EF4-FFF2-40B4-BE49-F238E27FC236}">
                <a16:creationId xmlns:a16="http://schemas.microsoft.com/office/drawing/2014/main" id="{DBB0FD2F-6085-4194-BEA6-45444359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3"/>
            <a:ext cx="11747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>
            <a:extLst>
              <a:ext uri="{FF2B5EF4-FFF2-40B4-BE49-F238E27FC236}">
                <a16:creationId xmlns:a16="http://schemas.microsoft.com/office/drawing/2014/main" id="{9716BCDE-7898-4B40-BBFE-4F4E7F327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3933825"/>
            <a:ext cx="2879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400" b="1"/>
              <a:t>Aqueous soln.      of saponins</a:t>
            </a:r>
            <a:r>
              <a:rPr lang="en-US" altLang="en-US" sz="2400"/>
              <a:t>    </a:t>
            </a:r>
          </a:p>
        </p:txBody>
      </p:sp>
      <p:sp>
        <p:nvSpPr>
          <p:cNvPr id="6151" name="Line 9">
            <a:extLst>
              <a:ext uri="{FF2B5EF4-FFF2-40B4-BE49-F238E27FC236}">
                <a16:creationId xmlns:a16="http://schemas.microsoft.com/office/drawing/2014/main" id="{10DAD70F-C971-4E02-9E77-83AD77C972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7375" y="4357688"/>
            <a:ext cx="129698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0">
            <a:extLst>
              <a:ext uri="{FF2B5EF4-FFF2-40B4-BE49-F238E27FC236}">
                <a16:creationId xmlns:a16="http://schemas.microsoft.com/office/drawing/2014/main" id="{31FF170E-C309-4212-BA1D-B8ADDFA83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7813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11">
            <a:extLst>
              <a:ext uri="{FF2B5EF4-FFF2-40B4-BE49-F238E27FC236}">
                <a16:creationId xmlns:a16="http://schemas.microsoft.com/office/drawing/2014/main" id="{8F8DD83A-190B-4F40-82DE-97B29D2716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124075" y="2755900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400" b="1" i="1"/>
              <a:t>Shake</a:t>
            </a:r>
            <a:r>
              <a:rPr lang="en-US" altLang="en-US" sz="2400" b="1"/>
              <a:t> well</a:t>
            </a:r>
          </a:p>
        </p:txBody>
      </p:sp>
      <p:sp>
        <p:nvSpPr>
          <p:cNvPr id="6154" name="Text Box 12">
            <a:extLst>
              <a:ext uri="{FF2B5EF4-FFF2-40B4-BE49-F238E27FC236}">
                <a16:creationId xmlns:a16="http://schemas.microsoft.com/office/drawing/2014/main" id="{8617F694-97B3-4DF7-B9AA-17808DFC3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928813"/>
            <a:ext cx="37449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800" b="1" i="1"/>
              <a:t>Permanent</a:t>
            </a:r>
            <a:r>
              <a:rPr lang="en-US" altLang="en-US" sz="2800" b="1"/>
              <a:t> </a:t>
            </a:r>
            <a:r>
              <a:rPr lang="en-US" altLang="en-US" sz="2800" b="1" i="1"/>
              <a:t>froth that persists for about 10 mins</a:t>
            </a:r>
            <a:r>
              <a:rPr lang="en-US" altLang="en-US" sz="2800" b="1"/>
              <a:t>              </a:t>
            </a:r>
          </a:p>
        </p:txBody>
      </p:sp>
      <p:sp>
        <p:nvSpPr>
          <p:cNvPr id="6155" name="Text Box 13">
            <a:extLst>
              <a:ext uri="{FF2B5EF4-FFF2-40B4-BE49-F238E27FC236}">
                <a16:creationId xmlns:a16="http://schemas.microsoft.com/office/drawing/2014/main" id="{852D335B-FC43-4155-8DAE-66E29F4F1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21336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3200" b="1" i="1" baseline="-25000"/>
              <a:t>W.B.</a:t>
            </a:r>
            <a:r>
              <a:rPr lang="en-US" altLang="en-US" sz="320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6156" name="Text Box 14">
            <a:extLst>
              <a:ext uri="{FF2B5EF4-FFF2-40B4-BE49-F238E27FC236}">
                <a16:creationId xmlns:a16="http://schemas.microsoft.com/office/drawing/2014/main" id="{B4A9BEB3-37FA-4525-95A3-9F8C9B828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573713"/>
            <a:ext cx="6624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</a:rPr>
              <a:t>Liquorice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B9CFC9-BAE2-4C5C-A740-D3245B62A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7020" y="362744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43F64-343A-40DB-B596-C08F2470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F0054-5C08-4055-8CE8-3983D379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3" grpId="0"/>
      <p:bldP spid="6150" grpId="0"/>
      <p:bldP spid="6153" grpId="0"/>
      <p:bldP spid="6154" grpId="0"/>
      <p:bldP spid="6155" grpId="0"/>
      <p:bldP spid="6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8C03D34-F0EE-473C-8D65-D93DEF296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925" y="-603250"/>
            <a:ext cx="6870700" cy="1600200"/>
          </a:xfrm>
        </p:spPr>
        <p:txBody>
          <a:bodyPr/>
          <a:lstStyle/>
          <a:p>
            <a:pPr eaLnBrk="1" hangingPunct="1"/>
            <a:r>
              <a:rPr lang="en-US" altLang="en-US"/>
              <a:t>Test for Coumarins</a:t>
            </a:r>
          </a:p>
        </p:txBody>
      </p:sp>
      <p:pic>
        <p:nvPicPr>
          <p:cNvPr id="7171" name="Picture 4" descr="untitled">
            <a:extLst>
              <a:ext uri="{FF2B5EF4-FFF2-40B4-BE49-F238E27FC236}">
                <a16:creationId xmlns:a16="http://schemas.microsoft.com/office/drawing/2014/main" id="{43F83D58-4AA1-42F6-AB02-1A8623EA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12715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>
            <a:extLst>
              <a:ext uri="{FF2B5EF4-FFF2-40B4-BE49-F238E27FC236}">
                <a16:creationId xmlns:a16="http://schemas.microsoft.com/office/drawing/2014/main" id="{87A80F17-388E-45BD-8B31-3C62B96E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967038"/>
            <a:ext cx="1655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400" b="1" i="1">
                <a:latin typeface="Arial" panose="020B0604020202020204" pitchFamily="34" charset="0"/>
              </a:rPr>
              <a:t>5 ml alc. extract</a:t>
            </a:r>
          </a:p>
        </p:txBody>
      </p:sp>
      <p:pic>
        <p:nvPicPr>
          <p:cNvPr id="7173" name="Picture 6" descr="filter">
            <a:extLst>
              <a:ext uri="{FF2B5EF4-FFF2-40B4-BE49-F238E27FC236}">
                <a16:creationId xmlns:a16="http://schemas.microsoft.com/office/drawing/2014/main" id="{B339F640-92E1-424A-916C-448C1B0E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3024188" cy="27193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7">
            <a:extLst>
              <a:ext uri="{FF2B5EF4-FFF2-40B4-BE49-F238E27FC236}">
                <a16:creationId xmlns:a16="http://schemas.microsoft.com/office/drawing/2014/main" id="{BAD8DDAA-32CC-4EFC-A89F-A7B1193CD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63" y="221456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8">
            <a:extLst>
              <a:ext uri="{FF2B5EF4-FFF2-40B4-BE49-F238E27FC236}">
                <a16:creationId xmlns:a16="http://schemas.microsoft.com/office/drawing/2014/main" id="{19EE96BF-BB42-4315-9C3B-F3EEED254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285875"/>
            <a:ext cx="21605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400" b="1" i="1"/>
              <a:t>Filter paper moistened with dil NaOH</a:t>
            </a: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97B87C43-621D-4A17-8AA1-83C5980D6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133600"/>
            <a:ext cx="720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3200" b="1" i="1">
                <a:latin typeface="Garamond" panose="02020404030301010803" pitchFamily="18" charset="0"/>
              </a:rPr>
              <a:t>+</a:t>
            </a:r>
          </a:p>
        </p:txBody>
      </p:sp>
      <p:sp>
        <p:nvSpPr>
          <p:cNvPr id="7177" name="Line 10">
            <a:extLst>
              <a:ext uri="{FF2B5EF4-FFF2-40B4-BE49-F238E27FC236}">
                <a16:creationId xmlns:a16="http://schemas.microsoft.com/office/drawing/2014/main" id="{75E4B742-B30F-41C2-913D-B163DD4273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7813" y="3357563"/>
            <a:ext cx="936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25C84406-C81C-4FCB-9FBD-80645BF8F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3429000"/>
            <a:ext cx="1943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400" b="1"/>
              <a:t>Place in W.B.    </a:t>
            </a:r>
          </a:p>
        </p:txBody>
      </p:sp>
      <p:sp>
        <p:nvSpPr>
          <p:cNvPr id="7179" name="Line 12">
            <a:extLst>
              <a:ext uri="{FF2B5EF4-FFF2-40B4-BE49-F238E27FC236}">
                <a16:creationId xmlns:a16="http://schemas.microsoft.com/office/drawing/2014/main" id="{97A413E1-BF60-496C-A528-0AD6E2EBE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6368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3">
            <a:extLst>
              <a:ext uri="{FF2B5EF4-FFF2-40B4-BE49-F238E27FC236}">
                <a16:creationId xmlns:a16="http://schemas.microsoft.com/office/drawing/2014/main" id="{9C6FA820-5746-4488-89B6-2A591A682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0133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14">
            <a:extLst>
              <a:ext uri="{FF2B5EF4-FFF2-40B4-BE49-F238E27FC236}">
                <a16:creationId xmlns:a16="http://schemas.microsoft.com/office/drawing/2014/main" id="{A744289F-D093-47B9-8714-FC205D60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643438"/>
            <a:ext cx="8929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2400" b="1" i="1"/>
              <a:t>Remove the filter paper and examine it under UV light</a:t>
            </a:r>
          </a:p>
        </p:txBody>
      </p:sp>
      <p:sp>
        <p:nvSpPr>
          <p:cNvPr id="7182" name="Text Box 15">
            <a:extLst>
              <a:ext uri="{FF2B5EF4-FFF2-40B4-BE49-F238E27FC236}">
                <a16:creationId xmlns:a16="http://schemas.microsoft.com/office/drawing/2014/main" id="{7763FFDC-822D-47BB-9DFF-7FF68EA67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570865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400" b="1" i="1"/>
              <a:t>The detection of Blue flouresence suggests the presence of coumarins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EC27EA-E684-46B5-BC78-A15B98736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2125" y="451644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003A8-3369-410F-9990-A6522EB4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B839-5B98-4201-B77A-BAC17431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0" grpId="0"/>
      <p:bldP spid="7172" grpId="0"/>
      <p:bldP spid="7175" grpId="0"/>
      <p:bldP spid="7178" grpId="0"/>
      <p:bldP spid="7181" grpId="0"/>
      <p:bldP spid="7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9C54ABC-A7D2-4289-9738-6F0A7C82F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Tests for unsaturated Sterols and / or triterpens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D33BD805-FC22-4A6C-9E48-60E38F6D9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017713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Lieberman – Burchard reaction. 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Salkowiski test.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E9E2A-4B37-450A-8FEB-1F5F6396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2FE95-EFE2-4D44-AC2F-9E23CD2A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5FE2DD4C-4836-4208-951C-C50DB82EA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93037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Lieberman – Burchard reaction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81CC7828-23A8-46C5-A04E-9FE9DE378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3414713"/>
            <a:ext cx="2501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/>
              <a:t>2 ml alcoholic extract</a:t>
            </a: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EB0423B6-F862-4920-9B0A-F7CB2F362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124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EAC8A219-5946-4709-9277-481BAF266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2752725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/>
              <a:t>evap.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1B2778B6-CCD1-49A8-957E-4ED5102B9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213100"/>
            <a:ext cx="1030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/>
              <a:t>residue</a:t>
            </a:r>
          </a:p>
        </p:txBody>
      </p:sp>
      <p:sp>
        <p:nvSpPr>
          <p:cNvPr id="9223" name="Line 12">
            <a:extLst>
              <a:ext uri="{FF2B5EF4-FFF2-40B4-BE49-F238E27FC236}">
                <a16:creationId xmlns:a16="http://schemas.microsoft.com/office/drawing/2014/main" id="{39D5E10F-5ABC-4276-A954-5848F10A9A0C}"/>
              </a:ext>
            </a:extLst>
          </p:cNvPr>
          <p:cNvSpPr>
            <a:spLocks noChangeShapeType="1"/>
          </p:cNvSpPr>
          <p:nvPr/>
        </p:nvSpPr>
        <p:spPr bwMode="auto">
          <a:xfrm rot="-2983563" flipH="1" flipV="1">
            <a:off x="2743200" y="2590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0FDE4C97-BAA4-445E-8BDB-977BB5AA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2349500"/>
            <a:ext cx="1925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/>
              <a:t>1 ml chloroform</a:t>
            </a:r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1EB81184-AF15-4035-B1A5-0055010B3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00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65A859C5-6E92-4702-944A-2BEF351B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44788"/>
            <a:ext cx="1531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/>
              <a:t>transfer to</a:t>
            </a:r>
          </a:p>
        </p:txBody>
      </p:sp>
      <p:pic>
        <p:nvPicPr>
          <p:cNvPr id="15375" name="Picture 15" descr="images[55]">
            <a:extLst>
              <a:ext uri="{FF2B5EF4-FFF2-40B4-BE49-F238E27FC236}">
                <a16:creationId xmlns:a16="http://schemas.microsoft.com/office/drawing/2014/main" id="{AE19F7B6-53CC-4545-B3C6-5BE677F7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113"/>
            <a:ext cx="12192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Rectangle 16">
            <a:extLst>
              <a:ext uri="{FF2B5EF4-FFF2-40B4-BE49-F238E27FC236}">
                <a16:creationId xmlns:a16="http://schemas.microsoft.com/office/drawing/2014/main" id="{8C4425FE-A9F6-40BA-8BBD-2BA2963C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574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/>
              <a:t>1 ml conc. sulfuric acid</a:t>
            </a:r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884F95E0-319C-4168-85D5-6479A7CE61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2428875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8" name="Rectangle 18">
            <a:extLst>
              <a:ext uri="{FF2B5EF4-FFF2-40B4-BE49-F238E27FC236}">
                <a16:creationId xmlns:a16="http://schemas.microsoft.com/office/drawing/2014/main" id="{20C23D2C-D674-480B-AAA4-48119C97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2636838"/>
            <a:ext cx="255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>
                <a:latin typeface="Tahoma" panose="020B0604030504040204" pitchFamily="34" charset="0"/>
              </a:rPr>
              <a:t>few ml of acetic anhydride</a:t>
            </a:r>
          </a:p>
        </p:txBody>
      </p:sp>
      <p:sp>
        <p:nvSpPr>
          <p:cNvPr id="15379" name="Line 19">
            <a:extLst>
              <a:ext uri="{FF2B5EF4-FFF2-40B4-BE49-F238E27FC236}">
                <a16:creationId xmlns:a16="http://schemas.microsoft.com/office/drawing/2014/main" id="{CCC4C9EA-81BA-46A4-AD72-83ED00F195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9718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234" name="Picture 22">
            <a:extLst>
              <a:ext uri="{FF2B5EF4-FFF2-40B4-BE49-F238E27FC236}">
                <a16:creationId xmlns:a16="http://schemas.microsoft.com/office/drawing/2014/main" id="{70F824CE-19E1-4E8B-8A46-1FD5AB28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876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Rectangle 20">
            <a:extLst>
              <a:ext uri="{FF2B5EF4-FFF2-40B4-BE49-F238E27FC236}">
                <a16:creationId xmlns:a16="http://schemas.microsoft.com/office/drawing/2014/main" id="{BDCC76AC-D321-46F7-A104-336796F85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3743325"/>
            <a:ext cx="4519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/>
              <a:t>Chloroformic solution of dry extract</a:t>
            </a:r>
          </a:p>
        </p:txBody>
      </p:sp>
      <p:pic>
        <p:nvPicPr>
          <p:cNvPr id="9233" name="Picture 21">
            <a:extLst>
              <a:ext uri="{FF2B5EF4-FFF2-40B4-BE49-F238E27FC236}">
                <a16:creationId xmlns:a16="http://schemas.microsoft.com/office/drawing/2014/main" id="{A0DB1AD9-D659-42C9-B931-B3E42BB4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76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C4C7D8-EAA4-4D1A-A222-E764C643B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5913" y="747713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AA1CD-8AC6-4032-AD7D-E618DDC1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93873-0689-490E-A8D5-559D5F3D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3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18" grpId="0"/>
      <p:bldP spid="15366" grpId="0"/>
      <p:bldP spid="15368" grpId="0"/>
      <p:bldP spid="15370" grpId="0"/>
      <p:bldP spid="15371" grpId="0"/>
      <p:bldP spid="15374" grpId="0"/>
      <p:bldP spid="15376" grpId="0"/>
      <p:bldP spid="15378" grpId="0"/>
      <p:bldP spid="153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435CADC6-FE1E-4EC5-BFAC-3904DF5DB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7793038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Positive reaction</a:t>
            </a:r>
          </a:p>
        </p:txBody>
      </p:sp>
      <p:pic>
        <p:nvPicPr>
          <p:cNvPr id="16390" name="Picture 6" descr="Copy of images[55]">
            <a:extLst>
              <a:ext uri="{FF2B5EF4-FFF2-40B4-BE49-F238E27FC236}">
                <a16:creationId xmlns:a16="http://schemas.microsoft.com/office/drawing/2014/main" id="{E6A5959F-64B6-4C48-AEAD-AC5BBC77B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29019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>
            <a:extLst>
              <a:ext uri="{FF2B5EF4-FFF2-40B4-BE49-F238E27FC236}">
                <a16:creationId xmlns:a16="http://schemas.microsoft.com/office/drawing/2014/main" id="{2E54B4EC-48EE-4F9B-9B3B-4770FCCE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081588"/>
            <a:ext cx="8516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800">
                <a:solidFill>
                  <a:srgbClr val="A50021"/>
                </a:solidFill>
              </a:rPr>
              <a:t>Reddish brown ring ( Triterpenes)</a:t>
            </a:r>
            <a:r>
              <a:rPr lang="en-US" altLang="en-US" sz="2800"/>
              <a:t> at junction of 2</a:t>
            </a: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686AC8E2-B385-4D8B-BBC8-00DE8F708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5862638"/>
            <a:ext cx="7880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800"/>
              <a:t>liquids superimposed by </a:t>
            </a:r>
            <a:r>
              <a:rPr lang="en-US" altLang="en-US" sz="2800">
                <a:solidFill>
                  <a:schemeClr val="hlink"/>
                </a:solidFill>
              </a:rPr>
              <a:t>green color  ( Sterols)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46ABC3-3732-4F18-8139-CB7B86091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550" y="1565275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80E28-C1EE-4EC3-954A-1EC9D2DF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ECD5D-27D5-4F77-99DA-749914D3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391" grpId="0" autoUpdateAnimBg="0" rev="1"/>
      <p:bldP spid="16392" grpId="0" autoUpdateAnimBg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1001</TotalTime>
  <Words>811</Words>
  <Application>Microsoft Office PowerPoint</Application>
  <PresentationFormat>On-screen Show (4:3)</PresentationFormat>
  <Paragraphs>170</Paragraphs>
  <Slides>20</Slides>
  <Notes>3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Comic Sans MS</vt:lpstr>
      <vt:lpstr>Garamond</vt:lpstr>
      <vt:lpstr>Tahoma</vt:lpstr>
      <vt:lpstr>Wingdings</vt:lpstr>
      <vt:lpstr>Crayons</vt:lpstr>
      <vt:lpstr>Quality Control PG606</vt:lpstr>
      <vt:lpstr>PowerPoint Presentation</vt:lpstr>
      <vt:lpstr>We are going to discuss the screening tests for the following compounds:</vt:lpstr>
      <vt:lpstr>PowerPoint Presentation</vt:lpstr>
      <vt:lpstr>PowerPoint Presentation</vt:lpstr>
      <vt:lpstr>Test for Coumarins</vt:lpstr>
      <vt:lpstr>Tests for unsaturated Sterols and / or triterpens</vt:lpstr>
      <vt:lpstr>Lieberman – Burchard reaction</vt:lpstr>
      <vt:lpstr>Positive reaction</vt:lpstr>
      <vt:lpstr>Salkowski test</vt:lpstr>
      <vt:lpstr>PowerPoint Presentation</vt:lpstr>
      <vt:lpstr>Test for Cardiac Glycosides</vt:lpstr>
      <vt:lpstr>PowerPoint Presentation</vt:lpstr>
      <vt:lpstr>2) Raymond’s test:</vt:lpstr>
      <vt:lpstr>3) Baljet’s test 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maysa</dc:creator>
  <cp:lastModifiedBy>Mohammed Ismael</cp:lastModifiedBy>
  <cp:revision>28</cp:revision>
  <dcterms:created xsi:type="dcterms:W3CDTF">2009-03-13T21:50:31Z</dcterms:created>
  <dcterms:modified xsi:type="dcterms:W3CDTF">2020-03-20T12:22:37Z</dcterms:modified>
</cp:coreProperties>
</file>