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6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6297B-D2A2-46D4-9C58-552545D5707F}" type="datetimeFigureOut">
              <a:rPr lang="ar-EG" smtClean="0"/>
              <a:pPr/>
              <a:t>04/04/1441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6DDD0F4-F1C9-4995-8AEC-09BF73521C2D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D49A-0823-4AE4-ADFA-38A489FB7A65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6866-A049-4A1E-91A2-D2E583C74666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0FCA-E665-4587-87B2-75E79D5D2E13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AFE6-8357-4D44-B7DA-9B8C0DD23F78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A93C-2F59-4F72-97C5-19C0B9E0FCED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D5ED-56E2-4B65-A679-5C8F86294530}" type="datetime1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292F-0AE6-4A9F-BF5C-88FF0B1FDE92}" type="datetime1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1EF6-1E88-4977-87FB-0F4134066646}" type="datetime1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167AB-82BC-4E77-8D2D-5C196CFCB2D7}" type="datetime1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8EEC1-0421-4641-A10E-959D99CD51B1}" type="datetime1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CE85-5A8C-46D4-934A-45F23651B30C}" type="datetime1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180EB-868A-4748-8B75-FE878EFD4C0C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Glycogen metabolism</a:t>
            </a:r>
            <a:endParaRPr lang="ar-EG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7162800" cy="58769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dirty="0" smtClean="0"/>
              <a:t>Addition of glucose units to glycogen primer by glycogen </a:t>
            </a:r>
            <a:r>
              <a:rPr lang="en-US" dirty="0" err="1" smtClean="0"/>
              <a:t>synthase</a:t>
            </a:r>
            <a:r>
              <a:rPr lang="en-US" dirty="0" smtClean="0"/>
              <a:t> &amp; linked by </a:t>
            </a:r>
            <a:r>
              <a:rPr lang="el-GR" dirty="0" smtClean="0"/>
              <a:t>α</a:t>
            </a:r>
            <a:r>
              <a:rPr lang="en-US" dirty="0" smtClean="0"/>
              <a:t> -1, 4 </a:t>
            </a:r>
            <a:r>
              <a:rPr lang="en-US" dirty="0" err="1" smtClean="0"/>
              <a:t>glucosidic</a:t>
            </a:r>
            <a:r>
              <a:rPr lang="en-US" dirty="0" smtClean="0"/>
              <a:t> linkage continue till the length of the branch reach 11 glucose units, then </a:t>
            </a:r>
            <a:r>
              <a:rPr lang="en-US" b="1" i="1" dirty="0" smtClean="0"/>
              <a:t>branching enzyme </a:t>
            </a:r>
            <a:r>
              <a:rPr lang="en-US" dirty="0" smtClean="0"/>
              <a:t>transfers a block of 6-7 glucose units to the side of the neighboring branch linking to it by </a:t>
            </a:r>
            <a:r>
              <a:rPr lang="el-GR" dirty="0" smtClean="0"/>
              <a:t>α</a:t>
            </a:r>
            <a:r>
              <a:rPr lang="en-US" dirty="0" smtClean="0"/>
              <a:t> -1, 6 </a:t>
            </a:r>
            <a:r>
              <a:rPr lang="en-US" dirty="0" err="1" smtClean="0"/>
              <a:t>glucosidic</a:t>
            </a:r>
            <a:r>
              <a:rPr lang="en-US" dirty="0" smtClean="0"/>
              <a:t> linkage &amp; the branching point should be four glucose unit away from the previous branching point on the same branch.</a:t>
            </a:r>
          </a:p>
          <a:p>
            <a:pPr lvl="0" algn="just"/>
            <a:r>
              <a:rPr lang="en-US" dirty="0" smtClean="0"/>
              <a:t>Then the branch is further elongated by adding glucose units linked by </a:t>
            </a:r>
            <a:r>
              <a:rPr lang="el-GR" dirty="0" smtClean="0"/>
              <a:t>α</a:t>
            </a:r>
            <a:r>
              <a:rPr lang="en-US" dirty="0" smtClean="0"/>
              <a:t> -1, 4 </a:t>
            </a:r>
            <a:r>
              <a:rPr lang="en-US" dirty="0" err="1" smtClean="0"/>
              <a:t>glucosidic</a:t>
            </a:r>
            <a:r>
              <a:rPr lang="en-US" dirty="0" smtClean="0"/>
              <a:t> linkage &amp; then further branching occurs and so on. 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229600" cy="2133600"/>
          </a:xfrm>
        </p:spPr>
        <p:txBody>
          <a:bodyPr>
            <a:normAutofit/>
          </a:bodyPr>
          <a:lstStyle/>
          <a:p>
            <a:r>
              <a:rPr lang="en-US" b="1" dirty="0" smtClean="0"/>
              <a:t>Glycogen breakdown "</a:t>
            </a:r>
            <a:r>
              <a:rPr lang="en-US" b="1" dirty="0" err="1" smtClean="0"/>
              <a:t>Glycogenolysis</a:t>
            </a:r>
            <a:r>
              <a:rPr lang="en-US" b="1" dirty="0" smtClean="0"/>
              <a:t>"</a:t>
            </a:r>
            <a:endParaRPr lang="ar-E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Definition:</a:t>
            </a:r>
            <a:endParaRPr lang="en-US" dirty="0" smtClean="0"/>
          </a:p>
          <a:p>
            <a:pPr lvl="0"/>
            <a:r>
              <a:rPr lang="en-US" dirty="0" smtClean="0"/>
              <a:t>It is Breakdown of glycogen into glucose in the liver &amp; into glucose-6-P in the muscle.</a:t>
            </a:r>
          </a:p>
          <a:p>
            <a:pPr>
              <a:buNone/>
            </a:pPr>
            <a:r>
              <a:rPr lang="en-US" b="1" dirty="0" smtClean="0"/>
              <a:t>Site: </a:t>
            </a:r>
            <a:endParaRPr lang="en-US" dirty="0" smtClean="0"/>
          </a:p>
          <a:p>
            <a:pPr lvl="0"/>
            <a:r>
              <a:rPr lang="en-US" dirty="0" smtClean="0"/>
              <a:t>Mainly in the cytoplasm of liver &amp; muscles.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Steps: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5626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b="1" i="1" dirty="0" smtClean="0"/>
              <a:t>Glycogen </a:t>
            </a:r>
            <a:r>
              <a:rPr lang="en-US" b="1" i="1" dirty="0" err="1" smtClean="0"/>
              <a:t>phosphorylase</a:t>
            </a:r>
            <a:r>
              <a:rPr lang="en-US" dirty="0" smtClean="0"/>
              <a:t> : it breaks down the </a:t>
            </a:r>
            <a:r>
              <a:rPr lang="el-GR" dirty="0" smtClean="0"/>
              <a:t>α</a:t>
            </a:r>
            <a:r>
              <a:rPr lang="en-US" dirty="0" smtClean="0"/>
              <a:t> -1, 4 </a:t>
            </a:r>
            <a:r>
              <a:rPr lang="en-US" dirty="0" err="1" smtClean="0"/>
              <a:t>glucosidic</a:t>
            </a:r>
            <a:r>
              <a:rPr lang="en-US" dirty="0" smtClean="0"/>
              <a:t> linkages between the glucose units in the glycogen along the branch through </a:t>
            </a:r>
            <a:r>
              <a:rPr lang="en-US" b="1" u="sng" dirty="0" err="1" smtClean="0"/>
              <a:t>phosphorolysis</a:t>
            </a:r>
            <a:r>
              <a:rPr lang="en-US" b="1" u="sng" dirty="0" smtClean="0"/>
              <a:t> </a:t>
            </a:r>
            <a:r>
              <a:rPr lang="en-US" dirty="0" smtClean="0"/>
              <a:t>i.e. addition of inorganic phosphate with release of glucose-1-P &amp; uses </a:t>
            </a:r>
            <a:r>
              <a:rPr lang="en-US" dirty="0" err="1" smtClean="0"/>
              <a:t>pyridoxal</a:t>
            </a:r>
            <a:r>
              <a:rPr lang="en-US" dirty="0" smtClean="0"/>
              <a:t> phosphate "PLP" as a coenzyme till the branch contains four glucose units where three of them will be transferred by </a:t>
            </a:r>
            <a:r>
              <a:rPr lang="en-US" b="1" i="1" dirty="0" err="1" smtClean="0"/>
              <a:t>glucan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transferase</a:t>
            </a:r>
            <a:r>
              <a:rPr lang="en-US" b="1" i="1" dirty="0" smtClean="0"/>
              <a:t> </a:t>
            </a:r>
            <a:r>
              <a:rPr lang="en-US" dirty="0" smtClean="0"/>
              <a:t>to the next branch to be in a linear sequence with it &amp; linked to it by </a:t>
            </a:r>
            <a:r>
              <a:rPr lang="el-GR" dirty="0" smtClean="0"/>
              <a:t>α</a:t>
            </a:r>
            <a:r>
              <a:rPr lang="en-US" dirty="0" smtClean="0"/>
              <a:t> -1, 4 </a:t>
            </a:r>
            <a:r>
              <a:rPr lang="en-US" dirty="0" err="1" smtClean="0"/>
              <a:t>glucosidic</a:t>
            </a:r>
            <a:r>
              <a:rPr lang="en-US" dirty="0" smtClean="0"/>
              <a:t> linkage while the remaining one glucose unit will be acted upon by </a:t>
            </a:r>
            <a:r>
              <a:rPr lang="en-US" b="1" i="1" dirty="0" err="1" smtClean="0"/>
              <a:t>debranching</a:t>
            </a:r>
            <a:r>
              <a:rPr lang="en-US" b="1" i="1" dirty="0" smtClean="0"/>
              <a:t> enzyme</a:t>
            </a:r>
            <a:r>
              <a:rPr lang="en-US" dirty="0" smtClean="0"/>
              <a:t> which breakdown </a:t>
            </a:r>
            <a:r>
              <a:rPr lang="el-GR" dirty="0" smtClean="0"/>
              <a:t>α</a:t>
            </a:r>
            <a:r>
              <a:rPr lang="en-US" dirty="0" smtClean="0"/>
              <a:t> -1, 6 </a:t>
            </a:r>
            <a:r>
              <a:rPr lang="en-US" dirty="0" err="1" smtClean="0"/>
              <a:t>glucosidic</a:t>
            </a:r>
            <a:r>
              <a:rPr lang="en-US" dirty="0" smtClean="0"/>
              <a:t> linkage through </a:t>
            </a:r>
            <a:r>
              <a:rPr lang="en-US" b="1" u="sng" dirty="0" smtClean="0"/>
              <a:t>hydrolysis</a:t>
            </a:r>
            <a:r>
              <a:rPr lang="en-US" dirty="0" smtClean="0"/>
              <a:t> i.e. addition of water with release of free </a:t>
            </a:r>
            <a:r>
              <a:rPr lang="en-US" dirty="0" err="1" smtClean="0"/>
              <a:t>unphosphorylated</a:t>
            </a:r>
            <a:r>
              <a:rPr lang="en-US" dirty="0" smtClean="0"/>
              <a:t> glucose.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8600"/>
            <a:ext cx="6505575" cy="6400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458200" cy="5715000"/>
          </a:xfrm>
        </p:spPr>
        <p:txBody>
          <a:bodyPr>
            <a:normAutofit/>
          </a:bodyPr>
          <a:lstStyle/>
          <a:p>
            <a:pPr lvl="0" algn="just"/>
            <a:r>
              <a:rPr lang="en-US" sz="3600" dirty="0" smtClean="0"/>
              <a:t>Glucose-1-P will converted into glucose-6-P by </a:t>
            </a:r>
            <a:r>
              <a:rPr lang="en-US" sz="3600" dirty="0" err="1" smtClean="0"/>
              <a:t>phosphoglucomutase</a:t>
            </a:r>
            <a:r>
              <a:rPr lang="en-US" sz="3600" dirty="0" smtClean="0"/>
              <a:t> which in the:</a:t>
            </a:r>
          </a:p>
          <a:p>
            <a:pPr lvl="0" algn="just"/>
            <a:r>
              <a:rPr lang="en-US" sz="3600" b="1" u="sng" dirty="0" smtClean="0"/>
              <a:t>Liver:</a:t>
            </a:r>
            <a:r>
              <a:rPr lang="en-US" sz="3600" dirty="0" smtClean="0"/>
              <a:t> will acted upon by glucose-6-phosphatase to provide glucose which pass to the blood.</a:t>
            </a:r>
          </a:p>
          <a:p>
            <a:pPr lvl="0" algn="just"/>
            <a:r>
              <a:rPr lang="en-US" sz="3600" b="1" u="sng" dirty="0" smtClean="0"/>
              <a:t>Muscles:</a:t>
            </a:r>
            <a:r>
              <a:rPr lang="en-US" sz="3600" dirty="0" smtClean="0"/>
              <a:t> as there is no glucose-6-phosphatase, it will passes into </a:t>
            </a:r>
            <a:r>
              <a:rPr lang="en-US" sz="3600" dirty="0" err="1" smtClean="0"/>
              <a:t>glycolysis</a:t>
            </a:r>
            <a:r>
              <a:rPr lang="en-US" sz="3600" dirty="0" smtClean="0"/>
              <a:t> to produce energy necessary for the contracting muscles &amp; lactate.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 t="14093" r="6908"/>
          <a:stretch>
            <a:fillRect/>
          </a:stretch>
        </p:blipFill>
        <p:spPr bwMode="auto">
          <a:xfrm>
            <a:off x="685800" y="1371600"/>
            <a:ext cx="3886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57200"/>
            <a:ext cx="25050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Regulation of </a:t>
            </a:r>
            <a:r>
              <a:rPr lang="en-US" b="1" dirty="0" err="1" smtClean="0"/>
              <a:t>glycogenesis</a:t>
            </a:r>
            <a:r>
              <a:rPr lang="en-US" b="1" dirty="0" smtClean="0"/>
              <a:t> &amp; </a:t>
            </a:r>
            <a:r>
              <a:rPr lang="en-US" b="1" dirty="0" err="1" smtClean="0"/>
              <a:t>glycogenolysis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dirty="0" smtClean="0"/>
              <a:t>Both processes are in a co-ordination as conditions that stimulate </a:t>
            </a:r>
            <a:r>
              <a:rPr lang="en-US" dirty="0" err="1" smtClean="0"/>
              <a:t>glycogenesis</a:t>
            </a:r>
            <a:r>
              <a:rPr lang="en-US" dirty="0" smtClean="0"/>
              <a:t> will lead at the same time to inhibit </a:t>
            </a:r>
            <a:r>
              <a:rPr lang="en-US" dirty="0" err="1" smtClean="0"/>
              <a:t>glycogenolysis</a:t>
            </a:r>
            <a:r>
              <a:rPr lang="en-US" dirty="0" smtClean="0"/>
              <a:t> &amp; vice versa.</a:t>
            </a:r>
          </a:p>
          <a:p>
            <a:pPr lvl="0"/>
            <a:r>
              <a:rPr lang="en-US" dirty="0" smtClean="0"/>
              <a:t>For example :</a:t>
            </a:r>
          </a:p>
          <a:p>
            <a:pPr lvl="0"/>
            <a:r>
              <a:rPr lang="en-US" dirty="0" smtClean="0"/>
              <a:t>During fasting →↓blood glucose → secretion of </a:t>
            </a:r>
            <a:r>
              <a:rPr lang="en-US" dirty="0" err="1" smtClean="0"/>
              <a:t>glucagons</a:t>
            </a:r>
            <a:r>
              <a:rPr lang="en-US" dirty="0" smtClean="0"/>
              <a:t> , epinephrine &amp; </a:t>
            </a:r>
            <a:r>
              <a:rPr lang="en-US" dirty="0" err="1" smtClean="0"/>
              <a:t>norepinephrine</a:t>
            </a:r>
            <a:r>
              <a:rPr lang="en-US" dirty="0" smtClean="0"/>
              <a:t> → stimulate </a:t>
            </a:r>
            <a:r>
              <a:rPr lang="en-US" dirty="0" err="1" smtClean="0"/>
              <a:t>glycogenolysis</a:t>
            </a:r>
            <a:r>
              <a:rPr lang="en-US" dirty="0" smtClean="0"/>
              <a:t> in the liver to maintain normal blood glucose level &amp; at the same time inhibit </a:t>
            </a:r>
            <a:r>
              <a:rPr lang="en-US" dirty="0" err="1" smtClean="0"/>
              <a:t>glycogenesis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After meal →↑blood glucose → secretion of insulin, 40% of absorbed glucose will pass to the circulation to be utilized while 60% will be stored in the liver in the form of glycogen by </a:t>
            </a:r>
            <a:r>
              <a:rPr lang="en-US" dirty="0" err="1" smtClean="0"/>
              <a:t>glycogenesis</a:t>
            </a:r>
            <a:r>
              <a:rPr lang="en-US" dirty="0" smtClean="0"/>
              <a:t> stimulated by insulin. At the same time inhibition of </a:t>
            </a:r>
            <a:r>
              <a:rPr lang="en-US" dirty="0" err="1" smtClean="0"/>
              <a:t>glycogenolysis</a:t>
            </a:r>
            <a:r>
              <a:rPr lang="en-US" dirty="0" smtClean="0"/>
              <a:t> occurs.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Structure: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It is highly branched </a:t>
            </a:r>
            <a:r>
              <a:rPr lang="en-US" dirty="0" err="1" smtClean="0"/>
              <a:t>homopolysaccharides</a:t>
            </a:r>
            <a:r>
              <a:rPr lang="en-US" dirty="0" smtClean="0"/>
              <a:t> , formed of </a:t>
            </a:r>
            <a:r>
              <a:rPr lang="el-GR" dirty="0" smtClean="0"/>
              <a:t>α</a:t>
            </a:r>
            <a:r>
              <a:rPr lang="en-US" dirty="0" smtClean="0"/>
              <a:t>-glucose units linked together by </a:t>
            </a:r>
            <a:r>
              <a:rPr lang="el-GR" dirty="0" smtClean="0"/>
              <a:t>α</a:t>
            </a:r>
            <a:r>
              <a:rPr lang="en-US" dirty="0" smtClean="0"/>
              <a:t> -1,4 </a:t>
            </a:r>
            <a:r>
              <a:rPr lang="en-US" dirty="0" err="1" smtClean="0"/>
              <a:t>glucosidic</a:t>
            </a:r>
            <a:r>
              <a:rPr lang="en-US" dirty="0" smtClean="0"/>
              <a:t> linkage along the branch &amp; </a:t>
            </a:r>
            <a:r>
              <a:rPr lang="el-GR" dirty="0" smtClean="0"/>
              <a:t>α</a:t>
            </a:r>
            <a:r>
              <a:rPr lang="en-US" dirty="0" smtClean="0"/>
              <a:t> -1,6 </a:t>
            </a:r>
            <a:r>
              <a:rPr lang="en-US" dirty="0" err="1" smtClean="0"/>
              <a:t>glucosidic</a:t>
            </a:r>
            <a:r>
              <a:rPr lang="en-US" dirty="0" smtClean="0"/>
              <a:t> linkage  at the branching point ( the branch contains 12-14 glucose unit).</a:t>
            </a:r>
          </a:p>
          <a:p>
            <a:pPr algn="just">
              <a:buNone/>
            </a:pP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US" dirty="0" smtClean="0"/>
              <a:t>The principle enzymes controlling glycogen metabolism are:</a:t>
            </a:r>
            <a:endParaRPr lang="en-US" sz="2400" dirty="0" smtClean="0"/>
          </a:p>
          <a:p>
            <a:pPr lvl="0" algn="just"/>
            <a:r>
              <a:rPr lang="en-US" dirty="0" smtClean="0"/>
              <a:t>Glycogen </a:t>
            </a:r>
            <a:r>
              <a:rPr lang="en-US" dirty="0" err="1" smtClean="0"/>
              <a:t>synthase</a:t>
            </a:r>
            <a:r>
              <a:rPr lang="en-US" dirty="0" smtClean="0"/>
              <a:t>.</a:t>
            </a:r>
            <a:endParaRPr lang="en-US" sz="2800" dirty="0" smtClean="0"/>
          </a:p>
          <a:p>
            <a:pPr lvl="0" algn="just"/>
            <a:r>
              <a:rPr lang="en-US" dirty="0" smtClean="0"/>
              <a:t>Glycogen </a:t>
            </a:r>
            <a:r>
              <a:rPr lang="en-US" dirty="0" err="1" smtClean="0"/>
              <a:t>phosphorylase</a:t>
            </a:r>
            <a:r>
              <a:rPr lang="en-US" dirty="0" smtClean="0"/>
              <a:t>.</a:t>
            </a:r>
            <a:endParaRPr lang="en-US" sz="2800" dirty="0" smtClean="0"/>
          </a:p>
          <a:p>
            <a:pPr lvl="1" algn="just"/>
            <a:r>
              <a:rPr lang="en-US" dirty="0" smtClean="0"/>
              <a:t>They are regulated by :</a:t>
            </a:r>
            <a:endParaRPr lang="en-US" sz="2400" dirty="0" smtClean="0"/>
          </a:p>
          <a:p>
            <a:pPr lvl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Allosteric</a:t>
            </a:r>
            <a:r>
              <a:rPr lang="en-US" dirty="0" smtClean="0"/>
              <a:t> regulation: ATP, glucose &amp; glucose-6-P stimulate glycogen </a:t>
            </a:r>
            <a:r>
              <a:rPr lang="en-US" dirty="0" err="1" smtClean="0"/>
              <a:t>synthase</a:t>
            </a:r>
            <a:r>
              <a:rPr lang="en-US" dirty="0" smtClean="0"/>
              <a:t> &amp; inhibit glycogen </a:t>
            </a:r>
            <a:r>
              <a:rPr lang="en-US" dirty="0" err="1" smtClean="0"/>
              <a:t>phosphorylase</a:t>
            </a:r>
            <a:r>
              <a:rPr lang="en-US" dirty="0" smtClean="0"/>
              <a:t>, while excess glycogen inhibits glycogen </a:t>
            </a:r>
            <a:r>
              <a:rPr lang="en-US" dirty="0" err="1" smtClean="0"/>
              <a:t>synthase</a:t>
            </a:r>
            <a:r>
              <a:rPr lang="en-US" dirty="0" smtClean="0"/>
              <a:t>.</a:t>
            </a:r>
            <a:endParaRPr lang="en-US" sz="2800" dirty="0" smtClean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dirty="0" smtClean="0"/>
              <a:t>Glucose is an inhibitor for liver not muscle glycogen </a:t>
            </a:r>
            <a:r>
              <a:rPr lang="en-US" dirty="0" err="1" smtClean="0"/>
              <a:t>phosphorylase</a:t>
            </a:r>
            <a:r>
              <a:rPr lang="en-US" dirty="0" smtClean="0"/>
              <a:t>.</a:t>
            </a:r>
          </a:p>
          <a:p>
            <a:pPr marL="342900" lvl="1" indent="-342900" algn="just">
              <a:buNone/>
            </a:pPr>
            <a:r>
              <a:rPr lang="en-US" dirty="0" smtClean="0"/>
              <a:t>2. Covalent modification "</a:t>
            </a:r>
            <a:r>
              <a:rPr lang="en-US" dirty="0" err="1" smtClean="0"/>
              <a:t>phosphorylation</a:t>
            </a:r>
            <a:r>
              <a:rPr lang="en-US" dirty="0" smtClean="0"/>
              <a:t> – </a:t>
            </a:r>
            <a:r>
              <a:rPr lang="en-US" dirty="0" err="1" smtClean="0"/>
              <a:t>dephosphorylation</a:t>
            </a:r>
            <a:r>
              <a:rPr lang="en-US" dirty="0" smtClean="0"/>
              <a:t> mechanism".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6477000" cy="617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0"/>
            <a:ext cx="6400800" cy="6172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 , during fasting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sz="3300" b="1" dirty="0" smtClean="0"/>
              <a:t>Fasting</a:t>
            </a:r>
            <a:r>
              <a:rPr lang="en-US" sz="3300" dirty="0" smtClean="0"/>
              <a:t>     →↓blood glucose → stimulate the secretion of glucagon , epinephrine &amp; </a:t>
            </a:r>
            <a:r>
              <a:rPr lang="en-US" sz="3300" dirty="0" err="1" smtClean="0"/>
              <a:t>norepinephrine</a:t>
            </a:r>
            <a:r>
              <a:rPr lang="en-US" sz="3300" dirty="0" smtClean="0"/>
              <a:t> → activation of </a:t>
            </a:r>
            <a:r>
              <a:rPr lang="en-US" sz="3300" dirty="0" err="1" smtClean="0"/>
              <a:t>adenylate</a:t>
            </a:r>
            <a:r>
              <a:rPr lang="en-US" sz="3300" dirty="0" smtClean="0"/>
              <a:t> </a:t>
            </a:r>
            <a:r>
              <a:rPr lang="en-US" sz="3300" dirty="0" err="1" smtClean="0"/>
              <a:t>cyclase</a:t>
            </a:r>
            <a:r>
              <a:rPr lang="en-US" sz="3300" dirty="0" smtClean="0"/>
              <a:t> →formation of 3',5'cAMP from ATP → activation of 3',5'cAMP  dependent protein </a:t>
            </a:r>
            <a:r>
              <a:rPr lang="en-US" sz="3300" dirty="0" err="1" smtClean="0"/>
              <a:t>kinase</a:t>
            </a:r>
            <a:r>
              <a:rPr lang="en-US" sz="3300" dirty="0" smtClean="0"/>
              <a:t> → </a:t>
            </a:r>
            <a:r>
              <a:rPr lang="en-US" sz="3300" dirty="0" err="1" smtClean="0"/>
              <a:t>phosphorylation</a:t>
            </a:r>
            <a:r>
              <a:rPr lang="en-US" sz="3300" dirty="0" smtClean="0"/>
              <a:t> of both : </a:t>
            </a:r>
          </a:p>
          <a:p>
            <a:pPr lvl="0" algn="just"/>
            <a:r>
              <a:rPr lang="en-US" sz="3300" dirty="0" smtClean="0"/>
              <a:t>Glycogen </a:t>
            </a:r>
            <a:r>
              <a:rPr lang="en-US" sz="3300" dirty="0" err="1" smtClean="0"/>
              <a:t>synthase</a:t>
            </a:r>
            <a:r>
              <a:rPr lang="en-US" sz="3300" dirty="0" smtClean="0"/>
              <a:t> (directly) → its inactivation, so inhibits </a:t>
            </a:r>
            <a:r>
              <a:rPr lang="en-US" sz="3300" dirty="0" err="1" smtClean="0"/>
              <a:t>glycogenesis</a:t>
            </a:r>
            <a:r>
              <a:rPr lang="en-US" sz="3300" dirty="0" smtClean="0"/>
              <a:t>.</a:t>
            </a:r>
          </a:p>
          <a:p>
            <a:pPr lvl="0" algn="just"/>
            <a:r>
              <a:rPr lang="en-US" sz="3300" dirty="0" smtClean="0"/>
              <a:t>Glycogen </a:t>
            </a:r>
            <a:r>
              <a:rPr lang="en-US" sz="3300" dirty="0" err="1" smtClean="0"/>
              <a:t>phosphorylase</a:t>
            </a:r>
            <a:r>
              <a:rPr lang="en-US" sz="3300" dirty="0" smtClean="0"/>
              <a:t> (indirectly through activation of </a:t>
            </a:r>
            <a:r>
              <a:rPr lang="en-US" sz="3300" dirty="0" err="1" smtClean="0"/>
              <a:t>phosphorylase</a:t>
            </a:r>
            <a:r>
              <a:rPr lang="en-US" sz="3300" dirty="0" smtClean="0"/>
              <a:t> b </a:t>
            </a:r>
            <a:r>
              <a:rPr lang="en-US" sz="3300" dirty="0" err="1" smtClean="0"/>
              <a:t>kinase</a:t>
            </a:r>
            <a:r>
              <a:rPr lang="en-US" sz="3300" dirty="0" smtClean="0"/>
              <a:t>) → its activation → stimulate </a:t>
            </a:r>
            <a:r>
              <a:rPr lang="en-US" sz="3300" dirty="0" err="1" smtClean="0"/>
              <a:t>glycogenolysis</a:t>
            </a:r>
            <a:r>
              <a:rPr lang="en-US" sz="3300" dirty="0" smtClean="0"/>
              <a:t> to provide glucose to the blood to maintain normal blood glucose level.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dirty="0" smtClean="0"/>
              <a:t>Also epinephrine &amp; </a:t>
            </a:r>
            <a:r>
              <a:rPr lang="en-US" dirty="0" err="1" smtClean="0"/>
              <a:t>norepinephrine</a:t>
            </a:r>
            <a:r>
              <a:rPr lang="en-US" dirty="0" smtClean="0"/>
              <a:t> increases calcium release from its intracellular stores → binds </a:t>
            </a:r>
            <a:r>
              <a:rPr lang="en-US" dirty="0" err="1" smtClean="0"/>
              <a:t>calmodulin</a:t>
            </a:r>
            <a:r>
              <a:rPr lang="en-US" dirty="0" smtClean="0"/>
              <a:t> and activates it, active </a:t>
            </a:r>
            <a:r>
              <a:rPr lang="en-US" dirty="0" err="1" smtClean="0"/>
              <a:t>calmodulin</a:t>
            </a:r>
            <a:r>
              <a:rPr lang="en-US" dirty="0" smtClean="0"/>
              <a:t> will leads to:</a:t>
            </a:r>
            <a:endParaRPr lang="en-US" sz="2800" dirty="0" smtClean="0"/>
          </a:p>
          <a:p>
            <a:pPr lvl="1" algn="just"/>
            <a:r>
              <a:rPr lang="en-US" dirty="0" smtClean="0"/>
              <a:t>Activation of </a:t>
            </a:r>
            <a:r>
              <a:rPr lang="en-US" dirty="0" err="1" smtClean="0"/>
              <a:t>calmodulin</a:t>
            </a:r>
            <a:r>
              <a:rPr lang="en-US" dirty="0" smtClean="0"/>
              <a:t> dependent protein </a:t>
            </a:r>
            <a:r>
              <a:rPr lang="en-US" dirty="0" err="1" smtClean="0"/>
              <a:t>kinase</a:t>
            </a:r>
            <a:r>
              <a:rPr lang="en-US" dirty="0" smtClean="0"/>
              <a:t> → </a:t>
            </a:r>
            <a:r>
              <a:rPr lang="en-US" dirty="0" err="1" smtClean="0"/>
              <a:t>phosphorylation</a:t>
            </a:r>
            <a:r>
              <a:rPr lang="en-US" dirty="0" smtClean="0"/>
              <a:t> of glycogen </a:t>
            </a:r>
            <a:r>
              <a:rPr lang="en-US" dirty="0" err="1" smtClean="0"/>
              <a:t>synthase</a:t>
            </a:r>
            <a:r>
              <a:rPr lang="en-US" dirty="0" smtClean="0"/>
              <a:t> → its inactivation, so inhibits </a:t>
            </a:r>
            <a:r>
              <a:rPr lang="en-US" dirty="0" err="1" smtClean="0"/>
              <a:t>glycogenesis</a:t>
            </a:r>
            <a:r>
              <a:rPr lang="en-US" dirty="0" smtClean="0"/>
              <a:t>.</a:t>
            </a:r>
            <a:endParaRPr lang="en-US" sz="2400" dirty="0" smtClean="0"/>
          </a:p>
          <a:p>
            <a:pPr lvl="1" algn="just"/>
            <a:r>
              <a:rPr lang="en-US" dirty="0" smtClean="0"/>
              <a:t>Activation of </a:t>
            </a:r>
            <a:r>
              <a:rPr lang="en-US" dirty="0" err="1" smtClean="0"/>
              <a:t>phosphorylase</a:t>
            </a:r>
            <a:r>
              <a:rPr lang="en-US" dirty="0" smtClean="0"/>
              <a:t> b </a:t>
            </a:r>
            <a:r>
              <a:rPr lang="en-US" dirty="0" err="1" smtClean="0"/>
              <a:t>kinase</a:t>
            </a:r>
            <a:r>
              <a:rPr lang="en-US" dirty="0" smtClean="0"/>
              <a:t> as it is structural subunit → </a:t>
            </a:r>
            <a:r>
              <a:rPr lang="en-US" dirty="0" err="1" smtClean="0"/>
              <a:t>phosphorylation</a:t>
            </a:r>
            <a:r>
              <a:rPr lang="en-US" dirty="0" smtClean="0"/>
              <a:t> of glycogen </a:t>
            </a:r>
            <a:r>
              <a:rPr lang="en-US" dirty="0" err="1" smtClean="0"/>
              <a:t>phosphorylase</a:t>
            </a:r>
            <a:r>
              <a:rPr lang="en-US" dirty="0" smtClean="0"/>
              <a:t> → its activation → stimulate </a:t>
            </a:r>
            <a:r>
              <a:rPr lang="en-US" dirty="0" err="1" smtClean="0"/>
              <a:t>glycogenolysis</a:t>
            </a:r>
            <a:r>
              <a:rPr lang="en-US" dirty="0" smtClean="0"/>
              <a:t>.</a:t>
            </a:r>
            <a:endParaRPr lang="en-US" sz="2400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 smtClean="0"/>
              <a:t>Thyroxine</a:t>
            </a:r>
            <a:r>
              <a:rPr lang="en-US" dirty="0" smtClean="0"/>
              <a:t> also activates </a:t>
            </a:r>
            <a:r>
              <a:rPr lang="en-US" dirty="0" err="1" smtClean="0"/>
              <a:t>adenylate</a:t>
            </a:r>
            <a:r>
              <a:rPr lang="en-US" dirty="0" smtClean="0"/>
              <a:t> </a:t>
            </a:r>
            <a:r>
              <a:rPr lang="en-US" dirty="0" err="1" smtClean="0"/>
              <a:t>cyclase</a:t>
            </a:r>
            <a:r>
              <a:rPr lang="en-US" dirty="0" smtClean="0"/>
              <a:t> &amp; inhibits </a:t>
            </a:r>
            <a:r>
              <a:rPr lang="en-US" dirty="0" err="1" smtClean="0"/>
              <a:t>phosphodiesterase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3',5'cAMP &amp; </a:t>
            </a:r>
            <a:r>
              <a:rPr lang="en-US" dirty="0" err="1" smtClean="0"/>
              <a:t>calmodulin</a:t>
            </a:r>
            <a:r>
              <a:rPr lang="en-US" dirty="0" smtClean="0"/>
              <a:t> also inhibit </a:t>
            </a:r>
            <a:r>
              <a:rPr lang="en-US" dirty="0" err="1" smtClean="0"/>
              <a:t>phosphatase</a:t>
            </a:r>
            <a:r>
              <a:rPr lang="en-US" dirty="0" smtClean="0"/>
              <a:t> whether </a:t>
            </a:r>
            <a:r>
              <a:rPr lang="en-US" dirty="0" err="1" smtClean="0"/>
              <a:t>synthase</a:t>
            </a:r>
            <a:r>
              <a:rPr lang="en-US" dirty="0" smtClean="0"/>
              <a:t> </a:t>
            </a:r>
            <a:r>
              <a:rPr lang="en-US" dirty="0" err="1" smtClean="0"/>
              <a:t>phosphatase</a:t>
            </a:r>
            <a:r>
              <a:rPr lang="en-US" dirty="0" smtClean="0"/>
              <a:t> or </a:t>
            </a:r>
            <a:r>
              <a:rPr lang="en-US" dirty="0" err="1" smtClean="0"/>
              <a:t>phosphorylase</a:t>
            </a:r>
            <a:r>
              <a:rPr lang="en-US" dirty="0" smtClean="0"/>
              <a:t> </a:t>
            </a:r>
            <a:r>
              <a:rPr lang="en-US" dirty="0" err="1" smtClean="0"/>
              <a:t>phosphatase</a:t>
            </a:r>
            <a:r>
              <a:rPr lang="en-US" dirty="0" smtClean="0"/>
              <a:t> , so no </a:t>
            </a:r>
            <a:r>
              <a:rPr lang="en-US" dirty="0" err="1" smtClean="0"/>
              <a:t>dephosphorylation</a:t>
            </a:r>
            <a:r>
              <a:rPr lang="en-US" dirty="0" smtClean="0"/>
              <a:t> of glycogen </a:t>
            </a:r>
            <a:r>
              <a:rPr lang="en-US" dirty="0" err="1" smtClean="0"/>
              <a:t>synthase</a:t>
            </a:r>
            <a:r>
              <a:rPr lang="en-US" dirty="0" smtClean="0"/>
              <a:t> ( so remains inactive) or glycogen </a:t>
            </a:r>
            <a:r>
              <a:rPr lang="en-US" dirty="0" err="1" smtClean="0"/>
              <a:t>phosphorylase</a:t>
            </a:r>
            <a:r>
              <a:rPr lang="en-US" dirty="0" smtClean="0"/>
              <a:t> (so remains active). 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 carbohydrate meal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US" dirty="0" smtClean="0"/>
              <a:t>→↑blood glucose → stimulate the secretion of insulin. Insulin stimulates </a:t>
            </a:r>
            <a:r>
              <a:rPr lang="en-US" dirty="0" err="1" smtClean="0"/>
              <a:t>phosphodiesterase</a:t>
            </a:r>
            <a:r>
              <a:rPr lang="en-US" dirty="0" smtClean="0"/>
              <a:t> which inactivates 3',5'cAMP by converting it into 5'AMP → inactivation of protein </a:t>
            </a:r>
            <a:r>
              <a:rPr lang="en-US" dirty="0" err="1" smtClean="0"/>
              <a:t>kinase</a:t>
            </a:r>
            <a:r>
              <a:rPr lang="en-US" dirty="0" smtClean="0"/>
              <a:t> →</a:t>
            </a:r>
            <a:r>
              <a:rPr lang="en-US" dirty="0" err="1" smtClean="0"/>
              <a:t>dephosphorylation</a:t>
            </a:r>
            <a:r>
              <a:rPr lang="en-US" dirty="0" smtClean="0"/>
              <a:t> of both :</a:t>
            </a:r>
          </a:p>
          <a:p>
            <a:pPr lvl="0" algn="just"/>
            <a:r>
              <a:rPr lang="en-US" dirty="0" smtClean="0"/>
              <a:t>Glycogen </a:t>
            </a:r>
            <a:r>
              <a:rPr lang="en-US" dirty="0" err="1" smtClean="0"/>
              <a:t>synthase</a:t>
            </a:r>
            <a:r>
              <a:rPr lang="en-US" dirty="0" smtClean="0"/>
              <a:t> (directly) → its activation → stimulate </a:t>
            </a:r>
            <a:r>
              <a:rPr lang="en-US" dirty="0" err="1" smtClean="0"/>
              <a:t>glycogenesis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Glycogen </a:t>
            </a:r>
            <a:r>
              <a:rPr lang="en-US" dirty="0" err="1" smtClean="0"/>
              <a:t>phosphorylase</a:t>
            </a:r>
            <a:r>
              <a:rPr lang="en-US" dirty="0" smtClean="0"/>
              <a:t> (indirectly through inactivation of </a:t>
            </a:r>
            <a:r>
              <a:rPr lang="en-US" dirty="0" err="1" smtClean="0"/>
              <a:t>phosphorylase</a:t>
            </a:r>
            <a:r>
              <a:rPr lang="en-US" dirty="0" smtClean="0"/>
              <a:t> b </a:t>
            </a:r>
            <a:r>
              <a:rPr lang="en-US" dirty="0" err="1" smtClean="0"/>
              <a:t>kinase</a:t>
            </a:r>
            <a:r>
              <a:rPr lang="en-US" dirty="0" smtClean="0"/>
              <a:t>) → its inactivation, so inhibits </a:t>
            </a:r>
            <a:r>
              <a:rPr lang="en-US" dirty="0" err="1" smtClean="0"/>
              <a:t>glycogenolysis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Also insulin stimulates </a:t>
            </a:r>
            <a:r>
              <a:rPr lang="en-US" dirty="0" err="1" smtClean="0"/>
              <a:t>phosphatase</a:t>
            </a:r>
            <a:r>
              <a:rPr lang="en-US" dirty="0" smtClean="0"/>
              <a:t> whether </a:t>
            </a:r>
            <a:r>
              <a:rPr lang="en-US" dirty="0" err="1" smtClean="0"/>
              <a:t>synthase</a:t>
            </a:r>
            <a:r>
              <a:rPr lang="en-US" dirty="0" smtClean="0"/>
              <a:t> </a:t>
            </a:r>
            <a:r>
              <a:rPr lang="en-US" dirty="0" err="1" smtClean="0"/>
              <a:t>phosphatase</a:t>
            </a:r>
            <a:r>
              <a:rPr lang="en-US" dirty="0" smtClean="0"/>
              <a:t> or </a:t>
            </a:r>
            <a:r>
              <a:rPr lang="en-US" dirty="0" err="1" smtClean="0"/>
              <a:t>phosphorylase</a:t>
            </a:r>
            <a:r>
              <a:rPr lang="en-US" dirty="0" smtClean="0"/>
              <a:t> </a:t>
            </a:r>
            <a:r>
              <a:rPr lang="en-US" dirty="0" err="1" smtClean="0"/>
              <a:t>phosphatase</a:t>
            </a:r>
            <a:r>
              <a:rPr lang="en-US" dirty="0" smtClean="0"/>
              <a:t> , so </a:t>
            </a:r>
            <a:r>
              <a:rPr lang="en-US" dirty="0" err="1" smtClean="0"/>
              <a:t>dephosphorylation</a:t>
            </a:r>
            <a:r>
              <a:rPr lang="en-US" dirty="0" smtClean="0"/>
              <a:t> of both  glycogen </a:t>
            </a:r>
            <a:r>
              <a:rPr lang="en-US" dirty="0" err="1" smtClean="0"/>
              <a:t>synthase</a:t>
            </a:r>
            <a:r>
              <a:rPr lang="en-US" dirty="0" smtClean="0"/>
              <a:t> ( so remains active) and glycogen </a:t>
            </a:r>
            <a:r>
              <a:rPr lang="en-US" dirty="0" err="1" smtClean="0"/>
              <a:t>phosphorylase</a:t>
            </a:r>
            <a:r>
              <a:rPr lang="en-US" dirty="0" smtClean="0"/>
              <a:t> (so remains inactive). 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Differences between liver &amp; muscle glycogen:</a:t>
            </a:r>
            <a:endParaRPr lang="ar-EG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828800" y="1143000"/>
          <a:ext cx="5867401" cy="49823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55341"/>
                <a:gridCol w="1956030"/>
                <a:gridCol w="1956030"/>
              </a:tblGrid>
              <a:tr h="2109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Liver glycogen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Muscle glycogen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  <a:tr h="138404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Source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 dirty="0"/>
                        <a:t>Glucose, other </a:t>
                      </a:r>
                      <a:r>
                        <a:rPr lang="en-US" sz="1400" dirty="0" err="1"/>
                        <a:t>hexoses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galactose</a:t>
                      </a:r>
                      <a:r>
                        <a:rPr lang="en-US" sz="1400" dirty="0"/>
                        <a:t> or fructose), non-carbohydrate source (</a:t>
                      </a:r>
                      <a:r>
                        <a:rPr lang="en-US" sz="1400" dirty="0" err="1"/>
                        <a:t>pyruvate</a:t>
                      </a:r>
                      <a:r>
                        <a:rPr lang="en-US" sz="1400" dirty="0"/>
                        <a:t>, lactate, glycerol &amp; </a:t>
                      </a:r>
                      <a:r>
                        <a:rPr lang="en-US" sz="1400" dirty="0" err="1"/>
                        <a:t>gluconeogenic</a:t>
                      </a:r>
                      <a:r>
                        <a:rPr lang="en-US" sz="1400" dirty="0"/>
                        <a:t> amino acids).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Only glucose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  <a:tr h="42182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Amount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120 gm i.e. 6% of its weight.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350 gm i.e. 1 % of its weight.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  <a:tr h="103803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End product of </a:t>
                      </a:r>
                      <a:r>
                        <a:rPr lang="en-US" sz="1400" b="1" dirty="0" err="1"/>
                        <a:t>glycogenolysis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Glucose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Lactate as no glucose-6-phosphatase, so glucose-6-phosphate passes into glycolysis.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  <a:tr h="63273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Function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Maintains normal blood glucose level during early fasting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Provide necessary energy for contracting muscle.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  <a:tr h="126546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400" b="1" dirty="0"/>
                        <a:t>Effects of hormones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/>
                        <a:t>Epinephrine, norepinephrine &amp; glucagon stimulate glycogenolysis while insulin stimulates glycogenesis.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 dirty="0"/>
                        <a:t>The same but glucagon has no effect on muscle glycogen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Glucose has no effect on muscle glycogen </a:t>
                      </a:r>
                      <a:r>
                        <a:rPr lang="en-US" sz="1400" dirty="0" err="1" smtClean="0">
                          <a:latin typeface="Times New Roman"/>
                          <a:ea typeface="Times New Roman"/>
                        </a:rPr>
                        <a:t>phosphorylase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0242" marR="50242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Glycogen storage diseases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b="1" dirty="0" smtClean="0"/>
              <a:t>"</a:t>
            </a:r>
            <a:r>
              <a:rPr lang="en-US" sz="4900" b="1" dirty="0" err="1" smtClean="0"/>
              <a:t>Glycogenosis</a:t>
            </a:r>
            <a:r>
              <a:rPr lang="en-US" sz="4900" b="1" dirty="0" smtClean="0"/>
              <a:t>"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6858000" cy="4724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They are group of hereditary disorders characterized by deposition of abnormal type or quantity of glycogen in tissues as a result of deficiency of one of enzymes involved in </a:t>
            </a:r>
            <a:r>
              <a:rPr lang="en-US" dirty="0" err="1" smtClean="0"/>
              <a:t>glycogenesis</a:t>
            </a:r>
            <a:r>
              <a:rPr lang="en-US" dirty="0" smtClean="0"/>
              <a:t> or </a:t>
            </a:r>
            <a:r>
              <a:rPr lang="en-US" dirty="0" err="1" smtClean="0"/>
              <a:t>glycogenolysis</a:t>
            </a:r>
            <a:r>
              <a:rPr lang="en-US" dirty="0" smtClean="0"/>
              <a:t> or </a:t>
            </a:r>
            <a:r>
              <a:rPr lang="en-US" dirty="0" err="1" smtClean="0"/>
              <a:t>phosphofructokinase</a:t>
            </a:r>
            <a:r>
              <a:rPr lang="en-US" dirty="0" smtClean="0"/>
              <a:t> or </a:t>
            </a:r>
            <a:r>
              <a:rPr lang="en-US" dirty="0" err="1" smtClean="0"/>
              <a:t>lysosomal</a:t>
            </a:r>
            <a:r>
              <a:rPr lang="en-US" dirty="0" smtClean="0"/>
              <a:t> </a:t>
            </a:r>
            <a:r>
              <a:rPr lang="en-US" dirty="0" err="1" smtClean="0"/>
              <a:t>glycosidases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Types: 8 types as follow</a:t>
            </a: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Type I (Von </a:t>
            </a:r>
            <a:r>
              <a:rPr lang="en-US" b="1" i="1" dirty="0" err="1" smtClean="0"/>
              <a:t>Gierk's</a:t>
            </a:r>
            <a:r>
              <a:rPr lang="en-US" b="1" i="1" dirty="0" smtClean="0"/>
              <a:t> disease):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Due to deficiency of glucose-6-phosphatase leading to deposition of large amount of normal glycogen in :</a:t>
            </a:r>
          </a:p>
          <a:p>
            <a:pPr lvl="1"/>
            <a:r>
              <a:rPr lang="en-US" sz="3200" dirty="0" smtClean="0"/>
              <a:t>Kidneys → </a:t>
            </a:r>
            <a:r>
              <a:rPr lang="en-US" sz="3200" dirty="0" err="1" smtClean="0"/>
              <a:t>nephromegally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 smtClean="0"/>
              <a:t>Liver→ </a:t>
            </a:r>
            <a:r>
              <a:rPr lang="en-US" sz="3200" dirty="0" err="1" smtClean="0"/>
              <a:t>hepatomegally</a:t>
            </a:r>
            <a:r>
              <a:rPr lang="en-US" sz="3200" dirty="0" smtClean="0"/>
              <a:t> &amp; impaired liver function.</a:t>
            </a:r>
          </a:p>
          <a:p>
            <a:pPr lvl="2"/>
            <a:r>
              <a:rPr lang="en-US" sz="3200" dirty="0" smtClean="0"/>
              <a:t>Fasting hypoglycemia that may leads to hypoglycemic convulsions.</a:t>
            </a:r>
          </a:p>
          <a:p>
            <a:pPr lvl="2"/>
            <a:r>
              <a:rPr lang="en-US" sz="3200" dirty="0" smtClean="0"/>
              <a:t>Ketosis &amp; </a:t>
            </a:r>
            <a:r>
              <a:rPr lang="en-US" sz="3200" dirty="0" err="1" smtClean="0"/>
              <a:t>hyperlipidemia</a:t>
            </a:r>
            <a:r>
              <a:rPr lang="en-US" sz="3200" dirty="0" smtClean="0"/>
              <a:t>  &amp; failure to thrive.</a:t>
            </a:r>
          </a:p>
          <a:p>
            <a:pPr lvl="2"/>
            <a:r>
              <a:rPr lang="en-US" sz="3200" dirty="0" err="1" smtClean="0"/>
              <a:t>Hyperuricemia</a:t>
            </a:r>
            <a:r>
              <a:rPr lang="en-US" sz="3200" dirty="0" smtClean="0"/>
              <a:t> "gout": due to deficiency of glucose-6-phosphatase →↑glucose-6-P→ to HMP→ production of large amount of pentose-5-P → which enters in </a:t>
            </a:r>
            <a:r>
              <a:rPr lang="en-US" sz="3200" dirty="0" err="1" smtClean="0"/>
              <a:t>purine</a:t>
            </a:r>
            <a:r>
              <a:rPr lang="en-US" sz="3200" dirty="0" smtClean="0"/>
              <a:t> synthesis → catabolism of </a:t>
            </a:r>
            <a:r>
              <a:rPr lang="en-US" sz="3200" dirty="0" err="1" smtClean="0"/>
              <a:t>purine</a:t>
            </a:r>
            <a:r>
              <a:rPr lang="en-US" sz="3200" dirty="0" smtClean="0"/>
              <a:t> produce large amounts of uric acid.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Type II (</a:t>
            </a:r>
            <a:r>
              <a:rPr lang="en-US" b="1" i="1" dirty="0" err="1" smtClean="0"/>
              <a:t>Pompe's</a:t>
            </a:r>
            <a:r>
              <a:rPr lang="en-US" b="1" i="1" dirty="0" smtClean="0"/>
              <a:t> disease):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deficiency of </a:t>
            </a:r>
            <a:r>
              <a:rPr lang="en-US" dirty="0" err="1" smtClean="0"/>
              <a:t>lysosomal</a:t>
            </a:r>
            <a:r>
              <a:rPr lang="en-US" dirty="0" smtClean="0"/>
              <a:t> </a:t>
            </a:r>
            <a:r>
              <a:rPr lang="el-GR" dirty="0" smtClean="0"/>
              <a:t>α </a:t>
            </a:r>
            <a:r>
              <a:rPr lang="en-US" dirty="0" smtClean="0"/>
              <a:t>-1,4 &amp; </a:t>
            </a:r>
            <a:r>
              <a:rPr lang="el-GR" dirty="0" smtClean="0"/>
              <a:t>α </a:t>
            </a:r>
            <a:r>
              <a:rPr lang="en-US" dirty="0" smtClean="0"/>
              <a:t>-1,6 </a:t>
            </a:r>
            <a:r>
              <a:rPr lang="en-US" dirty="0" err="1" smtClean="0"/>
              <a:t>glycosidases</a:t>
            </a:r>
            <a:r>
              <a:rPr lang="en-US" dirty="0" smtClean="0"/>
              <a:t> "acid </a:t>
            </a:r>
            <a:r>
              <a:rPr lang="en-US" dirty="0" err="1" smtClean="0"/>
              <a:t>maltases</a:t>
            </a:r>
            <a:r>
              <a:rPr lang="en-US" dirty="0" smtClean="0"/>
              <a:t>" .</a:t>
            </a:r>
          </a:p>
          <a:p>
            <a:pPr lvl="0"/>
            <a:r>
              <a:rPr lang="en-US" dirty="0" smtClean="0"/>
              <a:t>Muscles→ muscle weakness.</a:t>
            </a:r>
          </a:p>
          <a:p>
            <a:r>
              <a:rPr lang="en-US" dirty="0" smtClean="0"/>
              <a:t>Heart→ </a:t>
            </a:r>
            <a:r>
              <a:rPr lang="en-US" dirty="0" err="1" smtClean="0"/>
              <a:t>cardiomegally</a:t>
            </a:r>
            <a:r>
              <a:rPr lang="en-US" dirty="0" smtClean="0"/>
              <a:t> &amp; death occurs before first year of life from heart failure</a:t>
            </a: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Type III (Limit </a:t>
            </a:r>
            <a:r>
              <a:rPr lang="en-US" b="1" i="1" dirty="0" err="1" smtClean="0"/>
              <a:t>dextrosis</a:t>
            </a:r>
            <a:r>
              <a:rPr lang="en-US" b="1" i="1" dirty="0" smtClean="0"/>
              <a:t>, </a:t>
            </a:r>
            <a:r>
              <a:rPr lang="en-US" b="1" i="1" dirty="0" err="1" smtClean="0"/>
              <a:t>forbe's</a:t>
            </a:r>
            <a:r>
              <a:rPr lang="en-US" b="1" i="1" dirty="0" smtClean="0"/>
              <a:t> or </a:t>
            </a:r>
            <a:r>
              <a:rPr lang="en-US" b="1" i="1" dirty="0" err="1" smtClean="0"/>
              <a:t>cori's</a:t>
            </a:r>
            <a:r>
              <a:rPr lang="en-US" b="1" i="1" dirty="0" smtClean="0"/>
              <a:t> disease): 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Due to deficiency of </a:t>
            </a:r>
            <a:r>
              <a:rPr lang="en-US" dirty="0" err="1" smtClean="0"/>
              <a:t>debranching</a:t>
            </a:r>
            <a:r>
              <a:rPr lang="en-US" dirty="0" smtClean="0"/>
              <a:t> enzyme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i="1" dirty="0" smtClean="0"/>
              <a:t>Type IV (</a:t>
            </a:r>
            <a:r>
              <a:rPr lang="en-US" b="1" i="1" dirty="0" err="1" smtClean="0"/>
              <a:t>Amylopectinosis</a:t>
            </a:r>
            <a:r>
              <a:rPr lang="en-US" b="1" i="1" dirty="0" smtClean="0"/>
              <a:t> or </a:t>
            </a:r>
            <a:r>
              <a:rPr lang="en-US" b="1" i="1" dirty="0" err="1" smtClean="0"/>
              <a:t>andersen's</a:t>
            </a:r>
            <a:r>
              <a:rPr lang="en-US" b="1" i="1" dirty="0" smtClean="0"/>
              <a:t> disease): </a:t>
            </a:r>
            <a:r>
              <a:rPr lang="en-US" dirty="0" smtClean="0"/>
              <a:t>Due to deficiency of branching enzyme </a:t>
            </a:r>
          </a:p>
          <a:p>
            <a:pPr algn="just"/>
            <a:r>
              <a:rPr lang="en-US" b="1" i="1" dirty="0" smtClean="0"/>
              <a:t>Type V (</a:t>
            </a:r>
            <a:r>
              <a:rPr lang="en-US" b="1" i="1" dirty="0" err="1" smtClean="0"/>
              <a:t>McArdle's</a:t>
            </a:r>
            <a:r>
              <a:rPr lang="en-US" b="1" i="1" dirty="0" smtClean="0"/>
              <a:t> disease): </a:t>
            </a:r>
            <a:r>
              <a:rPr lang="en-US" dirty="0" smtClean="0"/>
              <a:t>Due to deficiency of muscle glycogen </a:t>
            </a:r>
            <a:r>
              <a:rPr lang="en-US" dirty="0" err="1" smtClean="0"/>
              <a:t>phosphorylase</a:t>
            </a: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Type VI (</a:t>
            </a:r>
            <a:r>
              <a:rPr lang="en-US" b="1" i="1" dirty="0" err="1" smtClean="0"/>
              <a:t>Her's</a:t>
            </a:r>
            <a:r>
              <a:rPr lang="en-US" b="1" i="1" dirty="0" smtClean="0"/>
              <a:t> disease):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Due to deficiency of liver glycogen </a:t>
            </a:r>
            <a:r>
              <a:rPr lang="en-US" dirty="0" err="1" smtClean="0"/>
              <a:t>phosphorylase</a:t>
            </a:r>
            <a:endParaRPr lang="en-US" dirty="0" smtClean="0"/>
          </a:p>
          <a:p>
            <a:pPr algn="just"/>
            <a:r>
              <a:rPr lang="en-US" b="1" i="1" dirty="0" err="1" smtClean="0"/>
              <a:t>TypeVII</a:t>
            </a:r>
            <a:r>
              <a:rPr lang="en-US" b="1" i="1" dirty="0" smtClean="0"/>
              <a:t> (</a:t>
            </a:r>
            <a:r>
              <a:rPr lang="en-US" b="1" i="1" dirty="0" err="1" smtClean="0"/>
              <a:t>Tarui's</a:t>
            </a:r>
            <a:r>
              <a:rPr lang="en-US" b="1" i="1" dirty="0" smtClean="0"/>
              <a:t> disease):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Due to deficiency of </a:t>
            </a:r>
            <a:r>
              <a:rPr lang="en-US" dirty="0" err="1" smtClean="0"/>
              <a:t>phosphofructokinase</a:t>
            </a:r>
            <a:endParaRPr lang="en-US" dirty="0" smtClean="0"/>
          </a:p>
          <a:p>
            <a:pPr algn="just"/>
            <a:r>
              <a:rPr lang="en-US" b="1" i="1" dirty="0" smtClean="0"/>
              <a:t>Type VIII:</a:t>
            </a:r>
          </a:p>
          <a:p>
            <a:pPr algn="just">
              <a:buNone/>
            </a:pPr>
            <a:r>
              <a:rPr lang="en-US" dirty="0" smtClean="0"/>
              <a:t>Deficiency of </a:t>
            </a:r>
            <a:r>
              <a:rPr lang="en-US" dirty="0" err="1" smtClean="0"/>
              <a:t>phosphorylase</a:t>
            </a:r>
            <a:r>
              <a:rPr lang="en-US" dirty="0" smtClean="0"/>
              <a:t> b </a:t>
            </a:r>
            <a:r>
              <a:rPr lang="en-US" dirty="0" err="1" smtClean="0"/>
              <a:t>kinase</a:t>
            </a:r>
            <a:endParaRPr lang="en-US" dirty="0" smtClean="0"/>
          </a:p>
          <a:p>
            <a:pPr>
              <a:buNone/>
            </a:pP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Gluconeogenesis</a:t>
            </a:r>
            <a:endParaRPr lang="ar-EG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Definition:</a:t>
            </a:r>
            <a:endParaRPr lang="en-US" sz="2800" dirty="0" smtClean="0"/>
          </a:p>
          <a:p>
            <a:pPr lvl="0" algn="just"/>
            <a:r>
              <a:rPr lang="en-US" dirty="0" smtClean="0"/>
              <a:t>It is the formation of glucose from non-carbohydrate source e.g.</a:t>
            </a:r>
            <a:endParaRPr lang="en-US" sz="2800" dirty="0" smtClean="0"/>
          </a:p>
          <a:p>
            <a:pPr lvl="1" algn="just"/>
            <a:r>
              <a:rPr lang="en-US" dirty="0" smtClean="0"/>
              <a:t>3-carbon atoms precursors (glycerol, </a:t>
            </a:r>
            <a:r>
              <a:rPr lang="en-US" dirty="0" err="1" smtClean="0"/>
              <a:t>pyruvate</a:t>
            </a:r>
            <a:r>
              <a:rPr lang="en-US" dirty="0" smtClean="0"/>
              <a:t>, lactate, </a:t>
            </a:r>
            <a:r>
              <a:rPr lang="en-US" dirty="0" err="1" smtClean="0"/>
              <a:t>propionic</a:t>
            </a:r>
            <a:r>
              <a:rPr lang="en-US" dirty="0" smtClean="0"/>
              <a:t> acid (in ruminants).</a:t>
            </a:r>
            <a:endParaRPr lang="en-US" sz="2400" dirty="0" smtClean="0"/>
          </a:p>
          <a:p>
            <a:pPr lvl="1" algn="just"/>
            <a:r>
              <a:rPr lang="en-US" dirty="0" smtClean="0"/>
              <a:t>Some </a:t>
            </a:r>
            <a:r>
              <a:rPr lang="en-US" dirty="0" err="1" smtClean="0"/>
              <a:t>gluconeogenic</a:t>
            </a:r>
            <a:r>
              <a:rPr lang="en-US" dirty="0" smtClean="0"/>
              <a:t> amino acids.</a:t>
            </a:r>
            <a:endParaRPr lang="en-US" sz="2400" dirty="0" smtClean="0"/>
          </a:p>
          <a:p>
            <a:pPr rtl="1">
              <a:buNone/>
            </a:pPr>
            <a:r>
              <a:rPr lang="en-US" dirty="0" smtClean="0"/>
              <a:t> </a:t>
            </a:r>
            <a:endParaRPr lang="en-US" sz="2800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Biological importance "functions":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1</a:t>
            </a:r>
            <a:r>
              <a:rPr lang="en-US" sz="3400" dirty="0" smtClean="0"/>
              <a:t>.  </a:t>
            </a:r>
            <a:r>
              <a:rPr lang="en-US" sz="3400" dirty="0" err="1" smtClean="0"/>
              <a:t>Gluconeogenesis</a:t>
            </a:r>
            <a:r>
              <a:rPr lang="en-US" sz="3400" dirty="0" smtClean="0"/>
              <a:t> supply the body with glucose which:</a:t>
            </a:r>
          </a:p>
          <a:p>
            <a:pPr lvl="0" algn="just"/>
            <a:r>
              <a:rPr lang="en-US" sz="3400" dirty="0" smtClean="0"/>
              <a:t>The only source of energy in nervous tissues, R.B.Cs , contracting skeletal muscles.</a:t>
            </a:r>
          </a:p>
          <a:p>
            <a:pPr lvl="0" algn="just"/>
            <a:r>
              <a:rPr lang="en-US" sz="3400" dirty="0" smtClean="0"/>
              <a:t>Provide many important intermediates through TCA cycle in many tissues.</a:t>
            </a:r>
          </a:p>
          <a:p>
            <a:pPr lvl="0" algn="just"/>
            <a:r>
              <a:rPr lang="en-US" sz="3400" dirty="0" smtClean="0"/>
              <a:t>Important in low carbohydrate diet or when liver glycogen is depleted (after 12-18 hours from fasting).</a:t>
            </a:r>
          </a:p>
          <a:p>
            <a:pPr lvl="0" algn="just"/>
            <a:r>
              <a:rPr lang="en-US" sz="3400" dirty="0" smtClean="0"/>
              <a:t>Precursor for glycerol-3-P in adipose tissue (as glycerol </a:t>
            </a:r>
            <a:r>
              <a:rPr lang="en-US" sz="3400" dirty="0" err="1" smtClean="0"/>
              <a:t>kinase</a:t>
            </a:r>
            <a:r>
              <a:rPr lang="en-US" sz="3400" dirty="0" smtClean="0"/>
              <a:t> is deficient in adipose tissue) &amp; lactose "milk sugar" in mammary glands.</a:t>
            </a:r>
          </a:p>
          <a:p>
            <a:pPr algn="just">
              <a:buNone/>
            </a:pPr>
            <a:r>
              <a:rPr lang="en-US" sz="3400" dirty="0" smtClean="0"/>
              <a:t> </a:t>
            </a:r>
          </a:p>
          <a:p>
            <a:pPr algn="just">
              <a:buNone/>
            </a:pPr>
            <a:r>
              <a:rPr lang="en-US" sz="3400" dirty="0" smtClean="0"/>
              <a:t>2. </a:t>
            </a:r>
            <a:r>
              <a:rPr lang="en-US" sz="3400" dirty="0" err="1" smtClean="0"/>
              <a:t>Gluconeogenesis</a:t>
            </a:r>
            <a:r>
              <a:rPr lang="en-US" sz="3400" dirty="0" smtClean="0"/>
              <a:t> clear the blood from waste products of other tissues e.g. lactate produced by the R.B.Cs  &amp; contracting skeletal muscles , glycerol produced by the adipose tissue converting them into glucose.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Site: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US" sz="3300" dirty="0" smtClean="0"/>
              <a:t>Intracellular location: </a:t>
            </a:r>
            <a:r>
              <a:rPr lang="en-US" sz="3300" dirty="0" err="1" smtClean="0"/>
              <a:t>Gluconeogenesis</a:t>
            </a:r>
            <a:r>
              <a:rPr lang="en-US" sz="3300" dirty="0" smtClean="0"/>
              <a:t> occurs partially in the mitochondria &amp; partially in the cytoplasm.</a:t>
            </a:r>
          </a:p>
          <a:p>
            <a:pPr lvl="0" algn="just"/>
            <a:r>
              <a:rPr lang="en-US" sz="3300" dirty="0" smtClean="0"/>
              <a:t>Organ location:</a:t>
            </a:r>
          </a:p>
          <a:p>
            <a:pPr lvl="1" algn="just"/>
            <a:r>
              <a:rPr lang="en-US" sz="3300" dirty="0" smtClean="0"/>
              <a:t>90% in liver &amp; 10% in the kidneys, since both organs contain all the enzymes of </a:t>
            </a:r>
            <a:r>
              <a:rPr lang="en-US" sz="3300" dirty="0" err="1" smtClean="0"/>
              <a:t>gluconeogenesis</a:t>
            </a:r>
            <a:r>
              <a:rPr lang="en-US" sz="3300" dirty="0" smtClean="0"/>
              <a:t>.</a:t>
            </a:r>
          </a:p>
          <a:p>
            <a:pPr lvl="1" algn="just"/>
            <a:r>
              <a:rPr lang="en-US" sz="3300" dirty="0" smtClean="0"/>
              <a:t>It doesn't occur in the skeletal muscles as they are deficient in glucose-6-phosphatase but they can provide glucose to the blood through glucose-</a:t>
            </a:r>
            <a:r>
              <a:rPr lang="en-US" sz="3300" dirty="0" err="1" smtClean="0"/>
              <a:t>alanine</a:t>
            </a:r>
            <a:r>
              <a:rPr lang="en-US" sz="3300" dirty="0" smtClean="0"/>
              <a:t> cycle.</a:t>
            </a:r>
          </a:p>
          <a:p>
            <a:pPr lvl="1" algn="just"/>
            <a:r>
              <a:rPr lang="en-US" sz="3300" dirty="0" smtClean="0"/>
              <a:t>It doesn't occur in smooth muscles , heart muscle , adipose tissue as they are deficient in fructose-1,6-diphosphatase.</a:t>
            </a:r>
          </a:p>
          <a:p>
            <a:pPr algn="just"/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Steps: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The central </a:t>
            </a:r>
            <a:r>
              <a:rPr lang="en-US" dirty="0" err="1" smtClean="0"/>
              <a:t>comon</a:t>
            </a:r>
            <a:r>
              <a:rPr lang="en-US" dirty="0" smtClean="0"/>
              <a:t> pathway for </a:t>
            </a:r>
            <a:r>
              <a:rPr lang="en-US" dirty="0" err="1" smtClean="0"/>
              <a:t>gluconeogenesis</a:t>
            </a:r>
            <a:r>
              <a:rPr lang="en-US" dirty="0" smtClean="0"/>
              <a:t> is the conversion of two molecules of </a:t>
            </a:r>
            <a:r>
              <a:rPr lang="en-US" dirty="0" err="1" smtClean="0"/>
              <a:t>pyruvate</a:t>
            </a:r>
            <a:r>
              <a:rPr lang="en-US" dirty="0" smtClean="0"/>
              <a:t> into one molecule of glucose.</a:t>
            </a:r>
          </a:p>
          <a:p>
            <a:pPr lvl="0" algn="just"/>
            <a:r>
              <a:rPr lang="en-US" dirty="0" smtClean="0"/>
              <a:t>This occurs by reversal of most of steps of </a:t>
            </a:r>
            <a:r>
              <a:rPr lang="en-US" dirty="0" err="1" smtClean="0"/>
              <a:t>glycolysis</a:t>
            </a:r>
            <a:r>
              <a:rPr lang="en-US" dirty="0" smtClean="0"/>
              <a:t> i.e. enzymes of </a:t>
            </a:r>
            <a:r>
              <a:rPr lang="en-US" dirty="0" err="1" smtClean="0"/>
              <a:t>glycolysis</a:t>
            </a:r>
            <a:r>
              <a:rPr lang="en-US" dirty="0" smtClean="0"/>
              <a:t> act in both direction except the three irreversible </a:t>
            </a:r>
            <a:r>
              <a:rPr lang="en-US" dirty="0" err="1" smtClean="0"/>
              <a:t>kinases</a:t>
            </a:r>
            <a:r>
              <a:rPr lang="en-US" dirty="0" smtClean="0"/>
              <a:t> ( due to thermodynamic barriers) which are replaced by the following enzymes: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599" y="1143000"/>
          <a:ext cx="7391400" cy="4267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463222"/>
                <a:gridCol w="440605"/>
                <a:gridCol w="4487573"/>
              </a:tblGrid>
              <a:tr h="7112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err="1"/>
                        <a:t>Glycolysis</a:t>
                      </a:r>
                      <a:endParaRPr lang="en-US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/>
                        <a:t>→</a:t>
                      </a:r>
                      <a:endParaRPr lang="en-US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800" b="1" dirty="0" err="1"/>
                        <a:t>Gluconeogenesis</a:t>
                      </a:r>
                      <a:endParaRPr lang="en-US" sz="2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120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 dirty="0" err="1"/>
                        <a:t>Glucokinase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800" dirty="0"/>
                        <a:t>→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/>
                        <a:t>Glucose-6-phosphatase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2240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/>
                        <a:t>Phosphofructokinase-1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800"/>
                        <a:t>→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 dirty="0"/>
                        <a:t>Fructose 1,6 </a:t>
                      </a:r>
                      <a:r>
                        <a:rPr lang="en-US" sz="2800" dirty="0" err="1"/>
                        <a:t>diphosphatase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2240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/>
                        <a:t>Pyruvate kinase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800"/>
                        <a:t>→</a:t>
                      </a:r>
                      <a:endParaRPr lang="en-US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800" dirty="0" err="1"/>
                        <a:t>Pyruvate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carboxylase</a:t>
                      </a:r>
                      <a:r>
                        <a:rPr lang="en-US" sz="2800" dirty="0"/>
                        <a:t> &amp; </a:t>
                      </a:r>
                      <a:r>
                        <a:rPr lang="en-US" sz="2800" dirty="0" err="1"/>
                        <a:t>phosphoenol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pyruvate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carboxykinase</a:t>
                      </a:r>
                      <a:r>
                        <a:rPr lang="en-US" sz="2800" dirty="0"/>
                        <a:t>.</a:t>
                      </a: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Location: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It is stored form of carbohydrates in animals located mainly in the cytoplasm of liver &amp; muscle.</a:t>
            </a:r>
          </a:p>
          <a:p>
            <a:pPr lvl="0"/>
            <a:r>
              <a:rPr lang="en-US" dirty="0" smtClean="0"/>
              <a:t>Liver contains 120 gm i.e. about 6% of its total weight.</a:t>
            </a:r>
          </a:p>
          <a:p>
            <a:pPr lvl="0"/>
            <a:r>
              <a:rPr lang="en-US" dirty="0" smtClean="0"/>
              <a:t>Muscles contain 350 gm i.e. about 1% of their total weight.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The irreversible reactions are:</a:t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1. </a:t>
            </a:r>
            <a:r>
              <a:rPr lang="en-US" b="1" i="1" dirty="0" err="1" smtClean="0"/>
              <a:t>Pyruvate</a:t>
            </a:r>
            <a:r>
              <a:rPr lang="en-US" b="1" i="1" dirty="0" smtClean="0"/>
              <a:t> conversion into </a:t>
            </a:r>
            <a:r>
              <a:rPr lang="en-US" b="1" i="1" dirty="0" err="1" smtClean="0"/>
              <a:t>phosphoenol</a:t>
            </a:r>
            <a:r>
              <a:rPr lang="en-US" b="1" i="1" dirty="0" smtClean="0"/>
              <a:t> </a:t>
            </a:r>
            <a:r>
              <a:rPr lang="en-US" b="1" i="1" dirty="0" err="1" smtClean="0"/>
              <a:t>pyruvate</a:t>
            </a:r>
            <a:r>
              <a:rPr lang="en-US" b="1" i="1" dirty="0" smtClean="0"/>
              <a:t>:</a:t>
            </a:r>
            <a:endParaRPr lang="en-US" dirty="0" smtClean="0"/>
          </a:p>
          <a:p>
            <a:pPr lvl="0" algn="just"/>
            <a:r>
              <a:rPr lang="en-US" dirty="0" err="1" smtClean="0"/>
              <a:t>Pyruvate</a:t>
            </a:r>
            <a:r>
              <a:rPr lang="en-US" dirty="0" smtClean="0"/>
              <a:t> firstly transported into the mitochondria by special </a:t>
            </a:r>
            <a:r>
              <a:rPr lang="en-US" dirty="0" err="1" smtClean="0"/>
              <a:t>pyruvate</a:t>
            </a:r>
            <a:r>
              <a:rPr lang="en-US" dirty="0" smtClean="0"/>
              <a:t> transporter then it is </a:t>
            </a:r>
            <a:r>
              <a:rPr lang="en-US" dirty="0" err="1" smtClean="0"/>
              <a:t>carboxylated</a:t>
            </a:r>
            <a:r>
              <a:rPr lang="en-US" dirty="0" smtClean="0"/>
              <a:t> ( CO</a:t>
            </a:r>
            <a:r>
              <a:rPr lang="en-US" baseline="-25000" dirty="0" smtClean="0"/>
              <a:t>2</a:t>
            </a:r>
            <a:r>
              <a:rPr lang="en-US" dirty="0" smtClean="0"/>
              <a:t> fixation reaction) into </a:t>
            </a:r>
            <a:r>
              <a:rPr lang="en-US" dirty="0" err="1" smtClean="0"/>
              <a:t>oxaloacetate</a:t>
            </a:r>
            <a:r>
              <a:rPr lang="en-US" dirty="0" smtClean="0"/>
              <a:t> as follow: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752600"/>
            <a:ext cx="5553075" cy="1885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Then the </a:t>
            </a:r>
            <a:r>
              <a:rPr lang="en-US" dirty="0" err="1" smtClean="0"/>
              <a:t>dicarboxylic</a:t>
            </a:r>
            <a:r>
              <a:rPr lang="en-US" dirty="0" smtClean="0"/>
              <a:t> acid shuttle occurs as follow: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3200" dirty="0" smtClean="0"/>
              <a:t>For the </a:t>
            </a:r>
            <a:r>
              <a:rPr lang="en-US" sz="3200" dirty="0" err="1" smtClean="0"/>
              <a:t>oxaloacetate</a:t>
            </a:r>
            <a:r>
              <a:rPr lang="en-US" sz="3200" dirty="0" smtClean="0"/>
              <a:t> to be converted into </a:t>
            </a:r>
            <a:r>
              <a:rPr lang="en-US" sz="3200" dirty="0" err="1" smtClean="0"/>
              <a:t>phosphoenolpyruvate</a:t>
            </a:r>
            <a:r>
              <a:rPr lang="en-US" sz="3200" dirty="0" smtClean="0"/>
              <a:t> by </a:t>
            </a:r>
            <a:r>
              <a:rPr lang="en-US" sz="3200" dirty="0" err="1" smtClean="0"/>
              <a:t>phosphoenolpyruvate</a:t>
            </a:r>
            <a:r>
              <a:rPr lang="en-US" sz="3200" dirty="0" smtClean="0"/>
              <a:t> </a:t>
            </a:r>
            <a:r>
              <a:rPr lang="en-US" sz="3200" dirty="0" err="1" smtClean="0"/>
              <a:t>carboxykinase</a:t>
            </a:r>
            <a:r>
              <a:rPr lang="en-US" sz="3200" dirty="0" smtClean="0"/>
              <a:t> , it should crosses the mitochondrial membrane to the </a:t>
            </a:r>
            <a:r>
              <a:rPr lang="en-US" sz="3200" dirty="0" err="1" smtClean="0"/>
              <a:t>cytosol</a:t>
            </a:r>
            <a:r>
              <a:rPr lang="en-US" sz="3200" dirty="0" smtClean="0"/>
              <a:t> as </a:t>
            </a:r>
            <a:r>
              <a:rPr lang="en-US" sz="3200" dirty="0" err="1" smtClean="0"/>
              <a:t>phosphoenolpyruvate</a:t>
            </a:r>
            <a:r>
              <a:rPr lang="en-US" sz="3200" dirty="0" smtClean="0"/>
              <a:t> </a:t>
            </a:r>
            <a:r>
              <a:rPr lang="en-US" sz="3200" dirty="0" err="1" smtClean="0"/>
              <a:t>carboxykinase</a:t>
            </a:r>
            <a:r>
              <a:rPr lang="en-US" sz="3200" dirty="0" smtClean="0"/>
              <a:t> is a </a:t>
            </a:r>
            <a:r>
              <a:rPr lang="en-US" sz="3200" dirty="0" err="1" smtClean="0"/>
              <a:t>cytosolic</a:t>
            </a:r>
            <a:r>
              <a:rPr lang="en-US" sz="3200" dirty="0" smtClean="0"/>
              <a:t> enzyme but the mitochondrial membrane is impermeable to </a:t>
            </a:r>
            <a:r>
              <a:rPr lang="en-US" sz="3200" dirty="0" err="1" smtClean="0"/>
              <a:t>oxaloacetate</a:t>
            </a:r>
            <a:r>
              <a:rPr lang="en-US" sz="3200" dirty="0" smtClean="0"/>
              <a:t> , so it will converted to any of the following acids ( </a:t>
            </a:r>
            <a:r>
              <a:rPr lang="en-US" sz="3200" dirty="0" err="1" smtClean="0"/>
              <a:t>malic</a:t>
            </a:r>
            <a:r>
              <a:rPr lang="en-US" sz="3200" dirty="0" smtClean="0"/>
              <a:t> acid "</a:t>
            </a:r>
            <a:r>
              <a:rPr lang="en-US" sz="3200" dirty="0" err="1" smtClean="0"/>
              <a:t>malate</a:t>
            </a:r>
            <a:r>
              <a:rPr lang="en-US" sz="3200" dirty="0" smtClean="0"/>
              <a:t>" or </a:t>
            </a:r>
            <a:r>
              <a:rPr lang="el-GR" sz="3200" dirty="0" smtClean="0"/>
              <a:t>α </a:t>
            </a:r>
            <a:r>
              <a:rPr lang="en-US" sz="3200" dirty="0" smtClean="0"/>
              <a:t>-</a:t>
            </a:r>
            <a:r>
              <a:rPr lang="en-US" sz="3200" dirty="0" err="1" smtClean="0"/>
              <a:t>ketoglutaric</a:t>
            </a:r>
            <a:r>
              <a:rPr lang="en-US" sz="3200" dirty="0" smtClean="0"/>
              <a:t> acid "</a:t>
            </a:r>
            <a:r>
              <a:rPr lang="el-GR" sz="3200" dirty="0" smtClean="0"/>
              <a:t> α </a:t>
            </a:r>
            <a:r>
              <a:rPr lang="en-US" sz="3200" dirty="0" smtClean="0"/>
              <a:t>-</a:t>
            </a:r>
            <a:r>
              <a:rPr lang="en-US" sz="3200" dirty="0" err="1" smtClean="0"/>
              <a:t>ketoglutarate</a:t>
            </a:r>
            <a:r>
              <a:rPr lang="en-US" sz="3200" dirty="0" smtClean="0"/>
              <a:t> "or citrate "citric acid") as follow: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609600"/>
            <a:ext cx="5943600" cy="4724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dirty="0" smtClean="0"/>
              <a:t>Then these acids can pass through the mitochondrial membrane where they are reconverted into </a:t>
            </a:r>
            <a:r>
              <a:rPr lang="en-US" dirty="0" err="1" smtClean="0"/>
              <a:t>oxaloacetate</a:t>
            </a:r>
            <a:r>
              <a:rPr lang="en-US" dirty="0" smtClean="0"/>
              <a:t> as follow:</a:t>
            </a:r>
          </a:p>
          <a:p>
            <a:pPr lvl="0" algn="just"/>
            <a:r>
              <a:rPr lang="en-US" dirty="0" err="1" smtClean="0"/>
              <a:t>Malate</a:t>
            </a:r>
            <a:r>
              <a:rPr lang="en-US" dirty="0" smtClean="0"/>
              <a:t> converted into </a:t>
            </a:r>
            <a:r>
              <a:rPr lang="en-US" dirty="0" err="1" smtClean="0"/>
              <a:t>oxaloacetate</a:t>
            </a:r>
            <a:r>
              <a:rPr lang="en-US" dirty="0" smtClean="0"/>
              <a:t> by </a:t>
            </a:r>
            <a:r>
              <a:rPr lang="en-US" dirty="0" err="1" smtClean="0"/>
              <a:t>malate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"</a:t>
            </a:r>
            <a:r>
              <a:rPr lang="el-GR" dirty="0" smtClean="0"/>
              <a:t> α </a:t>
            </a:r>
            <a:r>
              <a:rPr lang="en-US" dirty="0" smtClean="0"/>
              <a:t>-</a:t>
            </a:r>
            <a:r>
              <a:rPr lang="en-US" dirty="0" err="1" smtClean="0"/>
              <a:t>ketoglutarate</a:t>
            </a:r>
            <a:r>
              <a:rPr lang="en-US" dirty="0" smtClean="0"/>
              <a:t> converted into </a:t>
            </a:r>
            <a:r>
              <a:rPr lang="en-US" dirty="0" err="1" smtClean="0"/>
              <a:t>oxaloacetate</a:t>
            </a:r>
            <a:r>
              <a:rPr lang="en-US" dirty="0" smtClean="0"/>
              <a:t> by GOT.</a:t>
            </a:r>
          </a:p>
          <a:p>
            <a:pPr lvl="0" algn="just"/>
            <a:r>
              <a:rPr lang="en-US" dirty="0" smtClean="0"/>
              <a:t>Citrate converted into </a:t>
            </a:r>
            <a:r>
              <a:rPr lang="en-US" dirty="0" err="1" smtClean="0"/>
              <a:t>oxaloacetate</a:t>
            </a:r>
            <a:r>
              <a:rPr lang="en-US" dirty="0" smtClean="0"/>
              <a:t> by citrate </a:t>
            </a:r>
            <a:r>
              <a:rPr lang="en-US" dirty="0" err="1" smtClean="0"/>
              <a:t>lyase</a:t>
            </a:r>
            <a:r>
              <a:rPr lang="en-US" dirty="0" smtClean="0"/>
              <a:t> as follow: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57200"/>
            <a:ext cx="5934075" cy="22574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8371" name="Picture 3" descr="New CS ChemDraw Draw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048000"/>
            <a:ext cx="6172200" cy="2057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Fructose 1, 6 </a:t>
            </a:r>
            <a:r>
              <a:rPr lang="en-US" b="1" i="1" dirty="0" err="1" smtClean="0"/>
              <a:t>diphosphate</a:t>
            </a:r>
            <a:r>
              <a:rPr lang="en-US" b="1" i="1" dirty="0" smtClean="0"/>
              <a:t> conversion into fructose-1-phosphate as follow:</a:t>
            </a:r>
            <a:endParaRPr lang="ar-EG" dirty="0"/>
          </a:p>
        </p:txBody>
      </p:sp>
      <p:pic>
        <p:nvPicPr>
          <p:cNvPr id="3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86000"/>
            <a:ext cx="531495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Glucose-6-phosphate conversion into glucose as follow:</a:t>
            </a:r>
            <a:endParaRPr lang="ar-EG" dirty="0"/>
          </a:p>
        </p:txBody>
      </p:sp>
      <p:pic>
        <p:nvPicPr>
          <p:cNvPr id="2050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54102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So any substrate that can joins this common central pathway of </a:t>
            </a:r>
            <a:r>
              <a:rPr lang="en-US" dirty="0" err="1" smtClean="0"/>
              <a:t>gluconeogenesis</a:t>
            </a:r>
            <a:r>
              <a:rPr lang="en-US" dirty="0" smtClean="0"/>
              <a:t> can be considered </a:t>
            </a:r>
            <a:r>
              <a:rPr lang="en-US" dirty="0" err="1" smtClean="0"/>
              <a:t>gluconeogenic</a:t>
            </a:r>
            <a:r>
              <a:rPr lang="en-US" dirty="0" smtClean="0"/>
              <a:t> such as: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Any metabolic intermediates of TCA.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Lactate.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Glycerol.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Propionate "</a:t>
            </a:r>
            <a:r>
              <a:rPr lang="en-US" dirty="0" err="1" smtClean="0"/>
              <a:t>propionic</a:t>
            </a:r>
            <a:r>
              <a:rPr lang="en-US" dirty="0" smtClean="0"/>
              <a:t> acid".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 err="1" smtClean="0"/>
              <a:t>gluconeogenic</a:t>
            </a:r>
            <a:r>
              <a:rPr lang="en-US" dirty="0" smtClean="0"/>
              <a:t> amino acids.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Acetyl </a:t>
            </a:r>
            <a:r>
              <a:rPr lang="en-US" b="1" dirty="0" err="1" smtClean="0">
                <a:solidFill>
                  <a:srgbClr val="FF0000"/>
                </a:solidFill>
              </a:rPr>
              <a:t>CoA</a:t>
            </a:r>
            <a:r>
              <a:rPr lang="en-US" b="1" dirty="0" smtClean="0">
                <a:solidFill>
                  <a:srgbClr val="FF0000"/>
                </a:solidFill>
              </a:rPr>
              <a:t> is not a </a:t>
            </a:r>
            <a:r>
              <a:rPr lang="en-US" b="1" dirty="0" err="1" smtClean="0">
                <a:solidFill>
                  <a:srgbClr val="FF0000"/>
                </a:solidFill>
              </a:rPr>
              <a:t>glucogenic</a:t>
            </a:r>
            <a:r>
              <a:rPr lang="en-US" b="1" dirty="0" smtClean="0">
                <a:solidFill>
                  <a:srgbClr val="FF0000"/>
                </a:solidFill>
              </a:rPr>
              <a:t> substrate as it can’t converted into </a:t>
            </a:r>
            <a:r>
              <a:rPr lang="en-US" b="1" dirty="0" err="1" smtClean="0">
                <a:solidFill>
                  <a:srgbClr val="FF0000"/>
                </a:solidFill>
              </a:rPr>
              <a:t>pyruvate</a:t>
            </a:r>
            <a:r>
              <a:rPr lang="en-US" b="1" dirty="0" smtClean="0">
                <a:solidFill>
                  <a:srgbClr val="FF0000"/>
                </a:solidFill>
              </a:rPr>
              <a:t> as the reaction is irreversible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Gluconeogenic</a:t>
            </a:r>
            <a:r>
              <a:rPr lang="en-US" b="1" dirty="0" smtClean="0"/>
              <a:t> pathways: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="1" i="1" dirty="0" smtClean="0"/>
              <a:t>. From Lactate:</a:t>
            </a:r>
            <a:endParaRPr lang="ar-EG" dirty="0"/>
          </a:p>
        </p:txBody>
      </p:sp>
      <p:pic>
        <p:nvPicPr>
          <p:cNvPr id="3074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14600"/>
            <a:ext cx="67056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Functions: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b="1" i="1" dirty="0" smtClean="0"/>
              <a:t>In the liver:</a:t>
            </a:r>
            <a:r>
              <a:rPr lang="en-US" dirty="0" smtClean="0"/>
              <a:t> it provides glucose to the blood to maintain normal blood glucose concentration during early fasting &amp; it is depleted 12-18 hours from fasting.</a:t>
            </a:r>
          </a:p>
          <a:p>
            <a:pPr lvl="0" algn="just"/>
            <a:r>
              <a:rPr lang="en-US" b="1" i="1" dirty="0" smtClean="0"/>
              <a:t>In muscles</a:t>
            </a:r>
            <a:r>
              <a:rPr lang="en-US" dirty="0" smtClean="0"/>
              <a:t>: it provides glucose-6-P to enter </a:t>
            </a:r>
            <a:r>
              <a:rPr lang="en-US" dirty="0" err="1" smtClean="0"/>
              <a:t>glycolysis</a:t>
            </a:r>
            <a:r>
              <a:rPr lang="en-US" dirty="0" smtClean="0"/>
              <a:t> to produce necessary energy for contracting muscle with production of lactate and can provide little amount of glucose to the blood.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Cori cycle "lactic acid cycle":</a:t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Glucose in the contracting muscles &amp; R.B.Cs undergoes anaerobic </a:t>
            </a:r>
            <a:r>
              <a:rPr lang="en-US" dirty="0" err="1" smtClean="0"/>
              <a:t>glycolysis</a:t>
            </a:r>
            <a:r>
              <a:rPr lang="en-US" dirty="0" smtClean="0"/>
              <a:t> for production of energy required &amp; lactate which passes to the blood→ liver where it is converted into glucose by </a:t>
            </a:r>
            <a:r>
              <a:rPr lang="en-US" dirty="0" err="1" smtClean="0"/>
              <a:t>gluconeogenesis</a:t>
            </a:r>
            <a:r>
              <a:rPr lang="en-US" dirty="0" smtClean="0"/>
              <a:t> , then glucose passes to the blood → contracting muscles &amp; R.B.Cs where it undergoes anaerobic </a:t>
            </a:r>
            <a:r>
              <a:rPr lang="en-US" dirty="0" err="1" smtClean="0"/>
              <a:t>glycolysis</a:t>
            </a:r>
            <a:r>
              <a:rPr lang="en-US" dirty="0" smtClean="0"/>
              <a:t> producing energy &amp; lactate again &amp; so on.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lactic acid (Cori cycle) and glucose-</a:t>
            </a:r>
            <a:r>
              <a:rPr lang="en-US" b="1" i="1" dirty="0" err="1" smtClean="0"/>
              <a:t>alanine</a:t>
            </a:r>
            <a:r>
              <a:rPr lang="en-US" b="1" i="1" dirty="0" smtClean="0"/>
              <a:t> cycles.</a:t>
            </a:r>
            <a:endParaRPr lang="ar-E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9071"/>
          <a:stretch>
            <a:fillRect/>
          </a:stretch>
        </p:blipFill>
        <p:spPr bwMode="auto">
          <a:xfrm>
            <a:off x="1600200" y="1828800"/>
            <a:ext cx="6400800" cy="426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Normal lactic acid level in the blood 5-15 mg/dl.</a:t>
            </a:r>
          </a:p>
          <a:p>
            <a:pPr lvl="0" algn="just"/>
            <a:r>
              <a:rPr lang="en-US" dirty="0" smtClean="0"/>
              <a:t>If it is accumulated in the muscles, it causes muscle cramps &amp; fatigue and if accumulated in the blood will leads to life threaten acidosis.</a:t>
            </a:r>
          </a:p>
          <a:p>
            <a:pPr algn="just"/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From Glycerol: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Two molecules of glycerol are needed for formation of one glucose molecule as one of the two </a:t>
            </a:r>
            <a:r>
              <a:rPr lang="en-US" dirty="0" err="1" smtClean="0"/>
              <a:t>dihydroxyacetone</a:t>
            </a:r>
            <a:r>
              <a:rPr lang="en-US" dirty="0" smtClean="0"/>
              <a:t> phosphate will converted to glyceraldehyde-3-P by </a:t>
            </a:r>
            <a:r>
              <a:rPr lang="en-US" dirty="0" err="1" smtClean="0"/>
              <a:t>phosphotriose</a:t>
            </a:r>
            <a:r>
              <a:rPr lang="en-US" dirty="0" smtClean="0"/>
              <a:t> </a:t>
            </a:r>
            <a:r>
              <a:rPr lang="en-US" dirty="0" err="1" smtClean="0"/>
              <a:t>isomerase</a:t>
            </a:r>
            <a:r>
              <a:rPr lang="en-US" dirty="0" smtClean="0"/>
              <a:t> as follow: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609600"/>
            <a:ext cx="5495925" cy="541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3. From Propionate "</a:t>
            </a:r>
            <a:r>
              <a:rPr lang="en-US" b="1" i="1" dirty="0" err="1" smtClean="0"/>
              <a:t>propionic</a:t>
            </a:r>
            <a:r>
              <a:rPr lang="en-US" b="1" i="1" dirty="0" smtClean="0"/>
              <a:t> acid":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It is major source of glucose synthesized by </a:t>
            </a:r>
            <a:r>
              <a:rPr lang="en-US" dirty="0" err="1" smtClean="0"/>
              <a:t>gluconeogenesis</a:t>
            </a:r>
            <a:r>
              <a:rPr lang="en-US" dirty="0" smtClean="0"/>
              <a:t> in ruminants.</a:t>
            </a:r>
          </a:p>
          <a:p>
            <a:pPr>
              <a:buNone/>
            </a:pPr>
            <a:r>
              <a:rPr lang="en-US" b="1" dirty="0" smtClean="0"/>
              <a:t>Sources of </a:t>
            </a:r>
            <a:r>
              <a:rPr lang="en-US" b="1" dirty="0" err="1" smtClean="0"/>
              <a:t>propionic</a:t>
            </a:r>
            <a:r>
              <a:rPr lang="en-US" b="1" dirty="0" smtClean="0"/>
              <a:t> acid: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Microfloral</a:t>
            </a:r>
            <a:r>
              <a:rPr lang="en-US" dirty="0" smtClean="0"/>
              <a:t> fermentation of dietary fibers in the large intestine.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 smtClean="0"/>
              <a:t>β</a:t>
            </a:r>
            <a:r>
              <a:rPr lang="en-US" smtClean="0"/>
              <a:t>-oxidation </a:t>
            </a:r>
            <a:r>
              <a:rPr lang="en-US" dirty="0" smtClean="0"/>
              <a:t>of odd number fatty acids , </a:t>
            </a:r>
            <a:r>
              <a:rPr lang="el-GR" dirty="0" smtClean="0"/>
              <a:t>α </a:t>
            </a:r>
            <a:r>
              <a:rPr lang="en-US" dirty="0" smtClean="0"/>
              <a:t>-oxidation of </a:t>
            </a:r>
            <a:r>
              <a:rPr lang="en-US" dirty="0" err="1" smtClean="0"/>
              <a:t>phytanic</a:t>
            </a:r>
            <a:r>
              <a:rPr lang="en-US" dirty="0" smtClean="0"/>
              <a:t> acid.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Methionine</a:t>
            </a:r>
            <a:r>
              <a:rPr lang="en-US" dirty="0" smtClean="0"/>
              <a:t> , </a:t>
            </a:r>
            <a:r>
              <a:rPr lang="en-US" dirty="0" err="1" smtClean="0"/>
              <a:t>threonine</a:t>
            </a:r>
            <a:r>
              <a:rPr lang="en-US" dirty="0" smtClean="0"/>
              <a:t> &amp; </a:t>
            </a:r>
            <a:r>
              <a:rPr lang="en-US" dirty="0" err="1" smtClean="0"/>
              <a:t>isoleucine</a:t>
            </a:r>
            <a:r>
              <a:rPr lang="en-US" dirty="0" smtClean="0"/>
              <a:t> catabolism.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Conversion of cholesterol into bile acids.</a:t>
            </a:r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"/>
            <a:ext cx="5943600" cy="601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4. From some </a:t>
            </a:r>
            <a:r>
              <a:rPr lang="en-US" b="1" i="1" dirty="0" err="1" smtClean="0"/>
              <a:t>gluconeogenic</a:t>
            </a:r>
            <a:r>
              <a:rPr lang="en-US" b="1" i="1" dirty="0" smtClean="0"/>
              <a:t> amino acids: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This occurs either through </a:t>
            </a:r>
            <a:r>
              <a:rPr lang="en-US" dirty="0" err="1" smtClean="0"/>
              <a:t>transamination</a:t>
            </a:r>
            <a:r>
              <a:rPr lang="en-US" dirty="0" smtClean="0"/>
              <a:t> or non-oxidative </a:t>
            </a:r>
            <a:r>
              <a:rPr lang="en-US" dirty="0" err="1" smtClean="0"/>
              <a:t>deamination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8600"/>
            <a:ext cx="5829300" cy="6248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Regulation of </a:t>
            </a:r>
            <a:r>
              <a:rPr lang="en-US" b="1" dirty="0" err="1" smtClean="0"/>
              <a:t>gluconeogenesis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The key regulatory enzymes are: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Glucose-6-phosphatase.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Fructose-1,6-diphosphatase.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Pyruvate</a:t>
            </a:r>
            <a:r>
              <a:rPr lang="en-US" dirty="0" smtClean="0"/>
              <a:t> </a:t>
            </a:r>
            <a:r>
              <a:rPr lang="en-US" dirty="0" err="1" smtClean="0"/>
              <a:t>carboxylase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Phosphoenolpyruvate</a:t>
            </a:r>
            <a:r>
              <a:rPr lang="en-US" dirty="0" smtClean="0"/>
              <a:t> </a:t>
            </a:r>
            <a:r>
              <a:rPr lang="en-US" dirty="0" err="1" smtClean="0"/>
              <a:t>carboxykinase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Glycogen synthesis "</a:t>
            </a:r>
            <a:r>
              <a:rPr lang="en-US" b="1" dirty="0" err="1" smtClean="0"/>
              <a:t>Glycogenesis</a:t>
            </a:r>
            <a:r>
              <a:rPr lang="en-US" b="1" dirty="0" smtClean="0"/>
              <a:t>"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Definition:</a:t>
            </a:r>
            <a:endParaRPr lang="en-US" sz="2800" dirty="0" smtClean="0"/>
          </a:p>
          <a:p>
            <a:pPr lvl="0"/>
            <a:r>
              <a:rPr lang="en-US" dirty="0" smtClean="0"/>
              <a:t>It is synthesis of glycogen from:</a:t>
            </a:r>
            <a:endParaRPr lang="en-US" sz="2800" dirty="0" smtClean="0"/>
          </a:p>
          <a:p>
            <a:pPr lvl="1"/>
            <a:r>
              <a:rPr lang="en-US" dirty="0" smtClean="0"/>
              <a:t>In liver:</a:t>
            </a:r>
            <a:endParaRPr lang="en-US" sz="2400" dirty="0" smtClean="0"/>
          </a:p>
          <a:p>
            <a:pPr lvl="0"/>
            <a:r>
              <a:rPr lang="en-US" dirty="0" smtClean="0"/>
              <a:t>Glucose.</a:t>
            </a:r>
            <a:endParaRPr lang="en-US" sz="2800" dirty="0" smtClean="0"/>
          </a:p>
          <a:p>
            <a:pPr lvl="0"/>
            <a:r>
              <a:rPr lang="en-US" dirty="0" smtClean="0"/>
              <a:t>Other </a:t>
            </a:r>
            <a:r>
              <a:rPr lang="en-US" dirty="0" err="1" smtClean="0"/>
              <a:t>hexoses</a:t>
            </a:r>
            <a:r>
              <a:rPr lang="en-US" dirty="0" smtClean="0"/>
              <a:t> e.g. </a:t>
            </a:r>
            <a:r>
              <a:rPr lang="en-US" dirty="0" err="1" smtClean="0"/>
              <a:t>galactose</a:t>
            </a:r>
            <a:r>
              <a:rPr lang="en-US" dirty="0" smtClean="0"/>
              <a:t> &amp; fructose.</a:t>
            </a:r>
            <a:endParaRPr lang="en-US" sz="2800" dirty="0" smtClean="0"/>
          </a:p>
          <a:p>
            <a:pPr lvl="0"/>
            <a:r>
              <a:rPr lang="en-US" dirty="0" smtClean="0"/>
              <a:t>Non-carbohydrate source e.g. glycerol, </a:t>
            </a:r>
            <a:r>
              <a:rPr lang="en-US" dirty="0" err="1" smtClean="0"/>
              <a:t>pyruvate</a:t>
            </a:r>
            <a:r>
              <a:rPr lang="en-US" dirty="0" smtClean="0"/>
              <a:t> &amp; </a:t>
            </a:r>
            <a:r>
              <a:rPr lang="en-US" dirty="0" err="1" smtClean="0"/>
              <a:t>gluconeogenic</a:t>
            </a:r>
            <a:r>
              <a:rPr lang="en-US" dirty="0" smtClean="0"/>
              <a:t> amino acids. </a:t>
            </a:r>
            <a:endParaRPr lang="en-US" sz="2800" dirty="0" smtClean="0"/>
          </a:p>
          <a:p>
            <a:pPr lvl="1"/>
            <a:r>
              <a:rPr lang="en-US" dirty="0" smtClean="0"/>
              <a:t>In muscles: from glucose only. </a:t>
            </a:r>
            <a:endParaRPr lang="en-US" sz="2800" dirty="0" smtClean="0"/>
          </a:p>
          <a:p>
            <a:pPr>
              <a:buNone/>
            </a:pPr>
            <a:r>
              <a:rPr lang="en-US" b="1" dirty="0" smtClean="0"/>
              <a:t>Site:</a:t>
            </a:r>
            <a:endParaRPr lang="en-US" sz="2800" dirty="0" smtClean="0"/>
          </a:p>
          <a:p>
            <a:pPr lvl="0"/>
            <a:r>
              <a:rPr lang="en-US" dirty="0" smtClean="0"/>
              <a:t>Mainly in the cytoplasm of muscles &amp; liver.</a:t>
            </a:r>
            <a:endParaRPr lang="en-US" sz="2800" dirty="0" smtClean="0"/>
          </a:p>
          <a:p>
            <a:endParaRPr lang="ar-EG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1. Hormonal regulation: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Glucagon , adrenaline &amp; </a:t>
            </a:r>
            <a:r>
              <a:rPr lang="en-US" dirty="0" err="1" smtClean="0"/>
              <a:t>noradrenaline</a:t>
            </a:r>
            <a:r>
              <a:rPr lang="en-US" dirty="0" smtClean="0"/>
              <a:t>→ stimulate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Glucocorticoids</a:t>
            </a:r>
            <a:r>
              <a:rPr lang="en-US" dirty="0" smtClean="0"/>
              <a:t> </a:t>
            </a:r>
            <a:r>
              <a:rPr lang="en-US" dirty="0" err="1" smtClean="0"/>
              <a:t>e.g.cortisol</a:t>
            </a:r>
            <a:r>
              <a:rPr lang="en-US" dirty="0" smtClean="0"/>
              <a:t> → stimulate </a:t>
            </a:r>
            <a:r>
              <a:rPr lang="en-US" dirty="0" err="1" smtClean="0"/>
              <a:t>gluconeogenesis</a:t>
            </a:r>
            <a:r>
              <a:rPr lang="en-US" dirty="0" smtClean="0"/>
              <a:t> through:</a:t>
            </a:r>
          </a:p>
          <a:p>
            <a:pPr marL="514350" indent="-514350" algn="just">
              <a:buNone/>
            </a:pPr>
            <a:r>
              <a:rPr lang="en-US" dirty="0" smtClean="0"/>
              <a:t>       a. Induce the synthesis of the key regulatory enzymes of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 marL="514350" indent="-514350" algn="just">
              <a:buNone/>
            </a:pPr>
            <a:r>
              <a:rPr lang="en-US" dirty="0" smtClean="0"/>
              <a:t>       b. Increase the protein catabolism in the tissues →↑ </a:t>
            </a:r>
            <a:r>
              <a:rPr lang="en-US" dirty="0" err="1" smtClean="0"/>
              <a:t>gluconeogenic</a:t>
            </a:r>
            <a:r>
              <a:rPr lang="en-US" dirty="0" smtClean="0"/>
              <a:t> amino acids available for the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 marL="514350" indent="-514350" algn="just">
              <a:buNone/>
            </a:pPr>
            <a:r>
              <a:rPr lang="en-US" dirty="0" smtClean="0"/>
              <a:t>3. Insulin: Inhibits the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 algn="just"/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2. </a:t>
            </a:r>
            <a:r>
              <a:rPr lang="en-US" b="1" i="1" dirty="0" err="1" smtClean="0"/>
              <a:t>Alosteric</a:t>
            </a:r>
            <a:r>
              <a:rPr lang="en-US" b="1" i="1" dirty="0" smtClean="0"/>
              <a:t> regulation: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Excess ATP &amp;NADH , citrate &amp; acetyl </a:t>
            </a:r>
            <a:r>
              <a:rPr lang="en-US" dirty="0" err="1" smtClean="0"/>
              <a:t>CoA</a:t>
            </a:r>
            <a:r>
              <a:rPr lang="en-US" dirty="0" smtClean="0"/>
              <a:t> stimulate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Excess AMP &amp;ADP → inhibit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3. Conditions characterized by active </a:t>
            </a:r>
            <a:r>
              <a:rPr lang="en-US" b="1" i="1" dirty="0" err="1" smtClean="0"/>
              <a:t>gluconeogenesis</a:t>
            </a:r>
            <a:r>
              <a:rPr lang="en-US" b="1" i="1" dirty="0" smtClean="0"/>
              <a:t>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D.M.</a:t>
            </a:r>
          </a:p>
          <a:p>
            <a:pPr lvl="0"/>
            <a:r>
              <a:rPr lang="en-US" dirty="0" smtClean="0"/>
              <a:t>Large doses of ACTH &amp; </a:t>
            </a:r>
            <a:r>
              <a:rPr lang="en-US" dirty="0" err="1" smtClean="0"/>
              <a:t>cortisol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Cushing's syndrome.</a:t>
            </a:r>
          </a:p>
          <a:p>
            <a:pPr lvl="0"/>
            <a:r>
              <a:rPr lang="en-US" dirty="0" smtClean="0"/>
              <a:t>Sever muscular exercise.</a:t>
            </a:r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Q1</a:t>
            </a:r>
            <a:r>
              <a:rPr lang="en-US" dirty="0" smtClean="0"/>
              <a:t>: Tabulate the differences between muscle and liver glycogen.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Q2</a:t>
            </a:r>
            <a:r>
              <a:rPr lang="en-US" dirty="0" smtClean="0"/>
              <a:t>: Write short notes on :</a:t>
            </a:r>
          </a:p>
          <a:p>
            <a:pPr marL="514350" indent="-514350">
              <a:buAutoNum type="alphaUcParenR"/>
            </a:pPr>
            <a:r>
              <a:rPr lang="en-US" dirty="0" smtClean="0"/>
              <a:t>Glycogen </a:t>
            </a:r>
            <a:r>
              <a:rPr lang="en-US" dirty="0" err="1" smtClean="0"/>
              <a:t>synthase</a:t>
            </a:r>
            <a:r>
              <a:rPr lang="en-US" dirty="0" smtClean="0"/>
              <a:t>.</a:t>
            </a:r>
          </a:p>
          <a:p>
            <a:pPr marL="514350" indent="-514350">
              <a:buAutoNum type="alphaUcParenR"/>
            </a:pPr>
            <a:r>
              <a:rPr lang="en-US" dirty="0" smtClean="0"/>
              <a:t>Glycogen </a:t>
            </a:r>
            <a:r>
              <a:rPr lang="en-US" dirty="0" err="1" smtClean="0"/>
              <a:t>phosphorylase</a:t>
            </a:r>
            <a:r>
              <a:rPr lang="en-US" dirty="0" smtClean="0"/>
              <a:t>.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VonGeirk</a:t>
            </a:r>
            <a:r>
              <a:rPr lang="en-US" dirty="0" smtClean="0"/>
              <a:t> disease.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Q3:</a:t>
            </a:r>
            <a:r>
              <a:rPr lang="en-US" dirty="0" smtClean="0"/>
              <a:t> Mention the conditions characterized by active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Q4:</a:t>
            </a:r>
            <a:r>
              <a:rPr lang="en-US" dirty="0" smtClean="0"/>
              <a:t> Outline various </a:t>
            </a:r>
            <a:r>
              <a:rPr lang="en-US" dirty="0" err="1" smtClean="0"/>
              <a:t>gluconeogenic</a:t>
            </a:r>
            <a:r>
              <a:rPr lang="en-US" dirty="0" smtClean="0"/>
              <a:t> pathways.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Q5: </a:t>
            </a:r>
            <a:r>
              <a:rPr lang="en-US" dirty="0" smtClean="0"/>
              <a:t>Describe the regulation of </a:t>
            </a:r>
            <a:r>
              <a:rPr lang="en-US" dirty="0" err="1" smtClean="0"/>
              <a:t>gluconeogenesis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Formation of UDP-glucose:</a:t>
            </a:r>
            <a:endParaRPr lang="en-US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New CS ChemDraw Draw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81000"/>
            <a:ext cx="6762750" cy="56007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Formation of glycogen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dirty="0" smtClean="0"/>
              <a:t>UDP-glucose reacts with a glycogen primer to form glycogen which may be:</a:t>
            </a:r>
            <a:endParaRPr lang="en-US" sz="2800" dirty="0" smtClean="0"/>
          </a:p>
          <a:p>
            <a:pPr lvl="0" algn="just"/>
            <a:r>
              <a:rPr lang="en-US" dirty="0" smtClean="0"/>
              <a:t>Few molecules of glucose units linked together by </a:t>
            </a:r>
            <a:r>
              <a:rPr lang="el-GR" dirty="0" smtClean="0"/>
              <a:t>α</a:t>
            </a:r>
            <a:r>
              <a:rPr lang="en-US" dirty="0" smtClean="0"/>
              <a:t> -1, 4 </a:t>
            </a:r>
            <a:r>
              <a:rPr lang="en-US" dirty="0" err="1" smtClean="0"/>
              <a:t>glucosidic</a:t>
            </a:r>
            <a:r>
              <a:rPr lang="en-US" dirty="0" smtClean="0"/>
              <a:t> linkage. Or</a:t>
            </a:r>
            <a:endParaRPr lang="en-US" sz="2800" dirty="0" smtClean="0"/>
          </a:p>
          <a:p>
            <a:pPr lvl="0" algn="just"/>
            <a:r>
              <a:rPr lang="en-US" dirty="0" err="1" smtClean="0"/>
              <a:t>Glycogenin</a:t>
            </a:r>
            <a:r>
              <a:rPr lang="en-US" dirty="0" smtClean="0"/>
              <a:t>: This is protein to which UDP-glucose reacts to the –OH group of its tyrosine residue.</a:t>
            </a:r>
            <a:endParaRPr lang="en-US" sz="2800" dirty="0" smtClean="0"/>
          </a:p>
          <a:p>
            <a:pPr lvl="1" algn="just"/>
            <a:r>
              <a:rPr lang="en-US" b="1" u="sng" dirty="0" smtClean="0"/>
              <a:t>Glycogen </a:t>
            </a:r>
            <a:r>
              <a:rPr lang="en-US" b="1" u="sng" dirty="0" err="1" smtClean="0"/>
              <a:t>synthase</a:t>
            </a:r>
            <a:r>
              <a:rPr lang="en-US" b="1" u="sng" dirty="0" smtClean="0"/>
              <a:t>  </a:t>
            </a:r>
            <a:r>
              <a:rPr lang="en-US" dirty="0" smtClean="0"/>
              <a:t>will react C1 of UDP-glucose to C4 of the terminal glucose unit in the glycogen primer linking them by </a:t>
            </a:r>
            <a:r>
              <a:rPr lang="el-GR" dirty="0" smtClean="0"/>
              <a:t>α</a:t>
            </a:r>
            <a:r>
              <a:rPr lang="en-US" dirty="0" smtClean="0"/>
              <a:t>-1,4 </a:t>
            </a:r>
            <a:r>
              <a:rPr lang="en-US" dirty="0" err="1" smtClean="0"/>
              <a:t>glucosidic</a:t>
            </a:r>
            <a:r>
              <a:rPr lang="en-US" dirty="0" smtClean="0"/>
              <a:t> linkage , or to the OH-of tyrosine residue of </a:t>
            </a:r>
            <a:r>
              <a:rPr lang="en-US" dirty="0" err="1" smtClean="0"/>
              <a:t>glycogenin</a:t>
            </a:r>
            <a:r>
              <a:rPr lang="en-US" dirty="0" smtClean="0"/>
              <a:t>, with release of UDP.  the reaction is reversible as follow:</a:t>
            </a:r>
            <a:endParaRPr lang="en-US" sz="2400" dirty="0" smtClean="0"/>
          </a:p>
          <a:p>
            <a:endParaRPr lang="ar-E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Dr. Mohammed Hosny Hassan, Associate Professor of Medical Biochemistry, Faculty of Medicine, South Valley University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3630</Words>
  <Application>Microsoft Office PowerPoint</Application>
  <PresentationFormat>On-screen Show (4:3)</PresentationFormat>
  <Paragraphs>278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Glycogen metabolism</vt:lpstr>
      <vt:lpstr>Structure: </vt:lpstr>
      <vt:lpstr>Slide 3</vt:lpstr>
      <vt:lpstr>Location: </vt:lpstr>
      <vt:lpstr>Functions: </vt:lpstr>
      <vt:lpstr>Glycogen synthesis "Glycogenesis"</vt:lpstr>
      <vt:lpstr>Steps</vt:lpstr>
      <vt:lpstr>Slide 8</vt:lpstr>
      <vt:lpstr>Formation of glycogen</vt:lpstr>
      <vt:lpstr>Slide 10</vt:lpstr>
      <vt:lpstr>Slide 11</vt:lpstr>
      <vt:lpstr>Glycogen breakdown "Glycogenolysis"</vt:lpstr>
      <vt:lpstr>Slide 13</vt:lpstr>
      <vt:lpstr>Steps: </vt:lpstr>
      <vt:lpstr>Slide 15</vt:lpstr>
      <vt:lpstr>Slide 16</vt:lpstr>
      <vt:lpstr>Slide 17</vt:lpstr>
      <vt:lpstr>Regulation of glycogenesis &amp; glycogenolysis</vt:lpstr>
      <vt:lpstr>Slide 19</vt:lpstr>
      <vt:lpstr>Slide 20</vt:lpstr>
      <vt:lpstr>Slide 21</vt:lpstr>
      <vt:lpstr>Slide 22</vt:lpstr>
      <vt:lpstr>So , during fasting</vt:lpstr>
      <vt:lpstr>Slide 24</vt:lpstr>
      <vt:lpstr>Slide 25</vt:lpstr>
      <vt:lpstr>After carbohydrate meal</vt:lpstr>
      <vt:lpstr>Slide 27</vt:lpstr>
      <vt:lpstr>Differences between liver &amp; muscle glycogen:</vt:lpstr>
      <vt:lpstr>Glycogen storage diseases "Glycogenosis" </vt:lpstr>
      <vt:lpstr>Definition</vt:lpstr>
      <vt:lpstr>Type I (Von Gierk's disease): </vt:lpstr>
      <vt:lpstr>Type II (Pompe's disease): </vt:lpstr>
      <vt:lpstr>Type III (Limit dextrosis, forbe's or cori's disease):  </vt:lpstr>
      <vt:lpstr>Slide 34</vt:lpstr>
      <vt:lpstr>Gluconeogenesis</vt:lpstr>
      <vt:lpstr>Biological importance "functions": </vt:lpstr>
      <vt:lpstr>Site: </vt:lpstr>
      <vt:lpstr>Steps: </vt:lpstr>
      <vt:lpstr>Slide 39</vt:lpstr>
      <vt:lpstr>The irreversible reactions are: </vt:lpstr>
      <vt:lpstr>Slide 41</vt:lpstr>
      <vt:lpstr>Then the dicarboxylic acid shuttle occurs as follow:</vt:lpstr>
      <vt:lpstr>Slide 43</vt:lpstr>
      <vt:lpstr>Slide 44</vt:lpstr>
      <vt:lpstr>Slide 45</vt:lpstr>
      <vt:lpstr>Fructose 1, 6 diphosphate conversion into fructose-1-phosphate as follow:</vt:lpstr>
      <vt:lpstr>Glucose-6-phosphate conversion into glucose as follow:</vt:lpstr>
      <vt:lpstr>Slide 48</vt:lpstr>
      <vt:lpstr>Gluconeogenic pathways: 1. From Lactate:</vt:lpstr>
      <vt:lpstr>Cori cycle "lactic acid cycle": </vt:lpstr>
      <vt:lpstr>lactic acid (Cori cycle) and glucose-alanine cycles.</vt:lpstr>
      <vt:lpstr>Slide 52</vt:lpstr>
      <vt:lpstr>From Glycerol: </vt:lpstr>
      <vt:lpstr>Slide 54</vt:lpstr>
      <vt:lpstr>3. From Propionate "propionic acid": </vt:lpstr>
      <vt:lpstr>Slide 56</vt:lpstr>
      <vt:lpstr>4. From some gluconeogenic amino acids:</vt:lpstr>
      <vt:lpstr>Slide 58</vt:lpstr>
      <vt:lpstr>Regulation of gluconeogenesis: </vt:lpstr>
      <vt:lpstr>1. Hormonal regulation: </vt:lpstr>
      <vt:lpstr>2. Alosteric regulation:</vt:lpstr>
      <vt:lpstr>3. Conditions characterized by active gluconeogenesis: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Glycogen metabolism</dc:title>
  <dc:creator>tce2</dc:creator>
  <cp:lastModifiedBy>TCE2</cp:lastModifiedBy>
  <cp:revision>117</cp:revision>
  <dcterms:created xsi:type="dcterms:W3CDTF">2006-08-16T00:00:00Z</dcterms:created>
  <dcterms:modified xsi:type="dcterms:W3CDTF">2019-12-01T05:45:33Z</dcterms:modified>
</cp:coreProperties>
</file>