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7" r:id="rId1"/>
  </p:sldMasterIdLst>
  <p:notesMasterIdLst>
    <p:notesMasterId r:id="rId33"/>
  </p:notesMasterIdLst>
  <p:sldIdLst>
    <p:sldId id="286" r:id="rId2"/>
    <p:sldId id="266" r:id="rId3"/>
    <p:sldId id="283" r:id="rId4"/>
    <p:sldId id="256" r:id="rId5"/>
    <p:sldId id="257" r:id="rId6"/>
    <p:sldId id="258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59" r:id="rId15"/>
    <p:sldId id="260" r:id="rId16"/>
    <p:sldId id="265" r:id="rId17"/>
    <p:sldId id="261" r:id="rId18"/>
    <p:sldId id="264" r:id="rId19"/>
    <p:sldId id="262" r:id="rId20"/>
    <p:sldId id="263" r:id="rId21"/>
    <p:sldId id="282" r:id="rId22"/>
    <p:sldId id="285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84" r:id="rId3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B31D079-5E7A-416C-971E-F71E50B8C7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3B1C59A-79EF-49D0-8D05-4A63846596F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14588AA9-F08E-440D-8E69-8C7B9863FF5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A0713ED-9506-4D11-A024-A4AADAA886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60B000C-5B90-4077-9E3A-7751B0A3C2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E3B6B7C1-7DD9-45FE-A079-A733A8DFA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2280CD-8A17-41FB-ADCF-86D0116D9F3C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26259356-1FFB-4D17-BDE3-6DE63F53D9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342DEEBC-A882-4B0A-8D1C-AF4F38058B41}" type="slidenum">
              <a:rPr lang="ar-SA" altLang="ar-EG">
                <a:latin typeface="Arial" panose="020B0604020202020204" pitchFamily="34" charset="0"/>
              </a:rPr>
              <a:pPr/>
              <a:t>2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1D555147-F990-4B72-A015-5257AD625D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1F9478F9-E45F-41D9-972B-100F87DED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1984869-42E3-47F9-849C-C305B6EA4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328ABE0-73E8-4DF2-8DA8-28D7984A4EC8}" type="slidenum">
              <a:rPr lang="ar-SA" altLang="ar-EG">
                <a:latin typeface="Arial" panose="020B0604020202020204" pitchFamily="34" charset="0"/>
              </a:rPr>
              <a:pPr/>
              <a:t>19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27C13A84-4B82-4061-A44F-877BB86F06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23A312B-CB36-4423-8BC4-F8FC06E19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40D455BF-21E9-42E7-A2DC-57EB348812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046AA07-9EC8-4C10-859F-CCB3E501F4CB}" type="slidenum">
              <a:rPr lang="ar-SA" altLang="ar-EG">
                <a:latin typeface="Arial" panose="020B0604020202020204" pitchFamily="34" charset="0"/>
              </a:rPr>
              <a:pPr/>
              <a:t>20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8443043E-1E50-4B1E-ABC9-758B198C41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8BF19DC-73F6-4A7F-8AA0-9095F78D3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73DF1E70-7D95-474C-BD94-3DF87CD8D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2542A05F-7F5F-4759-BDB6-CFD0D9AEE2E9}" type="slidenum">
              <a:rPr lang="ar-SA" altLang="ar-EG">
                <a:latin typeface="Arial" panose="020B0604020202020204" pitchFamily="34" charset="0"/>
              </a:rPr>
              <a:pPr/>
              <a:t>23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0BF3BBE-52F4-4FF6-971C-BC733DF0BD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47DBDDA9-09F9-4920-9A88-1185E3D80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C99CD5CE-F77C-49DC-9B7B-2542029AB5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8B85B8C-01B0-4C61-84FD-813BC771FB69}" type="slidenum">
              <a:rPr lang="ar-SA" altLang="ar-EG">
                <a:latin typeface="Arial" panose="020B0604020202020204" pitchFamily="34" charset="0"/>
              </a:rPr>
              <a:pPr/>
              <a:t>24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F8E410A-D003-4218-9904-FB221218A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D49475A-C865-4090-BE90-9449864092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8D3FF6B5-5F20-4265-9176-9EE5403D63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2E1171DC-8882-47FC-9B9F-AD3D3EE15511}" type="slidenum">
              <a:rPr lang="ar-SA" altLang="ar-EG">
                <a:latin typeface="Arial" panose="020B0604020202020204" pitchFamily="34" charset="0"/>
              </a:rPr>
              <a:pPr/>
              <a:t>25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7A4441DB-C667-4960-A4FA-290782C32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9A3C569-5AD2-4ACF-8C0C-D8A6F0F6B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ACE1125-E8A3-4BAA-A8C4-ED0E6A582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384284D-6ED9-400E-B7B7-D8132CDB862B}" type="slidenum">
              <a:rPr lang="ar-SA" altLang="ar-EG">
                <a:latin typeface="Arial" panose="020B0604020202020204" pitchFamily="34" charset="0"/>
              </a:rPr>
              <a:pPr/>
              <a:t>26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D0CFF172-0219-4E11-BA47-96755F73B6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654A72AA-78B4-415B-8D8C-7D77B5925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37A1D07D-2600-42E9-A7FB-1DB5CCCE1F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626D561-C849-4A53-BF50-D79F10F54D31}" type="slidenum">
              <a:rPr lang="ar-SA" altLang="ar-EG">
                <a:latin typeface="Arial" panose="020B0604020202020204" pitchFamily="34" charset="0"/>
              </a:rPr>
              <a:pPr/>
              <a:t>27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98F5AE44-FC71-4783-B54F-A4B9DFDE0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4809ECE7-0CDA-4D87-95BA-60829C926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A5155193-7DC7-4F94-9166-0D49CDA4B3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20A4058C-2639-4C05-B231-C276A9631200}" type="slidenum">
              <a:rPr lang="ar-SA" altLang="ar-EG">
                <a:latin typeface="Arial" panose="020B0604020202020204" pitchFamily="34" charset="0"/>
              </a:rPr>
              <a:pPr/>
              <a:t>28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94A0DCCA-43F6-4A28-B8A7-2079AFF38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C9941DB1-97EC-4919-A32D-985023DFA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30E7C56-3351-4D68-80B5-1370F88B6E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428AC7C-F8E7-4A3E-89D8-B6C806430E46}" type="slidenum">
              <a:rPr lang="ar-SA" altLang="ar-EG">
                <a:latin typeface="Arial" panose="020B0604020202020204" pitchFamily="34" charset="0"/>
              </a:rPr>
              <a:pPr/>
              <a:t>29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52523ED-836E-4062-BE2C-4510DF209B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498A7E24-68EE-469D-8176-14A986A716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33E35A00-1C55-437E-A1CA-D1142DA2A2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8E1C236-0FDE-40EA-A0A9-2BE9462E240E}" type="slidenum">
              <a:rPr lang="ar-SA" altLang="ar-EG">
                <a:latin typeface="Arial" panose="020B0604020202020204" pitchFamily="34" charset="0"/>
              </a:rPr>
              <a:pPr/>
              <a:t>30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55FECE57-D471-4FFB-8FD6-C01727E46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08DC9386-45A7-40B1-8B0C-C902482D9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2482BA8D-2457-491A-95A7-8DBC04145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1AC873F-1200-4612-9C2A-87C0D2B8595F}" type="slidenum">
              <a:rPr lang="ar-SA" altLang="ar-EG">
                <a:latin typeface="Arial" panose="020B0604020202020204" pitchFamily="34" charset="0"/>
              </a:rPr>
              <a:pPr/>
              <a:t>4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3280BC5-EFFE-41B7-A305-E600D05F1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A75189C5-859D-44AC-8810-3DFC65F4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95CDDB06-0120-4F0F-8D08-4304615C79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9D24E5C3-5768-49AE-89A2-CC0C295C0055}" type="slidenum">
              <a:rPr lang="ar-SA" altLang="ar-EG">
                <a:latin typeface="Arial" panose="020B0604020202020204" pitchFamily="34" charset="0"/>
              </a:rPr>
              <a:pPr/>
              <a:t>5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BD97B145-8D8C-4BB5-B3DA-2A4BBDCB3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6D7A1DF9-8840-491C-9FA2-B9317CB60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5A81C064-3F4E-4323-93EA-5E2DE6D0D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6C978F9-880E-42BB-808F-CE8DEE3B1445}" type="slidenum">
              <a:rPr lang="ar-SA" altLang="ar-EG">
                <a:latin typeface="Arial" panose="020B0604020202020204" pitchFamily="34" charset="0"/>
              </a:rPr>
              <a:pPr/>
              <a:t>6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25E91799-0F9C-4EDE-9F7A-83E198F106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1E12BA4-E66E-4EA6-990F-7A7E9FC48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A848A927-2738-4E83-9471-2A684618E4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AA9CA3A-05F4-4CD6-9018-8D975A28EA50}" type="slidenum">
              <a:rPr lang="ar-SA" altLang="ar-EG">
                <a:latin typeface="Arial" panose="020B0604020202020204" pitchFamily="34" charset="0"/>
              </a:rPr>
              <a:pPr/>
              <a:t>14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2690DDF-0F89-4821-866C-D542F7CDBE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5D6C0829-DFF1-42F3-8292-CF7B07150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68365D8-FED7-4ACB-8937-003FEAF378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69B9992-1853-4751-B052-D385B486D322}" type="slidenum">
              <a:rPr lang="ar-SA" altLang="ar-EG">
                <a:latin typeface="Arial" panose="020B0604020202020204" pitchFamily="34" charset="0"/>
              </a:rPr>
              <a:pPr/>
              <a:t>15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726DEF8-9B19-4760-8512-338E583661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B2C84F3B-8F7C-4366-B1AA-FCAEE19F5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B72AE3A5-65D6-4109-84EB-73343C82A8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BCEBE7B-C3FD-40C6-A269-25BF1F244D2C}" type="slidenum">
              <a:rPr lang="ar-SA" altLang="ar-EG">
                <a:latin typeface="Arial" panose="020B0604020202020204" pitchFamily="34" charset="0"/>
              </a:rPr>
              <a:pPr/>
              <a:t>16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B7BFE48-1CCE-4572-8F47-7C97B20553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603ABB7B-34E0-49FE-8931-BFFAC65DE0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CCEFE97-96D4-44D6-A131-5CDFB2491A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8CF2944D-25AE-419A-A62B-DC7FBA631FA3}" type="slidenum">
              <a:rPr lang="ar-SA" altLang="ar-EG">
                <a:latin typeface="Arial" panose="020B0604020202020204" pitchFamily="34" charset="0"/>
              </a:rPr>
              <a:pPr/>
              <a:t>17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B59960B-DA98-4F9C-8283-D9AAA3545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35430B9E-AF56-46FF-BE34-A5026AFEC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CE7FAB0-6577-4C61-B886-5D5C49ACD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08FA4A5-6559-41CF-BD43-7C6376A2DA1F}" type="slidenum">
              <a:rPr lang="ar-SA" altLang="ar-EG">
                <a:latin typeface="Arial" panose="020B0604020202020204" pitchFamily="34" charset="0"/>
              </a:rPr>
              <a:pPr/>
              <a:t>18</a:t>
            </a:fld>
            <a:endParaRPr lang="en-US" altLang="ar-EG"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67D7FAB-B930-44E6-9CDC-6E186E4C31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FE4F457-2824-4088-9233-56FB1E9E1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C93544D8-78ED-416D-B364-E1F25B52D7AA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E6B132-F4D2-4CEB-B516-7B8580576A69}"/>
                </a:ext>
              </a:extLst>
            </p:cNvPr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C100376-2EFB-4087-A994-2D2D172A8EDD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ACDD38E9-E080-44BA-A360-1EE969225556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553F721D-0BFE-459A-910A-8797BB791B7C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C93FE834-7F54-466A-BB66-0B74E64FF981}"/>
                </a:ext>
              </a:extLst>
            </p:cNvPr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7D9122FB-C249-46BA-B609-D8D489639AF2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DB8ED78-D10C-4DF0-8891-7FFAB27235A1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2F5D35F-E78C-4F14-B44C-7455D8028336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158B99A8-8035-4A1E-BE51-754D8E53C738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7BE18C72-1952-4D5B-B239-8DA5147EBEC9}"/>
                </a:ext>
              </a:extLst>
            </p:cNvPr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C18050A-3CEF-469C-AEDF-501B905EC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A70F95B-7A82-40DD-BFE6-056D2CD4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3AF2CF1-5451-4C10-AD23-0ABC6659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619F82-8907-40D4-8D7B-4C603F2FA41D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58993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0508-3A7B-4C7D-B965-524E4D1D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0264D-29A1-4EB8-A5CE-D3E93913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4A71A-758A-4214-BBAD-DCCD11C8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E37EE-66CB-4B70-9029-6C3BF19E8EB0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82206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EC0D97-3F50-48C7-B427-963E275C2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>
                <a:solidFill>
                  <a:srgbClr val="9FE0F5"/>
                </a:solidFill>
                <a:latin typeface="Arial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1C279-8D45-4DFB-8169-BE9BCB08F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>
                <a:solidFill>
                  <a:srgbClr val="9FE0F5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45CC4A-06E0-47B3-8B9C-9F25EA99EB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5ABD13-F42D-499B-8B4C-4CA000F33A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C49EF0-B863-4802-ADD7-0B7854CA02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BA7209-70C8-4709-862E-A58BF3767C83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821258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E52FB-38AB-4BA6-B59D-18748D93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A312A-4BF9-4C1A-A058-103AC9F5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4BCC9-E900-4F4C-B10D-968FEBDA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C2FA2-2445-42BC-A993-8F980B1652B3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787253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987439-FE07-4CF1-AD8F-140EFB288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>
                <a:solidFill>
                  <a:srgbClr val="9FE0F5"/>
                </a:solidFill>
                <a:latin typeface="Arial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0B196-BB66-4FC9-B433-6F80E3E5C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>
                <a:solidFill>
                  <a:srgbClr val="9FE0F5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E6B61E-9B9D-4127-9DD5-BDD10C357B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4B33AD-035A-442D-98B4-429BDCC81C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6CE8CC-8DBA-4D78-8550-6D0A796B17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D3F88B-3F3D-4533-BC34-B5BBAC97DC79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632596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3C9D11-FCF7-4D7B-A0FB-7881126D5C7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1A9F0C-AF14-4898-A1B9-86694E4540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132E8B-30A6-4E74-AFA0-B91870A630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EF7C-A2C8-4389-A3A8-0DAC917206CE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747922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7D2D-48E2-4CFE-97BF-00870372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EF512-326A-4B81-B8F5-5E19838C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9E22-FA2E-4FCA-B53D-111FCB8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682AA-82EA-4DA4-9E66-D5D0E77053A5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622621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CA3FF-399A-41A8-8F1B-7818BA97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7D066-4348-4936-9A92-3CCB61AD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4A110-DADE-40E3-A377-C491943FF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7FC71-C523-460B-9EC9-33409972B1DA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57120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BB2F5-DC6C-4FE7-8482-100D0BE5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F4B53-0534-4FE0-B31E-F5566F10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EC408-06B9-48A1-B7FF-AD796EDC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5BBA7-CBDD-44CB-9D19-03723928AB18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41650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AD6C1-66FD-4F93-8B48-1E12DEBE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201B0-9CCA-4F73-BC2D-C3040542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9E277-CC2B-4845-AA4D-14FB0D1E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AB450-901D-4542-9B33-18C425F298D6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36434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6B9526-5498-4FB0-BA53-58672163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95F9AC-010A-43A6-8E23-34F2B823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67896D-A7DF-42A6-A2E6-3137056F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8BC8D-D721-49EA-ACFB-092B20D2AAEC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53376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BCCC95E-D476-40AA-8BB5-4C0CF90B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7493F8-BF7E-4FEA-8C53-46E39280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9DD003-57EE-4F28-A4B9-929C170B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9BD8-E52C-4F85-A8FA-7E00D64853F4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47851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D99ED1-B315-42F6-83DB-8577DF0C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2BE3CC-9972-4C9B-A33F-247D4952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78776E-BBA8-454B-9DE8-15F9D598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71B48-3366-4833-B3D9-597FC29906B4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251075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47991CF-C438-43D7-B773-C8C195C6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F641F5-7C0D-45E1-A378-EE38AD9D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C56A8B-F0CF-467F-9644-49EE88C2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8FE81-D688-487B-923F-6DA0709A51BC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19637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931827-49B1-4533-84A5-1A0432154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35EE7B-A7D7-4234-BE7A-9985B334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611E2C-73A5-4EE1-A840-60D07A70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2EE73-CD30-4648-8247-DFDD173E72CD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27269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35473C-4748-40D0-990F-32BF5F86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CBBA0C-E550-4171-BC3B-E17CBC3C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C955AE-0507-4315-9DAA-1963A69E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EB87-B6E2-4FD7-8DD7-5FBC79E455E0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4522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C0DE16CB-3F85-45EE-ACF0-BD42C6E1CA55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6EFD7D3-55CD-4DAA-862E-68810E99D66F}"/>
                </a:ext>
              </a:extLst>
            </p:cNvPr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0FC5CD5-FF01-404E-8049-E11163EEF9B9}"/>
                </a:ext>
              </a:extLst>
            </p:cNvPr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3F7463-B8F6-45EA-89E8-C7A040B2E9CE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AC8FDD0-AC4D-4097-9528-090DF71A66C3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6F93687-2904-4DD7-8BBE-40C989D44529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78313B8-1E17-4F60-948A-1134CBE63816}"/>
                </a:ext>
              </a:extLst>
            </p:cNvPr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2369D3-A661-4158-96C8-65FB3966B770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92B91ED-7587-4DCA-878D-49021C39640A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DFE380B-29F4-498C-B82E-AB2C2BE4AC02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843B784-B03A-4679-B9F1-B23EAD117461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C824B93E-0395-4491-9F98-0516BF49EF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EG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3884374B-24F5-40E7-9416-B49858BE4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EG"/>
              <a:t>Edit Master text styles</a:t>
            </a:r>
          </a:p>
          <a:p>
            <a:pPr lvl="1"/>
            <a:r>
              <a:rPr lang="en-US" altLang="ar-EG"/>
              <a:t>Second level</a:t>
            </a:r>
          </a:p>
          <a:p>
            <a:pPr lvl="2"/>
            <a:r>
              <a:rPr lang="en-US" altLang="ar-EG"/>
              <a:t>Third level</a:t>
            </a:r>
          </a:p>
          <a:p>
            <a:pPr lvl="3"/>
            <a:r>
              <a:rPr lang="en-US" altLang="ar-EG"/>
              <a:t>Fourth level</a:t>
            </a:r>
          </a:p>
          <a:p>
            <a:pPr lvl="4"/>
            <a:r>
              <a:rPr lang="en-US" altLang="ar-EG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04B13-D651-46DF-A661-3A68F3DF8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3E8DE-CF59-4F55-A32B-A734F05CE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Mohammed I. Rushdi 01006796271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71FFC-1270-43B4-AC10-640194E47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7E674E9-E33F-4108-9B1F-A5A7DC01CED6}" type="slidenum">
              <a:rPr lang="ar-SA" altLang="ar-EG"/>
              <a:pPr>
                <a:defRPr/>
              </a:pPr>
              <a:t>‹#›</a:t>
            </a:fld>
            <a:endParaRPr lang="en-US" alt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7" r:id="rId11"/>
    <p:sldLayoutId id="2147483782" r:id="rId12"/>
    <p:sldLayoutId id="2147483788" r:id="rId13"/>
    <p:sldLayoutId id="2147483783" r:id="rId14"/>
    <p:sldLayoutId id="2147483784" r:id="rId15"/>
    <p:sldLayoutId id="2147483785" r:id="rId16"/>
  </p:sldLayoutIdLst>
  <p:hf sldNum="0" hdr="0"/>
  <p:txStyles>
    <p:titleStyle>
      <a:lvl1pPr algn="l" defTabSz="457200" rtl="1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1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1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1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1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r" defTabSz="457200" rtl="1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r" defTabSz="457200" rtl="1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r" defTabSz="457200" rtl="1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r" defTabSz="457200" rtl="1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7C870-7DE9-4E78-B66F-E6BB98CC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Medicinal plants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FFA98-5D67-4980-834D-A3F215DFF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Pharm D PG101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D3315-C1EE-48F4-8325-EFAB4D44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2AE03-94A4-4ED7-A6AC-10F1DDE2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  <p:extLst>
      <p:ext uri="{BB962C8B-B14F-4D97-AF65-F5344CB8AC3E}">
        <p14:creationId xmlns:p14="http://schemas.microsoft.com/office/powerpoint/2010/main" val="92265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>
            <a:extLst>
              <a:ext uri="{FF2B5EF4-FFF2-40B4-BE49-F238E27FC236}">
                <a16:creationId xmlns:a16="http://schemas.microsoft.com/office/drawing/2014/main" id="{5B237F92-E031-48D8-B3A3-FE2D35F05B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609600" indent="-609600" algn="l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T.S detailed in the Lamina:</a:t>
            </a:r>
          </a:p>
          <a:p>
            <a:pPr marL="609600" indent="-609600" algn="l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32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Epidermis:</a:t>
            </a:r>
            <a:endParaRPr lang="en-US" altLang="ar-EG" sz="48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09600" indent="-609600" algn="l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Tabulate flattened cells without intercellular spaces. Epidermal cells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contain mucilage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bear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unicellular warty hairs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609600" indent="-609600" algn="l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B) </a:t>
            </a:r>
            <a:r>
              <a:rPr lang="en-US" altLang="ar-EG" sz="32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Mesophyll:</a:t>
            </a:r>
          </a:p>
          <a:p>
            <a:pPr marL="609600" indent="-609600" algn="l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32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Palisade tissue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The lamina is isobilateral having a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single palisade layer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 each epidermis, the palisade cells is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more elongated than that of the lower epidermis.</a:t>
            </a:r>
          </a:p>
          <a:p>
            <a:pPr marL="609600" indent="-609600" algn="l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Spongy tissue: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Parenchymatous with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clusters of </a:t>
            </a:r>
            <a:r>
              <a:rPr lang="en-US" altLang="ar-EG" sz="36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Ca.OX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2A5BAB-1B5C-4F50-BBDD-0B691218C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596081-640E-4FC1-9AA3-E97F8A52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22AF-B20D-44E8-AC99-A23FED0A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age108">
            <a:extLst>
              <a:ext uri="{FF2B5EF4-FFF2-40B4-BE49-F238E27FC236}">
                <a16:creationId xmlns:a16="http://schemas.microsoft.com/office/drawing/2014/main" id="{FD008969-9BF6-4464-85DC-D3A3643CE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86A14A-5AA9-4A85-8CD9-BC4474668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286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4B92C-29EB-4FB3-907A-0BDF0C79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3DAC9-7D9B-468F-B966-22A45932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id="{4D117042-9DD9-43C5-8AA0-C0373E81B3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44463"/>
            <a:ext cx="8964612" cy="6597650"/>
          </a:xfrm>
        </p:spPr>
        <p:txBody>
          <a:bodyPr rtlCol="0">
            <a:normAutofit/>
          </a:bodyPr>
          <a:lstStyle/>
          <a:p>
            <a:pPr marL="609600" indent="-609600"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T.S detailed in the Midrib region:</a:t>
            </a:r>
          </a:p>
          <a:p>
            <a:pPr marL="609600" indent="-609600"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1)</a:t>
            </a:r>
            <a:r>
              <a:rPr lang="en-US" altLang="ar-EG" u="sng" dirty="0">
                <a:solidFill>
                  <a:schemeClr val="accent1">
                    <a:lumMod val="50000"/>
                  </a:schemeClr>
                </a:solidFill>
              </a:rPr>
              <a:t> Epidermis</a:t>
            </a:r>
            <a:r>
              <a:rPr lang="en-US" altLang="ar-EG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609600" indent="-609600"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2)</a:t>
            </a:r>
            <a:r>
              <a:rPr lang="en-US" altLang="ar-EG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ar-EG" u="sng" dirty="0">
                <a:solidFill>
                  <a:schemeClr val="accent1">
                    <a:lumMod val="50000"/>
                  </a:schemeClr>
                </a:solidFill>
              </a:rPr>
              <a:t>Palisade layer:</a:t>
            </a:r>
            <a:r>
              <a:rPr lang="en-US" altLang="ar-E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ar-E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continues over the vascular bundle but absent on the underside.</a:t>
            </a:r>
            <a:endParaRPr lang="en-US" altLang="ar-EG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09600" indent="-609600" algn="l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3) </a:t>
            </a:r>
            <a:r>
              <a:rPr lang="en-US" altLang="ar-EG" sz="3600" u="sng" dirty="0">
                <a:solidFill>
                  <a:schemeClr val="accent1">
                    <a:lumMod val="50000"/>
                  </a:schemeClr>
                </a:solidFill>
              </a:rPr>
              <a:t>Vascular bundles</a:t>
            </a: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Consists of </a:t>
            </a: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radiated xylem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phloem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an </a:t>
            </a: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arc of pericyclic fibers below and compact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mass of </a:t>
            </a: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sclerenchyma above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609600" indent="-609600" algn="l" eaLnBrk="1" fontAlgn="auto" hangingPunct="1">
              <a:lnSpc>
                <a:spcPct val="95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4) The </a:t>
            </a: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pericyclic fibers are surrounded</a:t>
            </a: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</a:t>
            </a: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parenchyma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cells containing </a:t>
            </a:r>
            <a:r>
              <a:rPr lang="en-US" altLang="ar-EG" sz="3600" b="1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00FF00"/>
                </a:highlight>
              </a:rPr>
              <a:t>prisms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00FF00"/>
                </a:highlight>
              </a:rPr>
              <a:t>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calcium oxalate constituting the </a:t>
            </a:r>
            <a:r>
              <a:rPr lang="en-US" altLang="ar-EG" sz="3600" b="1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00FF00"/>
                </a:highlight>
              </a:rPr>
              <a:t>crystal sheath.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B26DA8-868F-428D-AAB0-E60C3FA4A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54102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1DE1C5-55DC-4DB3-86B8-91C2E1820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0F084-D343-4291-B91A-3E89891B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image111">
            <a:extLst>
              <a:ext uri="{FF2B5EF4-FFF2-40B4-BE49-F238E27FC236}">
                <a16:creationId xmlns:a16="http://schemas.microsoft.com/office/drawing/2014/main" id="{B39D6174-5277-4900-A94C-265AE052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5164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image110">
            <a:extLst>
              <a:ext uri="{FF2B5EF4-FFF2-40B4-BE49-F238E27FC236}">
                <a16:creationId xmlns:a16="http://schemas.microsoft.com/office/drawing/2014/main" id="{820C4C62-CA2D-4B8D-A947-ED85FEC85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">
            <a:extLst>
              <a:ext uri="{FF2B5EF4-FFF2-40B4-BE49-F238E27FC236}">
                <a16:creationId xmlns:a16="http://schemas.microsoft.com/office/drawing/2014/main" id="{5D2FBED2-52D8-4BCB-B909-B0B8A006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46482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961814-FB84-4865-9BF2-04D64143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3C5D9-68F7-4C1E-AEDE-CED0B601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D1536ED9-3EC5-4008-B1DD-8EC0FB704B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52400"/>
            <a:ext cx="9144000" cy="6705600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Powder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characters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altLang="ar-E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yellowish-green          </a:t>
            </a:r>
            <a:r>
              <a:rPr lang="en-US" altLang="ar-E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Odour</a:t>
            </a:r>
            <a:r>
              <a:rPr lang="en-US" altLang="ar-E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characteristic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ar-E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Taste</a:t>
            </a:r>
            <a:r>
              <a:rPr lang="en-US" altLang="ar-E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bitter &amp; </a:t>
            </a:r>
            <a:r>
              <a:rPr lang="en-US" altLang="ar-E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mucilagenous</a:t>
            </a:r>
            <a:endParaRPr lang="en-US" altLang="ar-E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Microscopical character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altLang="ar-EG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ragment of upper &amp;lower epidermis.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Trichomes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Calcium oxalate crystals occur as prism in the </a:t>
            </a:r>
            <a:r>
              <a:rPr lang="en-US" altLang="ar-EG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parenchma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cells surrounding groups of pericyclic fibers forming </a:t>
            </a:r>
            <a:r>
              <a:rPr lang="en-US" altLang="ar-EG" sz="28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 sheath.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altLang="ar-EG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Palaside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cells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 Xylem </a:t>
            </a:r>
            <a:r>
              <a:rPr lang="en-US" altLang="ar-EG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vesels</a:t>
            </a:r>
            <a:endParaRPr lang="en-US" altLang="ar-EG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 Calcium oxalate prisms.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E29919-58CD-4025-A948-1D7FDA55E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8382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FFA03-5622-498F-8630-7A259EDB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10319-A476-479C-ABF5-A9FC3025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extLst>
              <a:ext uri="{FF2B5EF4-FFF2-40B4-BE49-F238E27FC236}">
                <a16:creationId xmlns:a16="http://schemas.microsoft.com/office/drawing/2014/main" id="{7DA7E219-97BA-46FE-8011-A70AA6FD31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86800" cy="68580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6F34FD-4B45-4BAA-839F-E0C17B244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6002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C9D89-EB02-4877-B1D8-1011FDE1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2128D-12B0-4E9D-A6C8-D81726A2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id="{71165ABF-363B-4003-BA92-9F8868CEF8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" y="31750"/>
            <a:ext cx="8686800" cy="682625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9421F5-F0B3-4D01-B923-99EC9DB99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5946" y="3048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F658F-70E9-47EE-A621-B4138D8A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9EF0D-FEE1-4660-8475-940CCC304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322285B-4C35-49AF-A838-BF28D1192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ar-EG" sz="4000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0E57F4A7-379D-49BC-B901-A66FF1D6F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8763000" cy="68580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66D729-4EAA-479F-82BD-430377E41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15240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490AA0-7D1E-4E4F-8724-B4123D23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0CA6C-FEF9-4473-BF7B-539B9920F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59E9160D-4A27-43A0-BF53-7E2C3D65F4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86800" cy="68580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61BE00-6DC3-475C-B2A5-A6DCC1CC3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2200" y="2286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D6BECB-37AB-425A-9968-45EF040E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A3D6F-1939-4FB7-A312-34AA9BB7F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2D5E646E-86FF-4B12-B8B3-288FD8916B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86800" cy="685800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F00BCA-100C-47AF-A70E-4E211461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5E7A38-F0F6-45B7-827B-26EDC246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69411E6C-BA43-48BE-9F20-F8669BA91C2F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0700" y="401455"/>
            <a:ext cx="4876800" cy="3751385"/>
          </a:xfrm>
          <a:noFill/>
        </p:spPr>
      </p:pic>
      <p:sp>
        <p:nvSpPr>
          <p:cNvPr id="6147" name="Text Box 4">
            <a:extLst>
              <a:ext uri="{FF2B5EF4-FFF2-40B4-BE49-F238E27FC236}">
                <a16:creationId xmlns:a16="http://schemas.microsoft.com/office/drawing/2014/main" id="{A65421DD-EB7C-4278-B3C8-1CAF1C312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068057"/>
            <a:ext cx="2971800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EG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Senna leaf</a:t>
            </a:r>
            <a:endParaRPr lang="ar-EG" altLang="ar-EG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ar-EG" altLang="ar-EG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ورق</a:t>
            </a:r>
            <a:r>
              <a:rPr lang="ar-EG" altLang="ar-EG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altLang="ar-EG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سنامكى</a:t>
            </a:r>
            <a:endParaRPr lang="en-US" altLang="ar-EG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EFC22-FB98-4BF7-8D25-85572B68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73725" y="6407150"/>
            <a:ext cx="684212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24/3/2020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FBDB82-5550-4398-B973-793AF7C9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273982"/>
            <a:ext cx="4622800" cy="365125"/>
          </a:xfrm>
        </p:spPr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18D3FF8F-AB5E-4514-8494-4D9841D964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86800" cy="6858000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6670C4-442E-4961-970F-755D6DA7D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200" y="381000"/>
            <a:ext cx="609600" cy="6096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B4F13-65E6-49F1-BFE1-CA2FDD08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CCF56-4361-413B-9412-61B4A055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92C536D-6A0B-4B06-8195-75E3262A45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868362"/>
          </a:xfrm>
          <a:solidFill>
            <a:schemeClr val="accent2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ar-EG" b="1">
                <a:solidFill>
                  <a:schemeClr val="bg1"/>
                </a:solidFill>
                <a:latin typeface="Tahoma" panose="020B0604030504040204" pitchFamily="34" charset="0"/>
              </a:rPr>
              <a:t>Test for anthraquinone derivatives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D94F4B1-A971-4EA0-BD20-10D4B3E2D7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algn="l" rtl="0" eaLnBrk="1" hangingPunct="1"/>
            <a:r>
              <a:rPr lang="en-US" altLang="ar-EG" sz="2800">
                <a:latin typeface="Tahoma" panose="020B0604030504040204" pitchFamily="34" charset="0"/>
              </a:rPr>
              <a:t>Boil the powder with alcoholic potassium hydroxide for about 3 minutes.</a:t>
            </a:r>
          </a:p>
          <a:p>
            <a:pPr algn="l" rtl="0" eaLnBrk="1" hangingPunct="1"/>
            <a:r>
              <a:rPr lang="en-US" altLang="ar-EG" sz="2800">
                <a:latin typeface="Tahoma" panose="020B0604030504040204" pitchFamily="34" charset="0"/>
              </a:rPr>
              <a:t>Dilute with water and filter. Acidify the filtrate with dilute hydrochloric acid, cool and shake well with ether.</a:t>
            </a:r>
          </a:p>
          <a:p>
            <a:pPr algn="l" rtl="0" eaLnBrk="1" hangingPunct="1"/>
            <a:r>
              <a:rPr lang="en-US" altLang="ar-EG" sz="2800">
                <a:latin typeface="Tahoma" panose="020B0604030504040204" pitchFamily="34" charset="0"/>
              </a:rPr>
              <a:t>Separate the ether layer in a clean test-tube and shake with dilute ammonia.</a:t>
            </a:r>
          </a:p>
          <a:p>
            <a:pPr algn="l" rtl="0" eaLnBrk="1" hangingPunct="1"/>
            <a:r>
              <a:rPr lang="en-US" altLang="ar-EG" sz="2800" b="1">
                <a:solidFill>
                  <a:srgbClr val="FF5050"/>
                </a:solidFill>
                <a:latin typeface="Tahoma" panose="020B0604030504040204" pitchFamily="34" charset="0"/>
              </a:rPr>
              <a:t>Rose red colour</a:t>
            </a:r>
            <a:r>
              <a:rPr lang="en-US" altLang="ar-EG" sz="2800">
                <a:latin typeface="Tahoma" panose="020B0604030504040204" pitchFamily="34" charset="0"/>
              </a:rPr>
              <a:t> in the aqueous layer is produced. </a:t>
            </a:r>
          </a:p>
        </p:txBody>
      </p:sp>
      <p:sp>
        <p:nvSpPr>
          <p:cNvPr id="36868" name="Line 4">
            <a:extLst>
              <a:ext uri="{FF2B5EF4-FFF2-40B4-BE49-F238E27FC236}">
                <a16:creationId xmlns:a16="http://schemas.microsoft.com/office/drawing/2014/main" id="{7344D9AA-1A3F-4382-A7ED-0BBF86A78D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029200"/>
            <a:ext cx="762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6869" name="Line 5">
            <a:extLst>
              <a:ext uri="{FF2B5EF4-FFF2-40B4-BE49-F238E27FC236}">
                <a16:creationId xmlns:a16="http://schemas.microsoft.com/office/drawing/2014/main" id="{26428266-AF22-4533-9CE9-CC8EE5FB7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5105400"/>
            <a:ext cx="685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29086-0CD0-451C-8C70-FFE93184C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17526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5D6E6-5AB3-4FE0-A238-98282EC9A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40CBB-C78C-4473-A3C2-3E3C793B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ACF9F98C-6F24-4DDF-A54F-B6CDA89252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EG" altLang="ar-EG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4DD5E55D-1AB1-4480-B145-A23A8C3F69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ar-EG" altLang="ar-EG"/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B394CCBF-33C0-466A-BB38-7FD798704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38394"/>
            <a:ext cx="7518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CB6B3F-8190-4D2A-9782-149AFEB51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22860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AA7DD-5716-4C6B-BB08-50076DEA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DF721-2B2F-4B7E-AEF4-C11740CF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62623AF-4EE4-4D41-8EE0-B16641DCD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EG">
                <a:latin typeface="Times New Roman" panose="02020603050405020304" pitchFamily="18" charset="0"/>
                <a:cs typeface="Times New Roman" panose="02020603050405020304" pitchFamily="18" charset="0"/>
              </a:rPr>
              <a:t>Buchu leaf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2ECE69E-85B7-4A5A-8143-C7A19B61E9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Tx/>
              <a:buNone/>
            </a:pPr>
            <a:r>
              <a:rPr lang="en-US" altLang="ar-EG"/>
              <a:t>Origin: dried leaves of </a:t>
            </a:r>
            <a:r>
              <a:rPr lang="en-US" altLang="ar-EG" b="1" i="1"/>
              <a:t>Barosoma</a:t>
            </a:r>
            <a:r>
              <a:rPr lang="en-US" altLang="ar-EG"/>
              <a:t> </a:t>
            </a:r>
            <a:r>
              <a:rPr lang="en-US" altLang="ar-EG" b="1" i="1"/>
              <a:t>betulina</a:t>
            </a:r>
            <a:r>
              <a:rPr lang="en-US" altLang="ar-EG"/>
              <a:t>(round buchu) </a:t>
            </a:r>
            <a:r>
              <a:rPr lang="en-US" altLang="ar-EG" b="1" i="1"/>
              <a:t>Barosoma</a:t>
            </a:r>
            <a:r>
              <a:rPr lang="en-US" altLang="ar-EG"/>
              <a:t> </a:t>
            </a:r>
            <a:r>
              <a:rPr lang="en-US" altLang="ar-EG" b="1" i="1"/>
              <a:t>crenulata</a:t>
            </a:r>
            <a:r>
              <a:rPr lang="en-US" altLang="ar-EG"/>
              <a:t> (oval buchu) </a:t>
            </a:r>
            <a:r>
              <a:rPr lang="en-US" altLang="ar-EG" b="1" i="1"/>
              <a:t>Barosoma</a:t>
            </a:r>
            <a:r>
              <a:rPr lang="en-US" altLang="ar-EG"/>
              <a:t> </a:t>
            </a:r>
            <a:r>
              <a:rPr lang="en-US" altLang="ar-EG" b="1" i="1"/>
              <a:t>serratifolia</a:t>
            </a:r>
            <a:r>
              <a:rPr lang="en-US" altLang="ar-EG"/>
              <a:t>  (long buchu) family </a:t>
            </a:r>
            <a:r>
              <a:rPr lang="en-US" altLang="ar-EG" b="1"/>
              <a:t>Rutaceae</a:t>
            </a:r>
          </a:p>
        </p:txBody>
      </p:sp>
      <p:pic>
        <p:nvPicPr>
          <p:cNvPr id="38917" name="Picture 1">
            <a:extLst>
              <a:ext uri="{FF2B5EF4-FFF2-40B4-BE49-F238E27FC236}">
                <a16:creationId xmlns:a16="http://schemas.microsoft.com/office/drawing/2014/main" id="{C5F28946-F2D6-4436-9F9C-12F5D3AF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>
            <a:extLst>
              <a:ext uri="{FF2B5EF4-FFF2-40B4-BE49-F238E27FC236}">
                <a16:creationId xmlns:a16="http://schemas.microsoft.com/office/drawing/2014/main" id="{9DAC9B19-E65A-450B-99F2-0B8001BE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48688"/>
            <a:ext cx="312145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>
            <a:extLst>
              <a:ext uri="{FF2B5EF4-FFF2-40B4-BE49-F238E27FC236}">
                <a16:creationId xmlns:a16="http://schemas.microsoft.com/office/drawing/2014/main" id="{979E1A5E-2ACF-4A3D-BA52-FBA80CD1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625191"/>
            <a:ext cx="28956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FE7B9C-0FA7-4970-8792-CFC3304FA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1400" y="720188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47EBF-B38E-4A08-BE2B-1E58DEBE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CACBD-28C6-42D5-B3A8-C2E97034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3D3DF202-C3BC-46FA-9C66-3E6DC3A0E2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"/>
            <a:ext cx="8229600" cy="6705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Morphology: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green to pale green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rhomboidal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-EG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Taste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aromatic(due to volatile oil)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Odour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aromatic(due to volatile oil)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dentate toward apex &amp; serrate toward base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symmetric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Apex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recurved &amp; blunt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glabrous&amp; punctate (due to </a:t>
            </a:r>
            <a:r>
              <a:rPr lang="en-US" altLang="ar-EG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schizolyzogenous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Petiole</a:t>
            </a:r>
            <a:r>
              <a:rPr lang="en-US" altLang="ar-E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very short petiole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654915-55E8-4072-A90B-5D8DC61DC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1524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9923-3408-4BB2-8982-851B9734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A66DE-1012-47A3-8BD6-3B2ACEBE4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9D7679D8-2B2A-4BFA-8555-5AA11B6A3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ar-E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preparation</a:t>
            </a:r>
          </a:p>
          <a:p>
            <a:pPr algn="l" eaLnBrk="1" hangingPunct="1">
              <a:buFontTx/>
              <a:buNone/>
            </a:pPr>
            <a:r>
              <a:rPr lang="en-US" altLang="ar-E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Upper epidermis</a:t>
            </a:r>
          </a:p>
          <a:p>
            <a:pPr algn="l" eaLnBrk="1" hangingPunct="1">
              <a:buFontTx/>
              <a:buNone/>
            </a:pPr>
            <a:r>
              <a:rPr lang="en-US" altLang="ar-E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Formed of large polygonal cells with moderately thickened which show pitting or beading, stomata are absent.</a:t>
            </a:r>
          </a:p>
          <a:p>
            <a:pPr algn="l" eaLnBrk="1" hangingPunct="1">
              <a:buFontTx/>
              <a:buNone/>
            </a:pPr>
            <a:r>
              <a:rPr lang="en-US" altLang="ar-E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cells contain spherocrystals of diosmin which is sol. In KOH giving yellow (spherical </a:t>
            </a:r>
            <a:r>
              <a:rPr lang="en-US" altLang="ar-E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larg</a:t>
            </a:r>
            <a:r>
              <a:rPr lang="en-US" altLang="ar-E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crystal.</a:t>
            </a:r>
          </a:p>
          <a:p>
            <a:pPr algn="l" eaLnBrk="1" hangingPunct="1">
              <a:buFontTx/>
              <a:buNone/>
            </a:pPr>
            <a:endParaRPr lang="en-US" altLang="ar-E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BB9F7B-C0C6-4615-BFFF-0E01A36F3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27037"/>
            <a:ext cx="609600" cy="6096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580EB7-F59F-46CF-9D00-532F7729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40866-79E4-4250-B29B-FBBCBC5D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>
            <a:extLst>
              <a:ext uri="{FF2B5EF4-FFF2-40B4-BE49-F238E27FC236}">
                <a16:creationId xmlns:a16="http://schemas.microsoft.com/office/drawing/2014/main" id="{81C19D2E-4DCD-4849-B13B-2755E73E52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295400"/>
            <a:ext cx="7772400" cy="49911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D865A6-06BA-4693-9F58-E697B4F5E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2667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AE0C1-11C3-48B6-A150-FEF119CD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23A75-F2D5-4E23-9EC1-6B6C01462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A120E15-A9BB-426C-BAD9-3E64F4F44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ar-EG"/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5ABFA035-1E52-481C-B401-4DEF70068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0A8DC3-73AC-4F7D-8339-054C2CAD8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51816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EFE10-C047-491A-83E9-1BB96603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974EE-3265-45AF-A920-10857D44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>
            <a:extLst>
              <a:ext uri="{FF2B5EF4-FFF2-40B4-BE49-F238E27FC236}">
                <a16:creationId xmlns:a16="http://schemas.microsoft.com/office/drawing/2014/main" id="{CC73FAE8-2806-46A4-B4C9-D215A0D42A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762000"/>
            <a:ext cx="8229600" cy="5287963"/>
          </a:xfrm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ar-EG" sz="2400"/>
              <a:t>2- lower epidermis</a:t>
            </a:r>
          </a:p>
          <a:p>
            <a:pPr algn="l" eaLnBrk="1" hangingPunct="1">
              <a:buFontTx/>
              <a:buNone/>
            </a:pPr>
            <a:r>
              <a:rPr lang="en-US" altLang="ar-EG" sz="2400"/>
              <a:t>The cells are small, more irregular &amp; the walls are thin &amp; not beaded.</a:t>
            </a:r>
          </a:p>
          <a:p>
            <a:pPr algn="l" eaLnBrk="1" hangingPunct="1">
              <a:buFontTx/>
              <a:buNone/>
            </a:pPr>
            <a:r>
              <a:rPr lang="en-US" altLang="ar-EG" sz="2400"/>
              <a:t>Having numerous anomocytic stomata  </a:t>
            </a:r>
          </a:p>
          <a:p>
            <a:pPr algn="l" eaLnBrk="1" hangingPunct="1">
              <a:buFontTx/>
              <a:buNone/>
            </a:pPr>
            <a:endParaRPr lang="en-US" altLang="ar-EG" sz="2400"/>
          </a:p>
          <a:p>
            <a:pPr algn="l" eaLnBrk="1" hangingPunct="1">
              <a:buFontTx/>
              <a:buNone/>
            </a:pPr>
            <a:r>
              <a:rPr lang="en-US" altLang="ar-EG" sz="2400"/>
              <a:t>3- Hairs</a:t>
            </a:r>
          </a:p>
          <a:p>
            <a:pPr algn="l" eaLnBrk="1" hangingPunct="1">
              <a:buFontTx/>
              <a:buNone/>
            </a:pPr>
            <a:r>
              <a:rPr lang="en-US" altLang="ar-EG" sz="2400"/>
              <a:t>Unicellular non glandular, conical in shape &amp; covered with warty cuticle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CAB4F2-505D-45CE-8D42-036180E01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1054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BF2AB-D120-4EAA-9D9A-339A5BDAC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6397F-96CE-49CC-B46E-13B14F0BD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F9E4DF8-F621-4DD1-8B40-D8767A075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ar-EG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E774F19-4CC9-4F92-83D3-29D0EADED5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ar-EG"/>
          </a:p>
        </p:txBody>
      </p:sp>
      <p:pic>
        <p:nvPicPr>
          <p:cNvPr id="51204" name="Picture 4" descr="buchu">
            <a:extLst>
              <a:ext uri="{FF2B5EF4-FFF2-40B4-BE49-F238E27FC236}">
                <a16:creationId xmlns:a16="http://schemas.microsoft.com/office/drawing/2014/main" id="{A9D80CD7-D27B-4C98-8F3D-638926906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358" t="-61110" r="-67743" b="-52223"/>
          <a:stretch>
            <a:fillRect/>
          </a:stretch>
        </p:blipFill>
        <p:spPr bwMode="auto">
          <a:xfrm>
            <a:off x="-4191000" y="-4191000"/>
            <a:ext cx="195072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3381BF-A326-490E-8AE1-5AD769A79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693057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19BBD-82BF-405F-979A-118C73B0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25250A-1B50-4303-912C-E5A41743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0AA8D122-BF26-460D-A52F-E710F1D5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3425" y="76200"/>
            <a:ext cx="4038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>
            <a:extLst>
              <a:ext uri="{FF2B5EF4-FFF2-40B4-BE49-F238E27FC236}">
                <a16:creationId xmlns:a16="http://schemas.microsoft.com/office/drawing/2014/main" id="{7562F96F-9B4E-4108-A912-3E471BB2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385086"/>
            <a:ext cx="3273425" cy="3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>
            <a:extLst>
              <a:ext uri="{FF2B5EF4-FFF2-40B4-BE49-F238E27FC236}">
                <a16:creationId xmlns:a16="http://schemas.microsoft.com/office/drawing/2014/main" id="{31D90B98-A9BE-4DA3-A429-C4C46BC3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501" y="3385086"/>
            <a:ext cx="1962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2">
            <a:extLst>
              <a:ext uri="{FF2B5EF4-FFF2-40B4-BE49-F238E27FC236}">
                <a16:creationId xmlns:a16="http://schemas.microsoft.com/office/drawing/2014/main" id="{21BBE1B0-94FE-4A78-8019-DF01D5EE0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381000"/>
            <a:ext cx="25431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C9436-64F8-44EF-8A78-30B5ACD6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47BE3-1AA9-4E26-8CA2-85FF9A9C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>
            <a:extLst>
              <a:ext uri="{FF2B5EF4-FFF2-40B4-BE49-F238E27FC236}">
                <a16:creationId xmlns:a16="http://schemas.microsoft.com/office/drawing/2014/main" id="{14098314-E7C9-4F37-9540-5294566D6E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Powder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characters</a:t>
            </a:r>
            <a:r>
              <a:rPr lang="en-US" altLang="ar-EG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yellowish green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Odour</a:t>
            </a: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aromatic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Taste: aromatic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Microscopical character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fragment of upper &amp;lower epidermis.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trichomes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fragment of </a:t>
            </a:r>
            <a:r>
              <a:rPr lang="en-US" altLang="ar-EG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schizo-lyzogenous</a:t>
            </a:r>
            <a:r>
              <a:rPr lang="en-US" altLang="ar-EG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gland surrounded by </a:t>
            </a:r>
            <a:r>
              <a:rPr lang="en-US" altLang="ar-EG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parenchma</a:t>
            </a:r>
            <a:r>
              <a:rPr lang="en-US" altLang="ar-EG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altLang="ar-E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palaside</a:t>
            </a: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xylem vessels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E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Calcium oxalate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C705C7-F475-4E33-92D1-89FD0BD10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381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300B3-DB1A-48C3-85F9-C4D8CA6C02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360" y="1905000"/>
            <a:ext cx="1676400" cy="218205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047830D-49DB-4CB3-9116-D763823817F7}"/>
              </a:ext>
            </a:extLst>
          </p:cNvPr>
          <p:cNvCxnSpPr/>
          <p:nvPr/>
        </p:nvCxnSpPr>
        <p:spPr>
          <a:xfrm flipH="1">
            <a:off x="4038600" y="3581400"/>
            <a:ext cx="22860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7A9D3AC-47DD-4998-BD8B-7B66E96DE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664" y="4814022"/>
            <a:ext cx="1676401" cy="18988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307784-FD7B-4716-BE6D-340472141CDD}"/>
              </a:ext>
            </a:extLst>
          </p:cNvPr>
          <p:cNvCxnSpPr/>
          <p:nvPr/>
        </p:nvCxnSpPr>
        <p:spPr>
          <a:xfrm>
            <a:off x="3276600" y="4876800"/>
            <a:ext cx="1828800" cy="8866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39A052-CBBA-451B-AA7E-BB1AA087F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24804-C6E4-4253-88CB-AAA532CD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3">
            <a:extLst>
              <a:ext uri="{FF2B5EF4-FFF2-40B4-BE49-F238E27FC236}">
                <a16:creationId xmlns:a16="http://schemas.microsoft.com/office/drawing/2014/main" id="{529785B2-A6B8-4F70-8145-3CFAF90F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012" y="1048345"/>
            <a:ext cx="6348413" cy="47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87982-FC61-4528-9AE1-0F276636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9729E-5AE2-4D8B-87CC-D394F18B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1D8B6B5-E621-4A80-9E57-97CDF55D2B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algn="ctr" eaLnBrk="1" hangingPunct="1"/>
            <a:r>
              <a:rPr lang="en-US" altLang="ar-EG" dirty="0"/>
              <a:t>Senna leaf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529CC1E-4B65-4CF7-A71F-894B1BFBCC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1600200"/>
            <a:ext cx="8534400" cy="52578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ar-EG" sz="2800" dirty="0"/>
              <a:t>Origin: dried leaflets of </a:t>
            </a:r>
            <a:r>
              <a:rPr lang="en-US" altLang="ar-EG" sz="2800" b="1" i="1" dirty="0"/>
              <a:t>Cassia </a:t>
            </a:r>
            <a:r>
              <a:rPr lang="en-US" altLang="ar-EG" sz="2800" b="1" i="1" dirty="0" err="1"/>
              <a:t>acutifolia</a:t>
            </a:r>
            <a:r>
              <a:rPr lang="en-US" altLang="ar-EG" sz="2800" dirty="0"/>
              <a:t> (Alexandrian </a:t>
            </a:r>
            <a:r>
              <a:rPr lang="en-US" altLang="ar-EG" sz="2800" dirty="0" err="1"/>
              <a:t>senna</a:t>
            </a:r>
            <a:r>
              <a:rPr lang="en-US" altLang="ar-EG" sz="2800" dirty="0"/>
              <a:t>) and </a:t>
            </a:r>
            <a:r>
              <a:rPr lang="en-US" altLang="ar-EG" sz="2800" b="1" i="1" dirty="0"/>
              <a:t>Cassia </a:t>
            </a:r>
            <a:r>
              <a:rPr lang="en-US" altLang="ar-EG" sz="2800" b="1" i="1" dirty="0" err="1"/>
              <a:t>angustifolia</a:t>
            </a:r>
            <a:r>
              <a:rPr lang="en-US" altLang="ar-EG" sz="2800" dirty="0"/>
              <a:t> (Indian </a:t>
            </a:r>
            <a:r>
              <a:rPr lang="en-US" altLang="ar-EG" sz="2800" dirty="0" err="1"/>
              <a:t>senna</a:t>
            </a:r>
            <a:r>
              <a:rPr lang="en-US" altLang="ar-EG" sz="2800" dirty="0"/>
              <a:t>) Family </a:t>
            </a:r>
            <a:r>
              <a:rPr lang="en-US" altLang="ar-EG" sz="2800" b="1" dirty="0"/>
              <a:t>Leguminosae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4FE3FA3-79CC-4A59-8C7B-7A1B3CAA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3200400" cy="266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814517-EA9F-4C72-ACB1-31F754B17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37338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985-3C5F-4478-AA10-D8262928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B094A-944E-4AE7-BDAD-C8A6C75E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FD04B771-4BD4-45BF-B226-93EBBEE5C2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52400"/>
            <a:ext cx="9144000" cy="6858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Morphology: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000" dirty="0">
                <a:solidFill>
                  <a:schemeClr val="accent1">
                    <a:lumMod val="50000"/>
                  </a:schemeClr>
                </a:solidFill>
              </a:rPr>
              <a:t>Colour</a:t>
            </a:r>
            <a:r>
              <a:rPr lang="en-US" altLang="ar-E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pale grayish-green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000" dirty="0">
                <a:solidFill>
                  <a:schemeClr val="accent1">
                    <a:lumMod val="50000"/>
                  </a:schemeClr>
                </a:solidFill>
              </a:rPr>
              <a:t>Shape</a:t>
            </a:r>
            <a:r>
              <a:rPr lang="en-US" altLang="ar-E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lanceolate to ovate lanceolate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000" dirty="0">
                <a:solidFill>
                  <a:schemeClr val="accent1">
                    <a:lumMod val="50000"/>
                  </a:schemeClr>
                </a:solidFill>
              </a:rPr>
              <a:t>Margin</a:t>
            </a:r>
            <a:r>
              <a:rPr lang="en-US" altLang="ar-E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entire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000" dirty="0">
                <a:solidFill>
                  <a:schemeClr val="accent1">
                    <a:lumMod val="50000"/>
                  </a:schemeClr>
                </a:solidFill>
              </a:rPr>
              <a:t>Apex</a:t>
            </a:r>
            <a:r>
              <a:rPr lang="en-US" altLang="ar-E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acute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00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r>
              <a:rPr lang="en-US" altLang="ar-E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asymmetric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000" dirty="0">
                <a:solidFill>
                  <a:schemeClr val="accent1">
                    <a:lumMod val="50000"/>
                  </a:schemeClr>
                </a:solidFill>
              </a:rPr>
              <a:t>Surface</a:t>
            </a:r>
            <a:r>
              <a:rPr lang="en-US" altLang="ar-E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both are pubescent, small whitish hairs found Especially near the veins.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000" dirty="0">
                <a:solidFill>
                  <a:schemeClr val="accent1">
                    <a:lumMod val="50000"/>
                  </a:schemeClr>
                </a:solidFill>
              </a:rPr>
              <a:t>Odour</a:t>
            </a:r>
            <a:r>
              <a:rPr lang="en-US" altLang="ar-E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slight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2000" dirty="0">
                <a:solidFill>
                  <a:schemeClr val="accent1">
                    <a:lumMod val="50000"/>
                  </a:schemeClr>
                </a:solidFill>
              </a:rPr>
              <a:t>Taste</a:t>
            </a:r>
            <a:r>
              <a:rPr lang="en-US" altLang="ar-E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ar-EG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mucilagnous</a:t>
            </a:r>
            <a:r>
              <a:rPr lang="en-US" altLang="ar-E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bitter &amp;unpleasant. 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ar-EG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ar-E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altLang="ar-E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267" name="Picture 1">
            <a:extLst>
              <a:ext uri="{FF2B5EF4-FFF2-40B4-BE49-F238E27FC236}">
                <a16:creationId xmlns:a16="http://schemas.microsoft.com/office/drawing/2014/main" id="{65894E6D-B064-4E1B-9B47-B9A3F36A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63" y="4968876"/>
            <a:ext cx="4221163" cy="166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>
            <a:extLst>
              <a:ext uri="{FF2B5EF4-FFF2-40B4-BE49-F238E27FC236}">
                <a16:creationId xmlns:a16="http://schemas.microsoft.com/office/drawing/2014/main" id="{38CBB8D1-A1C8-4183-8549-3230B2DE7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200342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>
            <a:extLst>
              <a:ext uri="{FF2B5EF4-FFF2-40B4-BE49-F238E27FC236}">
                <a16:creationId xmlns:a16="http://schemas.microsoft.com/office/drawing/2014/main" id="{4B25DCFD-714B-4307-B506-39F2C31E1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4707289"/>
            <a:ext cx="1501776" cy="199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AB5761-BE2C-408D-81CD-DC4EA57EC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1400" y="1524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9E40C-EBAA-4950-AF9D-087A3AD7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42982" y="5859462"/>
            <a:ext cx="1191418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7FDB0B-1517-4955-862C-78B07CFB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0888" y="4634768"/>
            <a:ext cx="4622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B8D2D63A-126A-453A-879D-0713B63E2F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ar-EG" alt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ar-EG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preparation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Epidermis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Epidermal cells have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straight walls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altLang="ar-EG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paracytic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stomata on both surface in the same number and may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contain mucilage </a:t>
            </a:r>
            <a:r>
              <a:rPr lang="en-US" altLang="ar-EG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stain </a:t>
            </a:r>
            <a:r>
              <a:rPr lang="en-US" altLang="ar-EG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red with ruthenium red reagent.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5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Hairs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4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en-US" altLang="ar-EG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glandular </a:t>
            </a:r>
            <a:r>
              <a:rPr lang="en-US" altLang="ar-EG" sz="4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</a:t>
            </a:r>
            <a:r>
              <a:rPr lang="en-US" altLang="ar-EG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cellular</a:t>
            </a:r>
            <a:r>
              <a:rPr lang="en-US" altLang="ar-EG" sz="4000" b="1" i="1" u="sng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conical in shape</a:t>
            </a:r>
            <a:r>
              <a:rPr lang="en-US" altLang="ar-EG" sz="40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ar-EG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covered with thick </a:t>
            </a:r>
            <a:r>
              <a:rPr lang="en-US" altLang="ar-EG" sz="4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warty cuticle </a:t>
            </a:r>
            <a:r>
              <a:rPr lang="en-US" altLang="ar-EG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ar-EG" sz="4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curved near the base.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ar-EG" sz="7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ar-E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2B0E0B-EDE9-42CC-B59C-2EC3F63FA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34290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548EF8-1F81-496C-AFA7-0F99D135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DCBAD-1E47-4CEC-BCC9-D2C959FC5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5A825973-D987-4060-94FA-FFC1B9968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900" y="685800"/>
            <a:ext cx="284902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5">
            <a:extLst>
              <a:ext uri="{FF2B5EF4-FFF2-40B4-BE49-F238E27FC236}">
                <a16:creationId xmlns:a16="http://schemas.microsoft.com/office/drawing/2014/main" id="{166E7299-FDE4-4041-82F9-C081270ED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810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ar-EG" altLang="ar-EG">
              <a:solidFill>
                <a:schemeClr val="tx1"/>
              </a:solidFill>
            </a:endParaRPr>
          </a:p>
        </p:txBody>
      </p:sp>
      <p:pic>
        <p:nvPicPr>
          <p:cNvPr id="15364" name="Picture 6">
            <a:extLst>
              <a:ext uri="{FF2B5EF4-FFF2-40B4-BE49-F238E27FC236}">
                <a16:creationId xmlns:a16="http://schemas.microsoft.com/office/drawing/2014/main" id="{EF7333A1-3709-4947-96CF-6220E973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513258" y="2359025"/>
            <a:ext cx="117431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7">
            <a:extLst>
              <a:ext uri="{FF2B5EF4-FFF2-40B4-BE49-F238E27FC236}">
                <a16:creationId xmlns:a16="http://schemas.microsoft.com/office/drawing/2014/main" id="{96D8B487-9804-4EC6-B664-42E143130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1148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ar-EG" altLang="ar-EG">
              <a:solidFill>
                <a:schemeClr val="tx1"/>
              </a:solidFill>
            </a:endParaRPr>
          </a:p>
        </p:txBody>
      </p:sp>
      <p:sp>
        <p:nvSpPr>
          <p:cNvPr id="15366" name="Rectangle 8">
            <a:extLst>
              <a:ext uri="{FF2B5EF4-FFF2-40B4-BE49-F238E27FC236}">
                <a16:creationId xmlns:a16="http://schemas.microsoft.com/office/drawing/2014/main" id="{2A4ADB58-25D7-4A7F-9743-7352500B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241" y="5026025"/>
            <a:ext cx="685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ar-EG" altLang="ar-EG">
              <a:solidFill>
                <a:schemeClr val="tx1"/>
              </a:solidFill>
            </a:endParaRPr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34C6E02C-EB99-4ACD-AB68-EAC550230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0"/>
            <a:ext cx="2667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ar-EG" altLang="ar-EG">
              <a:solidFill>
                <a:schemeClr val="tx1"/>
              </a:solidFill>
            </a:endParaRPr>
          </a:p>
        </p:txBody>
      </p:sp>
      <p:sp>
        <p:nvSpPr>
          <p:cNvPr id="15368" name="Rectangle 10">
            <a:extLst>
              <a:ext uri="{FF2B5EF4-FFF2-40B4-BE49-F238E27FC236}">
                <a16:creationId xmlns:a16="http://schemas.microsoft.com/office/drawing/2014/main" id="{3C368FE4-4BB0-46C6-915D-C30B27A99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0"/>
            <a:ext cx="4267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algn="r" rtl="1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ar-EG" altLang="ar-EG">
              <a:solidFill>
                <a:schemeClr val="tx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E0133B-4897-4756-8D38-8F382DDBB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6338" y="500844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46AE6-D855-4247-A784-0321B6C4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76704-A50A-467B-8935-478D77BC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>
            <a:extLst>
              <a:ext uri="{FF2B5EF4-FFF2-40B4-BE49-F238E27FC236}">
                <a16:creationId xmlns:a16="http://schemas.microsoft.com/office/drawing/2014/main" id="{C62AACE6-8069-446D-BB0B-B9F437DD44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36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Micromorphology:</a:t>
            </a:r>
          </a:p>
          <a:p>
            <a:pPr algn="l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36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T.S diagram:</a:t>
            </a:r>
          </a:p>
          <a:p>
            <a:pPr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leaf is </a:t>
            </a:r>
            <a:r>
              <a:rPr lang="en-US" altLang="ar-EG" sz="3600" dirty="0">
                <a:solidFill>
                  <a:srgbClr val="FF0000"/>
                </a:solidFill>
              </a:rPr>
              <a:t>isobilateral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The midrib vascular bundles are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collateral </a:t>
            </a:r>
            <a:r>
              <a:rPr lang="en-US" altLang="ar-EG" sz="36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v.b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, surrounded by a zone of lignified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pericyclic fibers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a sheath of parenchymatous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cells containing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prisms of calcium oxalate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The midrib is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biconvex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below the 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midrib</a:t>
            </a:r>
            <a:r>
              <a:rPr lang="en-US" altLang="ar-EG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bundles.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FC15EA-D1C1-4C66-8F0F-4AC2E7375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569317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631DD0-C04A-462B-A8B0-934EF2FC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D1A88-129D-4D00-8FB9-6ECEEDFB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image109">
            <a:extLst>
              <a:ext uri="{FF2B5EF4-FFF2-40B4-BE49-F238E27FC236}">
                <a16:creationId xmlns:a16="http://schemas.microsoft.com/office/drawing/2014/main" id="{8AA628EF-83FF-4A43-AF6C-829818401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34486A-93EF-4B9F-A89F-31CC01F79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28600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74B94F-D083-4207-B3DB-48594509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24/3/2020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FEA03-6142-4EA7-B667-E81DC7748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Mohammed I. Rushdi 01006796271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514</TotalTime>
  <Words>864</Words>
  <Application>Microsoft Office PowerPoint</Application>
  <PresentationFormat>On-screen Show (4:3)</PresentationFormat>
  <Paragraphs>166</Paragraphs>
  <Slides>31</Slides>
  <Notes>19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Tahoma</vt:lpstr>
      <vt:lpstr>Times New Roman</vt:lpstr>
      <vt:lpstr>Trebuchet MS</vt:lpstr>
      <vt:lpstr>Wingdings 3</vt:lpstr>
      <vt:lpstr>Facet</vt:lpstr>
      <vt:lpstr>Medicinal plants</vt:lpstr>
      <vt:lpstr>PowerPoint Presentation</vt:lpstr>
      <vt:lpstr>PowerPoint Presentation</vt:lpstr>
      <vt:lpstr>Senna leaf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for anthraquinone derivatives</vt:lpstr>
      <vt:lpstr>PowerPoint Presentation</vt:lpstr>
      <vt:lpstr>Buchu leaf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ٍSenna leaf</dc:title>
  <dc:creator>User</dc:creator>
  <cp:lastModifiedBy>Mohammed Ismael</cp:lastModifiedBy>
  <cp:revision>31</cp:revision>
  <dcterms:created xsi:type="dcterms:W3CDTF">1999-01-01T16:17:42Z</dcterms:created>
  <dcterms:modified xsi:type="dcterms:W3CDTF">2020-03-20T11:51:44Z</dcterms:modified>
</cp:coreProperties>
</file>