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2" r:id="rId1"/>
  </p:sldMasterIdLst>
  <p:notesMasterIdLst>
    <p:notesMasterId r:id="rId29"/>
  </p:notesMasterIdLst>
  <p:sldIdLst>
    <p:sldId id="256" r:id="rId2"/>
    <p:sldId id="257" r:id="rId3"/>
    <p:sldId id="258" r:id="rId4"/>
    <p:sldId id="263" r:id="rId5"/>
    <p:sldId id="268" r:id="rId6"/>
    <p:sldId id="269" r:id="rId7"/>
    <p:sldId id="275" r:id="rId8"/>
    <p:sldId id="276" r:id="rId9"/>
    <p:sldId id="277" r:id="rId10"/>
    <p:sldId id="279" r:id="rId11"/>
    <p:sldId id="281" r:id="rId12"/>
    <p:sldId id="282" r:id="rId13"/>
    <p:sldId id="305" r:id="rId14"/>
    <p:sldId id="283" r:id="rId15"/>
    <p:sldId id="286" r:id="rId16"/>
    <p:sldId id="304" r:id="rId17"/>
    <p:sldId id="287" r:id="rId18"/>
    <p:sldId id="288" r:id="rId19"/>
    <p:sldId id="289" r:id="rId20"/>
    <p:sldId id="290" r:id="rId21"/>
    <p:sldId id="292" r:id="rId22"/>
    <p:sldId id="303" r:id="rId23"/>
    <p:sldId id="293" r:id="rId24"/>
    <p:sldId id="295" r:id="rId25"/>
    <p:sldId id="297" r:id="rId26"/>
    <p:sldId id="298" r:id="rId27"/>
    <p:sldId id="306" r:id="rId2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00B"/>
    <a:srgbClr val="6F99F7"/>
    <a:srgbClr val="115536"/>
    <a:srgbClr val="000066"/>
    <a:srgbClr val="3399FF"/>
    <a:srgbClr val="6600FF"/>
    <a:srgbClr val="0033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1" autoAdjust="0"/>
    <p:restoredTop sz="94355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C2A55EF-10F5-43F2-B474-71E5272682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84FC47E-6D80-40DF-B2AA-2743100D047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9727A583-1AC2-41D1-8EEB-DF4FB0EC6CA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7E8FE93-84B2-40A2-BBFD-D73AFDDD43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3EB9A-5CA7-47C1-BD68-965D67851F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1ECE42F-603C-4FC9-B553-6D9459EBC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 b="0"/>
            </a:lvl1pPr>
          </a:lstStyle>
          <a:p>
            <a:fld id="{662EB897-8029-4FAE-97BC-FB87915FDA72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E41EE42-99A6-4BEE-8816-DCC347FA76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0F8BD25A-0FCD-453B-A0B0-446C2DEF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678452D0-1E44-4D8C-BF8C-207B0EC71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D43096-1D27-4B13-8727-47BA4DEAF377}" type="slidenum">
              <a:rPr lang="ar-SA" altLang="en-US" sz="1200" b="0"/>
              <a:pPr/>
              <a:t>27</a:t>
            </a:fld>
            <a:endParaRPr lang="ar-EG" alt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ACDCB5-A46A-43DC-8DB9-18CFAC595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031715-7E85-4025-A844-3C114B44E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1CFC11-DFB4-4056-A5CA-86BD339AF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5CF9A-1A68-432F-9445-737A53FA221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10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9C1251-13E0-4432-9B43-23378492A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553EC-14F0-41CA-8190-6D29678E3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3776B7-D931-4E1D-B00C-65CC21971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76D5E-2BBC-4714-AD39-6C1D4137CA1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66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1EF25E-A3F2-4990-972F-CEBB073F00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9F0451-C3E7-453D-B9BD-E3F3E53407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8590E-6207-4DB8-ABD3-FC3D27ADE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DDC0D-4BB5-4075-9F89-0E06CEE43DD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91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DA773D-2AD3-492B-AE33-3542C3F27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72AD5B-E2F0-4405-97B8-A879C9D63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22603-0EC2-4B19-8A6E-6BD3CBCF2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D8661-FBE1-4232-BE59-BB0E2805FEA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53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9FC94D-60B4-49B9-9B5A-CE6186B47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0F9AE-DABD-4806-8341-32EC1E94DA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CE0694-33B0-447C-9C3B-68FBDE2C9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D7C66-28F6-411C-8FE2-DF7B5F2DC4F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11F300-1D87-4399-A940-EEA669046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A1BBEE-687D-4593-BA1A-CF5F6F43E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D92A5D-BB8F-409A-9A8E-DE3AA807A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6CD02-64D1-4F39-A105-4403CC7313B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55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B0051-721E-4487-91A2-F669BD76BE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357E25-1E71-44C1-A5B8-DD208660E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15C767-2CE9-4DB9-9D90-E94A6BF66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37E87-64E1-4F82-9EE9-274FB6371C7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2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15647-B53E-4D98-A653-38DDD2E41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3831F-8D39-44E2-9D83-435578965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345EF-976A-4786-AAB3-D01F705FAE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0A9C7-FE5F-4A64-AF34-ABB825B4A20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8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2AC24B-C049-44A6-AF77-176CA7A92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9A250C-13CC-4088-AAC7-E41C6B9B2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652230-38D7-4288-8426-DFF2781AA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133D1C-DA67-427E-896D-2FE2A2F98E4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54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7ABFB3-2E4F-419A-BE58-EB26487A7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58C141-4C34-429C-AB01-0446A2C72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D5F3B9-464E-4CB4-9F36-36879A334A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349A3-F00A-449E-BC7B-77F8595873E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E7415D-C4B0-4F6C-8B28-3E82A7382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A5C219-9DD8-4223-ABBD-EA70B3D0B5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83C146-E47C-4737-9F82-57FB4D889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69774-BF71-4B92-ACDE-F9FD9283B30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45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0543DA-0D76-488F-8EDF-424D43111D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200BB-C3F2-4A3D-882B-EED4497AEF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16A0D-13F2-4A2C-BDB3-35604EA9C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AC2D1-FA3C-44E6-856A-1F20EEFB22C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78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0C117-04B1-4345-88FE-3D20E3C87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4A91D-1BF0-494D-8053-FF7213919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02161-A6EC-4275-BB0B-CF2EEBF675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BEFA2-8A51-4C80-9C7A-60E35022E20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47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0F6E14BA-DDD9-43C4-9C28-CEA8365C0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EB3CF308-11E6-4B63-83EA-C22EE43A4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252" name="Rectangle 4">
            <a:extLst>
              <a:ext uri="{FF2B5EF4-FFF2-40B4-BE49-F238E27FC236}">
                <a16:creationId xmlns:a16="http://schemas.microsoft.com/office/drawing/2014/main" id="{FDE9F87F-DC88-49A9-B7DC-684D04A7A1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3" name="Rectangle 5">
            <a:extLst>
              <a:ext uri="{FF2B5EF4-FFF2-40B4-BE49-F238E27FC236}">
                <a16:creationId xmlns:a16="http://schemas.microsoft.com/office/drawing/2014/main" id="{F66EAA4A-910E-48C0-B005-6A5FA015B5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4" name="Rectangle 6">
            <a:extLst>
              <a:ext uri="{FF2B5EF4-FFF2-40B4-BE49-F238E27FC236}">
                <a16:creationId xmlns:a16="http://schemas.microsoft.com/office/drawing/2014/main" id="{637A51F2-D6E0-45EE-961D-37A9A2926C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 b="0"/>
            </a:lvl1pPr>
          </a:lstStyle>
          <a:p>
            <a:fld id="{17609913-DE8F-48D6-8CE5-5F9D2F39F14D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  <p:bldP spid="181251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lide(fromBottom)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812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.wav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wav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.wav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7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.wav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8043FAB-57E1-4C9B-AE19-1B00CE996C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000" b="1" i="1">
                <a:solidFill>
                  <a:schemeClr val="tx1"/>
                </a:solidFill>
              </a:rPr>
              <a:t>Renal herbal tea</a:t>
            </a:r>
          </a:p>
        </p:txBody>
      </p:sp>
      <p:pic>
        <p:nvPicPr>
          <p:cNvPr id="2074" name="Picture 26" descr="3607935420[1]">
            <a:extLst>
              <a:ext uri="{FF2B5EF4-FFF2-40B4-BE49-F238E27FC236}">
                <a16:creationId xmlns:a16="http://schemas.microsoft.com/office/drawing/2014/main" id="{A5D0D686-FBC8-40EA-A38B-F62DE141D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038600" cy="42672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3A5CD-321C-497F-A104-E54A2E14D1E6}"/>
              </a:ext>
            </a:extLst>
          </p:cNvPr>
          <p:cNvPicPr>
            <a:picLocks noChangeAspect="1"/>
          </p:cNvPicPr>
          <p:nvPr>
            <a:wavAudioFile r:embed="rId1" name="EA41DD3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38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7A19115-565B-4945-97B1-40E6AA96A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/>
              <a:t>Cymbopogon leaves </a:t>
            </a:r>
            <a:br>
              <a:rPr lang="en-US" altLang="en-US" sz="4000" b="1"/>
            </a:br>
            <a:r>
              <a:rPr lang="en-US" altLang="en-US" sz="4000" b="1"/>
              <a:t>(Half bar)</a:t>
            </a:r>
            <a:endParaRPr lang="en-US" altLang="en-US" sz="4000"/>
          </a:p>
        </p:txBody>
      </p:sp>
      <p:sp>
        <p:nvSpPr>
          <p:cNvPr id="193542" name="Text Box 6">
            <a:extLst>
              <a:ext uri="{FF2B5EF4-FFF2-40B4-BE49-F238E27FC236}">
                <a16:creationId xmlns:a16="http://schemas.microsoft.com/office/drawing/2014/main" id="{50C775D6-485C-4FA2-A842-46B519669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679700"/>
            <a:ext cx="5410200" cy="173990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1" eaLnBrk="1" hangingPunct="1">
              <a:spcBef>
                <a:spcPct val="50000"/>
              </a:spcBef>
              <a:defRPr/>
            </a:pPr>
            <a:r>
              <a:rPr lang="en-US" sz="36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Origin:</a:t>
            </a:r>
            <a:r>
              <a:rPr lang="en-US" sz="3600" b="0">
                <a:latin typeface="Arial" charset="0"/>
                <a:cs typeface="Arial" charset="0"/>
              </a:rPr>
              <a:t>        </a:t>
            </a:r>
            <a:r>
              <a:rPr lang="en-US" sz="3600" u="sng">
                <a:latin typeface="Arial" charset="0"/>
                <a:cs typeface="Arial" charset="0"/>
              </a:rPr>
              <a:t>Cymbopogon</a:t>
            </a:r>
            <a:r>
              <a:rPr lang="en-US" sz="3600">
                <a:latin typeface="Arial" charset="0"/>
                <a:cs typeface="Arial" charset="0"/>
              </a:rPr>
              <a:t> </a:t>
            </a:r>
            <a:r>
              <a:rPr lang="en-US" sz="3600" u="sng">
                <a:latin typeface="Arial" charset="0"/>
                <a:cs typeface="Arial" charset="0"/>
              </a:rPr>
              <a:t>proximus</a:t>
            </a:r>
            <a:r>
              <a:rPr lang="en-US" sz="3600" b="0">
                <a:latin typeface="Arial" charset="0"/>
                <a:cs typeface="Arial" charset="0"/>
              </a:rPr>
              <a:t>  Family: Graminae</a:t>
            </a:r>
            <a:endParaRPr lang="en-US" sz="3600">
              <a:latin typeface="Arial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0E6371-63EE-4647-999D-C45275CC0B4B}"/>
              </a:ext>
            </a:extLst>
          </p:cNvPr>
          <p:cNvPicPr>
            <a:picLocks noChangeAspect="1"/>
          </p:cNvPicPr>
          <p:nvPr>
            <a:wavAudioFile r:embed="rId1" name="7560D60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3542" grpId="0" animBg="1"/>
      <p:bldP spid="1935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Text Box 4">
            <a:extLst>
              <a:ext uri="{FF2B5EF4-FFF2-40B4-BE49-F238E27FC236}">
                <a16:creationId xmlns:a16="http://schemas.microsoft.com/office/drawing/2014/main" id="{A7F814BF-13D4-479F-9F8B-DD0AEFD25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02125"/>
            <a:ext cx="7620000" cy="650875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600" b="0"/>
              <a:t>Main actions and uses:               </a:t>
            </a:r>
            <a:endParaRPr lang="en-US" altLang="en-US" sz="3200" b="0"/>
          </a:p>
        </p:txBody>
      </p:sp>
      <p:sp>
        <p:nvSpPr>
          <p:cNvPr id="197638" name="Text Box 6">
            <a:extLst>
              <a:ext uri="{FF2B5EF4-FFF2-40B4-BE49-F238E27FC236}">
                <a16:creationId xmlns:a16="http://schemas.microsoft.com/office/drawing/2014/main" id="{A9639198-2BD4-4249-87B6-31C877B06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8763000" cy="1554163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It has a smooth muscle relaxant action , so used for renal colic and for removal of uretric calculi.</a:t>
            </a:r>
          </a:p>
        </p:txBody>
      </p:sp>
      <p:sp>
        <p:nvSpPr>
          <p:cNvPr id="197639" name="Rectangle 7">
            <a:extLst>
              <a:ext uri="{FF2B5EF4-FFF2-40B4-BE49-F238E27FC236}">
                <a16:creationId xmlns:a16="http://schemas.microsoft.com/office/drawing/2014/main" id="{E1D77D24-B575-4D06-B4F8-DFF2A7385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00200"/>
            <a:ext cx="8610600" cy="25146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20000"/>
              </a:spcBef>
            </a:pPr>
            <a:r>
              <a:rPr lang="en-US" altLang="en-US" sz="3200" b="0"/>
              <a:t>1) Volatile oil mainly proximol                           2) Sesquiterpenes.                                          3) Triterpenes.                                                  4) Flavanoids.                                                                    </a:t>
            </a:r>
          </a:p>
        </p:txBody>
      </p:sp>
      <p:sp>
        <p:nvSpPr>
          <p:cNvPr id="12293" name="Rectangle 8">
            <a:extLst>
              <a:ext uri="{FF2B5EF4-FFF2-40B4-BE49-F238E27FC236}">
                <a16:creationId xmlns:a16="http://schemas.microsoft.com/office/drawing/2014/main" id="{1B3AE407-A510-4311-B85E-3529A4333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6400800" cy="12192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 sz="4400" b="0">
                <a:solidFill>
                  <a:schemeClr val="tx2"/>
                </a:solidFill>
              </a:rPr>
              <a:t>Active constituents: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3E4A45-75F0-4C8E-833A-AF9F19EC5D16}"/>
              </a:ext>
            </a:extLst>
          </p:cNvPr>
          <p:cNvPicPr>
            <a:picLocks noChangeAspect="1"/>
          </p:cNvPicPr>
          <p:nvPr>
            <a:wavAudioFile r:embed="rId1" name="F905728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76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7636" grpId="0" animBg="1"/>
      <p:bldP spid="197638" grpId="0" animBg="1"/>
      <p:bldP spid="19763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ABEE12D-C032-4875-9E80-BA9EF2A9B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/>
              <a:t>Achillea leaves</a:t>
            </a:r>
            <a:br>
              <a:rPr lang="en-US" altLang="en-US" sz="4000" b="1"/>
            </a:br>
            <a:r>
              <a:rPr lang="en-US" altLang="en-US" sz="4000"/>
              <a:t>( Yarrow )</a:t>
            </a:r>
            <a:endParaRPr lang="en-US" altLang="en-US" sz="4000" b="1"/>
          </a:p>
        </p:txBody>
      </p:sp>
      <p:pic>
        <p:nvPicPr>
          <p:cNvPr id="198660" name="Picture 4" descr="Untitled-1">
            <a:extLst>
              <a:ext uri="{FF2B5EF4-FFF2-40B4-BE49-F238E27FC236}">
                <a16:creationId xmlns:a16="http://schemas.microsoft.com/office/drawing/2014/main" id="{1E6657CE-8CDC-48DE-ACDB-67586025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251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Text Box 5">
            <a:extLst>
              <a:ext uri="{FF2B5EF4-FFF2-40B4-BE49-F238E27FC236}">
                <a16:creationId xmlns:a16="http://schemas.microsoft.com/office/drawing/2014/main" id="{A5EA6EFB-DD3B-43D9-8233-156CCA4CD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9800"/>
            <a:ext cx="5181600" cy="155416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1" eaLnBrk="1" hangingPunct="1">
              <a:spcBef>
                <a:spcPct val="50000"/>
              </a:spcBef>
              <a:defRPr/>
            </a:pPr>
            <a:r>
              <a:rPr lang="en-US" sz="32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Origin :                         </a:t>
            </a:r>
            <a:r>
              <a:rPr lang="en-US" sz="3200" i="1" u="sng">
                <a:latin typeface="Arial" charset="0"/>
                <a:cs typeface="Arial" charset="0"/>
              </a:rPr>
              <a:t>Achillea</a:t>
            </a:r>
            <a:r>
              <a:rPr lang="en-US" sz="3200" i="1">
                <a:latin typeface="Arial" charset="0"/>
                <a:cs typeface="Arial" charset="0"/>
              </a:rPr>
              <a:t> </a:t>
            </a:r>
            <a:r>
              <a:rPr lang="en-US" sz="3200" i="1" u="sng">
                <a:latin typeface="Arial" charset="0"/>
                <a:cs typeface="Arial" charset="0"/>
              </a:rPr>
              <a:t>millefolium</a:t>
            </a:r>
            <a:r>
              <a:rPr lang="en-US" sz="3200" i="1">
                <a:latin typeface="Arial" charset="0"/>
                <a:cs typeface="Arial" charset="0"/>
              </a:rPr>
              <a:t>         </a:t>
            </a:r>
            <a:r>
              <a:rPr lang="en-US" sz="3200" b="0">
                <a:latin typeface="Arial" charset="0"/>
                <a:cs typeface="Arial" charset="0"/>
              </a:rPr>
              <a:t>Family: Compositae</a:t>
            </a:r>
            <a:endParaRPr lang="en-US" sz="3200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B7D54E-330E-44C7-9C36-19227AED456B}"/>
              </a:ext>
            </a:extLst>
          </p:cNvPr>
          <p:cNvPicPr>
            <a:picLocks noChangeAspect="1"/>
          </p:cNvPicPr>
          <p:nvPr>
            <a:wavAudioFile r:embed="rId1" name="74A8D4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86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4791648-3466-4863-84EC-64A28C1F1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b="1">
                <a:solidFill>
                  <a:srgbClr val="FF3300"/>
                </a:solidFill>
              </a:rPr>
              <a:t>Constituents :</a:t>
            </a:r>
            <a:br>
              <a:rPr lang="en-US" altLang="en-US" sz="6000" b="1">
                <a:solidFill>
                  <a:srgbClr val="FF3300"/>
                </a:solidFill>
              </a:rPr>
            </a:br>
            <a:endParaRPr lang="en-US" altLang="en-US" sz="6000" b="1">
              <a:solidFill>
                <a:srgbClr val="FF3300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B03794D-B6F5-4150-9B1A-962C9E635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fontAlgn="t" hangingPunct="1">
              <a:buClr>
                <a:schemeClr val="accent2"/>
              </a:buClr>
              <a:buFontTx/>
              <a:buAutoNum type="arabicPeriod"/>
            </a:pPr>
            <a:r>
              <a:rPr lang="en-US" altLang="en-US" b="1">
                <a:solidFill>
                  <a:srgbClr val="000000"/>
                </a:solidFill>
                <a:latin typeface="Trebuchet MS" panose="020B0603020202020204" pitchFamily="34" charset="0"/>
              </a:rPr>
              <a:t>0.5% volatile oil (containing up to 51% of the blue oil azulene )</a:t>
            </a:r>
          </a:p>
          <a:p>
            <a:pPr algn="l" rtl="0" eaLnBrk="1" fontAlgn="t" hangingPunct="1">
              <a:buClr>
                <a:schemeClr val="accent2"/>
              </a:buClr>
              <a:buFontTx/>
              <a:buAutoNum type="arabicPeriod"/>
            </a:pPr>
            <a:r>
              <a:rPr lang="en-US" altLang="en-US" b="1">
                <a:solidFill>
                  <a:srgbClr val="000000"/>
                </a:solidFill>
                <a:latin typeface="Trebuchet MS" panose="020B0603020202020204" pitchFamily="34" charset="0"/>
              </a:rPr>
              <a:t> lactones, cyanogenic glycosides .</a:t>
            </a:r>
          </a:p>
          <a:p>
            <a:pPr algn="l" rtl="0" eaLnBrk="1" fontAlgn="t" hangingPunct="1">
              <a:buClr>
                <a:schemeClr val="accent2"/>
              </a:buClr>
              <a:buFontTx/>
              <a:buAutoNum type="arabicPeriod"/>
            </a:pPr>
            <a:r>
              <a:rPr lang="en-US" altLang="en-US" b="1">
                <a:solidFill>
                  <a:srgbClr val="000000"/>
                </a:solidFill>
                <a:latin typeface="Trebuchet MS" panose="020B0603020202020204" pitchFamily="34" charset="0"/>
              </a:rPr>
              <a:t>flavonoids .</a:t>
            </a:r>
          </a:p>
          <a:p>
            <a:pPr algn="l" rtl="0" eaLnBrk="1" fontAlgn="t" hangingPunct="1">
              <a:buClr>
                <a:schemeClr val="accent2"/>
              </a:buClr>
              <a:buFontTx/>
              <a:buAutoNum type="arabicPeriod"/>
            </a:pPr>
            <a:r>
              <a:rPr lang="en-US" altLang="en-US" b="1">
                <a:solidFill>
                  <a:srgbClr val="000000"/>
                </a:solidFill>
                <a:latin typeface="Trebuchet MS" panose="020B0603020202020204" pitchFamily="34" charset="0"/>
              </a:rPr>
              <a:t>saponins, glycoalkaloid (achilleine) and  resins .</a:t>
            </a:r>
            <a:endParaRPr lang="en-US" altLang="en-US" b="1">
              <a:solidFill>
                <a:srgbClr val="FF3300"/>
              </a:solidFill>
            </a:endParaRPr>
          </a:p>
          <a:p>
            <a:pPr algn="l" rtl="0"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BBC23E-C6D0-4185-BD40-28573AE73A36}"/>
              </a:ext>
            </a:extLst>
          </p:cNvPr>
          <p:cNvPicPr>
            <a:picLocks noChangeAspect="1"/>
          </p:cNvPicPr>
          <p:nvPr>
            <a:wavAudioFile r:embed="rId2" name="26592B8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5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6" name="Rectangle 6">
            <a:extLst>
              <a:ext uri="{FF2B5EF4-FFF2-40B4-BE49-F238E27FC236}">
                <a16:creationId xmlns:a16="http://schemas.microsoft.com/office/drawing/2014/main" id="{5A7C3A2D-7B57-4457-B146-5CCB21F2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371600"/>
            <a:ext cx="7315200" cy="12954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en-US" sz="4000" b="0">
                <a:solidFill>
                  <a:schemeClr val="tx2"/>
                </a:solidFill>
              </a:rPr>
              <a:t>Main action and uses of Yarrow in the renal herbal tea:</a:t>
            </a:r>
          </a:p>
        </p:txBody>
      </p:sp>
      <p:sp>
        <p:nvSpPr>
          <p:cNvPr id="199687" name="Rectangle 7">
            <a:extLst>
              <a:ext uri="{FF2B5EF4-FFF2-40B4-BE49-F238E27FC236}">
                <a16:creationId xmlns:a16="http://schemas.microsoft.com/office/drawing/2014/main" id="{E3C224F9-EC10-4B4B-8BF6-E2B7B0DB4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048000"/>
            <a:ext cx="8229600" cy="2286000"/>
          </a:xfrm>
          <a:solidFill>
            <a:srgbClr val="3399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/>
              <a:t>Yarrow has an antispasmodic , diuretic , antiseptic and anti-inflammatory action and so that it can be used in cases of urinary tract infections and renal colic.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F645EE-A079-4A31-97EA-1ACD896F36A0}"/>
              </a:ext>
            </a:extLst>
          </p:cNvPr>
          <p:cNvPicPr>
            <a:picLocks noChangeAspect="1"/>
          </p:cNvPicPr>
          <p:nvPr>
            <a:wavAudioFile r:embed="rId2" name="7251E19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9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96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9686" grpId="0" animBg="1"/>
      <p:bldP spid="19968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>
            <a:extLst>
              <a:ext uri="{FF2B5EF4-FFF2-40B4-BE49-F238E27FC236}">
                <a16:creationId xmlns:a16="http://schemas.microsoft.com/office/drawing/2014/main" id="{54B7D2E8-E8C4-4B20-B09D-6315D26E1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4114800" cy="2057400"/>
          </a:xfrm>
          <a:solidFill>
            <a:srgbClr val="3399FF"/>
          </a:solidFill>
        </p:spPr>
        <p:txBody>
          <a:bodyPr/>
          <a:lstStyle/>
          <a:p>
            <a:pPr algn="l" rtl="0" eaLnBrk="1" hangingPunct="1">
              <a:buFontTx/>
              <a:buNone/>
              <a:defRPr/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Origin:                                               </a:t>
            </a:r>
            <a:r>
              <a:rPr lang="en-US" b="1" u="sng"/>
              <a:t>Cichorium</a:t>
            </a:r>
            <a:r>
              <a:rPr lang="en-US" b="1"/>
              <a:t> </a:t>
            </a:r>
            <a:r>
              <a:rPr lang="en-US" b="1" u="sng"/>
              <a:t>intybus                                     </a:t>
            </a:r>
            <a:r>
              <a:rPr lang="en-US"/>
              <a:t>Family: Compositae</a:t>
            </a:r>
            <a:endParaRPr lang="en-US" b="1" u="sng"/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4D79FFB0-545B-447C-AB66-5BE12C6D4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Chicory leaves</a:t>
            </a:r>
          </a:p>
        </p:txBody>
      </p:sp>
      <p:pic>
        <p:nvPicPr>
          <p:cNvPr id="204805" name="Picture 5" descr="Untitled-5">
            <a:extLst>
              <a:ext uri="{FF2B5EF4-FFF2-40B4-BE49-F238E27FC236}">
                <a16:creationId xmlns:a16="http://schemas.microsoft.com/office/drawing/2014/main" id="{9B5AFAAA-A2CB-47E7-891C-9B662175E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4038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9FADE7-8EE4-4DF6-8B7A-20C234518FA2}"/>
              </a:ext>
            </a:extLst>
          </p:cNvPr>
          <p:cNvPicPr>
            <a:picLocks noChangeAspect="1"/>
          </p:cNvPicPr>
          <p:nvPr>
            <a:wavAudioFile r:embed="rId2" name="FDC5002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0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2F94DBC-8A1E-4811-A0B7-7DE79BEA6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Active constituents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2EF6F53-B8CA-47D7-9AF2-00209E20F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l" rtl="0" eaLnBrk="1" hangingPunct="1">
              <a:lnSpc>
                <a:spcPct val="90000"/>
              </a:lnSpc>
              <a:buClr>
                <a:srgbClr val="FF3300"/>
              </a:buClr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Inulin (a polysaccharide) </a:t>
            </a:r>
          </a:p>
          <a:p>
            <a:pPr marL="609600" indent="-609600" algn="l" rtl="0" eaLnBrk="1" hangingPunct="1">
              <a:lnSpc>
                <a:spcPct val="90000"/>
              </a:lnSpc>
              <a:buClr>
                <a:srgbClr val="FF3300"/>
              </a:buClr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Fructose</a:t>
            </a:r>
          </a:p>
          <a:p>
            <a:pPr marL="609600" indent="-609600" algn="l" rtl="0" eaLnBrk="1" hangingPunct="1">
              <a:lnSpc>
                <a:spcPct val="90000"/>
              </a:lnSpc>
              <a:buClr>
                <a:srgbClr val="FF3300"/>
              </a:buClr>
              <a:buFontTx/>
              <a:buAutoNum type="arabicPeriod" startAt="3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Lactucin and lactucopicrin (producing sedative effects and antagonising stimulant properties of caffeine) </a:t>
            </a:r>
          </a:p>
          <a:p>
            <a:pPr marL="609600" indent="-609600" algn="l" rtl="0" eaLnBrk="1" hangingPunct="1">
              <a:lnSpc>
                <a:spcPct val="90000"/>
              </a:lnSpc>
              <a:buClr>
                <a:srgbClr val="FF3300"/>
              </a:buClr>
              <a:buFontTx/>
              <a:buAutoNum type="arabicPeriod" startAt="3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Tannin</a:t>
            </a:r>
          </a:p>
          <a:p>
            <a:pPr marL="609600" indent="-609600" algn="l" rtl="0" eaLnBrk="1" hangingPunct="1">
              <a:lnSpc>
                <a:spcPct val="90000"/>
              </a:lnSpc>
              <a:buClr>
                <a:srgbClr val="FF3300"/>
              </a:buClr>
              <a:buFontTx/>
              <a:buAutoNum type="arabicPeriod" startAt="3"/>
            </a:pPr>
            <a:r>
              <a:rPr lang="en-US" altLang="en-US">
                <a:solidFill>
                  <a:srgbClr val="000000"/>
                </a:solidFill>
                <a:latin typeface="Verdana" panose="020B0604030504040204" pitchFamily="34" charset="0"/>
              </a:rPr>
              <a:t>A fatty acid and volatile oil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4AEE55-361F-4D2F-8DBD-31192AB257E8}"/>
              </a:ext>
            </a:extLst>
          </p:cNvPr>
          <p:cNvPicPr>
            <a:picLocks noChangeAspect="1"/>
          </p:cNvPicPr>
          <p:nvPr>
            <a:wavAudioFile r:embed="rId2" name="B03641E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0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9" name="Text Box 5">
            <a:extLst>
              <a:ext uri="{FF2B5EF4-FFF2-40B4-BE49-F238E27FC236}">
                <a16:creationId xmlns:a16="http://schemas.microsoft.com/office/drawing/2014/main" id="{68BB199A-D846-4AB1-A2E1-9A421183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305800" cy="7112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600" b="0"/>
              <a:t>          </a:t>
            </a:r>
            <a:r>
              <a:rPr lang="en-US" altLang="en-US" sz="4000" b="0"/>
              <a:t>Action and uses of Chicory</a:t>
            </a:r>
          </a:p>
        </p:txBody>
      </p:sp>
      <p:sp>
        <p:nvSpPr>
          <p:cNvPr id="205830" name="Text Box 6">
            <a:extLst>
              <a:ext uri="{FF2B5EF4-FFF2-40B4-BE49-F238E27FC236}">
                <a16:creationId xmlns:a16="http://schemas.microsoft.com/office/drawing/2014/main" id="{AC0B777B-3179-415E-9428-35B22049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8534400" cy="10668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- Cleansing of urinary tract and so used in case of urinary tract infections.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468977-172B-4AF8-8136-6D42FC7046D8}"/>
              </a:ext>
            </a:extLst>
          </p:cNvPr>
          <p:cNvPicPr>
            <a:picLocks noChangeAspect="1"/>
          </p:cNvPicPr>
          <p:nvPr>
            <a:wavAudioFile r:embed="rId2" name="6B6CD17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829" grpId="0" animBg="1"/>
      <p:bldP spid="2058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BA3CDF2-D86F-46BE-AEE9-0C9DA03DF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Peppermint leaves</a:t>
            </a:r>
          </a:p>
        </p:txBody>
      </p:sp>
      <p:pic>
        <p:nvPicPr>
          <p:cNvPr id="206852" name="Picture 4" descr="Untitled-4">
            <a:extLst>
              <a:ext uri="{FF2B5EF4-FFF2-40B4-BE49-F238E27FC236}">
                <a16:creationId xmlns:a16="http://schemas.microsoft.com/office/drawing/2014/main" id="{DC3280CD-429E-4C71-B526-1FAF20E4E9A3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219200"/>
            <a:ext cx="3529013" cy="4876800"/>
          </a:xfrm>
          <a:noFill/>
        </p:spPr>
      </p:pic>
      <p:sp>
        <p:nvSpPr>
          <p:cNvPr id="206853" name="Text Box 5">
            <a:extLst>
              <a:ext uri="{FF2B5EF4-FFF2-40B4-BE49-F238E27FC236}">
                <a16:creationId xmlns:a16="http://schemas.microsoft.com/office/drawing/2014/main" id="{756B7770-6468-416A-98A5-B20B500CF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4572000" cy="1554163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1" eaLnBrk="1" hangingPunct="1">
              <a:spcBef>
                <a:spcPct val="50000"/>
              </a:spcBef>
              <a:defRPr/>
            </a:pPr>
            <a:r>
              <a:rPr lang="en-US" sz="3200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Origin:               </a:t>
            </a:r>
            <a:r>
              <a:rPr lang="en-US" sz="3200" u="sng">
                <a:latin typeface="Arial" charset="0"/>
                <a:cs typeface="Arial" charset="0"/>
              </a:rPr>
              <a:t>Mentha</a:t>
            </a:r>
            <a:r>
              <a:rPr lang="en-US" sz="3200" b="0">
                <a:latin typeface="Arial" charset="0"/>
                <a:cs typeface="Arial" charset="0"/>
              </a:rPr>
              <a:t> </a:t>
            </a:r>
            <a:r>
              <a:rPr lang="en-US" sz="3200" u="sng">
                <a:latin typeface="Arial" charset="0"/>
                <a:cs typeface="Arial" charset="0"/>
              </a:rPr>
              <a:t>piperita</a:t>
            </a:r>
            <a:r>
              <a:rPr lang="en-US" sz="3200" b="0">
                <a:latin typeface="Arial" charset="0"/>
                <a:cs typeface="Arial" charset="0"/>
              </a:rPr>
              <a:t>            Family: Labiatae</a:t>
            </a:r>
            <a:endParaRPr lang="en-US" sz="3200" i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E9B8D2-B885-4B41-BE30-E1B2E98024E6}"/>
              </a:ext>
            </a:extLst>
          </p:cNvPr>
          <p:cNvPicPr>
            <a:picLocks noChangeAspect="1"/>
          </p:cNvPicPr>
          <p:nvPr>
            <a:wavAudioFile r:embed="rId2" name="4BF3C03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8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75DFF03-1456-4633-8E8C-081E86842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Active constituents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9A4EB879-0D99-40CE-8770-3D480588C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/>
              <a:t>1) Volatile oil including menthol and menthone.                                                                                                                      2) Flavanoids.                                                                                                               3) Tannins.                                                                                                                    4) Triterpenes.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5CE550-78B2-4ABB-8B52-C9F09201C4CD}"/>
              </a:ext>
            </a:extLst>
          </p:cNvPr>
          <p:cNvPicPr>
            <a:picLocks noChangeAspect="1"/>
          </p:cNvPicPr>
          <p:nvPr>
            <a:wavAudioFile r:embed="rId2" name="2B45E24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78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787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id="{0433261D-9F0B-4F59-BC84-2C0A168D7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3716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000" b="1" i="1">
                <a:solidFill>
                  <a:schemeClr val="tx1"/>
                </a:solidFill>
              </a:rPr>
              <a:t>The urinary system</a:t>
            </a:r>
          </a:p>
        </p:txBody>
      </p:sp>
      <p:pic>
        <p:nvPicPr>
          <p:cNvPr id="35848" name="Picture 8" descr="untitled">
            <a:extLst>
              <a:ext uri="{FF2B5EF4-FFF2-40B4-BE49-F238E27FC236}">
                <a16:creationId xmlns:a16="http://schemas.microsoft.com/office/drawing/2014/main" id="{94ED4DB5-F87B-43B8-B9E6-DDDF7417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257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5329DC-1789-4440-9347-CF1FEC251F0D}"/>
              </a:ext>
            </a:extLst>
          </p:cNvPr>
          <p:cNvPicPr>
            <a:picLocks noChangeAspect="1"/>
          </p:cNvPicPr>
          <p:nvPr>
            <a:wavAudioFile r:embed="rId1" name="ADFA098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>
            <a:extLst>
              <a:ext uri="{FF2B5EF4-FFF2-40B4-BE49-F238E27FC236}">
                <a16:creationId xmlns:a16="http://schemas.microsoft.com/office/drawing/2014/main" id="{490A528E-8107-42F4-996B-066C9D472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11763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/>
              <a:t>1) Carminative.                                                                                                                  2) Antispasmodic.                                                                                                           3) Stimulate bile secretion.                                                                                             4) Antiseptic and astringent.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E983E251-E55C-46E2-971C-86AA30D8F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Main action of Peppermint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F85D1E-0B29-4EAC-9963-A69F6693E554}"/>
              </a:ext>
            </a:extLst>
          </p:cNvPr>
          <p:cNvPicPr>
            <a:picLocks noChangeAspect="1"/>
          </p:cNvPicPr>
          <p:nvPr>
            <a:wavAudioFile r:embed="rId2" name="B026745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9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88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8899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49E820AC-AA51-4ADB-B5A3-B596EEA8D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6553200" cy="868362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Liquorice root  </a:t>
            </a:r>
          </a:p>
        </p:txBody>
      </p:sp>
      <p:sp>
        <p:nvSpPr>
          <p:cNvPr id="211973" name="Rectangle 5">
            <a:extLst>
              <a:ext uri="{FF2B5EF4-FFF2-40B4-BE49-F238E27FC236}">
                <a16:creationId xmlns:a16="http://schemas.microsoft.com/office/drawing/2014/main" id="{266795AF-ADC1-4565-9D32-94E9F1AEF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4800600" cy="1828800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Origin:               </a:t>
            </a:r>
            <a:r>
              <a:rPr lang="en-US" b="1" i="1" u="sng"/>
              <a:t>Glycyrrhiza</a:t>
            </a:r>
            <a:r>
              <a:rPr lang="en-US" b="1" i="1"/>
              <a:t> </a:t>
            </a:r>
            <a:r>
              <a:rPr lang="en-US" b="1" i="1" u="sng"/>
              <a:t>glabra</a:t>
            </a:r>
            <a:r>
              <a:rPr lang="en-US" b="1" i="1"/>
              <a:t>  </a:t>
            </a:r>
            <a:r>
              <a:rPr lang="en-US" i="1"/>
              <a:t>Family: Leguminosae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1974" name="Picture 6" descr="Untitled-3">
            <a:extLst>
              <a:ext uri="{FF2B5EF4-FFF2-40B4-BE49-F238E27FC236}">
                <a16:creationId xmlns:a16="http://schemas.microsoft.com/office/drawing/2014/main" id="{3E612190-5FF5-41D4-ABB8-35CFD8ED1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107E63-BC08-4387-91B7-014C4C9DD15C}"/>
              </a:ext>
            </a:extLst>
          </p:cNvPr>
          <p:cNvPicPr>
            <a:picLocks noChangeAspect="1"/>
          </p:cNvPicPr>
          <p:nvPr>
            <a:wavAudioFile r:embed="rId2" name="9DD1AEB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19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97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E1986F9-4F3F-458A-8867-90E11C752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3300"/>
                </a:solidFill>
              </a:rPr>
              <a:t>Constituents :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9C47DA0-2A2F-478B-A708-68C220583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buClr>
                <a:srgbClr val="CC66FF"/>
              </a:buClr>
              <a:buFont typeface="Wingdings" panose="05000000000000000000" pitchFamily="2" charset="2"/>
              <a:buChar char="§"/>
            </a:pPr>
            <a:endParaRPr lang="en-US" altLang="en-US" sz="4000" b="1">
              <a:solidFill>
                <a:srgbClr val="FF3300"/>
              </a:solidFill>
            </a:endParaRPr>
          </a:p>
          <a:p>
            <a:pPr algn="l" rtl="0" eaLnBrk="1" fontAlgn="t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en-US" altLang="en-US">
                <a:solidFill>
                  <a:srgbClr val="000000"/>
                </a:solidFill>
                <a:latin typeface="Trebuchet MS" panose="020B0603020202020204" pitchFamily="34" charset="0"/>
              </a:rPr>
              <a:t>glycosides called glycyrrhizin (about 7%) and glycyrrhizinic acid, triterpenoid glycosides (saponins)</a:t>
            </a:r>
          </a:p>
          <a:p>
            <a:pPr algn="l" rtl="0" eaLnBrk="1" fontAlgn="t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en-US" altLang="en-US">
                <a:solidFill>
                  <a:srgbClr val="000000"/>
                </a:solidFill>
                <a:latin typeface="Trebuchet MS" panose="020B0603020202020204" pitchFamily="34" charset="0"/>
              </a:rPr>
              <a:t> flavonoids </a:t>
            </a:r>
          </a:p>
          <a:p>
            <a:pPr algn="l" rtl="0" eaLnBrk="1" fontAlgn="t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en-US" altLang="en-US">
                <a:solidFill>
                  <a:srgbClr val="000000"/>
                </a:solidFill>
                <a:latin typeface="Trebuchet MS" panose="020B0603020202020204" pitchFamily="34" charset="0"/>
              </a:rPr>
              <a:t>oestrogenic substances (including beta-sitosterol ).</a:t>
            </a:r>
          </a:p>
          <a:p>
            <a:pPr algn="l" rtl="0"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E7AFC1-A9E8-4F0F-8E59-B740A3A6B54F}"/>
              </a:ext>
            </a:extLst>
          </p:cNvPr>
          <p:cNvPicPr>
            <a:picLocks noChangeAspect="1"/>
          </p:cNvPicPr>
          <p:nvPr>
            <a:wavAudioFile r:embed="rId2" name="9BAEEB7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Text Box 4">
            <a:extLst>
              <a:ext uri="{FF2B5EF4-FFF2-40B4-BE49-F238E27FC236}">
                <a16:creationId xmlns:a16="http://schemas.microsoft.com/office/drawing/2014/main" id="{31B46E53-1204-4F6E-990B-4BC0DC1A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8153400" cy="13208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4000" b="0"/>
              <a:t>Main action and uses of Liquorice in renal herbal tea:</a:t>
            </a:r>
          </a:p>
        </p:txBody>
      </p:sp>
      <p:sp>
        <p:nvSpPr>
          <p:cNvPr id="212998" name="Rectangle 6">
            <a:extLst>
              <a:ext uri="{FF2B5EF4-FFF2-40B4-BE49-F238E27FC236}">
                <a16:creationId xmlns:a16="http://schemas.microsoft.com/office/drawing/2014/main" id="{1B2A51C0-4201-4D52-BA1A-796EBC7BA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8229600" cy="1905000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/>
              <a:t>Acts as anti-inflammatory , demulcent and soothing herb in case urinary tract infections.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5C7DAC-4290-4474-BEA5-47D314A8B9A6}"/>
              </a:ext>
            </a:extLst>
          </p:cNvPr>
          <p:cNvPicPr>
            <a:picLocks noChangeAspect="1"/>
          </p:cNvPicPr>
          <p:nvPr>
            <a:wavAudioFile r:embed="rId2" name="D1F1913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8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29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2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2996" grpId="0" animBg="1"/>
      <p:bldP spid="212998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E226523-2D7E-4AC1-850D-F83D1D53E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/>
              <a:t>Ambrosia maritima  </a:t>
            </a:r>
            <a:br>
              <a:rPr lang="en-US" altLang="en-US" sz="4000"/>
            </a:br>
            <a:r>
              <a:rPr lang="en-US" altLang="en-US" sz="4000"/>
              <a:t>(Damsisa)  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4DB543FC-139F-48DB-B032-54F6441BB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4724400" cy="2011363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Origin:                            </a:t>
            </a:r>
            <a:r>
              <a:rPr lang="en-US" b="1" u="sng"/>
              <a:t>Ambrosia</a:t>
            </a:r>
            <a:r>
              <a:rPr lang="en-US" b="1"/>
              <a:t> </a:t>
            </a:r>
            <a:r>
              <a:rPr lang="en-US" b="1" u="sng"/>
              <a:t>maritima</a:t>
            </a:r>
            <a:r>
              <a:rPr lang="en-US"/>
              <a:t>    Family: Compositae</a:t>
            </a:r>
            <a:endParaRPr lang="en-US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045" name="Picture 5" descr="0[1]">
            <a:extLst>
              <a:ext uri="{FF2B5EF4-FFF2-40B4-BE49-F238E27FC236}">
                <a16:creationId xmlns:a16="http://schemas.microsoft.com/office/drawing/2014/main" id="{0F0925CC-D08B-4D16-BD05-B67A5955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FEC1A3-FCE8-494E-8A53-9C57C1DDE33D}"/>
              </a:ext>
            </a:extLst>
          </p:cNvPr>
          <p:cNvPicPr>
            <a:picLocks noChangeAspect="1"/>
          </p:cNvPicPr>
          <p:nvPr>
            <a:wavAudioFile r:embed="rId2" name="308EE4D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5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50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4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F893FA2-1DE8-4227-8B87-0964EA5CC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Active constituents of Ambrosia: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4480AD3F-9FB4-4BB9-9248-2D2992D1D5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/>
              <a:t>1) Sesquiterpene lactones including Damsin and ambrosin.                                                                                                                2) Flavanoids: Apigenin.                                                                                                3) Volatile oil mainly composed of , Cineole, Carvone , Camphor and Camphene.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513F03-9CDD-471B-BC1C-9CEC86F018BD}"/>
              </a:ext>
            </a:extLst>
          </p:cNvPr>
          <p:cNvPicPr>
            <a:picLocks noChangeAspect="1"/>
          </p:cNvPicPr>
          <p:nvPr>
            <a:wavAudioFile r:embed="rId2" name="A9D4BA2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9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70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7091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54024E5-A4EC-4132-AAE4-C8427D18A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/>
              <a:t>Main actions and uses of Ambrosia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C46C2498-92FD-44D9-A5C5-D85916CE0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638800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/>
              <a:t>1) Inhibit the force and frequency of the smooth muscle contraction , so it aids relaxation of the of intestine , uterus and ureter ( Relaxation of ureter aids in stones passage). 2) It has an antimicrobial activity towards </a:t>
            </a:r>
            <a:r>
              <a:rPr lang="en-US" altLang="en-US" u="sng"/>
              <a:t>Streptococcus</a:t>
            </a:r>
            <a:r>
              <a:rPr lang="en-US" altLang="en-US"/>
              <a:t> </a:t>
            </a:r>
            <a:r>
              <a:rPr lang="en-US" altLang="en-US" u="sng"/>
              <a:t>pyogens</a:t>
            </a:r>
            <a:r>
              <a:rPr lang="en-US" altLang="en-US"/>
              <a:t> , </a:t>
            </a:r>
            <a:r>
              <a:rPr lang="en-US" altLang="en-US" u="sng"/>
              <a:t>Pseudomonas</a:t>
            </a:r>
            <a:r>
              <a:rPr lang="en-US" altLang="en-US"/>
              <a:t> </a:t>
            </a:r>
            <a:r>
              <a:rPr lang="en-US" altLang="en-US" u="sng"/>
              <a:t>aeroginosa</a:t>
            </a:r>
            <a:r>
              <a:rPr lang="en-US" altLang="en-US"/>
              <a:t> , </a:t>
            </a:r>
            <a:r>
              <a:rPr lang="en-US" altLang="en-US" u="sng"/>
              <a:t>Klebsiella </a:t>
            </a:r>
            <a:r>
              <a:rPr lang="en-US" altLang="en-US"/>
              <a:t>sp. , and </a:t>
            </a:r>
            <a:r>
              <a:rPr lang="en-US" altLang="en-US" u="sng"/>
              <a:t>Aspergillus</a:t>
            </a:r>
            <a:r>
              <a:rPr lang="en-US" altLang="en-US"/>
              <a:t> sp., So that it can be used against several infections including urinary tract infection.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A212A1-AA66-4C36-9866-8DFB8E24A3A8}"/>
              </a:ext>
            </a:extLst>
          </p:cNvPr>
          <p:cNvPicPr>
            <a:picLocks noChangeAspect="1"/>
          </p:cNvPicPr>
          <p:nvPr>
            <a:wavAudioFile r:embed="rId2" name="9BBA441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0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8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811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465A103C-E0AD-4449-A294-ABCB92B6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371600"/>
            <a:ext cx="6172200" cy="15240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en-US" sz="7200"/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sz="7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rbon Block" pitchFamily="2" charset="0"/>
              </a:rPr>
              <a:t>   Thank you</a:t>
            </a:r>
            <a:endParaRPr lang="ar-EG" sz="72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rbon Block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0060D-A1E4-454D-BEBE-87EE1203E7BE}"/>
              </a:ext>
            </a:extLst>
          </p:cNvPr>
          <p:cNvPicPr>
            <a:picLocks noChangeAspect="1"/>
          </p:cNvPicPr>
          <p:nvPr>
            <a:wavAudioFile r:embed="rId2" name="C13EC66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>
            <a:extLst>
              <a:ext uri="{FF2B5EF4-FFF2-40B4-BE49-F238E27FC236}">
                <a16:creationId xmlns:a16="http://schemas.microsoft.com/office/drawing/2014/main" id="{BB2A8A3B-5531-4A3D-8BD4-DC5AFC489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82000" cy="12954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 b="1" i="1">
                <a:solidFill>
                  <a:schemeClr val="tx1"/>
                </a:solidFill>
              </a:rPr>
              <a:t>The pattern of disorders of    urinary system  </a:t>
            </a:r>
          </a:p>
        </p:txBody>
      </p:sp>
      <p:sp>
        <p:nvSpPr>
          <p:cNvPr id="100390" name="Text Box 38">
            <a:extLst>
              <a:ext uri="{FF2B5EF4-FFF2-40B4-BE49-F238E27FC236}">
                <a16:creationId xmlns:a16="http://schemas.microsoft.com/office/drawing/2014/main" id="{C1A5C03C-EC6C-444C-B44E-60FFACB5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124200"/>
            <a:ext cx="1676400" cy="10668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sz="3200" b="0"/>
              <a:t>Urinary  Stones</a:t>
            </a:r>
          </a:p>
        </p:txBody>
      </p:sp>
      <p:sp>
        <p:nvSpPr>
          <p:cNvPr id="100394" name="Text Box 42">
            <a:extLst>
              <a:ext uri="{FF2B5EF4-FFF2-40B4-BE49-F238E27FC236}">
                <a16:creationId xmlns:a16="http://schemas.microsoft.com/office/drawing/2014/main" id="{1055B2FD-D841-42BF-8935-FB94D33C0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24200"/>
            <a:ext cx="2667000" cy="10668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en-US" altLang="en-US" sz="3200" b="0"/>
              <a:t>Urinary tract infection   </a:t>
            </a:r>
          </a:p>
        </p:txBody>
      </p:sp>
      <p:sp>
        <p:nvSpPr>
          <p:cNvPr id="100397" name="Text Box 45">
            <a:extLst>
              <a:ext uri="{FF2B5EF4-FFF2-40B4-BE49-F238E27FC236}">
                <a16:creationId xmlns:a16="http://schemas.microsoft.com/office/drawing/2014/main" id="{236A94AC-027F-4DA0-9492-512298844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230563"/>
            <a:ext cx="2971800" cy="579437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3200" b="0"/>
              <a:t>Renal colic   </a:t>
            </a:r>
          </a:p>
        </p:txBody>
      </p:sp>
      <p:sp>
        <p:nvSpPr>
          <p:cNvPr id="100402" name="AutoShape 50">
            <a:extLst>
              <a:ext uri="{FF2B5EF4-FFF2-40B4-BE49-F238E27FC236}">
                <a16:creationId xmlns:a16="http://schemas.microsoft.com/office/drawing/2014/main" id="{966C5364-9B42-46C2-8573-65ADD14BA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24000"/>
            <a:ext cx="609600" cy="1600200"/>
          </a:xfrm>
          <a:prstGeom prst="downArrow">
            <a:avLst>
              <a:gd name="adj1" fmla="val 50000"/>
              <a:gd name="adj2" fmla="val 65625"/>
            </a:avLst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endParaRPr lang="en-US" altLang="en-US" sz="3200"/>
          </a:p>
        </p:txBody>
      </p:sp>
      <p:sp>
        <p:nvSpPr>
          <p:cNvPr id="100403" name="AutoShape 51">
            <a:extLst>
              <a:ext uri="{FF2B5EF4-FFF2-40B4-BE49-F238E27FC236}">
                <a16:creationId xmlns:a16="http://schemas.microsoft.com/office/drawing/2014/main" id="{4D991F44-BB4A-414E-A595-A7B72CCCF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24000"/>
            <a:ext cx="609600" cy="1600200"/>
          </a:xfrm>
          <a:prstGeom prst="downArrow">
            <a:avLst>
              <a:gd name="adj1" fmla="val 50000"/>
              <a:gd name="adj2" fmla="val 65625"/>
            </a:avLst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en-US" altLang="en-US"/>
          </a:p>
        </p:txBody>
      </p:sp>
      <p:sp>
        <p:nvSpPr>
          <p:cNvPr id="100404" name="AutoShape 52">
            <a:extLst>
              <a:ext uri="{FF2B5EF4-FFF2-40B4-BE49-F238E27FC236}">
                <a16:creationId xmlns:a16="http://schemas.microsoft.com/office/drawing/2014/main" id="{46809B30-14B6-439D-8786-57BEF5F7A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600200"/>
            <a:ext cx="609600" cy="1600200"/>
          </a:xfrm>
          <a:prstGeom prst="downArrow">
            <a:avLst>
              <a:gd name="adj1" fmla="val 50000"/>
              <a:gd name="adj2" fmla="val 65625"/>
            </a:avLst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en-US" altLang="en-US"/>
          </a:p>
        </p:txBody>
      </p:sp>
      <p:sp>
        <p:nvSpPr>
          <p:cNvPr id="100405" name="AutoShape 53">
            <a:extLst>
              <a:ext uri="{FF2B5EF4-FFF2-40B4-BE49-F238E27FC236}">
                <a16:creationId xmlns:a16="http://schemas.microsoft.com/office/drawing/2014/main" id="{4E1944A4-3CEE-4F40-BA4F-8B7BFC69AD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90600" y="4267200"/>
            <a:ext cx="8382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6" name="AutoShape 54">
            <a:extLst>
              <a:ext uri="{FF2B5EF4-FFF2-40B4-BE49-F238E27FC236}">
                <a16:creationId xmlns:a16="http://schemas.microsoft.com/office/drawing/2014/main" id="{E9E55D9D-D205-4429-A58B-DC39DB91D3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5300" y="4838700"/>
            <a:ext cx="9144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7" name="AutoShape 55">
            <a:extLst>
              <a:ext uri="{FF2B5EF4-FFF2-40B4-BE49-F238E27FC236}">
                <a16:creationId xmlns:a16="http://schemas.microsoft.com/office/drawing/2014/main" id="{72B1AC99-4CE4-496E-984F-302DE4A3D2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4300" y="5524500"/>
            <a:ext cx="9144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8" name="Text Box 56">
            <a:extLst>
              <a:ext uri="{FF2B5EF4-FFF2-40B4-BE49-F238E27FC236}">
                <a16:creationId xmlns:a16="http://schemas.microsoft.com/office/drawing/2014/main" id="{7A1866BA-41AA-4910-A126-689EE30CC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602163"/>
            <a:ext cx="1752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200"/>
              <a:t>Cystitis</a:t>
            </a:r>
          </a:p>
        </p:txBody>
      </p:sp>
      <p:sp>
        <p:nvSpPr>
          <p:cNvPr id="100409" name="Text Box 57">
            <a:extLst>
              <a:ext uri="{FF2B5EF4-FFF2-40B4-BE49-F238E27FC236}">
                <a16:creationId xmlns:a16="http://schemas.microsoft.com/office/drawing/2014/main" id="{F9DEC706-7516-412C-AC01-A5C5E1B96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11763"/>
            <a:ext cx="2209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3200"/>
              <a:t>Urethritis</a:t>
            </a:r>
          </a:p>
        </p:txBody>
      </p:sp>
      <p:sp>
        <p:nvSpPr>
          <p:cNvPr id="100410" name="Text Box 58">
            <a:extLst>
              <a:ext uri="{FF2B5EF4-FFF2-40B4-BE49-F238E27FC236}">
                <a16:creationId xmlns:a16="http://schemas.microsoft.com/office/drawing/2014/main" id="{FF387CA4-8124-4E0F-890C-8A3514A8D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897563"/>
            <a:ext cx="1752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3200"/>
              <a:t>Pyelitis</a:t>
            </a:r>
          </a:p>
        </p:txBody>
      </p:sp>
      <p:sp>
        <p:nvSpPr>
          <p:cNvPr id="100412" name="AutoShape 60">
            <a:extLst>
              <a:ext uri="{FF2B5EF4-FFF2-40B4-BE49-F238E27FC236}">
                <a16:creationId xmlns:a16="http://schemas.microsoft.com/office/drawing/2014/main" id="{66BDE63C-6E14-4079-B907-43B54A329E2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400" y="5638800"/>
            <a:ext cx="8382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3" name="AutoShape 61">
            <a:extLst>
              <a:ext uri="{FF2B5EF4-FFF2-40B4-BE49-F238E27FC236}">
                <a16:creationId xmlns:a16="http://schemas.microsoft.com/office/drawing/2014/main" id="{30D95552-0A6F-427B-9D60-328AF6AB4E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38600" y="4953000"/>
            <a:ext cx="8382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4" name="AutoShape 62">
            <a:extLst>
              <a:ext uri="{FF2B5EF4-FFF2-40B4-BE49-F238E27FC236}">
                <a16:creationId xmlns:a16="http://schemas.microsoft.com/office/drawing/2014/main" id="{4B9A9997-B0C0-4F60-AB45-121A7B033E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95800" y="4191000"/>
            <a:ext cx="8382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5" name="Text Box 63">
            <a:extLst>
              <a:ext uri="{FF2B5EF4-FFF2-40B4-BE49-F238E27FC236}">
                <a16:creationId xmlns:a16="http://schemas.microsoft.com/office/drawing/2014/main" id="{EA5E4F62-8E9A-4DA6-9795-3DD04E70C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72000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200"/>
              <a:t>Renal stones</a:t>
            </a:r>
          </a:p>
        </p:txBody>
      </p:sp>
      <p:sp>
        <p:nvSpPr>
          <p:cNvPr id="100416" name="Text Box 64">
            <a:extLst>
              <a:ext uri="{FF2B5EF4-FFF2-40B4-BE49-F238E27FC236}">
                <a16:creationId xmlns:a16="http://schemas.microsoft.com/office/drawing/2014/main" id="{CF262CFD-1A3C-410C-A3EC-6FF037C2C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64163"/>
            <a:ext cx="2819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200"/>
              <a:t>Ureter stones</a:t>
            </a:r>
          </a:p>
        </p:txBody>
      </p:sp>
      <p:sp>
        <p:nvSpPr>
          <p:cNvPr id="100417" name="Text Box 65">
            <a:extLst>
              <a:ext uri="{FF2B5EF4-FFF2-40B4-BE49-F238E27FC236}">
                <a16:creationId xmlns:a16="http://schemas.microsoft.com/office/drawing/2014/main" id="{AA325B93-6F59-4A70-A9D9-EB0353A49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0198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3200"/>
              <a:t>Bladder stones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CF6933-83D6-4C4E-9688-24BFE61EF55E}"/>
              </a:ext>
            </a:extLst>
          </p:cNvPr>
          <p:cNvPicPr>
            <a:picLocks noChangeAspect="1"/>
          </p:cNvPicPr>
          <p:nvPr>
            <a:wavAudioFile r:embed="rId2" name="F0A2B07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0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0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0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0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0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00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0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390" grpId="0" animBg="1"/>
      <p:bldP spid="100394" grpId="0" animBg="1"/>
      <p:bldP spid="100397" grpId="0" animBg="1"/>
      <p:bldP spid="100402" grpId="0" animBg="1"/>
      <p:bldP spid="100403" grpId="0" animBg="1"/>
      <p:bldP spid="100404" grpId="0" animBg="1"/>
      <p:bldP spid="100408" grpId="0"/>
      <p:bldP spid="100409" grpId="0"/>
      <p:bldP spid="100410" grpId="0"/>
      <p:bldP spid="100415" grpId="0"/>
      <p:bldP spid="100416" grpId="0"/>
      <p:bldP spid="1004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8" name="Picture 6" descr="kidney_stone[1]">
            <a:extLst>
              <a:ext uri="{FF2B5EF4-FFF2-40B4-BE49-F238E27FC236}">
                <a16:creationId xmlns:a16="http://schemas.microsoft.com/office/drawing/2014/main" id="{C58CE100-19A5-457F-95BF-8E8B41893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791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957EB7-B395-4D3F-892F-91E41BA0AF69}"/>
              </a:ext>
            </a:extLst>
          </p:cNvPr>
          <p:cNvPicPr>
            <a:picLocks noChangeAspect="1"/>
          </p:cNvPicPr>
          <p:nvPr>
            <a:wavAudioFile r:embed="rId1" name="E9A8A5C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>
            <a:extLst>
              <a:ext uri="{FF2B5EF4-FFF2-40B4-BE49-F238E27FC236}">
                <a16:creationId xmlns:a16="http://schemas.microsoft.com/office/drawing/2014/main" id="{79FD3059-741A-4069-8DE8-459F93ED60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239000" cy="1905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3399FF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Renal herbal tea</a:t>
            </a:r>
          </a:p>
        </p:txBody>
      </p:sp>
      <p:pic>
        <p:nvPicPr>
          <p:cNvPr id="131078" name="Picture 6" descr="Untitled-1">
            <a:extLst>
              <a:ext uri="{FF2B5EF4-FFF2-40B4-BE49-F238E27FC236}">
                <a16:creationId xmlns:a16="http://schemas.microsoft.com/office/drawing/2014/main" id="{FE29FBA6-1778-42F5-8D63-D1EE963D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1828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Picture 7" descr="Untitled-2">
            <a:extLst>
              <a:ext uri="{FF2B5EF4-FFF2-40B4-BE49-F238E27FC236}">
                <a16:creationId xmlns:a16="http://schemas.microsoft.com/office/drawing/2014/main" id="{E70400C3-FE00-426A-BE02-71294310E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24400"/>
            <a:ext cx="19812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Picture 8" descr="Untitled-3">
            <a:extLst>
              <a:ext uri="{FF2B5EF4-FFF2-40B4-BE49-F238E27FC236}">
                <a16:creationId xmlns:a16="http://schemas.microsoft.com/office/drawing/2014/main" id="{0DCBDA8C-DC84-4256-9C1E-02ED1A0C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24400"/>
            <a:ext cx="19113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1" name="Picture 9" descr="damsisa">
            <a:extLst>
              <a:ext uri="{FF2B5EF4-FFF2-40B4-BE49-F238E27FC236}">
                <a16:creationId xmlns:a16="http://schemas.microsoft.com/office/drawing/2014/main" id="{1151C372-8CD5-4C3E-9FBB-15239568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2" name="Picture 10" descr="Untitled-4">
            <a:extLst>
              <a:ext uri="{FF2B5EF4-FFF2-40B4-BE49-F238E27FC236}">
                <a16:creationId xmlns:a16="http://schemas.microsoft.com/office/drawing/2014/main" id="{63B07ACE-6BCF-4DE7-972A-C7303969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1763713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3" name="Picture 11" descr="Untitled-5">
            <a:extLst>
              <a:ext uri="{FF2B5EF4-FFF2-40B4-BE49-F238E27FC236}">
                <a16:creationId xmlns:a16="http://schemas.microsoft.com/office/drawing/2014/main" id="{404FEAF1-D954-487C-B757-7E93802B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82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4" name="Picture 12" descr="Untitled-7">
            <a:extLst>
              <a:ext uri="{FF2B5EF4-FFF2-40B4-BE49-F238E27FC236}">
                <a16:creationId xmlns:a16="http://schemas.microsoft.com/office/drawing/2014/main" id="{AAB945C7-5BAA-4BF2-89CD-3DC1B280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28863"/>
            <a:ext cx="17526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14D3DA-B9B9-4BD7-8F21-7E2DA0B064E2}"/>
              </a:ext>
            </a:extLst>
          </p:cNvPr>
          <p:cNvPicPr>
            <a:picLocks noChangeAspect="1"/>
          </p:cNvPicPr>
          <p:nvPr>
            <a:wavAudioFile r:embed="rId1" name="19C2DCAF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F23FAFC-D26B-4446-B7AE-AFBC7E1C6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i="1" u="sng"/>
              <a:t>Composition of renal herbal tea :</a:t>
            </a:r>
          </a:p>
        </p:txBody>
      </p:sp>
      <p:sp>
        <p:nvSpPr>
          <p:cNvPr id="132131" name="Text Box 35">
            <a:extLst>
              <a:ext uri="{FF2B5EF4-FFF2-40B4-BE49-F238E27FC236}">
                <a16:creationId xmlns:a16="http://schemas.microsoft.com/office/drawing/2014/main" id="{02E00B64-FD97-4E56-AEF6-F41AF8911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003300"/>
            <a:ext cx="7239000" cy="57023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Each 100g contains: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Ammi visnaga fruits     20g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Cymbopogon leaves    20g   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Achillea leaves              5g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Chicory leaves               5g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Peppermint leaves        20g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Ambrosia leaves           10g</a:t>
            </a:r>
          </a:p>
          <a:p>
            <a:pPr rtl="1" eaLnBrk="1" hangingPunct="1">
              <a:spcBef>
                <a:spcPct val="50000"/>
              </a:spcBef>
            </a:pPr>
            <a:r>
              <a:rPr lang="en-US" altLang="en-US" sz="3200" b="0"/>
              <a:t>Liquorice roots              20g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598E19-96C0-44BE-8CB3-271DD7F5076B}"/>
              </a:ext>
            </a:extLst>
          </p:cNvPr>
          <p:cNvPicPr>
            <a:picLocks noChangeAspect="1"/>
          </p:cNvPicPr>
          <p:nvPr>
            <a:wavAudioFile r:embed="rId1" name="E9BC1CAF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21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73087703-85E2-47E7-905A-96342C9E3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Ammi visnaga fruits</a:t>
            </a:r>
          </a:p>
        </p:txBody>
      </p:sp>
      <p:sp>
        <p:nvSpPr>
          <p:cNvPr id="185351" name="Rectangle 7">
            <a:extLst>
              <a:ext uri="{FF2B5EF4-FFF2-40B4-BE49-F238E27FC236}">
                <a16:creationId xmlns:a16="http://schemas.microsoft.com/office/drawing/2014/main" id="{B4A4E3F0-3FBA-49D7-A879-7EB8A715FAE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90800"/>
            <a:ext cx="5257800" cy="2362200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r>
              <a:rPr lang="en-US" sz="36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Origin</a:t>
            </a:r>
            <a:r>
              <a:rPr lang="en-US" sz="3600"/>
              <a:t> :                   </a:t>
            </a:r>
            <a:r>
              <a:rPr lang="en-US" sz="3600" b="1" i="1" u="sng"/>
              <a:t>Ammi</a:t>
            </a:r>
            <a:r>
              <a:rPr lang="en-US" sz="3600"/>
              <a:t> </a:t>
            </a:r>
            <a:r>
              <a:rPr lang="en-US" sz="3600" b="1" i="1" u="sng"/>
              <a:t>visnaga</a:t>
            </a:r>
            <a:r>
              <a:rPr lang="en-US" sz="3600"/>
              <a:t>   Family: Umbelliferae</a:t>
            </a:r>
          </a:p>
        </p:txBody>
      </p:sp>
      <p:pic>
        <p:nvPicPr>
          <p:cNvPr id="185350" name="Picture 6" descr="Untitled-2">
            <a:extLst>
              <a:ext uri="{FF2B5EF4-FFF2-40B4-BE49-F238E27FC236}">
                <a16:creationId xmlns:a16="http://schemas.microsoft.com/office/drawing/2014/main" id="{BA59E3D7-7604-4AF5-B7C2-A491F67A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3505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15C780-A6FC-4286-9054-FC1B229150E9}"/>
              </a:ext>
            </a:extLst>
          </p:cNvPr>
          <p:cNvPicPr>
            <a:picLocks noChangeAspect="1"/>
          </p:cNvPicPr>
          <p:nvPr>
            <a:wavAudioFile r:embed="rId2" name="5CAB903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5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5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5351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48E25829-A74E-467D-9476-33A83A3DF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5867400" cy="838200"/>
          </a:xfrm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/>
              <a:t>Active constituents :</a:t>
            </a:r>
          </a:p>
        </p:txBody>
      </p:sp>
      <p:sp>
        <p:nvSpPr>
          <p:cNvPr id="188420" name="Rectangle 4">
            <a:extLst>
              <a:ext uri="{FF2B5EF4-FFF2-40B4-BE49-F238E27FC236}">
                <a16:creationId xmlns:a16="http://schemas.microsoft.com/office/drawing/2014/main" id="{036B4741-5540-458E-B381-46A5C7C16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/>
              <a:t>1) Furanochromones including Khellin , Visnagin and Khellol glycosides.                                                                                  2) Flavanoids.                                                                                                               3) Sterols.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4B1D00-D58E-40D2-B904-E303E9C7004D}"/>
              </a:ext>
            </a:extLst>
          </p:cNvPr>
          <p:cNvPicPr>
            <a:picLocks noChangeAspect="1"/>
          </p:cNvPicPr>
          <p:nvPr>
            <a:wavAudioFile r:embed="rId2" name="D2372CE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4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84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8418" grpId="0"/>
      <p:bldP spid="18842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0890F676-D619-4125-A791-B7EEB0032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/>
              <a:t>Main actions of Ammi visnaga</a:t>
            </a:r>
          </a:p>
        </p:txBody>
      </p:sp>
      <p:sp>
        <p:nvSpPr>
          <p:cNvPr id="189445" name="Rectangle 5">
            <a:extLst>
              <a:ext uri="{FF2B5EF4-FFF2-40B4-BE49-F238E27FC236}">
                <a16:creationId xmlns:a16="http://schemas.microsoft.com/office/drawing/2014/main" id="{B207D5E1-3C32-45C7-BEC6-159A436AA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98638"/>
            <a:ext cx="8229600" cy="3382962"/>
          </a:xfrm>
          <a:solidFill>
            <a:srgbClr val="3399FF"/>
          </a:solidFill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en-US" sz="3600"/>
              <a:t>Khellin and visnagin are responsible for the smooth muscle relaxant action on the urinary tubules , so it help expelling stones .</a:t>
            </a:r>
          </a:p>
        </p:txBody>
      </p:sp>
      <p:sp>
        <p:nvSpPr>
          <p:cNvPr id="10244" name="AutoShape 6">
            <a:extLst>
              <a:ext uri="{FF2B5EF4-FFF2-40B4-BE49-F238E27FC236}">
                <a16:creationId xmlns:a16="http://schemas.microsoft.com/office/drawing/2014/main" id="{D8D102A0-7E5F-4F31-B385-A931A1E44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828800"/>
            <a:ext cx="685800" cy="609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1F8A2D-420C-45F5-ABE0-53E1C561C5B9}"/>
              </a:ext>
            </a:extLst>
          </p:cNvPr>
          <p:cNvPicPr>
            <a:picLocks noChangeAspect="1"/>
          </p:cNvPicPr>
          <p:nvPr>
            <a:wavAudioFile r:embed="rId2" name="42D3378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94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445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1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2|11.8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7|1.3|3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1820</TotalTime>
  <Words>576</Words>
  <Application>Microsoft Office PowerPoint</Application>
  <PresentationFormat>On-screen Show (4:3)</PresentationFormat>
  <Paragraphs>77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Trebuchet MS</vt:lpstr>
      <vt:lpstr>Verdana</vt:lpstr>
      <vt:lpstr>Wingdings</vt:lpstr>
      <vt:lpstr>Carbon Block</vt:lpstr>
      <vt:lpstr>Default Design</vt:lpstr>
      <vt:lpstr>Renal herbal tea</vt:lpstr>
      <vt:lpstr>The urinary system</vt:lpstr>
      <vt:lpstr>The pattern of disorders of    urinary system  </vt:lpstr>
      <vt:lpstr>PowerPoint Presentation</vt:lpstr>
      <vt:lpstr>PowerPoint Presentation</vt:lpstr>
      <vt:lpstr>Composition of renal herbal tea :</vt:lpstr>
      <vt:lpstr>Ammi visnaga fruits</vt:lpstr>
      <vt:lpstr>Active constituents :</vt:lpstr>
      <vt:lpstr>Main actions of Ammi visnaga</vt:lpstr>
      <vt:lpstr>Cymbopogon leaves  (Half bar)</vt:lpstr>
      <vt:lpstr>PowerPoint Presentation</vt:lpstr>
      <vt:lpstr>Achillea leaves ( Yarrow )</vt:lpstr>
      <vt:lpstr>Constituents : </vt:lpstr>
      <vt:lpstr>PowerPoint Presentation</vt:lpstr>
      <vt:lpstr>Chicory leaves</vt:lpstr>
      <vt:lpstr>Active constituents</vt:lpstr>
      <vt:lpstr>PowerPoint Presentation</vt:lpstr>
      <vt:lpstr>Peppermint leaves</vt:lpstr>
      <vt:lpstr>Active constituents</vt:lpstr>
      <vt:lpstr>Main action of Peppermint</vt:lpstr>
      <vt:lpstr>Liquorice root  </vt:lpstr>
      <vt:lpstr>Constituents :</vt:lpstr>
      <vt:lpstr>PowerPoint Presentation</vt:lpstr>
      <vt:lpstr>Ambrosia maritima   (Damsisa)  </vt:lpstr>
      <vt:lpstr>Active constituents of Ambrosia:</vt:lpstr>
      <vt:lpstr>Main actions and uses of Ambrosia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herbal tea</dc:title>
  <dc:creator>Prof. Dr. F. M. El-Hosary</dc:creator>
  <cp:lastModifiedBy>Mohamed Aboelhamd</cp:lastModifiedBy>
  <cp:revision>56</cp:revision>
  <dcterms:created xsi:type="dcterms:W3CDTF">2008-03-26T00:43:51Z</dcterms:created>
  <dcterms:modified xsi:type="dcterms:W3CDTF">2020-03-20T19:46:07Z</dcterms:modified>
</cp:coreProperties>
</file>