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ar-E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409" autoAdjust="0"/>
    <p:restoredTop sz="94699" autoAdjust="0"/>
  </p:normalViewPr>
  <p:slideViewPr>
    <p:cSldViewPr>
      <p:cViewPr varScale="1">
        <p:scale>
          <a:sx n="72" d="100"/>
          <a:sy n="72" d="100"/>
        </p:scale>
        <p:origin x="17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33E4B-C951-493F-9A31-963D5C8EE0D7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31719-23F9-487D-9375-356938E70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5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0B5D8BA-F724-4617-9BF2-6E6A505474B2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43FCB54-D877-48D3-B9CF-62118BA1E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1D2B295C-1563-48E2-AC33-D508D5AF5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8BDA18B-88CF-433C-97A5-4BEB3113F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96FF20E-29EC-404E-96E5-0B480131D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88934C52-91F0-4BC1-8E10-A49BB7C8E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EAC57373-D092-423B-B639-C6DC5409D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44A7AE5F-686E-4A1F-85E3-C9CAEB682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DC3DD264-457E-4A3F-BA32-EC9DD5386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9D0D34DE-69BD-4B51-822F-4E1B33BED7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B4AD3BE-2275-426F-A655-0E647E198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892602A-07D0-4F1F-98DB-C538305079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Mohammed I. Rushdi  01006796271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2E0A6590-464A-4E04-BA32-FB53540C6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857958A-2865-4D53-B3B4-9E5493433662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62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F598B31-1E83-4F40-8DA8-695D40885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708150A-3999-455E-A217-C17E56828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 01006796271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818CEFA-B94E-4F54-9A90-F8B432F60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13B32-3227-49CE-B579-9787655A4D71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38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AA6AAEE-4E5D-441C-A553-CDAEFBA66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1775896-A349-4A82-83BF-313F24181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 01006796271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9B911E4-A7E7-4A14-92A3-8CA7CFB81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F2BE-FC4B-415D-8948-3C7CB94ED97F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13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6D93FA4-245C-4080-AD10-A9190641A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10A059B-E4B8-40F4-81CC-532AF7795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 01006796271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B78D20E-2F74-44F1-BCB9-8329C006B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07F18-D87E-425C-885E-B0073E6C5F8F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81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00EB4F0-D8F0-42B1-A3F5-B5843602C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4143E94-60E1-49F5-84DE-791B6967F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 01006796271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0C1EEB3-DF14-4B51-96CD-E103C1F49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B511F-03AA-4DBB-A29A-C02340D57330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76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5A4BBFE-3C10-4604-90C4-9F153DA68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1051658-8C32-41A5-9FF4-6707921D1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 01006796271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168B8A5-BB63-47D3-806F-07BF6E369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55280-0A7A-42D2-970D-6BA0503D8468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88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B6CAD8A-85B3-4626-8D5E-003E9AFFE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0B20E9D-6071-43B1-950F-43989B7C9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 01006796271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D646B7D-40A8-4562-B7E1-DC9C7B621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4DB86-3086-4E88-A5B7-2D048C5AB290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89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9F536FE-BF95-40DD-820B-AF060FE00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A9F402B-A073-4DB1-BE7E-4595B62A8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 01006796271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A9C08BF-64D9-480F-B2F8-81C99F4F8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86E89-55F1-43C5-BD35-936BBD41C5F2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45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51DBF90-A637-4650-AE5A-D8E6D674B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1644BEE-5C3A-428A-B7EE-29B48D979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 01006796271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300CDEC-C0C5-4CE5-84A5-1774A05DD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D112B-E474-4689-8E43-BDEAE7F67C65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55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17C6BB3-4864-425A-A972-6C009C450E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6415AD5-B228-471F-80FA-4AC3F33DDD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 01006796271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BB9D2BA-5016-4091-9C00-FBEC9B1DF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48B5A-CF77-4DF9-8914-C744BDBCBADE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03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E67DD30-0DB4-4422-848B-D9276BAA7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E3B526C-9403-481A-9DE9-2032C81B3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 01006796271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9E23E09-AC0B-434A-9A13-10797E711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F138-4345-4BAE-ACA3-7DE84CD6A50B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95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4C747D-0730-415D-B093-E2DFE9BAC22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1E7330-F0AE-40CE-B9C6-0612B6ADA6D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4079B4B-6275-45A3-A122-95DF6D11E29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78F53C-D6C8-47B5-9209-2C0E23AE6D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A176EC-157A-431E-A31E-4ABD317BA82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4242C38-4410-4B47-9433-764FB15227B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46B5F1B-56A0-40B5-A195-1C8C3D2905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18520A94-7C43-4531-A192-C2C5F4E13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EE00FAF7-46E3-4172-B267-AE6BDA956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E35E26FC-5194-4A36-8981-29AEA5311C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9CD5B9D6-063C-45B4-81C3-220A3BD932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r>
              <a:rPr lang="en-US"/>
              <a:t>Mohammed I. Rushdi  01006796271</a:t>
            </a: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3D756C5B-E168-469E-AEE6-0964BCACE7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smtClean="0"/>
            </a:lvl1pPr>
          </a:lstStyle>
          <a:p>
            <a:pPr>
              <a:defRPr/>
            </a:pPr>
            <a:fld id="{283E3A69-C434-491A-9203-41F2D5E789BE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9C55AAC-7D38-4945-91D9-F51FCAC4E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Ginger Rhizome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BD33A-041A-4BD8-9E66-6E9E2CDB5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Pharmacognosy 4 </a:t>
            </a:r>
          </a:p>
          <a:p>
            <a:pPr algn="ctr"/>
            <a:r>
              <a:rPr lang="en-US" sz="5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general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7336C0-E1D8-4F79-A66B-888D4E4EC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836712"/>
            <a:ext cx="609600" cy="609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B2BCF-E01C-40D0-B93D-4C527326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263E7-C037-4EE9-9BC7-197EB009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E9B2768-D0A3-4DB2-ABDA-100B651E4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Ginger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56011E8-E1B4-4022-AA59-36777707A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/>
              <a:t>It is the scraped or unscraped rhizome of Zingiber officinale F.: Zingiberaceae </a:t>
            </a:r>
          </a:p>
          <a:p>
            <a:pPr algn="l" rtl="0" eaLnBrk="1" hangingPunct="1"/>
            <a:r>
              <a:rPr lang="en-US" altLang="en-US"/>
              <a:t>The plant is divided into small pieces called </a:t>
            </a:r>
            <a:r>
              <a:rPr lang="en-US" altLang="en-US">
                <a:latin typeface="Arial" panose="020B0604020202020204" pitchFamily="34" charset="0"/>
              </a:rPr>
              <a:t>“</a:t>
            </a:r>
            <a:r>
              <a:rPr lang="en-US" altLang="en-US"/>
              <a:t>fingers</a:t>
            </a:r>
            <a:r>
              <a:rPr lang="en-US" altLang="en-US">
                <a:latin typeface="Arial" panose="020B0604020202020204" pitchFamily="34" charset="0"/>
              </a:rPr>
              <a:t>”</a:t>
            </a:r>
            <a:r>
              <a:rPr lang="en-US" altLang="en-US"/>
              <a:t> each piece containing a bud.</a:t>
            </a:r>
          </a:p>
          <a:p>
            <a:pPr algn="l" rtl="0" eaLnBrk="1" hangingPunct="1"/>
            <a:r>
              <a:rPr lang="en-US" altLang="en-US"/>
              <a:t>Branching:Sympodially </a:t>
            </a:r>
            <a:r>
              <a:rPr lang="en-US" altLang="en-US">
                <a:latin typeface="Arial" panose="020B0604020202020204" pitchFamily="34" charset="0"/>
              </a:rPr>
              <a:t>“</a:t>
            </a:r>
            <a:r>
              <a:rPr lang="en-US" altLang="en-US"/>
              <a:t>hands or races</a:t>
            </a:r>
            <a:r>
              <a:rPr lang="en-US" altLang="en-US">
                <a:latin typeface="Arial" panose="020B0604020202020204" pitchFamily="34" charset="0"/>
              </a:rPr>
              <a:t>”</a:t>
            </a:r>
            <a:r>
              <a:rPr lang="en-US" altLang="en-US"/>
              <a:t>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1073A7-01C8-4F54-B72E-826F03CA3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398704"/>
            <a:ext cx="6096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A583A-D224-4E7B-B8F2-B74BF019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44B1E-E7C4-4B4B-9D3C-BD73AA1D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3F35955-AE52-4D1B-B1B7-32A4A249D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Ginger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CA5C3D5-D8E0-4743-9A4E-96524C27F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/>
              <a:t>Colour: buff or light yellowish brown</a:t>
            </a:r>
          </a:p>
          <a:p>
            <a:pPr algn="l" rtl="0" eaLnBrk="1" hangingPunct="1"/>
            <a:r>
              <a:rPr lang="en-US" altLang="en-US"/>
              <a:t>Surface: longitudinal striations due to the use of knife</a:t>
            </a:r>
          </a:p>
          <a:p>
            <a:pPr algn="l" rtl="0" eaLnBrk="1" hangingPunct="1"/>
            <a:r>
              <a:rPr lang="en-US" altLang="en-US"/>
              <a:t>Fracture: short</a:t>
            </a:r>
          </a:p>
          <a:p>
            <a:pPr algn="l" rtl="0" eaLnBrk="1" hangingPunct="1"/>
            <a:r>
              <a:rPr lang="en-US" altLang="en-US"/>
              <a:t>Odour: agreable aromatic</a:t>
            </a:r>
          </a:p>
          <a:p>
            <a:pPr algn="l" rtl="0" eaLnBrk="1" hangingPunct="1"/>
            <a:r>
              <a:rPr lang="en-US" altLang="en-US"/>
              <a:t>Taste: pungent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E037AB-B3E2-4478-8ED2-66D3E0207E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3881" y="335756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187F4-4072-4BC2-AAE0-8DEDBB66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31FE7-5948-4833-B897-297F5C46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7E5F051-F301-4BDC-8BB6-957D9C4F5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powder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EC8CB8F-D59E-42CB-A228-1658814A5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altLang="en-US" sz="2800"/>
              <a:t>Mount with water or glycerin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  starch granules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/>
              <a:t>Mount with dilute iodine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  starch granules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/>
              <a:t>Mount with chloral hydrate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  oleo-resin cells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  fibres with dentate wall showing septa (non lignified except septa)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  reticulated vessels (non lignified)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0E7E82-3DC7-499A-97A3-2307AB13E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640556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CB09A-49B0-4B99-B848-AE9C5F78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581B4-8080-4404-9461-1FE761883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D8F51E24-553B-4ECA-B44F-BFECC283C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Starch granules</a:t>
            </a:r>
            <a:endParaRPr lang="ar-SA" altLang="en-US"/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5FB2D064-61EB-4682-A5E9-9F399A4F1E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060575"/>
            <a:ext cx="3678237" cy="3678238"/>
          </a:xfrm>
          <a:noFill/>
        </p:spPr>
      </p:pic>
      <p:sp>
        <p:nvSpPr>
          <p:cNvPr id="7172" name="Text Box 7">
            <a:extLst>
              <a:ext uri="{FF2B5EF4-FFF2-40B4-BE49-F238E27FC236}">
                <a16:creationId xmlns:a16="http://schemas.microsoft.com/office/drawing/2014/main" id="{DBBD67B5-96EB-45F9-B072-0CD828A7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781300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Starch granules</a:t>
            </a:r>
          </a:p>
        </p:txBody>
      </p:sp>
      <p:sp>
        <p:nvSpPr>
          <p:cNvPr id="7173" name="Line 8">
            <a:extLst>
              <a:ext uri="{FF2B5EF4-FFF2-40B4-BE49-F238E27FC236}">
                <a16:creationId xmlns:a16="http://schemas.microsoft.com/office/drawing/2014/main" id="{539D8F78-D0DD-4FD0-AC24-B60C10F90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29972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BBA5AF-10E7-44AB-8700-7B76636ED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3462" y="814387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4BDBA-BADE-457D-80BB-1CD45CF6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0BB1-DA2E-4964-BA3E-4F7796CD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91811ACE-AFB0-40E6-858F-92D2FA1F8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Reticulated x.v.</a:t>
            </a:r>
            <a:endParaRPr lang="ar-SA" altLang="en-US"/>
          </a:p>
        </p:txBody>
      </p:sp>
      <p:pic>
        <p:nvPicPr>
          <p:cNvPr id="8195" name="Picture 7">
            <a:extLst>
              <a:ext uri="{FF2B5EF4-FFF2-40B4-BE49-F238E27FC236}">
                <a16:creationId xmlns:a16="http://schemas.microsoft.com/office/drawing/2014/main" id="{74EA7D67-48A1-430B-8F82-2BB3F60E45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2670214"/>
            <a:ext cx="3087216" cy="2822498"/>
          </a:xfrm>
          <a:noFill/>
        </p:spPr>
      </p:pic>
      <p:sp>
        <p:nvSpPr>
          <p:cNvPr id="8196" name="Text Box 10">
            <a:extLst>
              <a:ext uri="{FF2B5EF4-FFF2-40B4-BE49-F238E27FC236}">
                <a16:creationId xmlns:a16="http://schemas.microsoft.com/office/drawing/2014/main" id="{9715745C-BDB0-4862-AF06-5E32C9740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6063"/>
            <a:ext cx="230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Reticulated x.v.</a:t>
            </a:r>
          </a:p>
        </p:txBody>
      </p:sp>
      <p:sp>
        <p:nvSpPr>
          <p:cNvPr id="8197" name="Line 11">
            <a:extLst>
              <a:ext uri="{FF2B5EF4-FFF2-40B4-BE49-F238E27FC236}">
                <a16:creationId xmlns:a16="http://schemas.microsoft.com/office/drawing/2014/main" id="{2C003861-A7ED-41FB-BF83-232486EBB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4563" y="3000375"/>
            <a:ext cx="2214562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Text Box 12">
            <a:extLst>
              <a:ext uri="{FF2B5EF4-FFF2-40B4-BE49-F238E27FC236}">
                <a16:creationId xmlns:a16="http://schemas.microsoft.com/office/drawing/2014/main" id="{15E588B3-1CFF-44A5-BCC6-288FCB6C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71475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Pigment cell</a:t>
            </a:r>
          </a:p>
        </p:txBody>
      </p:sp>
      <p:sp>
        <p:nvSpPr>
          <p:cNvPr id="8199" name="Line 13">
            <a:extLst>
              <a:ext uri="{FF2B5EF4-FFF2-40B4-BE49-F238E27FC236}">
                <a16:creationId xmlns:a16="http://schemas.microsoft.com/office/drawing/2014/main" id="{AA7A0D92-4846-465B-8D4D-37C8FC620A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3429000"/>
            <a:ext cx="16557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CC39BB-4710-458E-B92B-E4E2D7468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3462" y="476672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F3520-58F0-4499-B503-2D2DF856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6A04A-1920-418C-B0F4-C2811A45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>
            <a:extLst>
              <a:ext uri="{FF2B5EF4-FFF2-40B4-BE49-F238E27FC236}">
                <a16:creationId xmlns:a16="http://schemas.microsoft.com/office/drawing/2014/main" id="{2A8F9134-017A-41FD-A629-6C82A98D411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7688" y="4075113"/>
            <a:ext cx="0" cy="0"/>
          </a:xfrm>
          <a:noFill/>
        </p:spPr>
      </p:pic>
      <p:pic>
        <p:nvPicPr>
          <p:cNvPr id="9220" name="Picture 10">
            <a:extLst>
              <a:ext uri="{FF2B5EF4-FFF2-40B4-BE49-F238E27FC236}">
                <a16:creationId xmlns:a16="http://schemas.microsoft.com/office/drawing/2014/main" id="{FCFDF139-EE6A-4C15-AE05-5AFFB83743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1700808"/>
            <a:ext cx="1554699" cy="4047975"/>
          </a:xfrm>
          <a:noFill/>
        </p:spPr>
      </p:pic>
      <p:sp>
        <p:nvSpPr>
          <p:cNvPr id="9221" name="Text Box 16">
            <a:extLst>
              <a:ext uri="{FF2B5EF4-FFF2-40B4-BE49-F238E27FC236}">
                <a16:creationId xmlns:a16="http://schemas.microsoft.com/office/drawing/2014/main" id="{BC5C9461-9341-4A3D-957C-1F7D16852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708275"/>
            <a:ext cx="266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Dentate fibre</a:t>
            </a:r>
          </a:p>
        </p:txBody>
      </p:sp>
      <p:sp>
        <p:nvSpPr>
          <p:cNvPr id="9222" name="Line 17">
            <a:extLst>
              <a:ext uri="{FF2B5EF4-FFF2-40B4-BE49-F238E27FC236}">
                <a16:creationId xmlns:a16="http://schemas.microsoft.com/office/drawing/2014/main" id="{74384BA9-C85E-43DF-900D-1B2A80FEC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285273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18">
            <a:extLst>
              <a:ext uri="{FF2B5EF4-FFF2-40B4-BE49-F238E27FC236}">
                <a16:creationId xmlns:a16="http://schemas.microsoft.com/office/drawing/2014/main" id="{CA40BDED-5EDD-417E-91A9-DDC7E78F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508500"/>
            <a:ext cx="1944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ar-SA" altLang="en-US" sz="1800"/>
          </a:p>
        </p:txBody>
      </p:sp>
      <p:sp>
        <p:nvSpPr>
          <p:cNvPr id="9224" name="Line 19">
            <a:extLst>
              <a:ext uri="{FF2B5EF4-FFF2-40B4-BE49-F238E27FC236}">
                <a16:creationId xmlns:a16="http://schemas.microsoft.com/office/drawing/2014/main" id="{0D37E201-D78A-4F29-9D6E-FFC5BD06B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5425" y="3770970"/>
            <a:ext cx="1423988" cy="847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20">
            <a:extLst>
              <a:ext uri="{FF2B5EF4-FFF2-40B4-BE49-F238E27FC236}">
                <a16:creationId xmlns:a16="http://schemas.microsoft.com/office/drawing/2014/main" id="{4EFEDD06-8B22-4270-AB26-7CE37BA82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782" y="3523455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septa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E7EF71-B4FD-4F9E-8630-D8B9B4E45C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625" y="332656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E3DEC-AD11-4E98-ADD2-0A073BA2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14DC2-35E3-4CF7-95D3-079241F3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07D341F8-206B-4DDD-85B2-8694FFF66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Oleo-resin cells</a:t>
            </a:r>
            <a:endParaRPr lang="ar-SA" altLang="en-US"/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A9E4C4E4-891D-4B1F-AA9A-5BC7220906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60575"/>
            <a:ext cx="4002087" cy="3570288"/>
          </a:xfrm>
          <a:noFill/>
        </p:spPr>
      </p:pic>
      <p:sp>
        <p:nvSpPr>
          <p:cNvPr id="10244" name="Text Box 7">
            <a:extLst>
              <a:ext uri="{FF2B5EF4-FFF2-40B4-BE49-F238E27FC236}">
                <a16:creationId xmlns:a16="http://schemas.microsoft.com/office/drawing/2014/main" id="{BDAABF48-8518-43E1-9310-5BA82E11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852738"/>
            <a:ext cx="2519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Oleo-resin cell</a:t>
            </a:r>
          </a:p>
        </p:txBody>
      </p:sp>
      <p:sp>
        <p:nvSpPr>
          <p:cNvPr id="10245" name="Line 8">
            <a:extLst>
              <a:ext uri="{FF2B5EF4-FFF2-40B4-BE49-F238E27FC236}">
                <a16:creationId xmlns:a16="http://schemas.microsoft.com/office/drawing/2014/main" id="{B13914AF-8DE4-48E0-957A-0388D561A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997200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169D99-29DC-48AC-A876-57CBC426CD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3462" y="335756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E2276-42D7-45C5-912F-FA562FA6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53E18-2F43-4FC6-B87D-BF0295DA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121</TotalTime>
  <Words>189</Words>
  <Application>Microsoft Office PowerPoint</Application>
  <PresentationFormat>On-screen Show (4:3)</PresentationFormat>
  <Paragraphs>47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Wingdings</vt:lpstr>
      <vt:lpstr>Blends</vt:lpstr>
      <vt:lpstr>Ginger Rhizome</vt:lpstr>
      <vt:lpstr>Ginger </vt:lpstr>
      <vt:lpstr>Ginger </vt:lpstr>
      <vt:lpstr>The powder</vt:lpstr>
      <vt:lpstr>Starch granules</vt:lpstr>
      <vt:lpstr>Reticulated x.v.</vt:lpstr>
      <vt:lpstr>PowerPoint Presentation</vt:lpstr>
      <vt:lpstr>Oleo-resin cells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Ginger rhizome</dc:title>
  <dc:creator>Lillian</dc:creator>
  <cp:lastModifiedBy>Mohammed Ismael</cp:lastModifiedBy>
  <cp:revision>19</cp:revision>
  <dcterms:created xsi:type="dcterms:W3CDTF">2008-10-18T20:28:50Z</dcterms:created>
  <dcterms:modified xsi:type="dcterms:W3CDTF">2020-03-20T11:53:18Z</dcterms:modified>
</cp:coreProperties>
</file>