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80" r:id="rId2"/>
    <p:sldId id="256" r:id="rId3"/>
    <p:sldId id="257" r:id="rId4"/>
    <p:sldId id="258" r:id="rId5"/>
    <p:sldId id="262" r:id="rId6"/>
    <p:sldId id="264" r:id="rId7"/>
    <p:sldId id="279" r:id="rId8"/>
    <p:sldId id="270" r:id="rId9"/>
  </p:sldIdLst>
  <p:sldSz cx="9144000" cy="6858000" type="screen4x3"/>
  <p:notesSz cx="6858000" cy="91440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50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73D5-C253-4BA1-8DA3-EB03D3DFFC0D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26FF-56F9-4C9A-BE69-59B550C9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C7EDB8-91B0-4601-B447-3B221DC0F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64A9E4-6775-491F-B56B-D3716CA11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2B3AC7-7C7A-4BEB-98E0-2C4C28307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62B62-9041-4095-B613-82E7DF5297C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25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5A7739-BFA1-4DB3-A8D3-161451DBB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86243E-4068-4216-88E8-D78581280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45928A-3D50-48DC-B783-E5B34CC85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BD76A-CA1A-4CE7-B1F5-500F556EAEE0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32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DFF98-AB7E-4752-8060-84E24E731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04C079-5F6C-4B84-942D-0A04D4206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E4692B-BE09-4DCC-9D54-7B7E53DA7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5F1A0-4AC7-4BA4-8771-E42C1EDD6A4A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73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D5E5B1-234C-4C62-A66A-B56F1C9EC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DCB33C-8F08-4A63-A773-34801C83C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E71757-9139-487E-848E-60AE4A365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F77A8-E5D6-43E6-86CD-F0D920A7E67D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32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54076D-A1EC-4B10-BEC9-040C67CC9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AE57B-0EE3-4F14-B3F9-25B197E98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07BB24-B729-4F95-BAF4-276D898F5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0AFBB-7A1C-45A6-9903-EAC8A2C99EDD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34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86801-FCE0-458D-9AE5-112CB9124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B15184-BB0D-4E30-A01D-D4F90A007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D8327D-3243-460A-BB1B-82DB9EA94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7DCAC-E9B7-445C-AC98-9C7ABB5E8A21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94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7A7C1-9116-4551-8383-8E79BA75C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521E2-6226-4E27-AA1F-A8AB26F5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FD205-BCB8-46E6-8849-4C28B636D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4B5B9-2302-480F-85A2-4DEA816BC75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63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D0E176-49D0-4F56-9F11-851EF5DE2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496F4A-6E1A-409E-B6E6-F987A1388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D97C26-B63B-477F-AEF6-5658A185F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490F3-D9AE-4661-85B4-9B6F914EE80B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5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2D00CA-E280-472F-AF18-D3EB37924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29FFF1-9716-40B6-95F8-E8CC2CAEF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333594-56B7-4957-AC82-A67FE0A30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A3AFF-8B90-4DF6-9132-0A75B8DDE661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32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20AF4E-C2C8-4CC0-B96F-1A33209FE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37C231-E92F-4B58-A508-63F811C4D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31C74B-2FE5-4390-91EC-3E45F913A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363CF-F6C8-48D6-9A26-761B7E93D253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93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0E6E9-491A-4E6A-AC88-D30649CE6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9E78B-434E-4925-9FDD-79CA21A58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C6304-369E-4A27-9EF6-7A02C1295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F26BE-66AA-49A1-A5E9-FE457642330C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61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4A62D-E163-4DF1-8E32-A54A02CA2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126E7-0ADD-40ED-89B6-C58A9144D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1A999D-CEF3-4590-B483-4981BE360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2DB13-B334-4979-80F6-6D489794C88B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65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23BD07-8C8B-4373-B903-CE5E5AD22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F9E7773-62C7-480E-8DBE-5EE776EF5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3B3C4C-339A-4BC5-B9EC-BA6732D879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81920F-C5A7-419B-9D35-AE34D3C54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Mohammed I. Rushdi 01006796271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B18B69-99B6-4060-9E88-14FFC59404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>
                <a:latin typeface="Arial" panose="020B0604020202020204" pitchFamily="34" charset="0"/>
              </a:defRPr>
            </a:lvl1pPr>
          </a:lstStyle>
          <a:p>
            <a:fld id="{53015842-A4CF-44C4-B9B6-71F48C3F5583}" type="slidenum">
              <a:rPr lang="ar-EG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EE0FC-DEAF-4DA2-911B-E80370DE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971800"/>
            <a:ext cx="8647113" cy="1500187"/>
          </a:xfrm>
        </p:spPr>
        <p:txBody>
          <a:bodyPr/>
          <a:lstStyle/>
          <a:p>
            <a:pPr algn="ctr"/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Phytochemistry 1  clinical PG404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C593D-5208-4C73-870F-B68EDD27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297F8-40E6-4B09-9A6D-481DEBC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  <p:extLst>
      <p:ext uri="{BB962C8B-B14F-4D97-AF65-F5344CB8AC3E}">
        <p14:creationId xmlns:p14="http://schemas.microsoft.com/office/powerpoint/2010/main" val="401664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98692EBE-62DB-41EC-A4EF-C0F2CC2D6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2776538"/>
            <a:ext cx="8756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b="1"/>
              <a:t>Determination of ester value of oil of wintergreen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630D9B-EA87-49A3-8BDB-409DAF5C5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685800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D8E92-1047-40AC-BB39-848E876D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5D3C4-95E1-41E6-BFD2-E10DF9BB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3" grpId="0"/>
      <p:bldP spid="205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>
            <a:extLst>
              <a:ext uri="{FF2B5EF4-FFF2-40B4-BE49-F238E27FC236}">
                <a16:creationId xmlns:a16="http://schemas.microsoft.com/office/drawing/2014/main" id="{E131A068-4904-4F27-87B9-9B77CB0C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2296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endParaRPr lang="en-US" altLang="en-US" sz="3400"/>
          </a:p>
          <a:p>
            <a:pPr eaLnBrk="1" hangingPunct="1"/>
            <a:r>
              <a:rPr lang="en-US" altLang="en-US" sz="3200" b="1">
                <a:latin typeface="Tahoma" panose="020B0604030504040204" pitchFamily="34" charset="0"/>
                <a:cs typeface="Tahoma" panose="020B0604030504040204" pitchFamily="34" charset="0"/>
              </a:rPr>
              <a:t>Occurrence:</a:t>
            </a:r>
            <a:endParaRPr lang="en-US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en-US" altLang="en-US" sz="3600" b="1"/>
              <a:t>     </a:t>
            </a:r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Wintergreen </a:t>
            </a:r>
            <a:r>
              <a:rPr lang="en-US" altLang="en-US" sz="2800" b="1" u="sng">
                <a:latin typeface="Tahoma" panose="020B0604030504040204" pitchFamily="34" charset="0"/>
                <a:cs typeface="Tahoma" panose="020B0604030504040204" pitchFamily="34" charset="0"/>
              </a:rPr>
              <a:t>oil</a:t>
            </a:r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 contains about 90% methyl salicylate resulting from the hydrolysis of the phenolic glycoside gualtherin which is obtained from </a:t>
            </a:r>
            <a:r>
              <a:rPr lang="en-US" altLang="en-US" sz="2800" i="1">
                <a:latin typeface="Tahoma" panose="020B0604030504040204" pitchFamily="34" charset="0"/>
                <a:cs typeface="Tahoma" panose="020B0604030504040204" pitchFamily="34" charset="0"/>
              </a:rPr>
              <a:t>Gaultheria procumbens.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3200" b="1"/>
              <a:t>Uses:</a:t>
            </a:r>
            <a:endParaRPr lang="en-US" altLang="en-US" sz="3200"/>
          </a:p>
          <a:p>
            <a:pPr eaLnBrk="1" hangingPunct="1"/>
            <a:r>
              <a:rPr lang="en-US" altLang="en-US" sz="3200"/>
              <a:t>     </a:t>
            </a:r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Used as anti-inflammatory &amp; antirheumatic.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5C72A7-F0F5-46ED-95AD-A9F995CE8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253218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CEBA5-4838-43E4-8212-71098F44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417EE-BCD8-4053-AC85-BD3AB642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5F206128-C142-4D3F-B0FE-ED06648BF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Principle of the assay: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306D4473-DCA7-4DFC-9C4E-63C52FF9F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029" name="Rectangle 7">
            <a:extLst>
              <a:ext uri="{FF2B5EF4-FFF2-40B4-BE49-F238E27FC236}">
                <a16:creationId xmlns:a16="http://schemas.microsoft.com/office/drawing/2014/main" id="{0A6CC6DF-845B-4B53-8280-688F8CB5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30" name="Text Box 11">
            <a:extLst>
              <a:ext uri="{FF2B5EF4-FFF2-40B4-BE49-F238E27FC236}">
                <a16:creationId xmlns:a16="http://schemas.microsoft.com/office/drawing/2014/main" id="{A388A623-8D16-46EA-809C-365BB47B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839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Saponification of methyl salicylate with known excess of standard alkali (N/2 alc. KOH) yields potassium salicylate and methanol.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Then back titration of the excess alkali with standard acid (N/2 HCl) using phenolphthalein as indicator.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8276F067-90B7-452A-BC9D-81CEA1986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F10146F3-B497-4C27-807C-B02267225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751263"/>
          <a:ext cx="6019800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emSketch" r:id="rId5" imgW="5227320" imgH="1908048" progId="ACD.ChemSketch.20">
                  <p:embed/>
                </p:oleObj>
              </mc:Choice>
              <mc:Fallback>
                <p:oleObj name="ChemSketch" r:id="rId5" imgW="5227320" imgH="1908048" progId="ACD.ChemSketch.2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751263"/>
                        <a:ext cx="6019800" cy="219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Box 9">
            <a:extLst>
              <a:ext uri="{FF2B5EF4-FFF2-40B4-BE49-F238E27FC236}">
                <a16:creationId xmlns:a16="http://schemas.microsoft.com/office/drawing/2014/main" id="{E97AE5FE-9021-4239-A7BB-F3CC3452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Note:  Saponification means alkaline hydrolysis of an ester.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7A3173-616C-4F37-B7F5-99AD1A3007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473392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29DEA-4F30-4ED2-82B6-683583A5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02B01-0BFC-4744-8909-7B7319D7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 Box 12">
            <a:extLst>
              <a:ext uri="{FF2B5EF4-FFF2-40B4-BE49-F238E27FC236}">
                <a16:creationId xmlns:a16="http://schemas.microsoft.com/office/drawing/2014/main" id="{DB6089B3-F8C9-46A0-A702-EF53E0715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2590800" cy="644525"/>
          </a:xfrm>
          <a:prstGeom prst="rect">
            <a:avLst/>
          </a:prstGeom>
          <a:solidFill>
            <a:srgbClr val="FF00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Procedure</a:t>
            </a:r>
            <a:endParaRPr lang="en-US" altLang="en-US" sz="2000">
              <a:solidFill>
                <a:schemeClr val="bg1"/>
              </a:solidFill>
            </a:endParaRPr>
          </a:p>
        </p:txBody>
      </p:sp>
      <p:cxnSp>
        <p:nvCxnSpPr>
          <p:cNvPr id="15373" name="AutoShape 13">
            <a:extLst>
              <a:ext uri="{FF2B5EF4-FFF2-40B4-BE49-F238E27FC236}">
                <a16:creationId xmlns:a16="http://schemas.microsoft.com/office/drawing/2014/main" id="{A697A3B8-F0F9-41F5-90A3-6D75CFA68A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57600" y="1828800"/>
            <a:ext cx="45720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AutoShape 17">
            <a:extLst>
              <a:ext uri="{FF2B5EF4-FFF2-40B4-BE49-F238E27FC236}">
                <a16:creationId xmlns:a16="http://schemas.microsoft.com/office/drawing/2014/main" id="{25E9E833-6233-4D49-8349-AEABAA8BA9D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48400" y="1752600"/>
            <a:ext cx="1588" cy="1066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50" name="Object 30">
            <a:extLst>
              <a:ext uri="{FF2B5EF4-FFF2-40B4-BE49-F238E27FC236}">
                <a16:creationId xmlns:a16="http://schemas.microsoft.com/office/drawing/2014/main" id="{F9CA6EE5-3FD2-4B91-9402-6626081B02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828800"/>
          <a:ext cx="14938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hemSketch" r:id="rId3" imgW="859680" imgH="1140120" progId="ACD.ChemSketch.20">
                  <p:embed/>
                </p:oleObj>
              </mc:Choice>
              <mc:Fallback>
                <p:oleObj name="ChemSketch" r:id="rId3" imgW="859680" imgH="1140120" progId="ACD.ChemSketch.20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1493838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31">
            <a:extLst>
              <a:ext uri="{FF2B5EF4-FFF2-40B4-BE49-F238E27FC236}">
                <a16:creationId xmlns:a16="http://schemas.microsoft.com/office/drawing/2014/main" id="{33F48AA9-D3F8-40E5-ACD2-119DC25FD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 b="1">
                <a:latin typeface="Tahoma" panose="020B0604030504040204" pitchFamily="34" charset="0"/>
                <a:cs typeface="Tahoma" panose="020B0604030504040204" pitchFamily="34" charset="0"/>
              </a:rPr>
              <a:t>2 ml oil (pipette)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1400" b="1">
                <a:latin typeface="Tahoma" panose="020B0604030504040204" pitchFamily="34" charset="0"/>
                <a:cs typeface="Tahoma" panose="020B0604030504040204" pitchFamily="34" charset="0"/>
              </a:rPr>
              <a:t>5 ml neutral alc. (measure)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1400" b="1">
                <a:latin typeface="Tahoma" panose="020B0604030504040204" pitchFamily="34" charset="0"/>
                <a:cs typeface="Tahoma" panose="020B0604030504040204" pitchFamily="34" charset="0"/>
              </a:rPr>
              <a:t>2 drops of ph.ph.</a:t>
            </a:r>
          </a:p>
        </p:txBody>
      </p:sp>
      <p:cxnSp>
        <p:nvCxnSpPr>
          <p:cNvPr id="2056" name="AutoShape 32">
            <a:extLst>
              <a:ext uri="{FF2B5EF4-FFF2-40B4-BE49-F238E27FC236}">
                <a16:creationId xmlns:a16="http://schemas.microsoft.com/office/drawing/2014/main" id="{12EFA46B-A95E-4C36-AAE1-E1CB045CE3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52575" y="2590800"/>
            <a:ext cx="504825" cy="47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7" name="AutoShape 33">
            <a:extLst>
              <a:ext uri="{FF2B5EF4-FFF2-40B4-BE49-F238E27FC236}">
                <a16:creationId xmlns:a16="http://schemas.microsoft.com/office/drawing/2014/main" id="{AA0F6371-A2B0-451E-9396-00E86E8AF1B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95450" y="3028950"/>
            <a:ext cx="361950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8" name="AutoShape 34">
            <a:extLst>
              <a:ext uri="{FF2B5EF4-FFF2-40B4-BE49-F238E27FC236}">
                <a16:creationId xmlns:a16="http://schemas.microsoft.com/office/drawing/2014/main" id="{2A36AA11-1A14-4E68-92B5-01AAE8A8C88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695450" y="3352800"/>
            <a:ext cx="36195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9" name="Text Box 35">
            <a:extLst>
              <a:ext uri="{FF2B5EF4-FFF2-40B4-BE49-F238E27FC236}">
                <a16:creationId xmlns:a16="http://schemas.microsoft.com/office/drawing/2014/main" id="{2FB651B7-BB15-4482-B85D-B26D21E7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430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Add 0.1 N alc KOH drop wise till faint pink color (neutralization)</a:t>
            </a:r>
          </a:p>
        </p:txBody>
      </p:sp>
      <p:sp>
        <p:nvSpPr>
          <p:cNvPr id="2060" name="Text Box 36">
            <a:extLst>
              <a:ext uri="{FF2B5EF4-FFF2-40B4-BE49-F238E27FC236}">
                <a16:creationId xmlns:a16="http://schemas.microsoft.com/office/drawing/2014/main" id="{1AA56EA1-19D6-4E86-BF05-5D075100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838200"/>
            <a:ext cx="2438400" cy="60960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Why neutralization?</a:t>
            </a:r>
          </a:p>
          <a:p>
            <a:pPr eaLnBrk="1" hangingPunct="1"/>
            <a:r>
              <a:rPr lang="en-US" altLang="en-US" sz="1400" b="1"/>
              <a:t>Why alc. not aqu. KOH?</a:t>
            </a:r>
          </a:p>
          <a:p>
            <a:pPr eaLnBrk="1" hangingPunct="1"/>
            <a:endParaRPr lang="en-US" altLang="en-US" sz="1400" b="1"/>
          </a:p>
        </p:txBody>
      </p:sp>
      <p:sp>
        <p:nvSpPr>
          <p:cNvPr id="2061" name="Text Box 37">
            <a:extLst>
              <a:ext uri="{FF2B5EF4-FFF2-40B4-BE49-F238E27FC236}">
                <a16:creationId xmlns:a16="http://schemas.microsoft.com/office/drawing/2014/main" id="{8CA25A71-1A0E-47D1-81AE-C536B1E60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28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Add 20 ml 0.5N alc. KOH (pipette)</a:t>
            </a:r>
          </a:p>
        </p:txBody>
      </p:sp>
      <p:sp>
        <p:nvSpPr>
          <p:cNvPr id="2062" name="Text Box 38">
            <a:extLst>
              <a:ext uri="{FF2B5EF4-FFF2-40B4-BE49-F238E27FC236}">
                <a16:creationId xmlns:a16="http://schemas.microsoft.com/office/drawing/2014/main" id="{61E41891-28BF-4774-9703-C729C0F39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514600"/>
            <a:ext cx="1447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/>
              <a:t>Color change?</a:t>
            </a:r>
          </a:p>
        </p:txBody>
      </p:sp>
      <p:sp>
        <p:nvSpPr>
          <p:cNvPr id="2063" name="Text Box 39">
            <a:extLst>
              <a:ext uri="{FF2B5EF4-FFF2-40B4-BE49-F238E27FC236}">
                <a16:creationId xmlns:a16="http://schemas.microsoft.com/office/drawing/2014/main" id="{FD3D8AA2-2B63-49D2-9F82-6C11AC450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48000"/>
            <a:ext cx="297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Reflux for 1 hr. using air condenser.</a:t>
            </a:r>
          </a:p>
        </p:txBody>
      </p:sp>
      <p:cxnSp>
        <p:nvCxnSpPr>
          <p:cNvPr id="2064" name="AutoShape 40">
            <a:extLst>
              <a:ext uri="{FF2B5EF4-FFF2-40B4-BE49-F238E27FC236}">
                <a16:creationId xmlns:a16="http://schemas.microsoft.com/office/drawing/2014/main" id="{608A8646-DC57-4422-819F-E600585278F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82494" y="4152106"/>
            <a:ext cx="6858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5" name="Text Box 41">
            <a:extLst>
              <a:ext uri="{FF2B5EF4-FFF2-40B4-BE49-F238E27FC236}">
                <a16:creationId xmlns:a16="http://schemas.microsoft.com/office/drawing/2014/main" id="{98ACB039-A904-4531-8D05-7787FC50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86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cool</a:t>
            </a:r>
          </a:p>
        </p:txBody>
      </p:sp>
      <p:sp>
        <p:nvSpPr>
          <p:cNvPr id="2066" name="Text Box 42">
            <a:extLst>
              <a:ext uri="{FF2B5EF4-FFF2-40B4-BE49-F238E27FC236}">
                <a16:creationId xmlns:a16="http://schemas.microsoft.com/office/drawing/2014/main" id="{3D8BC171-A059-46C4-8DD4-E69C2FE8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95800"/>
            <a:ext cx="304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Add 20 ml distilled water + 3 drops of ph.ph.</a:t>
            </a:r>
          </a:p>
        </p:txBody>
      </p:sp>
      <p:graphicFrame>
        <p:nvGraphicFramePr>
          <p:cNvPr id="2051" name="Object 43">
            <a:extLst>
              <a:ext uri="{FF2B5EF4-FFF2-40B4-BE49-F238E27FC236}">
                <a16:creationId xmlns:a16="http://schemas.microsoft.com/office/drawing/2014/main" id="{622C5583-6ABD-4132-9E14-C617E1C8B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362200"/>
          <a:ext cx="533400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hemSketch" r:id="rId5" imgW="780120" imgH="6333840" progId="ACD.ChemSketch.20">
                  <p:embed/>
                </p:oleObj>
              </mc:Choice>
              <mc:Fallback>
                <p:oleObj name="ChemSketch" r:id="rId5" imgW="780120" imgH="6333840" progId="ACD.ChemSketch.20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62200"/>
                        <a:ext cx="533400" cy="435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44">
            <a:extLst>
              <a:ext uri="{FF2B5EF4-FFF2-40B4-BE49-F238E27FC236}">
                <a16:creationId xmlns:a16="http://schemas.microsoft.com/office/drawing/2014/main" id="{8AFF10E1-36DB-4B32-8002-0D3A7BBB5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962400"/>
            <a:ext cx="1181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/>
              <a:t>N/2 HCl</a:t>
            </a:r>
          </a:p>
        </p:txBody>
      </p:sp>
      <p:cxnSp>
        <p:nvCxnSpPr>
          <p:cNvPr id="2068" name="AutoShape 45">
            <a:extLst>
              <a:ext uri="{FF2B5EF4-FFF2-40B4-BE49-F238E27FC236}">
                <a16:creationId xmlns:a16="http://schemas.microsoft.com/office/drawing/2014/main" id="{49955EB8-6666-49B5-BE1C-571F167F199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33800" y="4114800"/>
            <a:ext cx="57150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9" name="AutoShape 46">
            <a:extLst>
              <a:ext uri="{FF2B5EF4-FFF2-40B4-BE49-F238E27FC236}">
                <a16:creationId xmlns:a16="http://schemas.microsoft.com/office/drawing/2014/main" id="{8760FDE1-F868-40AC-BDA3-04D8D8B12DE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2000" y="4800600"/>
            <a:ext cx="838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Text Box 47">
            <a:extLst>
              <a:ext uri="{FF2B5EF4-FFF2-40B4-BE49-F238E27FC236}">
                <a16:creationId xmlns:a16="http://schemas.microsoft.com/office/drawing/2014/main" id="{C6AE6F11-19AD-4DBF-8202-8A77D542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76800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The end point is the </a:t>
            </a:r>
            <a:r>
              <a:rPr lang="en-US" altLang="en-US" sz="20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disappearance of the pink color of ph.ph.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Carry out a blank experiment.</a:t>
            </a:r>
          </a:p>
        </p:txBody>
      </p:sp>
      <p:sp>
        <p:nvSpPr>
          <p:cNvPr id="2071" name="Line 24">
            <a:extLst>
              <a:ext uri="{FF2B5EF4-FFF2-40B4-BE49-F238E27FC236}">
                <a16:creationId xmlns:a16="http://schemas.microsoft.com/office/drawing/2014/main" id="{9F32F9D0-B9C6-45A9-9F06-8F46210849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51054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72" name="Text Box 25">
            <a:extLst>
              <a:ext uri="{FF2B5EF4-FFF2-40B4-BE49-F238E27FC236}">
                <a16:creationId xmlns:a16="http://schemas.microsoft.com/office/drawing/2014/main" id="{E7873B85-793E-48B3-9CDD-F59611015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Conical flask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2C625-B3C5-493A-AA92-563EC682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7E103-329A-445A-8AA4-0B457614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9" grpId="0"/>
      <p:bldP spid="2060" grpId="0" animBg="1"/>
      <p:bldP spid="2061" grpId="0"/>
      <p:bldP spid="2062" grpId="0"/>
      <p:bldP spid="2063" grpId="0"/>
      <p:bldP spid="2065" grpId="0"/>
      <p:bldP spid="2066" grpId="0"/>
      <p:bldP spid="2067" grpId="0"/>
      <p:bldP spid="20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>
            <a:extLst>
              <a:ext uri="{FF2B5EF4-FFF2-40B4-BE49-F238E27FC236}">
                <a16:creationId xmlns:a16="http://schemas.microsoft.com/office/drawing/2014/main" id="{8BBB6711-3F51-40D3-9A82-936B520C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3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Text Box 13">
            <a:extLst>
              <a:ext uri="{FF2B5EF4-FFF2-40B4-BE49-F238E27FC236}">
                <a16:creationId xmlns:a16="http://schemas.microsoft.com/office/drawing/2014/main" id="{A3508DC8-7D6D-4230-A1BF-FBB55785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Calculations:</a:t>
            </a:r>
          </a:p>
        </p:txBody>
      </p:sp>
      <p:sp>
        <p:nvSpPr>
          <p:cNvPr id="9220" name="Text Box 14">
            <a:extLst>
              <a:ext uri="{FF2B5EF4-FFF2-40B4-BE49-F238E27FC236}">
                <a16:creationId xmlns:a16="http://schemas.microsoft.com/office/drawing/2014/main" id="{55024C81-B96A-4BED-87EB-10A34605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Percentage of ester =</a:t>
            </a:r>
          </a:p>
        </p:txBody>
      </p:sp>
      <p:sp>
        <p:nvSpPr>
          <p:cNvPr id="9221" name="Text Box 16">
            <a:extLst>
              <a:ext uri="{FF2B5EF4-FFF2-40B4-BE49-F238E27FC236}">
                <a16:creationId xmlns:a16="http://schemas.microsoft.com/office/drawing/2014/main" id="{13026781-4A18-47FF-8D75-BF6FC22A2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9548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=          %  W/W</a:t>
            </a:r>
          </a:p>
        </p:txBody>
      </p:sp>
      <p:cxnSp>
        <p:nvCxnSpPr>
          <p:cNvPr id="9222" name="AutoShape 18">
            <a:extLst>
              <a:ext uri="{FF2B5EF4-FFF2-40B4-BE49-F238E27FC236}">
                <a16:creationId xmlns:a16="http://schemas.microsoft.com/office/drawing/2014/main" id="{A7E81E59-1252-47D3-A30A-F54DE95B1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1524000"/>
            <a:ext cx="3733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Text Box 19">
            <a:extLst>
              <a:ext uri="{FF2B5EF4-FFF2-40B4-BE49-F238E27FC236}">
                <a16:creationId xmlns:a16="http://schemas.microsoft.com/office/drawing/2014/main" id="{7A3C4861-6DD8-465F-AF96-771F8D5E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1057275"/>
            <a:ext cx="3695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(B - E) X M X 100</a:t>
            </a:r>
          </a:p>
        </p:txBody>
      </p:sp>
      <p:sp>
        <p:nvSpPr>
          <p:cNvPr id="9224" name="Text Box 20">
            <a:extLst>
              <a:ext uri="{FF2B5EF4-FFF2-40B4-BE49-F238E27FC236}">
                <a16:creationId xmlns:a16="http://schemas.microsoft.com/office/drawing/2014/main" id="{078465D3-514C-4700-821C-3F5B33A5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1466850"/>
            <a:ext cx="3133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800"/>
              <a:t>W</a:t>
            </a:r>
          </a:p>
        </p:txBody>
      </p:sp>
      <p:sp>
        <p:nvSpPr>
          <p:cNvPr id="9225" name="Text Box 14">
            <a:extLst>
              <a:ext uri="{FF2B5EF4-FFF2-40B4-BE49-F238E27FC236}">
                <a16:creationId xmlns:a16="http://schemas.microsoft.com/office/drawing/2014/main" id="{6A84FB76-06B1-43D7-B5F2-3AFCAB4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81325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Each 1 ml N/2 alc. KOH =</a:t>
            </a:r>
          </a:p>
        </p:txBody>
      </p:sp>
      <p:cxnSp>
        <p:nvCxnSpPr>
          <p:cNvPr id="9226" name="AutoShape 18">
            <a:extLst>
              <a:ext uri="{FF2B5EF4-FFF2-40B4-BE49-F238E27FC236}">
                <a16:creationId xmlns:a16="http://schemas.microsoft.com/office/drawing/2014/main" id="{9D8D2353-AA6F-4592-A744-AD1A502A84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3400" y="3276600"/>
            <a:ext cx="434340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7" name="Text Box 19">
            <a:extLst>
              <a:ext uri="{FF2B5EF4-FFF2-40B4-BE49-F238E27FC236}">
                <a16:creationId xmlns:a16="http://schemas.microsoft.com/office/drawing/2014/main" id="{3DA57492-B043-4A48-9DCF-D39C3E30C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19400"/>
            <a:ext cx="4533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M.Wt. of methyl salicylate X N</a:t>
            </a:r>
          </a:p>
        </p:txBody>
      </p:sp>
      <p:sp>
        <p:nvSpPr>
          <p:cNvPr id="9228" name="Text Box 20">
            <a:extLst>
              <a:ext uri="{FF2B5EF4-FFF2-40B4-BE49-F238E27FC236}">
                <a16:creationId xmlns:a16="http://schemas.microsoft.com/office/drawing/2014/main" id="{87141820-917F-4E83-92BC-86D11956F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3228975"/>
            <a:ext cx="3133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1000</a:t>
            </a:r>
          </a:p>
        </p:txBody>
      </p:sp>
      <p:cxnSp>
        <p:nvCxnSpPr>
          <p:cNvPr id="9229" name="AutoShape 18">
            <a:extLst>
              <a:ext uri="{FF2B5EF4-FFF2-40B4-BE49-F238E27FC236}">
                <a16:creationId xmlns:a16="http://schemas.microsoft.com/office/drawing/2014/main" id="{9CA68565-C049-479F-96D1-E774060E65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191000"/>
            <a:ext cx="18288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0" name="Text Box 19">
            <a:extLst>
              <a:ext uri="{FF2B5EF4-FFF2-40B4-BE49-F238E27FC236}">
                <a16:creationId xmlns:a16="http://schemas.microsoft.com/office/drawing/2014/main" id="{8388E7E3-1990-4AF5-BA47-30D1ABE1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733800"/>
            <a:ext cx="4533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152 X 0.5</a:t>
            </a:r>
          </a:p>
        </p:txBody>
      </p:sp>
      <p:sp>
        <p:nvSpPr>
          <p:cNvPr id="9231" name="Text Box 20">
            <a:extLst>
              <a:ext uri="{FF2B5EF4-FFF2-40B4-BE49-F238E27FC236}">
                <a16:creationId xmlns:a16="http://schemas.microsoft.com/office/drawing/2014/main" id="{230C4BE3-93C0-4720-BF3A-1D7C5B9CE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4143375"/>
            <a:ext cx="3133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1000</a:t>
            </a:r>
          </a:p>
        </p:txBody>
      </p:sp>
      <p:sp>
        <p:nvSpPr>
          <p:cNvPr id="9232" name="TextBox 28">
            <a:extLst>
              <a:ext uri="{FF2B5EF4-FFF2-40B4-BE49-F238E27FC236}">
                <a16:creationId xmlns:a16="http://schemas.microsoft.com/office/drawing/2014/main" id="{CFD8461E-573A-4312-A2B0-B4A1F6310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862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=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CB66B-4DC2-4B0F-B9DE-DB409FD8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83DB3-85EB-4063-B776-7BED01E5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126E1F-070D-4A15-8637-987AC276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572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3200" b="1"/>
              <a:t>Ester value or ester number:</a:t>
            </a:r>
          </a:p>
          <a:p>
            <a:endParaRPr lang="en-US" altLang="en-US" sz="3200" b="1">
              <a:latin typeface="Arial" panose="020B0604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326EC9F-DA64-4BDA-ADF2-D622FFA0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endParaRPr lang="en-US" altLang="en-US" sz="1600"/>
          </a:p>
          <a:p>
            <a:r>
              <a:rPr lang="en-US" altLang="en-US" sz="1600">
                <a:latin typeface="Arial" panose="020B0604020202020204" pitchFamily="34" charset="0"/>
              </a:rPr>
              <a:t>     </a:t>
            </a:r>
            <a:r>
              <a:rPr lang="en-US" altLang="en-US" sz="2800">
                <a:latin typeface="Arial" panose="020B0604020202020204" pitchFamily="34" charset="0"/>
              </a:rPr>
              <a:t>Number of milligrams of KOH required to saponify the ester present in 1 g of the oil.</a:t>
            </a:r>
          </a:p>
        </p:txBody>
      </p:sp>
      <p:cxnSp>
        <p:nvCxnSpPr>
          <p:cNvPr id="10244" name="AutoShape 4">
            <a:extLst>
              <a:ext uri="{FF2B5EF4-FFF2-40B4-BE49-F238E27FC236}">
                <a16:creationId xmlns:a16="http://schemas.microsoft.com/office/drawing/2014/main" id="{EBC4B94E-3339-4422-BE37-7937F795BB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2667000"/>
            <a:ext cx="3238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5" name="Text Box 5">
            <a:extLst>
              <a:ext uri="{FF2B5EF4-FFF2-40B4-BE49-F238E27FC236}">
                <a16:creationId xmlns:a16="http://schemas.microsoft.com/office/drawing/2014/main" id="{DD23188A-4452-4E0A-AA5A-0AFBFFC3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09800"/>
            <a:ext cx="3657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400"/>
              <a:t>(B – E) X 0.028 X 1000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46A4F327-AAA2-490C-827F-229E5AA4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590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/>
              <a:t>W</a:t>
            </a:r>
          </a:p>
        </p:txBody>
      </p:sp>
      <p:sp>
        <p:nvSpPr>
          <p:cNvPr id="10247" name="TextBox 29">
            <a:extLst>
              <a:ext uri="{FF2B5EF4-FFF2-40B4-BE49-F238E27FC236}">
                <a16:creationId xmlns:a16="http://schemas.microsoft.com/office/drawing/2014/main" id="{208991EE-F91D-4425-9264-9AC6195B3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Ester value =</a:t>
            </a:r>
          </a:p>
        </p:txBody>
      </p:sp>
      <p:sp>
        <p:nvSpPr>
          <p:cNvPr id="10248" name="TextBox 30">
            <a:extLst>
              <a:ext uri="{FF2B5EF4-FFF2-40B4-BE49-F238E27FC236}">
                <a16:creationId xmlns:a16="http://schemas.microsoft.com/office/drawing/2014/main" id="{237BC8ED-05DF-4ABD-B31D-0DE88BC1F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0.028 = 56/(2 X 1000)</a:t>
            </a:r>
          </a:p>
        </p:txBody>
      </p:sp>
      <p:sp>
        <p:nvSpPr>
          <p:cNvPr id="10249" name="TextBox 31">
            <a:extLst>
              <a:ext uri="{FF2B5EF4-FFF2-40B4-BE49-F238E27FC236}">
                <a16:creationId xmlns:a16="http://schemas.microsoft.com/office/drawing/2014/main" id="{32EB8CA4-CC5A-496C-8799-7461B68C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0"/>
            <a:ext cx="693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When we use ester value?</a:t>
            </a:r>
          </a:p>
          <a:p>
            <a:pPr eaLnBrk="1" hangingPunct="1"/>
            <a:r>
              <a:rPr lang="en-US" altLang="en-US" sz="2400"/>
              <a:t>  1- When the ester structure is unknown.</a:t>
            </a:r>
          </a:p>
          <a:p>
            <a:pPr eaLnBrk="1" hangingPunct="1"/>
            <a:r>
              <a:rPr lang="en-US" altLang="en-US" sz="2400"/>
              <a:t>  2- When the ester is present in small amounts.</a:t>
            </a:r>
          </a:p>
          <a:p>
            <a:pPr eaLnBrk="1" hangingPunct="1"/>
            <a:r>
              <a:rPr lang="en-US" altLang="en-US" sz="2400"/>
              <a:t>  3- When there is a mixture of more than one ester.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4E5F59-95D1-41A3-BBA3-0A439AF4D5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209550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FA3E3-A468-4358-8D9C-DEB13433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F6A41-1DF3-47CA-AB22-3B15583E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>
            <a:extLst>
              <a:ext uri="{FF2B5EF4-FFF2-40B4-BE49-F238E27FC236}">
                <a16:creationId xmlns:a16="http://schemas.microsoft.com/office/drawing/2014/main" id="{DCB3B718-1675-4F31-98C6-DF9BDC67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7848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800" b="1"/>
              <a:t>Thank you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4DA7E-58DE-4429-97D2-1A9D887C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21/3/2020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C8D7B-61C9-458D-92E0-78D74EB9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Rushdi 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2054</TotalTime>
  <Words>399</Words>
  <Application>Microsoft Office PowerPoint</Application>
  <PresentationFormat>On-screen Show (4:3)</PresentationFormat>
  <Paragraphs>67</Paragraphs>
  <Slides>8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Default Design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Mohammed Ismael</cp:lastModifiedBy>
  <cp:revision>42</cp:revision>
  <dcterms:created xsi:type="dcterms:W3CDTF">2008-09-16T21:52:38Z</dcterms:created>
  <dcterms:modified xsi:type="dcterms:W3CDTF">2020-03-20T11:54:39Z</dcterms:modified>
</cp:coreProperties>
</file>