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1" r:id="rId6"/>
    <p:sldId id="262" r:id="rId7"/>
    <p:sldId id="263" r:id="rId8"/>
    <p:sldId id="264" r:id="rId9"/>
    <p:sldId id="278"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31C6BEC-0A71-49B9-A034-91A44FE2D6F1}" type="datetimeFigureOut">
              <a:rPr lang="ar-EG" smtClean="0"/>
              <a:pPr/>
              <a:t>22/07/1441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08E6FF-27BB-4F6B-8BAA-8FEED4D186B4}"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0B08E6FF-27BB-4F6B-8BAA-8FEED4D186B4}" type="slidenum">
              <a:rPr lang="ar-EG" smtClean="0"/>
              <a:pPr/>
              <a:t>8</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997E04-662A-4F12-BB2E-F85979B20D7E}" type="datetime1">
              <a:rPr lang="en-US" smtClean="0"/>
              <a:pPr/>
              <a:t>3/16/2020</a:t>
            </a:fld>
            <a:endParaRPr lang="en-US"/>
          </a:p>
        </p:txBody>
      </p:sp>
      <p:sp>
        <p:nvSpPr>
          <p:cNvPr id="5" name="Footer Placeholder 4"/>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6F73E1-60FD-46E9-8278-C4629A99F2D3}" type="datetime1">
              <a:rPr lang="en-US" smtClean="0"/>
              <a:pPr/>
              <a:t>3/16/2020</a:t>
            </a:fld>
            <a:endParaRPr lang="en-US"/>
          </a:p>
        </p:txBody>
      </p:sp>
      <p:sp>
        <p:nvSpPr>
          <p:cNvPr id="5" name="Footer Placeholder 4"/>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E3D593-5AB1-4433-99D1-E8D783F710FB}" type="datetime1">
              <a:rPr lang="en-US" smtClean="0"/>
              <a:pPr/>
              <a:t>3/16/2020</a:t>
            </a:fld>
            <a:endParaRPr lang="en-US"/>
          </a:p>
        </p:txBody>
      </p:sp>
      <p:sp>
        <p:nvSpPr>
          <p:cNvPr id="5" name="Footer Placeholder 4"/>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1CF69-90AC-4FCC-A7F6-4A5226735C56}" type="datetime1">
              <a:rPr lang="en-US" smtClean="0"/>
              <a:pPr/>
              <a:t>3/16/2020</a:t>
            </a:fld>
            <a:endParaRPr lang="en-US"/>
          </a:p>
        </p:txBody>
      </p:sp>
      <p:sp>
        <p:nvSpPr>
          <p:cNvPr id="5" name="Footer Placeholder 4"/>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F48E1C-ADD9-4190-ABDA-5DBDD69C3411}" type="datetime1">
              <a:rPr lang="en-US" smtClean="0"/>
              <a:pPr/>
              <a:t>3/16/2020</a:t>
            </a:fld>
            <a:endParaRPr lang="en-US"/>
          </a:p>
        </p:txBody>
      </p:sp>
      <p:sp>
        <p:nvSpPr>
          <p:cNvPr id="5" name="Footer Placeholder 4"/>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9FB593-E8B8-4018-B0CB-3CEF6187E91C}" type="datetime1">
              <a:rPr lang="en-US" smtClean="0"/>
              <a:pPr/>
              <a:t>3/16/2020</a:t>
            </a:fld>
            <a:endParaRPr lang="en-US"/>
          </a:p>
        </p:txBody>
      </p:sp>
      <p:sp>
        <p:nvSpPr>
          <p:cNvPr id="6" name="Footer Placeholder 5"/>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731D4D-4642-4FDF-A9EB-9AA062FD7B37}" type="datetime1">
              <a:rPr lang="en-US" smtClean="0"/>
              <a:pPr/>
              <a:t>3/16/2020</a:t>
            </a:fld>
            <a:endParaRPr lang="en-US"/>
          </a:p>
        </p:txBody>
      </p:sp>
      <p:sp>
        <p:nvSpPr>
          <p:cNvPr id="8" name="Footer Placeholder 7"/>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E9D820-3CE0-4EAD-9933-3EFA6C9F43BC}" type="datetime1">
              <a:rPr lang="en-US" smtClean="0"/>
              <a:pPr/>
              <a:t>3/16/2020</a:t>
            </a:fld>
            <a:endParaRPr lang="en-US"/>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4B28B-7D73-4CE4-910F-4CBE9D67C7DF}" type="datetime1">
              <a:rPr lang="en-US" smtClean="0"/>
              <a:pPr/>
              <a:t>3/16/2020</a:t>
            </a:fld>
            <a:endParaRPr lang="en-US"/>
          </a:p>
        </p:txBody>
      </p:sp>
      <p:sp>
        <p:nvSpPr>
          <p:cNvPr id="3" name="Footer Placeholder 2"/>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9096B3-676A-4BAA-8830-13CEE2EE2BFC}" type="datetime1">
              <a:rPr lang="en-US" smtClean="0"/>
              <a:pPr/>
              <a:t>3/16/2020</a:t>
            </a:fld>
            <a:endParaRPr lang="en-US"/>
          </a:p>
        </p:txBody>
      </p:sp>
      <p:sp>
        <p:nvSpPr>
          <p:cNvPr id="6" name="Footer Placeholder 5"/>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FAE805-4EE2-43A3-9042-6B0613F99272}" type="datetime1">
              <a:rPr lang="en-US" smtClean="0"/>
              <a:pPr/>
              <a:t>3/16/2020</a:t>
            </a:fld>
            <a:endParaRPr lang="en-US"/>
          </a:p>
        </p:txBody>
      </p:sp>
      <p:sp>
        <p:nvSpPr>
          <p:cNvPr id="6" name="Footer Placeholder 5"/>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7DBB3-7A99-4F9A-B83A-3B5612D1FE89}" type="datetime1">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Assis. Prof. Mohammed Hosny Hassan, Associate Professor of Medical Biochemistry, Faculty of Medicine, SVU</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7.xml"/><Relationship Id="rId1" Type="http://schemas.openxmlformats.org/officeDocument/2006/relationships/audio" Target="../media/audio21.wav"/><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media/audio5.wav"/><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gif"/><Relationship Id="rId2" Type="http://schemas.openxmlformats.org/officeDocument/2006/relationships/slideLayout" Target="../slideLayouts/slideLayout6.xml"/><Relationship Id="rId1" Type="http://schemas.openxmlformats.org/officeDocument/2006/relationships/audio" Target="../media/audio8.wav"/><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audio" Target="../media/audio9.wav"/><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Urinary stones</a:t>
            </a:r>
            <a:endParaRPr lang="ar-EG" b="1" dirty="0">
              <a:solidFill>
                <a:srgbClr val="FF0000"/>
              </a:solidFill>
            </a:endParaRPr>
          </a:p>
        </p:txBody>
      </p:sp>
      <p:sp>
        <p:nvSpPr>
          <p:cNvPr id="3" name="Subtitle 2"/>
          <p:cNvSpPr>
            <a:spLocks noGrp="1"/>
          </p:cNvSpPr>
          <p:nvPr>
            <p:ph type="subTitle" idx="1"/>
          </p:nvPr>
        </p:nvSpPr>
        <p:spPr/>
        <p:txBody>
          <a:bodyPr>
            <a:normAutofit fontScale="92500" lnSpcReduction="20000"/>
          </a:bodyPr>
          <a:lstStyle/>
          <a:p>
            <a:r>
              <a:rPr lang="en-US" b="1" dirty="0" smtClean="0">
                <a:solidFill>
                  <a:srgbClr val="7030A0"/>
                </a:solidFill>
              </a:rPr>
              <a:t>By</a:t>
            </a:r>
          </a:p>
          <a:p>
            <a:r>
              <a:rPr lang="en-US" b="1" dirty="0" err="1" smtClean="0">
                <a:solidFill>
                  <a:srgbClr val="7030A0"/>
                </a:solidFill>
              </a:rPr>
              <a:t>Assis</a:t>
            </a:r>
            <a:r>
              <a:rPr lang="en-US" b="1" dirty="0" smtClean="0">
                <a:solidFill>
                  <a:srgbClr val="7030A0"/>
                </a:solidFill>
              </a:rPr>
              <a:t>. Prof. Mohammed </a:t>
            </a:r>
            <a:r>
              <a:rPr lang="en-US" b="1" dirty="0" err="1" smtClean="0">
                <a:solidFill>
                  <a:srgbClr val="7030A0"/>
                </a:solidFill>
              </a:rPr>
              <a:t>Hosny</a:t>
            </a:r>
            <a:r>
              <a:rPr lang="en-US" b="1" dirty="0" smtClean="0">
                <a:solidFill>
                  <a:srgbClr val="7030A0"/>
                </a:solidFill>
              </a:rPr>
              <a:t> Hassan</a:t>
            </a:r>
          </a:p>
          <a:p>
            <a:r>
              <a:rPr lang="en-US" dirty="0" smtClean="0">
                <a:solidFill>
                  <a:schemeClr val="tx1"/>
                </a:solidFill>
              </a:rPr>
              <a:t>Associate Professor of Medical Biochemistry, Faculty of Medicine, SVU</a:t>
            </a:r>
            <a:endParaRPr lang="ar-EG" dirty="0" smtClean="0">
              <a:solidFill>
                <a:schemeClr val="tx1"/>
              </a:solidFill>
            </a:endParaRPr>
          </a:p>
          <a:p>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6" name="~PP2146.WAV">
            <a:hlinkClick r:id="" action="ppaction://media"/>
          </p:cNvPr>
          <p:cNvPicPr>
            <a:picLocks noRot="1" noChangeAspect="1"/>
          </p:cNvPicPr>
          <p:nvPr>
            <a:wavAudioFile r:embed="rId1" name="~PP2146.WAV"/>
          </p:nvPr>
        </p:nvPicPr>
        <p:blipFill>
          <a:blip r:embed="rId3"/>
          <a:stretch>
            <a:fillRect/>
          </a:stretch>
        </p:blipFill>
        <p:spPr>
          <a:xfrm>
            <a:off x="8696325" y="6410325"/>
            <a:ext cx="304800" cy="304800"/>
          </a:xfrm>
          <a:prstGeom prst="rect">
            <a:avLst/>
          </a:prstGeom>
        </p:spPr>
      </p:pic>
    </p:spTree>
  </p:cSld>
  <p:clrMapOvr>
    <a:masterClrMapping/>
  </p:clrMapOvr>
  <p:transition advTm="274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smtClean="0"/>
              <a:t>1. Calcium Stones</a:t>
            </a:r>
            <a:r>
              <a:rPr lang="en-US" dirty="0" smtClean="0"/>
              <a:t/>
            </a:r>
            <a:br>
              <a:rPr lang="en-US" dirty="0" smtClean="0"/>
            </a:br>
            <a:endParaRPr lang="ar-EG" dirty="0"/>
          </a:p>
        </p:txBody>
      </p:sp>
      <p:sp>
        <p:nvSpPr>
          <p:cNvPr id="3" name="Content Placeholder 2"/>
          <p:cNvSpPr>
            <a:spLocks noGrp="1"/>
          </p:cNvSpPr>
          <p:nvPr>
            <p:ph idx="1"/>
          </p:nvPr>
        </p:nvSpPr>
        <p:spPr>
          <a:xfrm>
            <a:off x="457200" y="1066800"/>
            <a:ext cx="8229600" cy="5562600"/>
          </a:xfrm>
        </p:spPr>
        <p:txBody>
          <a:bodyPr>
            <a:normAutofit/>
          </a:bodyPr>
          <a:lstStyle/>
          <a:p>
            <a:pPr lvl="0" algn="just"/>
            <a:r>
              <a:rPr lang="en-US" dirty="0" smtClean="0"/>
              <a:t>A majority of calcium stones consist of &gt;90% oxalate with trace amounts of phosphate. Several factors contribute to formation of this type of stone. An estimated 40–60% of all calcium stone formers have </a:t>
            </a:r>
            <a:r>
              <a:rPr lang="en-US" dirty="0" err="1" smtClean="0">
                <a:solidFill>
                  <a:srgbClr val="FF0000"/>
                </a:solidFill>
              </a:rPr>
              <a:t>hypercalciuria</a:t>
            </a:r>
            <a:r>
              <a:rPr lang="en-US" dirty="0" smtClean="0">
                <a:solidFill>
                  <a:srgbClr val="FF0000"/>
                </a:solidFill>
              </a:rPr>
              <a:t>, which is either idiopathic or secondary to conditions that increase calcium excretion in urine, including primary hyperparathyroidism, vitamin D toxicity, and </a:t>
            </a:r>
            <a:r>
              <a:rPr lang="en-US" dirty="0" err="1" smtClean="0">
                <a:solidFill>
                  <a:srgbClr val="FF0000"/>
                </a:solidFill>
              </a:rPr>
              <a:t>sarcoidosis</a:t>
            </a:r>
            <a:r>
              <a:rPr lang="en-US" dirty="0" smtClean="0">
                <a:solidFill>
                  <a:srgbClr val="FF0000"/>
                </a:solidFill>
              </a:rPr>
              <a:t>. </a:t>
            </a:r>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3704.WAV">
            <a:hlinkClick r:id="" action="ppaction://media"/>
          </p:cNvPr>
          <p:cNvPicPr>
            <a:picLocks noRot="1" noChangeAspect="1"/>
          </p:cNvPicPr>
          <p:nvPr>
            <a:wavAudioFile r:embed="rId1" name="~PP3704.WAV"/>
          </p:nvPr>
        </p:nvPicPr>
        <p:blipFill>
          <a:blip r:embed="rId3"/>
          <a:stretch>
            <a:fillRect/>
          </a:stretch>
        </p:blipFill>
        <p:spPr>
          <a:xfrm>
            <a:off x="8696325" y="6410325"/>
            <a:ext cx="304800" cy="304800"/>
          </a:xfrm>
          <a:prstGeom prst="rect">
            <a:avLst/>
          </a:prstGeom>
        </p:spPr>
      </p:pic>
    </p:spTree>
  </p:cSld>
  <p:clrMapOvr>
    <a:masterClrMapping/>
  </p:clrMapOvr>
  <p:transition advTm="1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457200" y="228600"/>
            <a:ext cx="8229600" cy="6248400"/>
          </a:xfrm>
        </p:spPr>
        <p:txBody>
          <a:bodyPr>
            <a:normAutofit fontScale="92500" lnSpcReduction="10000"/>
          </a:bodyPr>
          <a:lstStyle/>
          <a:p>
            <a:pPr algn="just"/>
            <a:r>
              <a:rPr lang="en-US" dirty="0" smtClean="0"/>
              <a:t>Calcium stones occur primarily in individuals who excrete excess levels of oxalate in urine. </a:t>
            </a:r>
            <a:r>
              <a:rPr lang="en-US" dirty="0" err="1" smtClean="0"/>
              <a:t>Hyperoxaluria</a:t>
            </a:r>
            <a:r>
              <a:rPr lang="en-US" dirty="0" smtClean="0"/>
              <a:t> arises from either increased oxalate absorption from the gut or increased dietary intake of oxalate. Because calcium binds with oxalate in the gut and hinders its absorption, oxalate is more readily absorbed when dietary calcium is low. Besides decreased dietary calcium intake, </a:t>
            </a:r>
            <a:r>
              <a:rPr lang="en-US" dirty="0" err="1" smtClean="0"/>
              <a:t>hyperoxaluria</a:t>
            </a:r>
            <a:r>
              <a:rPr lang="en-US" dirty="0" smtClean="0"/>
              <a:t> can be due to unusually high intake of oxalate-rich food products such as spinach, </a:t>
            </a:r>
            <a:r>
              <a:rPr lang="en-US" dirty="0" smtClean="0"/>
              <a:t>and </a:t>
            </a:r>
            <a:r>
              <a:rPr lang="en-US" dirty="0" smtClean="0"/>
              <a:t>nuts</a:t>
            </a:r>
            <a:r>
              <a:rPr lang="en-US" dirty="0" smtClean="0"/>
              <a:t>. Primary </a:t>
            </a:r>
            <a:r>
              <a:rPr lang="en-US" dirty="0" err="1" smtClean="0"/>
              <a:t>hyperoxaluria</a:t>
            </a:r>
            <a:r>
              <a:rPr lang="en-US" dirty="0" smtClean="0"/>
              <a:t>, a rare </a:t>
            </a:r>
            <a:r>
              <a:rPr lang="en-US" dirty="0" err="1" smtClean="0"/>
              <a:t>autosomal</a:t>
            </a:r>
            <a:r>
              <a:rPr lang="en-US" dirty="0" smtClean="0"/>
              <a:t> recessive condition, causes disturbances in the oxalate biosynthetic pathway, leading to very high oxalate excretion.</a:t>
            </a:r>
          </a:p>
          <a:p>
            <a:pPr lvl="0" algn="just"/>
            <a:endParaRPr lang="en-US" dirty="0" smtClean="0"/>
          </a:p>
          <a:p>
            <a:pPr algn="just"/>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4048.WAV">
            <a:hlinkClick r:id="" action="ppaction://media"/>
          </p:cNvPr>
          <p:cNvPicPr>
            <a:picLocks noRot="1" noChangeAspect="1"/>
          </p:cNvPicPr>
          <p:nvPr>
            <a:wavAudioFile r:embed="rId1" name="~PP4048.WAV"/>
          </p:nvPr>
        </p:nvPicPr>
        <p:blipFill>
          <a:blip r:embed="rId3"/>
          <a:stretch>
            <a:fillRect/>
          </a:stretch>
        </p:blipFill>
        <p:spPr>
          <a:xfrm>
            <a:off x="8696325" y="6410325"/>
            <a:ext cx="304800" cy="304800"/>
          </a:xfrm>
          <a:prstGeom prst="rect">
            <a:avLst/>
          </a:prstGeom>
        </p:spPr>
      </p:pic>
    </p:spTree>
  </p:cSld>
  <p:clrMapOvr>
    <a:masterClrMapping/>
  </p:clrMapOvr>
  <p:transition advTm="2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457200" y="304800"/>
            <a:ext cx="8229600" cy="6553200"/>
          </a:xfrm>
        </p:spPr>
        <p:txBody>
          <a:bodyPr>
            <a:normAutofit fontScale="85000" lnSpcReduction="20000"/>
          </a:bodyPr>
          <a:lstStyle/>
          <a:p>
            <a:pPr lvl="0" algn="just"/>
            <a:r>
              <a:rPr lang="en-US" sz="3400" dirty="0" smtClean="0"/>
              <a:t>An </a:t>
            </a:r>
            <a:r>
              <a:rPr lang="en-US" sz="3400" dirty="0" smtClean="0"/>
              <a:t>estimated 20–60% of calcium stone formers have reduced citrate </a:t>
            </a:r>
            <a:r>
              <a:rPr lang="en-US" sz="3400" dirty="0" smtClean="0"/>
              <a:t>excretion. </a:t>
            </a:r>
            <a:r>
              <a:rPr lang="en-US" sz="3400" dirty="0" smtClean="0"/>
              <a:t>The citrate buildup reduces calcium oxalate super-saturation in urine by forming complexes with calcium and directly inhibiting crystal growth and aggregation. Researchers also have demonstrated that alkaline citrate therapy increases the clearance rate of residual stone fragments following extracorporeal shock-wave lithotripsy (ESWL). This treatment also reduces post-ESWL recurrence rates both in stone-free patients and those with residual fragments. More recently, evidence suggests that citrate has beneficial effects in </a:t>
            </a:r>
            <a:r>
              <a:rPr lang="en-US" sz="3400" dirty="0" err="1" smtClean="0"/>
              <a:t>normocitraturic</a:t>
            </a:r>
            <a:r>
              <a:rPr lang="en-US" sz="3400" dirty="0" smtClean="0"/>
              <a:t> stone formers. Researchers found that keeping citrate concentrations above the normal reference range was highly effective at inhibiting residual fragment growth. </a:t>
            </a:r>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310.WAV">
            <a:hlinkClick r:id="" action="ppaction://media"/>
          </p:cNvPr>
          <p:cNvPicPr>
            <a:picLocks noRot="1" noChangeAspect="1"/>
          </p:cNvPicPr>
          <p:nvPr>
            <a:wavAudioFile r:embed="rId1" name="~PP310.WAV"/>
          </p:nvPr>
        </p:nvPicPr>
        <p:blipFill>
          <a:blip r:embed="rId3"/>
          <a:stretch>
            <a:fillRect/>
          </a:stretch>
        </p:blipFill>
        <p:spPr>
          <a:xfrm>
            <a:off x="8696325" y="6410325"/>
            <a:ext cx="304800" cy="304800"/>
          </a:xfrm>
          <a:prstGeom prst="rect">
            <a:avLst/>
          </a:prstGeom>
        </p:spPr>
      </p:pic>
    </p:spTree>
  </p:cSld>
  <p:clrMapOvr>
    <a:masterClrMapping/>
  </p:clrMapOvr>
  <p:transition advTm="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pPr lvl="0" algn="just"/>
            <a:r>
              <a:rPr lang="en-US" dirty="0" smtClean="0"/>
              <a:t>Familial or acquired distal renal tubular acidosis (</a:t>
            </a:r>
            <a:r>
              <a:rPr lang="en-US" dirty="0" err="1" smtClean="0"/>
              <a:t>dRTA</a:t>
            </a:r>
            <a:r>
              <a:rPr lang="en-US" dirty="0" smtClean="0"/>
              <a:t>) is a condition in which the kidneys lose their ability to produce urine with a pH ≤5.5. It is usually accompanied by </a:t>
            </a:r>
            <a:r>
              <a:rPr lang="en-US" dirty="0" err="1" smtClean="0"/>
              <a:t>hypocitraturia</a:t>
            </a:r>
            <a:r>
              <a:rPr lang="en-US" dirty="0" smtClean="0"/>
              <a:t>, which precipitates the formation of calcium oxalate stones.</a:t>
            </a:r>
          </a:p>
          <a:p>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1200.WAV">
            <a:hlinkClick r:id="" action="ppaction://media"/>
          </p:cNvPr>
          <p:cNvPicPr>
            <a:picLocks noRot="1" noChangeAspect="1"/>
          </p:cNvPicPr>
          <p:nvPr>
            <a:wavAudioFile r:embed="rId1" name="~PP1200.WAV"/>
          </p:nvPr>
        </p:nvPicPr>
        <p:blipFill>
          <a:blip r:embed="rId3"/>
          <a:stretch>
            <a:fillRect/>
          </a:stretch>
        </p:blipFill>
        <p:spPr>
          <a:xfrm>
            <a:off x="8696325" y="6410325"/>
            <a:ext cx="304800" cy="304800"/>
          </a:xfrm>
          <a:prstGeom prst="rect">
            <a:avLst/>
          </a:prstGeom>
        </p:spPr>
      </p:pic>
    </p:spTree>
  </p:cSld>
  <p:clrMapOvr>
    <a:masterClrMapping/>
  </p:clrMapOvr>
  <p:transition advTm="8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2.</a:t>
            </a:r>
            <a:r>
              <a:rPr lang="en-US" b="1" i="1" dirty="0" smtClean="0"/>
              <a:t> Calcium Phosphate Stones</a:t>
            </a:r>
            <a:r>
              <a:rPr lang="en-US" dirty="0" smtClean="0"/>
              <a:t/>
            </a:r>
            <a:br>
              <a:rPr lang="en-US" dirty="0" smtClean="0"/>
            </a:br>
            <a:endParaRPr lang="ar-EG" dirty="0"/>
          </a:p>
        </p:txBody>
      </p:sp>
      <p:sp>
        <p:nvSpPr>
          <p:cNvPr id="3" name="Content Placeholder 2"/>
          <p:cNvSpPr>
            <a:spLocks noGrp="1"/>
          </p:cNvSpPr>
          <p:nvPr>
            <p:ph idx="1"/>
          </p:nvPr>
        </p:nvSpPr>
        <p:spPr/>
        <p:txBody>
          <a:bodyPr>
            <a:normAutofit/>
          </a:bodyPr>
          <a:lstStyle/>
          <a:p>
            <a:pPr lvl="0" algn="just"/>
            <a:r>
              <a:rPr lang="en-US" dirty="0" err="1" smtClean="0"/>
              <a:t>Hypercalciuria</a:t>
            </a:r>
            <a:r>
              <a:rPr lang="en-US" dirty="0" smtClean="0"/>
              <a:t> and alkaline urine lead to formation of calcium phosphate stones. Patients with these types of stones have a significantly lower threshold of renal phosphate </a:t>
            </a:r>
            <a:r>
              <a:rPr lang="en-US" dirty="0" err="1" smtClean="0"/>
              <a:t>reabsorption</a:t>
            </a:r>
            <a:r>
              <a:rPr lang="en-US" dirty="0" smtClean="0"/>
              <a:t>. The ensuing </a:t>
            </a:r>
            <a:r>
              <a:rPr lang="en-US" dirty="0" err="1" smtClean="0"/>
              <a:t>hypophosphatemia</a:t>
            </a:r>
            <a:r>
              <a:rPr lang="en-US" dirty="0" smtClean="0"/>
              <a:t> stimulates </a:t>
            </a:r>
            <a:r>
              <a:rPr lang="en-US" dirty="0" err="1" smtClean="0"/>
              <a:t>calcitriol</a:t>
            </a:r>
            <a:r>
              <a:rPr lang="en-US" dirty="0" smtClean="0"/>
              <a:t> synthesis, resulting in </a:t>
            </a:r>
            <a:r>
              <a:rPr lang="en-US" dirty="0" err="1" smtClean="0"/>
              <a:t>hypercalciuria</a:t>
            </a:r>
            <a:r>
              <a:rPr lang="en-US" dirty="0" smtClean="0"/>
              <a:t>. </a:t>
            </a:r>
          </a:p>
          <a:p>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2089.WAV">
            <a:hlinkClick r:id="" action="ppaction://media"/>
          </p:cNvPr>
          <p:cNvPicPr>
            <a:picLocks noRot="1" noChangeAspect="1"/>
          </p:cNvPicPr>
          <p:nvPr>
            <a:wavAudioFile r:embed="rId1" name="~PP2089.WAV"/>
          </p:nvPr>
        </p:nvPicPr>
        <p:blipFill>
          <a:blip r:embed="rId3"/>
          <a:stretch>
            <a:fillRect/>
          </a:stretch>
        </p:blipFill>
        <p:spPr>
          <a:xfrm>
            <a:off x="8696325" y="6410325"/>
            <a:ext cx="304800" cy="304800"/>
          </a:xfrm>
          <a:prstGeom prst="rect">
            <a:avLst/>
          </a:prstGeom>
        </p:spPr>
      </p:pic>
    </p:spTree>
  </p:cSld>
  <p:clrMapOvr>
    <a:masterClrMapping/>
  </p:clrMapOvr>
  <p:transition advTm="8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3. Uric Acid Stones</a:t>
            </a:r>
            <a:r>
              <a:rPr lang="en-US" dirty="0" smtClean="0"/>
              <a:t/>
            </a:r>
            <a:br>
              <a:rPr lang="en-US" dirty="0" smtClean="0"/>
            </a:br>
            <a:endParaRPr lang="ar-EG" dirty="0"/>
          </a:p>
        </p:txBody>
      </p:sp>
      <p:sp>
        <p:nvSpPr>
          <p:cNvPr id="3" name="Content Placeholder 2"/>
          <p:cNvSpPr>
            <a:spLocks noGrp="1"/>
          </p:cNvSpPr>
          <p:nvPr>
            <p:ph idx="1"/>
          </p:nvPr>
        </p:nvSpPr>
        <p:spPr>
          <a:xfrm>
            <a:off x="457200" y="838200"/>
            <a:ext cx="8229600" cy="5257800"/>
          </a:xfrm>
        </p:spPr>
        <p:txBody>
          <a:bodyPr>
            <a:normAutofit fontScale="77500" lnSpcReduction="20000"/>
          </a:bodyPr>
          <a:lstStyle/>
          <a:p>
            <a:pPr lvl="0" algn="just"/>
            <a:r>
              <a:rPr lang="en-US" dirty="0" smtClean="0"/>
              <a:t>Uric acid (UA) is an end product of </a:t>
            </a:r>
            <a:r>
              <a:rPr lang="en-US" dirty="0" err="1" smtClean="0"/>
              <a:t>purine</a:t>
            </a:r>
            <a:r>
              <a:rPr lang="en-US" dirty="0" smtClean="0"/>
              <a:t> metabolism that the body excretes in urine. Both </a:t>
            </a:r>
            <a:r>
              <a:rPr lang="en-US" dirty="0" err="1" smtClean="0"/>
              <a:t>purine</a:t>
            </a:r>
            <a:r>
              <a:rPr lang="en-US" dirty="0" smtClean="0"/>
              <a:t> overproduction and excess </a:t>
            </a:r>
            <a:r>
              <a:rPr lang="en-US" dirty="0" err="1" smtClean="0"/>
              <a:t>purine</a:t>
            </a:r>
            <a:r>
              <a:rPr lang="en-US" dirty="0" smtClean="0"/>
              <a:t> ingestion favor formation of UA stones. The three major risk factors for UA stones are low urine pH (&lt;5.5), low urine volume, and </a:t>
            </a:r>
            <a:r>
              <a:rPr lang="en-US" dirty="0" err="1" smtClean="0"/>
              <a:t>hyperuricosuria</a:t>
            </a:r>
            <a:r>
              <a:rPr lang="en-US" dirty="0" smtClean="0"/>
              <a:t>. These factors result in </a:t>
            </a:r>
            <a:r>
              <a:rPr lang="en-US" dirty="0" err="1" smtClean="0"/>
              <a:t>undissociated</a:t>
            </a:r>
            <a:r>
              <a:rPr lang="en-US" dirty="0" smtClean="0"/>
              <a:t> UA, a poorly soluble molecule that contributes to precipitation and crystallization. As pH rises, it dissociates into a more soluble </a:t>
            </a:r>
            <a:r>
              <a:rPr lang="en-US" dirty="0" err="1" smtClean="0"/>
              <a:t>urate</a:t>
            </a:r>
            <a:r>
              <a:rPr lang="en-US" dirty="0" smtClean="0"/>
              <a:t> ion.</a:t>
            </a:r>
          </a:p>
          <a:p>
            <a:pPr lvl="0" algn="just"/>
            <a:r>
              <a:rPr lang="en-US" dirty="0" smtClean="0"/>
              <a:t>Patients without any obvious underlying congenital or acquired conditions are known as idiopathic UA stone formers. In these individuals, low urinary pH may be due to a defect in renal ammonium excretion that reduces the buffer for H</a:t>
            </a:r>
            <a:r>
              <a:rPr lang="en-US" baseline="30000" dirty="0" smtClean="0"/>
              <a:t>+</a:t>
            </a:r>
            <a:r>
              <a:rPr lang="en-US" dirty="0" smtClean="0"/>
              <a:t> and results in a pH increase. Some studies have suggested a link between this defect and insulin resistance.</a:t>
            </a:r>
          </a:p>
          <a:p>
            <a:pPr algn="just"/>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2791.WAV">
            <a:hlinkClick r:id="" action="ppaction://media"/>
          </p:cNvPr>
          <p:cNvPicPr>
            <a:picLocks noRot="1" noChangeAspect="1"/>
          </p:cNvPicPr>
          <p:nvPr>
            <a:wavAudioFile r:embed="rId1" name="~PP2791.WAV"/>
          </p:nvPr>
        </p:nvPicPr>
        <p:blipFill>
          <a:blip r:embed="rId3"/>
          <a:stretch>
            <a:fillRect/>
          </a:stretch>
        </p:blipFill>
        <p:spPr>
          <a:xfrm>
            <a:off x="8696325" y="6410325"/>
            <a:ext cx="304800" cy="304800"/>
          </a:xfrm>
          <a:prstGeom prst="rect">
            <a:avLst/>
          </a:prstGeom>
        </p:spPr>
      </p:pic>
    </p:spTree>
  </p:cSld>
  <p:clrMapOvr>
    <a:masterClrMapping/>
  </p:clrMapOvr>
  <p:transition advTm="6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4. </a:t>
            </a:r>
            <a:r>
              <a:rPr lang="en-US" b="1" i="1" dirty="0" err="1" smtClean="0"/>
              <a:t>Struvite</a:t>
            </a:r>
            <a:r>
              <a:rPr lang="en-US" b="1" i="1" dirty="0" smtClean="0"/>
              <a:t> Stones</a:t>
            </a:r>
            <a:r>
              <a:rPr lang="en-US" dirty="0" smtClean="0"/>
              <a:t/>
            </a:r>
            <a:br>
              <a:rPr lang="en-US" dirty="0" smtClean="0"/>
            </a:br>
            <a:endParaRPr lang="ar-EG" dirty="0"/>
          </a:p>
        </p:txBody>
      </p:sp>
      <p:sp>
        <p:nvSpPr>
          <p:cNvPr id="3" name="Content Placeholder 2"/>
          <p:cNvSpPr>
            <a:spLocks noGrp="1"/>
          </p:cNvSpPr>
          <p:nvPr>
            <p:ph idx="1"/>
          </p:nvPr>
        </p:nvSpPr>
        <p:spPr/>
        <p:txBody>
          <a:bodyPr>
            <a:normAutofit fontScale="92500" lnSpcReduction="20000"/>
          </a:bodyPr>
          <a:lstStyle/>
          <a:p>
            <a:pPr lvl="0" algn="just"/>
            <a:r>
              <a:rPr lang="en-US" dirty="0" err="1" smtClean="0"/>
              <a:t>Struvite</a:t>
            </a:r>
            <a:r>
              <a:rPr lang="en-US" dirty="0" smtClean="0"/>
              <a:t> stones consist of a mixture of magnesium, ammonium, and phosphate. They are associated with chronic urinary tract infections and are more prevalent in women. Several urea-splitting microorganisms are responsible for </a:t>
            </a:r>
            <a:r>
              <a:rPr lang="en-US" dirty="0" err="1" smtClean="0"/>
              <a:t>struvite</a:t>
            </a:r>
            <a:r>
              <a:rPr lang="en-US" dirty="0" smtClean="0"/>
              <a:t> stone formation, including </a:t>
            </a:r>
            <a:r>
              <a:rPr lang="en-US" i="1" dirty="0" smtClean="0"/>
              <a:t>Proteus</a:t>
            </a:r>
            <a:r>
              <a:rPr lang="en-US" dirty="0" smtClean="0"/>
              <a:t>, </a:t>
            </a:r>
            <a:r>
              <a:rPr lang="en-US" i="1" dirty="0" smtClean="0"/>
              <a:t>Staphylococcus</a:t>
            </a:r>
            <a:r>
              <a:rPr lang="en-US" dirty="0" smtClean="0"/>
              <a:t>, </a:t>
            </a:r>
            <a:r>
              <a:rPr lang="en-US" i="1" dirty="0" err="1" smtClean="0"/>
              <a:t>Klebsiella</a:t>
            </a:r>
            <a:r>
              <a:rPr lang="en-US" dirty="0" smtClean="0"/>
              <a:t>, and </a:t>
            </a:r>
            <a:r>
              <a:rPr lang="en-US" i="1" dirty="0" smtClean="0"/>
              <a:t>Pseudomonas</a:t>
            </a:r>
            <a:r>
              <a:rPr lang="en-US" dirty="0" smtClean="0"/>
              <a:t>. These bacteria hydrolyze urea to produce NH4</a:t>
            </a:r>
            <a:r>
              <a:rPr lang="en-US" baseline="30000" dirty="0" smtClean="0"/>
              <a:t>+</a:t>
            </a:r>
            <a:r>
              <a:rPr lang="en-US" dirty="0" smtClean="0"/>
              <a:t> and OH</a:t>
            </a:r>
            <a:r>
              <a:rPr lang="en-US" baseline="30000" dirty="0" smtClean="0"/>
              <a:t>–</a:t>
            </a:r>
            <a:r>
              <a:rPr lang="en-US" dirty="0" smtClean="0"/>
              <a:t> ions that contribute to the alkalinity of urine. Both ammonium and alkaline urine are essential for </a:t>
            </a:r>
            <a:r>
              <a:rPr lang="en-US" dirty="0" err="1" smtClean="0"/>
              <a:t>struvite</a:t>
            </a:r>
            <a:r>
              <a:rPr lang="en-US" dirty="0" smtClean="0"/>
              <a:t> </a:t>
            </a:r>
            <a:r>
              <a:rPr lang="en-US" dirty="0" err="1" smtClean="0"/>
              <a:t>supersaturation</a:t>
            </a:r>
            <a:r>
              <a:rPr lang="en-US" dirty="0" smtClean="0"/>
              <a:t> of urine.</a:t>
            </a:r>
          </a:p>
          <a:p>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4070.WAV">
            <a:hlinkClick r:id="" action="ppaction://media"/>
          </p:cNvPr>
          <p:cNvPicPr>
            <a:picLocks noRot="1" noChangeAspect="1"/>
          </p:cNvPicPr>
          <p:nvPr>
            <a:wavAudioFile r:embed="rId1" name="~PP4070.WAV"/>
          </p:nvPr>
        </p:nvPicPr>
        <p:blipFill>
          <a:blip r:embed="rId3"/>
          <a:stretch>
            <a:fillRect/>
          </a:stretch>
        </p:blipFill>
        <p:spPr>
          <a:xfrm>
            <a:off x="8696325" y="6410325"/>
            <a:ext cx="304800" cy="304800"/>
          </a:xfrm>
          <a:prstGeom prst="rect">
            <a:avLst/>
          </a:prstGeom>
        </p:spPr>
      </p:pic>
    </p:spTree>
  </p:cSld>
  <p:clrMapOvr>
    <a:masterClrMapping/>
  </p:clrMapOvr>
  <p:transition advTm="1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i="1" dirty="0" smtClean="0"/>
              <a:t>5. </a:t>
            </a:r>
            <a:r>
              <a:rPr lang="en-US" b="1" i="1" dirty="0" err="1" smtClean="0"/>
              <a:t>Cystine</a:t>
            </a:r>
            <a:r>
              <a:rPr lang="en-US" b="1" i="1" dirty="0" smtClean="0"/>
              <a:t> Stones</a:t>
            </a:r>
            <a:r>
              <a:rPr lang="en-US" dirty="0" smtClean="0"/>
              <a:t/>
            </a:r>
            <a:br>
              <a:rPr lang="en-US" dirty="0" smtClean="0"/>
            </a:br>
            <a:endParaRPr lang="ar-EG" dirty="0"/>
          </a:p>
        </p:txBody>
      </p:sp>
      <p:sp>
        <p:nvSpPr>
          <p:cNvPr id="3" name="Content Placeholder 2"/>
          <p:cNvSpPr>
            <a:spLocks noGrp="1"/>
          </p:cNvSpPr>
          <p:nvPr>
            <p:ph idx="1"/>
          </p:nvPr>
        </p:nvSpPr>
        <p:spPr>
          <a:xfrm>
            <a:off x="381000" y="914400"/>
            <a:ext cx="8229600" cy="5257800"/>
          </a:xfrm>
        </p:spPr>
        <p:txBody>
          <a:bodyPr>
            <a:normAutofit fontScale="92500" lnSpcReduction="10000"/>
          </a:bodyPr>
          <a:lstStyle/>
          <a:p>
            <a:pPr lvl="0" algn="just"/>
            <a:r>
              <a:rPr lang="en-US" dirty="0" err="1" smtClean="0"/>
              <a:t>Cystinuria</a:t>
            </a:r>
            <a:r>
              <a:rPr lang="en-US" dirty="0" smtClean="0"/>
              <a:t> is an inheritable </a:t>
            </a:r>
            <a:r>
              <a:rPr lang="en-US" dirty="0" err="1" smtClean="0"/>
              <a:t>autosomal</a:t>
            </a:r>
            <a:r>
              <a:rPr lang="en-US" dirty="0" smtClean="0"/>
              <a:t> recessive disorder of amino acids transport, specifically </a:t>
            </a:r>
            <a:r>
              <a:rPr lang="en-US" dirty="0" err="1" smtClean="0"/>
              <a:t>cystine</a:t>
            </a:r>
            <a:r>
              <a:rPr lang="en-US" dirty="0" smtClean="0"/>
              <a:t>, </a:t>
            </a:r>
            <a:r>
              <a:rPr lang="en-US" dirty="0" err="1" smtClean="0"/>
              <a:t>arginine</a:t>
            </a:r>
            <a:r>
              <a:rPr lang="en-US" dirty="0" smtClean="0"/>
              <a:t>, </a:t>
            </a:r>
            <a:r>
              <a:rPr lang="en-US" dirty="0" err="1" smtClean="0"/>
              <a:t>ornithine</a:t>
            </a:r>
            <a:r>
              <a:rPr lang="en-US" dirty="0" smtClean="0"/>
              <a:t>, and </a:t>
            </a:r>
            <a:r>
              <a:rPr lang="en-US" dirty="0" smtClean="0"/>
              <a:t>lysine transporters. </a:t>
            </a:r>
          </a:p>
          <a:p>
            <a:pPr lvl="0" algn="just"/>
            <a:r>
              <a:rPr lang="en-US" dirty="0" smtClean="0"/>
              <a:t>These individuals excrete </a:t>
            </a:r>
            <a:r>
              <a:rPr lang="en-US" dirty="0" smtClean="0"/>
              <a:t>increased amounts of urinary </a:t>
            </a:r>
            <a:r>
              <a:rPr lang="en-US" dirty="0" err="1" smtClean="0"/>
              <a:t>cystine</a:t>
            </a:r>
            <a:r>
              <a:rPr lang="en-US" dirty="0" smtClean="0"/>
              <a:t>. Because </a:t>
            </a:r>
            <a:r>
              <a:rPr lang="en-US" dirty="0" err="1" smtClean="0"/>
              <a:t>cystine</a:t>
            </a:r>
            <a:r>
              <a:rPr lang="en-US" dirty="0" smtClean="0"/>
              <a:t> has limited solubility, increased levels in urine favor its precipitation and contribute to formation of </a:t>
            </a:r>
            <a:r>
              <a:rPr lang="en-US" dirty="0" err="1" smtClean="0"/>
              <a:t>cystine</a:t>
            </a:r>
            <a:r>
              <a:rPr lang="en-US" dirty="0" smtClean="0"/>
              <a:t> stones. Stone formation usually is the only clinical manifestation of this disorder, which can occur at any age, although the mean is 20–40 years.</a:t>
            </a:r>
          </a:p>
          <a:p>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1180.WAV">
            <a:hlinkClick r:id="" action="ppaction://media"/>
          </p:cNvPr>
          <p:cNvPicPr>
            <a:picLocks noRot="1" noChangeAspect="1"/>
          </p:cNvPicPr>
          <p:nvPr>
            <a:wavAudioFile r:embed="rId1" name="~PP1180.WAV"/>
          </p:nvPr>
        </p:nvPicPr>
        <p:blipFill>
          <a:blip r:embed="rId3"/>
          <a:stretch>
            <a:fillRect/>
          </a:stretch>
        </p:blipFill>
        <p:spPr>
          <a:xfrm>
            <a:off x="8696325" y="6410325"/>
            <a:ext cx="304800" cy="304800"/>
          </a:xfrm>
          <a:prstGeom prst="rect">
            <a:avLst/>
          </a:prstGeom>
        </p:spPr>
      </p:pic>
    </p:spTree>
  </p:cSld>
  <p:clrMapOvr>
    <a:masterClrMapping/>
  </p:clrMapOvr>
  <p:transition advTm="789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Biochemical Investigations of Risk Factors</a:t>
            </a:r>
            <a:r>
              <a:rPr lang="en-US" dirty="0" smtClean="0"/>
              <a:t/>
            </a:r>
            <a:br>
              <a:rPr lang="en-US" dirty="0" smtClean="0"/>
            </a:br>
            <a:endParaRPr lang="ar-EG" dirty="0"/>
          </a:p>
        </p:txBody>
      </p:sp>
      <p:sp>
        <p:nvSpPr>
          <p:cNvPr id="3" name="Content Placeholder 2"/>
          <p:cNvSpPr>
            <a:spLocks noGrp="1"/>
          </p:cNvSpPr>
          <p:nvPr>
            <p:ph idx="1"/>
          </p:nvPr>
        </p:nvSpPr>
        <p:spPr>
          <a:xfrm>
            <a:off x="533400" y="1066800"/>
            <a:ext cx="8229600" cy="5334000"/>
          </a:xfrm>
        </p:spPr>
        <p:txBody>
          <a:bodyPr>
            <a:normAutofit fontScale="77500" lnSpcReduction="20000"/>
          </a:bodyPr>
          <a:lstStyle/>
          <a:p>
            <a:pPr lvl="0" algn="just"/>
            <a:r>
              <a:rPr lang="en-US" dirty="0" smtClean="0"/>
              <a:t>Analyses involve three components: blood, urine, and the actual stone.</a:t>
            </a:r>
          </a:p>
          <a:p>
            <a:pPr lvl="0" algn="just"/>
            <a:r>
              <a:rPr lang="en-US" b="1" dirty="0" smtClean="0"/>
              <a:t>Blood investigations</a:t>
            </a:r>
            <a:r>
              <a:rPr lang="en-US" dirty="0" smtClean="0"/>
              <a:t> assess levels of electrolytes, calcium, phosphate, uric acid, and parathyroid hormone, as well as renal and thyroid functions and vitamin D status.</a:t>
            </a:r>
          </a:p>
          <a:p>
            <a:pPr lvl="0" algn="just"/>
            <a:r>
              <a:rPr lang="en-US" b="1" dirty="0" smtClean="0"/>
              <a:t>Analysis of urine</a:t>
            </a:r>
            <a:r>
              <a:rPr lang="en-US" dirty="0" smtClean="0"/>
              <a:t> is probably the most important element of assessing patients, irrespective of stone type. Urine pH plays a critical role in stone composition. Acidic urine promotes UA and </a:t>
            </a:r>
            <a:r>
              <a:rPr lang="en-US" dirty="0" err="1" smtClean="0"/>
              <a:t>cystine</a:t>
            </a:r>
            <a:r>
              <a:rPr lang="en-US" dirty="0" smtClean="0"/>
              <a:t> stones, whereas alkaline urine promotes calcium phosphate and </a:t>
            </a:r>
            <a:r>
              <a:rPr lang="en-US" dirty="0" err="1" smtClean="0"/>
              <a:t>struvite</a:t>
            </a:r>
            <a:r>
              <a:rPr lang="en-US" dirty="0" smtClean="0"/>
              <a:t> stones. A simple test performed during an outpatient visit is all it takes to measure urine </a:t>
            </a:r>
            <a:r>
              <a:rPr lang="en-US" dirty="0" err="1" smtClean="0"/>
              <a:t>pH.</a:t>
            </a:r>
            <a:r>
              <a:rPr lang="en-US" dirty="0" smtClean="0"/>
              <a:t> However, urinary pH fluctuates over a 24-hour period, typically increasing after meals, and dropping &lt;5.5 in periods of fasting. Therefore, urine normally is alkaline during the day and slightly acidic in the early morning and late at night.</a:t>
            </a:r>
          </a:p>
          <a:p>
            <a:pPr algn="just"/>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4028.WAV">
            <a:hlinkClick r:id="" action="ppaction://media"/>
          </p:cNvPr>
          <p:cNvPicPr>
            <a:picLocks noRot="1" noChangeAspect="1"/>
          </p:cNvPicPr>
          <p:nvPr>
            <a:wavAudioFile r:embed="rId1" name="~PP4028.WAV"/>
          </p:nvPr>
        </p:nvPicPr>
        <p:blipFill>
          <a:blip r:embed="rId3"/>
          <a:stretch>
            <a:fillRect/>
          </a:stretch>
        </p:blipFill>
        <p:spPr>
          <a:xfrm>
            <a:off x="8696325" y="6410325"/>
            <a:ext cx="304800" cy="304800"/>
          </a:xfrm>
          <a:prstGeom prst="rect">
            <a:avLst/>
          </a:prstGeom>
        </p:spPr>
      </p:pic>
    </p:spTree>
  </p:cSld>
  <p:clrMapOvr>
    <a:masterClrMapping/>
  </p:clrMapOvr>
  <p:transition advTm="1142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457200" y="0"/>
            <a:ext cx="8229600" cy="6553200"/>
          </a:xfrm>
        </p:spPr>
        <p:txBody>
          <a:bodyPr>
            <a:normAutofit fontScale="85000" lnSpcReduction="20000"/>
          </a:bodyPr>
          <a:lstStyle/>
          <a:p>
            <a:pPr lvl="0" algn="just"/>
            <a:r>
              <a:rPr lang="en-US" sz="3400" dirty="0" smtClean="0"/>
              <a:t>Urine </a:t>
            </a:r>
            <a:r>
              <a:rPr lang="en-US" sz="3400" dirty="0" smtClean="0"/>
              <a:t>culture is another important element of assessing patients. The presence of infection can lead to </a:t>
            </a:r>
            <a:r>
              <a:rPr lang="en-US" sz="3400" dirty="0" err="1" smtClean="0"/>
              <a:t>struvite</a:t>
            </a:r>
            <a:r>
              <a:rPr lang="en-US" sz="3400" dirty="0" smtClean="0"/>
              <a:t> stones and low urine citrate.</a:t>
            </a:r>
          </a:p>
          <a:p>
            <a:pPr lvl="0" algn="just"/>
            <a:r>
              <a:rPr lang="en-US" sz="3400" dirty="0" smtClean="0"/>
              <a:t>The cornerstone of kidney stone biochemical evaluations is a 24-hour urine analysis. The results provide important prognostic information, guide preventive recommendations, and aide in monitoring therapy. Generally speaking, labs should obtain two 24-hour urine collections for comparison, as mineral excretion varies from day-to-day.</a:t>
            </a:r>
          </a:p>
          <a:p>
            <a:pPr lvl="0" algn="just"/>
            <a:r>
              <a:rPr lang="en-US" sz="3400" dirty="0" smtClean="0"/>
              <a:t>A patient's urine output is also an important indicator. Low urine volume increases the risk of stone formation. Between 12–25% of first-time stone formers have low urine excretion volume, defined as &lt;1 L/24 hours.</a:t>
            </a:r>
          </a:p>
          <a:p>
            <a:pPr algn="just"/>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698.WAV">
            <a:hlinkClick r:id="" action="ppaction://media"/>
          </p:cNvPr>
          <p:cNvPicPr>
            <a:picLocks noRot="1" noChangeAspect="1"/>
          </p:cNvPicPr>
          <p:nvPr>
            <a:wavAudioFile r:embed="rId1" name="~PP698.WAV"/>
          </p:nvPr>
        </p:nvPicPr>
        <p:blipFill>
          <a:blip r:embed="rId3"/>
          <a:stretch>
            <a:fillRect/>
          </a:stretch>
        </p:blipFill>
        <p:spPr>
          <a:xfrm>
            <a:off x="8696325" y="6410325"/>
            <a:ext cx="304800" cy="304800"/>
          </a:xfrm>
          <a:prstGeom prst="rect">
            <a:avLst/>
          </a:prstGeom>
        </p:spPr>
      </p:pic>
    </p:spTree>
  </p:cSld>
  <p:clrMapOvr>
    <a:masterClrMapping/>
  </p:clrMapOvr>
  <p:transition advTm="580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ILOs</a:t>
            </a:r>
            <a:endParaRPr lang="ar-EG" dirty="0"/>
          </a:p>
        </p:txBody>
      </p:sp>
      <p:sp>
        <p:nvSpPr>
          <p:cNvPr id="3" name="Content Placeholder 2"/>
          <p:cNvSpPr>
            <a:spLocks noGrp="1"/>
          </p:cNvSpPr>
          <p:nvPr>
            <p:ph idx="1"/>
          </p:nvPr>
        </p:nvSpPr>
        <p:spPr/>
        <p:txBody>
          <a:bodyPr>
            <a:normAutofit fontScale="92500" lnSpcReduction="20000"/>
          </a:bodyPr>
          <a:lstStyle/>
          <a:p>
            <a:pPr algn="just"/>
            <a:r>
              <a:rPr lang="en-US" dirty="0" smtClean="0"/>
              <a:t>Mention the normal urinary pH and describes how its changes can help in diagnosing types of urinary stones.</a:t>
            </a:r>
          </a:p>
          <a:p>
            <a:pPr algn="just"/>
            <a:r>
              <a:rPr lang="en-US" dirty="0" smtClean="0"/>
              <a:t>Lists the main chemical types of urinary stones.</a:t>
            </a:r>
          </a:p>
          <a:p>
            <a:pPr algn="just"/>
            <a:r>
              <a:rPr lang="en-US" dirty="0" smtClean="0"/>
              <a:t>Mention the radiologic appearance of these stones.</a:t>
            </a:r>
          </a:p>
          <a:p>
            <a:pPr algn="just"/>
            <a:r>
              <a:rPr lang="en-US" smtClean="0"/>
              <a:t>Describe </a:t>
            </a:r>
            <a:r>
              <a:rPr lang="en-US" dirty="0" smtClean="0"/>
              <a:t>different shapes of urinary crystals associated with each type of stone.</a:t>
            </a:r>
          </a:p>
          <a:p>
            <a:pPr algn="just"/>
            <a:r>
              <a:rPr lang="en-US" dirty="0" smtClean="0"/>
              <a:t>Explain the pathological condition, metabolic disorder that lead to the formation of these stones.</a:t>
            </a:r>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6" name="~PP3831.WAV">
            <a:hlinkClick r:id="" action="ppaction://media"/>
          </p:cNvPr>
          <p:cNvPicPr>
            <a:picLocks noRot="1" noChangeAspect="1"/>
          </p:cNvPicPr>
          <p:nvPr>
            <a:wavAudioFile r:embed="rId1" name="~PP3831.WAV"/>
          </p:nvPr>
        </p:nvPicPr>
        <p:blipFill>
          <a:blip r:embed="rId3"/>
          <a:stretch>
            <a:fillRect/>
          </a:stretch>
        </p:blipFill>
        <p:spPr>
          <a:xfrm>
            <a:off x="8696325" y="6410325"/>
            <a:ext cx="304800" cy="304800"/>
          </a:xfrm>
          <a:prstGeom prst="rect">
            <a:avLst/>
          </a:prstGeom>
        </p:spPr>
      </p:pic>
    </p:spTree>
  </p:cSld>
  <p:clrMapOvr>
    <a:masterClrMapping/>
  </p:clrMapOvr>
  <p:transition advTm="1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a:xfrm>
            <a:off x="381000" y="0"/>
            <a:ext cx="8229600" cy="6324600"/>
          </a:xfrm>
        </p:spPr>
        <p:txBody>
          <a:bodyPr>
            <a:normAutofit fontScale="92500"/>
          </a:bodyPr>
          <a:lstStyle/>
          <a:p>
            <a:pPr lvl="0" algn="just"/>
            <a:r>
              <a:rPr lang="en-US" sz="3400" b="1" dirty="0" smtClean="0"/>
              <a:t>Analysis of the </a:t>
            </a:r>
            <a:r>
              <a:rPr lang="en-US" sz="3400" b="1" dirty="0" smtClean="0"/>
              <a:t>stones</a:t>
            </a:r>
            <a:r>
              <a:rPr lang="en-US" sz="3400" b="1" dirty="0" smtClean="0"/>
              <a:t>: </a:t>
            </a:r>
            <a:r>
              <a:rPr lang="en-US" sz="3400" dirty="0" smtClean="0"/>
              <a:t>Numerous </a:t>
            </a:r>
            <a:r>
              <a:rPr lang="en-US" sz="3400" dirty="0" smtClean="0"/>
              <a:t>approaches are available to analyze kidney stones. Wet chemical analysis (WA) is the most widely employed technique. Although quantitative WA identifies the common stone components, it may miss rare and unidentified materials. Sophisticated techniques, such as X-ray diffraction crystallography, infrared spectroscopy, and scanning electron microscopy with energy dispersion, provide highly accurate stone analysis. Infrared spectroscopy also has the ability to generate accurate quantitative analysis.</a:t>
            </a:r>
          </a:p>
          <a:p>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P69.WAV">
            <a:hlinkClick r:id="" action="ppaction://media"/>
          </p:cNvPr>
          <p:cNvPicPr>
            <a:picLocks noRot="1" noChangeAspect="1"/>
          </p:cNvPicPr>
          <p:nvPr>
            <a:wavAudioFile r:embed="rId1" name="~PP69.WAV"/>
          </p:nvPr>
        </p:nvPicPr>
        <p:blipFill>
          <a:blip r:embed="rId3"/>
          <a:stretch>
            <a:fillRect/>
          </a:stretch>
        </p:blipFill>
        <p:spPr>
          <a:xfrm>
            <a:off x="8696325" y="6410325"/>
            <a:ext cx="304800" cy="304800"/>
          </a:xfrm>
          <a:prstGeom prst="rect">
            <a:avLst/>
          </a:prstGeom>
        </p:spPr>
      </p:pic>
    </p:spTree>
  </p:cSld>
  <p:clrMapOvr>
    <a:masterClrMapping/>
  </p:clrMapOvr>
  <p:transition advTm="894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ÙØªÙØ¬Ø© Ø¨Ø­Ø« Ø§ÙØµÙØ± Ø¹Ù âªthank you slide pptâ¬â"/>
          <p:cNvPicPr>
            <a:picLocks noChangeAspect="1" noChangeArrowheads="1"/>
          </p:cNvPicPr>
          <p:nvPr/>
        </p:nvPicPr>
        <p:blipFill>
          <a:blip r:embed="rId3"/>
          <a:srcRect b="3892"/>
          <a:stretch>
            <a:fillRect/>
          </a:stretch>
        </p:blipFill>
        <p:spPr bwMode="auto">
          <a:xfrm>
            <a:off x="0" y="0"/>
            <a:ext cx="9144000" cy="6858000"/>
          </a:xfrm>
          <a:prstGeom prst="rect">
            <a:avLst/>
          </a:prstGeom>
          <a:noFill/>
        </p:spPr>
      </p:pic>
      <p:sp>
        <p:nvSpPr>
          <p:cNvPr id="3" name="Footer Placeholder 2"/>
          <p:cNvSpPr>
            <a:spLocks noGrp="1"/>
          </p:cNvSpPr>
          <p:nvPr>
            <p:ph type="ftr" sz="quarter" idx="11"/>
          </p:nvPr>
        </p:nvSpPr>
        <p:spPr/>
        <p:txBody>
          <a:bodyPr/>
          <a:lstStyle/>
          <a:p>
            <a:r>
              <a:rPr lang="en-US" smtClean="0"/>
              <a:t>By Asist.Prof:. Mohammed Hosny Hassan, Associate professor of Medical Biochemistry, Faculty of Medicine, South Valley University</a:t>
            </a:r>
            <a:endParaRPr lang="en-US"/>
          </a:p>
        </p:txBody>
      </p:sp>
      <p:pic>
        <p:nvPicPr>
          <p:cNvPr id="4" name="~PP2525.WAV">
            <a:hlinkClick r:id="" action="ppaction://media"/>
          </p:cNvPr>
          <p:cNvPicPr>
            <a:picLocks noRot="1" noChangeAspect="1"/>
          </p:cNvPicPr>
          <p:nvPr>
            <a:wavAudioFile r:embed="rId1" name="~PP2525.WAV"/>
          </p:nvPr>
        </p:nvPicPr>
        <p:blipFill>
          <a:blip r:embed="rId4"/>
          <a:stretch>
            <a:fillRect/>
          </a:stretch>
        </p:blipFill>
        <p:spPr>
          <a:xfrm>
            <a:off x="8696325" y="6410325"/>
            <a:ext cx="304800" cy="304800"/>
          </a:xfrm>
          <a:prstGeom prst="rect">
            <a:avLst/>
          </a:prstGeom>
        </p:spPr>
      </p:pic>
    </p:spTree>
  </p:cSld>
  <p:clrMapOvr>
    <a:masterClrMapping/>
  </p:clrMapOvr>
  <p:transition advTm="65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EG"/>
          </a:p>
        </p:txBody>
      </p:sp>
      <p:sp>
        <p:nvSpPr>
          <p:cNvPr id="3" name="Content Placeholder 2"/>
          <p:cNvSpPr>
            <a:spLocks noGrp="1"/>
          </p:cNvSpPr>
          <p:nvPr>
            <p:ph idx="1"/>
          </p:nvPr>
        </p:nvSpPr>
        <p:spPr/>
        <p:txBody>
          <a:bodyPr/>
          <a:lstStyle/>
          <a:p>
            <a:endParaRPr lang="ar-EG"/>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5" name="Picture 4" descr="Overview of Kidney Stones"/>
          <p:cNvPicPr/>
          <p:nvPr/>
        </p:nvPicPr>
        <p:blipFill>
          <a:blip r:embed="rId3"/>
          <a:srcRect/>
          <a:stretch>
            <a:fillRect/>
          </a:stretch>
        </p:blipFill>
        <p:spPr bwMode="auto">
          <a:xfrm>
            <a:off x="304800" y="990600"/>
            <a:ext cx="8686800" cy="4800600"/>
          </a:xfrm>
          <a:prstGeom prst="rect">
            <a:avLst/>
          </a:prstGeom>
          <a:noFill/>
          <a:ln w="9525">
            <a:noFill/>
            <a:miter lim="800000"/>
            <a:headEnd/>
            <a:tailEnd/>
          </a:ln>
        </p:spPr>
      </p:pic>
      <p:pic>
        <p:nvPicPr>
          <p:cNvPr id="7" name="~PP1704.WAV">
            <a:hlinkClick r:id="" action="ppaction://media"/>
          </p:cNvPr>
          <p:cNvPicPr>
            <a:picLocks noRot="1" noChangeAspect="1"/>
          </p:cNvPicPr>
          <p:nvPr>
            <a:wavAudioFile r:embed="rId1" name="~PP1704.WAV"/>
          </p:nvPr>
        </p:nvPicPr>
        <p:blipFill>
          <a:blip r:embed="rId4"/>
          <a:stretch>
            <a:fillRect/>
          </a:stretch>
        </p:blipFill>
        <p:spPr>
          <a:xfrm>
            <a:off x="8696325" y="6410325"/>
            <a:ext cx="304800" cy="304800"/>
          </a:xfrm>
          <a:prstGeom prst="rect">
            <a:avLst/>
          </a:prstGeom>
        </p:spPr>
      </p:pic>
    </p:spTree>
  </p:cSld>
  <p:clrMapOvr>
    <a:masterClrMapping/>
  </p:clrMapOvr>
  <p:transition advTm="5103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Pathogenesis of Kidney Stones</a:t>
            </a:r>
            <a:r>
              <a:rPr lang="en-US" dirty="0" smtClean="0"/>
              <a:t/>
            </a:r>
            <a:br>
              <a:rPr lang="en-US" dirty="0" smtClean="0"/>
            </a:br>
            <a:endParaRPr lang="ar-EG" dirty="0"/>
          </a:p>
        </p:txBody>
      </p:sp>
      <p:sp>
        <p:nvSpPr>
          <p:cNvPr id="3" name="Content Placeholder 2"/>
          <p:cNvSpPr>
            <a:spLocks noGrp="1"/>
          </p:cNvSpPr>
          <p:nvPr>
            <p:ph idx="1"/>
          </p:nvPr>
        </p:nvSpPr>
        <p:spPr>
          <a:xfrm>
            <a:off x="381000" y="1066800"/>
            <a:ext cx="8229600" cy="5181600"/>
          </a:xfrm>
        </p:spPr>
        <p:txBody>
          <a:bodyPr>
            <a:normAutofit fontScale="85000" lnSpcReduction="10000"/>
          </a:bodyPr>
          <a:lstStyle/>
          <a:p>
            <a:pPr algn="just"/>
            <a:r>
              <a:rPr lang="en-US" dirty="0" smtClean="0"/>
              <a:t>Various factors contribute to the formation of kidney stones. </a:t>
            </a:r>
            <a:r>
              <a:rPr lang="en-US" dirty="0" err="1" smtClean="0"/>
              <a:t>Supersaturation</a:t>
            </a:r>
            <a:r>
              <a:rPr lang="en-US" dirty="0" smtClean="0"/>
              <a:t> of urine by constituents, such as </a:t>
            </a:r>
            <a:r>
              <a:rPr lang="en-US" dirty="0" err="1" smtClean="0"/>
              <a:t>cystine</a:t>
            </a:r>
            <a:r>
              <a:rPr lang="en-US" dirty="0" smtClean="0"/>
              <a:t>, calcium, or oxalate, is the most widely accepted mechanism for stone formation. Normally, when the solute concentration reaches the saturation point and crystallization begins, it is impeded by inhibitors present in urine, including citrate, pyrophosphate, </a:t>
            </a:r>
            <a:r>
              <a:rPr lang="en-US" dirty="0" err="1" smtClean="0"/>
              <a:t>glycosaminoglycans</a:t>
            </a:r>
            <a:r>
              <a:rPr lang="en-US" dirty="0" smtClean="0"/>
              <a:t>, </a:t>
            </a:r>
            <a:r>
              <a:rPr lang="en-US" dirty="0" err="1" smtClean="0"/>
              <a:t>nephrocalcin</a:t>
            </a:r>
            <a:r>
              <a:rPr lang="en-US" dirty="0" smtClean="0"/>
              <a:t>, and Tamm-</a:t>
            </a:r>
            <a:r>
              <a:rPr lang="en-US" dirty="0" err="1" smtClean="0"/>
              <a:t>Horsfall</a:t>
            </a:r>
            <a:r>
              <a:rPr lang="en-US" dirty="0" smtClean="0"/>
              <a:t> protein. As solute concentration continues to increase, however, a critical </a:t>
            </a:r>
            <a:r>
              <a:rPr lang="en-US" dirty="0" err="1" smtClean="0"/>
              <a:t>supersaturation</a:t>
            </a:r>
            <a:r>
              <a:rPr lang="en-US" dirty="0" smtClean="0"/>
              <a:t> point is reached. Above this level, inhibitors of crystallization become ineffective and spontaneous crystallization can occur.</a:t>
            </a:r>
          </a:p>
          <a:p>
            <a:endParaRPr lang="ar-EG" dirty="0"/>
          </a:p>
        </p:txBody>
      </p:sp>
      <p:sp>
        <p:nvSpPr>
          <p:cNvPr id="4" name="Footer Placeholder 3"/>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6" name="~PP3837.WAV">
            <a:hlinkClick r:id="" action="ppaction://media"/>
          </p:cNvPr>
          <p:cNvPicPr>
            <a:picLocks noRot="1" noChangeAspect="1"/>
          </p:cNvPicPr>
          <p:nvPr>
            <a:wavAudioFile r:embed="rId1" name="~PP3837.WAV"/>
          </p:nvPr>
        </p:nvPicPr>
        <p:blipFill>
          <a:blip r:embed="rId3"/>
          <a:stretch>
            <a:fillRect/>
          </a:stretch>
        </p:blipFill>
        <p:spPr>
          <a:xfrm>
            <a:off x="8696325" y="6410325"/>
            <a:ext cx="304800" cy="304800"/>
          </a:xfrm>
          <a:prstGeom prst="rect">
            <a:avLst/>
          </a:prstGeom>
        </p:spPr>
      </p:pic>
    </p:spTree>
  </p:cSld>
  <p:clrMapOvr>
    <a:masterClrMapping/>
  </p:clrMapOvr>
  <p:transition advTm="1609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pic>
        <p:nvPicPr>
          <p:cNvPr id="3" name="Picture 2" descr="biomolecules-biochemistry-kidney"/>
          <p:cNvPicPr/>
          <p:nvPr/>
        </p:nvPicPr>
        <p:blipFill>
          <a:blip r:embed="rId3"/>
          <a:srcRect l="3106" t="7278" r="33333" b="9703"/>
          <a:stretch>
            <a:fillRect/>
          </a:stretch>
        </p:blipFill>
        <p:spPr bwMode="auto">
          <a:xfrm>
            <a:off x="2667000" y="457200"/>
            <a:ext cx="5334000" cy="5638800"/>
          </a:xfrm>
          <a:prstGeom prst="rect">
            <a:avLst/>
          </a:prstGeom>
          <a:noFill/>
          <a:ln w="9525">
            <a:noFill/>
            <a:miter lim="800000"/>
            <a:headEnd/>
            <a:tailEnd/>
          </a:ln>
        </p:spPr>
      </p:pic>
      <p:pic>
        <p:nvPicPr>
          <p:cNvPr id="4" name="~PP2110.WAV">
            <a:hlinkClick r:id="" action="ppaction://media"/>
          </p:cNvPr>
          <p:cNvPicPr>
            <a:picLocks noRot="1" noChangeAspect="1"/>
          </p:cNvPicPr>
          <p:nvPr>
            <a:wavAudioFile r:embed="rId1" name="~PP2110.WAV"/>
          </p:nvPr>
        </p:nvPicPr>
        <p:blipFill>
          <a:blip r:embed="rId4"/>
          <a:stretch>
            <a:fillRect/>
          </a:stretch>
        </p:blipFill>
        <p:spPr>
          <a:xfrm>
            <a:off x="8696325" y="6410325"/>
            <a:ext cx="304800" cy="304800"/>
          </a:xfrm>
          <a:prstGeom prst="rect">
            <a:avLst/>
          </a:prstGeom>
        </p:spPr>
      </p:pic>
    </p:spTree>
  </p:cSld>
  <p:clrMapOvr>
    <a:masterClrMapping/>
  </p:clrMapOvr>
  <p:transition advTm="104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Promotors</a:t>
            </a:r>
            <a:r>
              <a:rPr lang="en-US" b="1" dirty="0" smtClean="0"/>
              <a:t> of stone formation</a:t>
            </a:r>
            <a:r>
              <a:rPr lang="en-US" dirty="0" smtClean="0"/>
              <a:t/>
            </a:r>
            <a:br>
              <a:rPr lang="en-US" dirty="0" smtClean="0"/>
            </a:br>
            <a:endParaRPr lang="ar-EG" dirty="0"/>
          </a:p>
        </p:txBody>
      </p:sp>
      <p:sp>
        <p:nvSpPr>
          <p:cNvPr id="3" name="Footer Placeholder 2"/>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graphicFrame>
        <p:nvGraphicFramePr>
          <p:cNvPr id="4" name="Table 3"/>
          <p:cNvGraphicFramePr>
            <a:graphicFrameLocks noGrp="1"/>
          </p:cNvGraphicFramePr>
          <p:nvPr/>
        </p:nvGraphicFramePr>
        <p:xfrm>
          <a:off x="685800" y="762000"/>
          <a:ext cx="8001000" cy="5326362"/>
        </p:xfrm>
        <a:graphic>
          <a:graphicData uri="http://schemas.openxmlformats.org/drawingml/2006/table">
            <a:tbl>
              <a:tblPr/>
              <a:tblGrid>
                <a:gridCol w="4000500"/>
                <a:gridCol w="4000500"/>
              </a:tblGrid>
              <a:tr h="190514">
                <a:tc>
                  <a:txBody>
                    <a:bodyPr/>
                    <a:lstStyle/>
                    <a:p>
                      <a:pPr algn="ctr" rtl="0">
                        <a:lnSpc>
                          <a:spcPct val="115000"/>
                        </a:lnSpc>
                        <a:spcAft>
                          <a:spcPts val="1000"/>
                        </a:spcAft>
                      </a:pPr>
                      <a:r>
                        <a:rPr lang="en-US" sz="1200" b="1" dirty="0">
                          <a:latin typeface="Tahoma"/>
                          <a:ea typeface="Times New Roman"/>
                          <a:cs typeface="Arial"/>
                        </a:rPr>
                        <a:t>Components</a:t>
                      </a:r>
                      <a:endParaRPr lang="en-US" sz="1200" dirty="0">
                        <a:latin typeface="Calibri"/>
                        <a:ea typeface="Times New Roman"/>
                        <a:cs typeface="Arial"/>
                      </a:endParaRPr>
                    </a:p>
                  </a:txBody>
                  <a:tcPr marL="6428" marR="6428" marT="6428" marB="6428"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tcPr>
                </a:tc>
                <a:tc>
                  <a:txBody>
                    <a:bodyPr/>
                    <a:lstStyle/>
                    <a:p>
                      <a:pPr algn="ctr" rtl="0">
                        <a:lnSpc>
                          <a:spcPct val="115000"/>
                        </a:lnSpc>
                        <a:spcAft>
                          <a:spcPts val="1000"/>
                        </a:spcAft>
                      </a:pPr>
                      <a:r>
                        <a:rPr lang="en-US" sz="1200" b="1">
                          <a:latin typeface="Tahoma"/>
                          <a:ea typeface="Times New Roman"/>
                          <a:cs typeface="Arial"/>
                        </a:rPr>
                        <a:t>Pathophysiological mechanism</a:t>
                      </a:r>
                      <a:endParaRPr lang="en-US" sz="1200">
                        <a:latin typeface="Calibri"/>
                        <a:ea typeface="Times New Roman"/>
                        <a:cs typeface="Arial"/>
                      </a:endParaRPr>
                    </a:p>
                  </a:txBody>
                  <a:tcPr marL="6428" marR="6428" marT="6428" marB="6428" anchor="b">
                    <a:lnL>
                      <a:noFill/>
                    </a:lnL>
                    <a:lnR>
                      <a:noFill/>
                    </a:lnR>
                    <a:lnT w="12700" cap="flat" cmpd="sng" algn="ctr">
                      <a:solidFill>
                        <a:srgbClr val="DEE2E6"/>
                      </a:solidFill>
                      <a:prstDash val="solid"/>
                      <a:round/>
                      <a:headEnd type="none" w="med" len="med"/>
                      <a:tailEnd type="none" w="med" len="med"/>
                    </a:lnT>
                    <a:lnB w="19050" cap="flat" cmpd="sng" algn="ctr">
                      <a:solidFill>
                        <a:srgbClr val="DEE2E6"/>
                      </a:solidFill>
                      <a:prstDash val="solid"/>
                      <a:round/>
                      <a:headEnd type="none" w="med" len="med"/>
                      <a:tailEnd type="none" w="med" len="med"/>
                    </a:lnB>
                  </a:tcPr>
                </a:tc>
              </a:tr>
              <a:tr h="190514">
                <a:tc>
                  <a:txBody>
                    <a:bodyPr/>
                    <a:lstStyle/>
                    <a:p>
                      <a:pPr algn="l" rtl="0">
                        <a:lnSpc>
                          <a:spcPct val="115000"/>
                        </a:lnSpc>
                        <a:spcAft>
                          <a:spcPts val="1000"/>
                        </a:spcAft>
                      </a:pPr>
                      <a:r>
                        <a:rPr lang="en-US" sz="1200" dirty="0">
                          <a:latin typeface="Tahoma"/>
                          <a:ea typeface="Times New Roman"/>
                          <a:cs typeface="Arial"/>
                        </a:rPr>
                        <a:t>Promoters:</a:t>
                      </a:r>
                      <a:endParaRPr lang="en-US" sz="1200" dirty="0">
                        <a:latin typeface="Calibri"/>
                        <a:ea typeface="Times New Roman"/>
                        <a:cs typeface="Arial"/>
                      </a:endParaRPr>
                    </a:p>
                  </a:txBody>
                  <a:tcPr marL="6428" marR="6428" marT="6428" marB="6428">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200">
                          <a:latin typeface="Tahoma"/>
                          <a:ea typeface="Times New Roman"/>
                          <a:cs typeface="Arial"/>
                        </a:rPr>
                        <a:t> </a:t>
                      </a:r>
                      <a:endParaRPr lang="en-US" sz="1200">
                        <a:latin typeface="Calibri"/>
                        <a:ea typeface="Times New Roman"/>
                        <a:cs typeface="Arial"/>
                      </a:endParaRPr>
                    </a:p>
                  </a:txBody>
                  <a:tcPr marL="6428" marR="6428" marT="6428" marB="6428">
                    <a:lnL>
                      <a:noFill/>
                    </a:lnL>
                    <a:lnR>
                      <a:noFill/>
                    </a:lnR>
                    <a:lnT w="1905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948545">
                <a:tc>
                  <a:txBody>
                    <a:bodyPr/>
                    <a:lstStyle/>
                    <a:p>
                      <a:pPr algn="l" rtl="0">
                        <a:lnSpc>
                          <a:spcPct val="115000"/>
                        </a:lnSpc>
                        <a:spcAft>
                          <a:spcPts val="1000"/>
                        </a:spcAft>
                      </a:pPr>
                      <a:r>
                        <a:rPr lang="en-US" sz="1200" dirty="0">
                          <a:latin typeface="Tahoma"/>
                          <a:ea typeface="Times New Roman"/>
                          <a:cs typeface="Arial"/>
                        </a:rPr>
                        <a:t>Uric acid or </a:t>
                      </a:r>
                      <a:r>
                        <a:rPr lang="en-US" sz="1200" dirty="0" err="1">
                          <a:latin typeface="Tahoma"/>
                          <a:ea typeface="Times New Roman"/>
                          <a:cs typeface="Arial"/>
                        </a:rPr>
                        <a:t>urate</a:t>
                      </a:r>
                      <a:endParaRPr lang="en-US" sz="1200" dirty="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200">
                          <a:latin typeface="Tahoma"/>
                          <a:ea typeface="Times New Roman"/>
                          <a:cs typeface="Arial"/>
                        </a:rPr>
                        <a:t>Has an Antagonistic effect on substances in the urine.</a:t>
                      </a:r>
                      <a:br>
                        <a:rPr lang="en-US" sz="1200">
                          <a:latin typeface="Tahoma"/>
                          <a:ea typeface="Times New Roman"/>
                          <a:cs typeface="Arial"/>
                        </a:rPr>
                      </a:br>
                      <a:r>
                        <a:rPr lang="en-US" sz="1200">
                          <a:latin typeface="Tahoma"/>
                          <a:ea typeface="Times New Roman"/>
                          <a:cs typeface="Arial"/>
                        </a:rPr>
                        <a:t>Promotes heterogeneous nucleation by uric acid or monosodium urate.</a:t>
                      </a:r>
                      <a:br>
                        <a:rPr lang="en-US" sz="1200">
                          <a:latin typeface="Tahoma"/>
                          <a:ea typeface="Times New Roman"/>
                          <a:cs typeface="Arial"/>
                        </a:rPr>
                      </a:br>
                      <a:r>
                        <a:rPr lang="en-US" sz="1200">
                          <a:latin typeface="Tahoma"/>
                          <a:ea typeface="Times New Roman"/>
                          <a:cs typeface="Arial"/>
                        </a:rPr>
                        <a:t>Binding of calcium oxalate to cells is increased.</a:t>
                      </a:r>
                      <a:endParaRPr lang="en-US" sz="120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948545">
                <a:tc>
                  <a:txBody>
                    <a:bodyPr/>
                    <a:lstStyle/>
                    <a:p>
                      <a:pPr algn="l" rtl="0">
                        <a:lnSpc>
                          <a:spcPct val="115000"/>
                        </a:lnSpc>
                        <a:spcAft>
                          <a:spcPts val="1000"/>
                        </a:spcAft>
                      </a:pPr>
                      <a:r>
                        <a:rPr lang="en-US" sz="1200" dirty="0">
                          <a:latin typeface="Tahoma"/>
                          <a:ea typeface="Times New Roman"/>
                          <a:cs typeface="Arial"/>
                        </a:rPr>
                        <a:t>Urine pH</a:t>
                      </a:r>
                      <a:endParaRPr lang="en-US" sz="1200" dirty="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200">
                          <a:latin typeface="Tahoma"/>
                          <a:ea typeface="Times New Roman"/>
                          <a:cs typeface="Arial"/>
                        </a:rPr>
                        <a:t>Highly acidic pH enhances calcium oxalate crystallization.</a:t>
                      </a:r>
                      <a:br>
                        <a:rPr lang="en-US" sz="1200">
                          <a:latin typeface="Tahoma"/>
                          <a:ea typeface="Times New Roman"/>
                          <a:cs typeface="Arial"/>
                        </a:rPr>
                      </a:br>
                      <a:r>
                        <a:rPr lang="en-US" sz="1200">
                          <a:latin typeface="Tahoma"/>
                          <a:ea typeface="Times New Roman"/>
                          <a:cs typeface="Arial"/>
                        </a:rPr>
                        <a:t>Formation of uric acid crystals is enhanced.</a:t>
                      </a:r>
                      <a:br>
                        <a:rPr lang="en-US" sz="1200">
                          <a:latin typeface="Tahoma"/>
                          <a:ea typeface="Times New Roman"/>
                          <a:cs typeface="Arial"/>
                        </a:rPr>
                      </a:br>
                      <a:r>
                        <a:rPr lang="en-US" sz="1200">
                          <a:latin typeface="Tahoma"/>
                          <a:ea typeface="Times New Roman"/>
                          <a:cs typeface="Arial"/>
                        </a:rPr>
                        <a:t>Promotes secondary nucleation of calcium oxalate by formation of calcium phosphate precipitates.</a:t>
                      </a:r>
                      <a:endParaRPr lang="en-US" sz="120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90514">
                <a:tc>
                  <a:txBody>
                    <a:bodyPr/>
                    <a:lstStyle/>
                    <a:p>
                      <a:pPr algn="l" rtl="0">
                        <a:lnSpc>
                          <a:spcPct val="115000"/>
                        </a:lnSpc>
                        <a:spcAft>
                          <a:spcPts val="1000"/>
                        </a:spcAft>
                      </a:pPr>
                      <a:r>
                        <a:rPr lang="en-US" sz="1200" dirty="0">
                          <a:latin typeface="Tahoma"/>
                          <a:ea typeface="Times New Roman"/>
                          <a:cs typeface="Arial"/>
                        </a:rPr>
                        <a:t>Urine volume</a:t>
                      </a:r>
                      <a:endParaRPr lang="en-US" sz="1200" dirty="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200">
                          <a:latin typeface="Tahoma"/>
                          <a:ea typeface="Times New Roman"/>
                          <a:cs typeface="Arial"/>
                        </a:rPr>
                        <a:t>Promotes crystallization</a:t>
                      </a:r>
                      <a:endParaRPr lang="en-US" sz="120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328457">
                <a:tc>
                  <a:txBody>
                    <a:bodyPr/>
                    <a:lstStyle/>
                    <a:p>
                      <a:pPr algn="l" rtl="0">
                        <a:lnSpc>
                          <a:spcPct val="115000"/>
                        </a:lnSpc>
                        <a:spcAft>
                          <a:spcPts val="1000"/>
                        </a:spcAft>
                      </a:pPr>
                      <a:r>
                        <a:rPr lang="en-US" sz="1200" dirty="0" err="1">
                          <a:latin typeface="Tahoma"/>
                          <a:ea typeface="Times New Roman"/>
                          <a:cs typeface="Arial"/>
                        </a:rPr>
                        <a:t>Hypercalciuria</a:t>
                      </a:r>
                      <a:endParaRPr lang="en-US" sz="1200" dirty="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200" dirty="0">
                          <a:latin typeface="Tahoma"/>
                          <a:ea typeface="Times New Roman"/>
                          <a:cs typeface="Arial"/>
                        </a:rPr>
                        <a:t>Increased intestinal calcium absorption which may be 1, 25-dihydroxyvitamin D [1,25(OH)2D] dependent or independent.</a:t>
                      </a:r>
                      <a:br>
                        <a:rPr lang="en-US" sz="1200" dirty="0">
                          <a:latin typeface="Tahoma"/>
                          <a:ea typeface="Times New Roman"/>
                          <a:cs typeface="Arial"/>
                        </a:rPr>
                      </a:br>
                      <a:r>
                        <a:rPr lang="en-US" sz="1200" dirty="0">
                          <a:latin typeface="Tahoma"/>
                          <a:ea typeface="Times New Roman"/>
                          <a:cs typeface="Arial"/>
                        </a:rPr>
                        <a:t>Decreased renal calcium </a:t>
                      </a:r>
                      <a:r>
                        <a:rPr lang="en-US" sz="1200" dirty="0" err="1">
                          <a:latin typeface="Tahoma"/>
                          <a:ea typeface="Times New Roman"/>
                          <a:cs typeface="Arial"/>
                        </a:rPr>
                        <a:t>reabsorption</a:t>
                      </a:r>
                      <a:r>
                        <a:rPr lang="en-US" sz="1200" dirty="0">
                          <a:latin typeface="Tahoma"/>
                          <a:ea typeface="Times New Roman"/>
                          <a:cs typeface="Arial"/>
                        </a:rPr>
                        <a:t>.</a:t>
                      </a:r>
                      <a:br>
                        <a:rPr lang="en-US" sz="1200" dirty="0">
                          <a:latin typeface="Tahoma"/>
                          <a:ea typeface="Times New Roman"/>
                          <a:cs typeface="Arial"/>
                        </a:rPr>
                      </a:br>
                      <a:r>
                        <a:rPr lang="en-US" sz="1200" dirty="0">
                          <a:latin typeface="Tahoma"/>
                          <a:ea typeface="Times New Roman"/>
                          <a:cs typeface="Arial"/>
                        </a:rPr>
                        <a:t>Increases movement of calcium from bones.</a:t>
                      </a:r>
                      <a:br>
                        <a:rPr lang="en-US" sz="1200" dirty="0">
                          <a:latin typeface="Tahoma"/>
                          <a:ea typeface="Times New Roman"/>
                          <a:cs typeface="Arial"/>
                        </a:rPr>
                      </a:br>
                      <a:r>
                        <a:rPr lang="en-US" sz="1200" dirty="0">
                          <a:latin typeface="Tahoma"/>
                          <a:ea typeface="Times New Roman"/>
                          <a:cs typeface="Arial"/>
                        </a:rPr>
                        <a:t>Enhances urine </a:t>
                      </a:r>
                      <a:r>
                        <a:rPr lang="en-US" sz="1200" dirty="0" err="1">
                          <a:latin typeface="Tahoma"/>
                          <a:ea typeface="Times New Roman"/>
                          <a:cs typeface="Arial"/>
                        </a:rPr>
                        <a:t>supersaturation</a:t>
                      </a:r>
                      <a:r>
                        <a:rPr lang="en-US" sz="1200" dirty="0">
                          <a:latin typeface="Tahoma"/>
                          <a:ea typeface="Times New Roman"/>
                          <a:cs typeface="Arial"/>
                        </a:rPr>
                        <a:t> and hence crystallization of calcium.</a:t>
                      </a:r>
                      <a:endParaRPr lang="en-US" sz="1200" dirty="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138501">
                <a:tc>
                  <a:txBody>
                    <a:bodyPr/>
                    <a:lstStyle/>
                    <a:p>
                      <a:pPr algn="l" rtl="0">
                        <a:lnSpc>
                          <a:spcPct val="115000"/>
                        </a:lnSpc>
                        <a:spcAft>
                          <a:spcPts val="1000"/>
                        </a:spcAft>
                      </a:pPr>
                      <a:r>
                        <a:rPr lang="en-US" sz="1200">
                          <a:latin typeface="Tahoma"/>
                          <a:ea typeface="Times New Roman"/>
                          <a:cs typeface="Arial"/>
                        </a:rPr>
                        <a:t>Hyperoxaluria</a:t>
                      </a:r>
                      <a:endParaRPr lang="en-US" sz="120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a:noFill/>
                    </a:lnB>
                  </a:tcPr>
                </a:tc>
                <a:tc>
                  <a:txBody>
                    <a:bodyPr/>
                    <a:lstStyle/>
                    <a:p>
                      <a:pPr algn="l" rtl="0">
                        <a:lnSpc>
                          <a:spcPct val="115000"/>
                        </a:lnSpc>
                        <a:spcAft>
                          <a:spcPts val="1000"/>
                        </a:spcAft>
                      </a:pPr>
                      <a:r>
                        <a:rPr lang="en-US" sz="1200" dirty="0">
                          <a:latin typeface="Tahoma"/>
                          <a:ea typeface="Times New Roman"/>
                          <a:cs typeface="Arial"/>
                        </a:rPr>
                        <a:t>Because of an innate error in metabolism oxalate overproduction occurs.</a:t>
                      </a:r>
                      <a:br>
                        <a:rPr lang="en-US" sz="1200" dirty="0">
                          <a:latin typeface="Tahoma"/>
                          <a:ea typeface="Times New Roman"/>
                          <a:cs typeface="Arial"/>
                        </a:rPr>
                      </a:br>
                      <a:r>
                        <a:rPr lang="en-US" sz="1200" dirty="0">
                          <a:latin typeface="Tahoma"/>
                          <a:ea typeface="Times New Roman"/>
                          <a:cs typeface="Arial"/>
                        </a:rPr>
                        <a:t>Increased dietary intake and bioavailability</a:t>
                      </a:r>
                      <a:br>
                        <a:rPr lang="en-US" sz="1200" dirty="0">
                          <a:latin typeface="Tahoma"/>
                          <a:ea typeface="Times New Roman"/>
                          <a:cs typeface="Arial"/>
                        </a:rPr>
                      </a:br>
                      <a:r>
                        <a:rPr lang="en-US" sz="1200" dirty="0">
                          <a:latin typeface="Tahoma"/>
                          <a:ea typeface="Times New Roman"/>
                          <a:cs typeface="Arial"/>
                        </a:rPr>
                        <a:t>Increased intestinal oxalate absorption.</a:t>
                      </a:r>
                      <a:br>
                        <a:rPr lang="en-US" sz="1200" dirty="0">
                          <a:latin typeface="Tahoma"/>
                          <a:ea typeface="Times New Roman"/>
                          <a:cs typeface="Arial"/>
                        </a:rPr>
                      </a:br>
                      <a:r>
                        <a:rPr lang="en-US" sz="1200" dirty="0">
                          <a:latin typeface="Tahoma"/>
                          <a:ea typeface="Times New Roman"/>
                          <a:cs typeface="Arial"/>
                        </a:rPr>
                        <a:t>Urinary </a:t>
                      </a:r>
                      <a:r>
                        <a:rPr lang="en-US" sz="1200" dirty="0" err="1">
                          <a:latin typeface="Tahoma"/>
                          <a:ea typeface="Times New Roman"/>
                          <a:cs typeface="Arial"/>
                        </a:rPr>
                        <a:t>supersaturation</a:t>
                      </a:r>
                      <a:r>
                        <a:rPr lang="en-US" sz="1200" dirty="0">
                          <a:latin typeface="Tahoma"/>
                          <a:ea typeface="Times New Roman"/>
                          <a:cs typeface="Arial"/>
                        </a:rPr>
                        <a:t> and formation of calcium oxalate crystals.</a:t>
                      </a:r>
                      <a:endParaRPr lang="en-US" sz="1200" dirty="0">
                        <a:latin typeface="Calibri"/>
                        <a:ea typeface="Times New Roman"/>
                        <a:cs typeface="Arial"/>
                      </a:endParaRPr>
                    </a:p>
                  </a:txBody>
                  <a:tcPr marL="6428" marR="6428" marT="6428" marB="6428">
                    <a:lnL>
                      <a:noFill/>
                    </a:lnL>
                    <a:lnR>
                      <a:noFill/>
                    </a:lnR>
                    <a:lnT w="12700" cap="flat" cmpd="sng" algn="ctr">
                      <a:solidFill>
                        <a:srgbClr val="DEE2E6"/>
                      </a:solidFill>
                      <a:prstDash val="solid"/>
                      <a:round/>
                      <a:headEnd type="none" w="med" len="med"/>
                      <a:tailEnd type="none" w="med" len="med"/>
                    </a:lnT>
                    <a:lnB>
                      <a:noFill/>
                    </a:lnB>
                  </a:tcPr>
                </a:tc>
              </a:tr>
            </a:tbl>
          </a:graphicData>
        </a:graphic>
      </p:graphicFrame>
      <p:pic>
        <p:nvPicPr>
          <p:cNvPr id="5" name="~PP3973.WAV">
            <a:hlinkClick r:id="" action="ppaction://media"/>
          </p:cNvPr>
          <p:cNvPicPr>
            <a:picLocks noRot="1" noChangeAspect="1"/>
          </p:cNvPicPr>
          <p:nvPr>
            <a:wavAudioFile r:embed="rId1" name="~PP3973.WAV"/>
          </p:nvPr>
        </p:nvPicPr>
        <p:blipFill>
          <a:blip r:embed="rId3"/>
          <a:stretch>
            <a:fillRect/>
          </a:stretch>
        </p:blipFill>
        <p:spPr>
          <a:xfrm>
            <a:off x="8696325" y="6410325"/>
            <a:ext cx="304800" cy="304800"/>
          </a:xfrm>
          <a:prstGeom prst="rect">
            <a:avLst/>
          </a:prstGeom>
        </p:spPr>
      </p:pic>
    </p:spTree>
  </p:cSld>
  <p:clrMapOvr>
    <a:masterClrMapping/>
  </p:clrMapOvr>
  <p:transition advTm="713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Inhibitors of stone formation</a:t>
            </a:r>
            <a:r>
              <a:rPr lang="en-US" dirty="0" smtClean="0"/>
              <a:t/>
            </a:r>
            <a:br>
              <a:rPr lang="en-US" dirty="0" smtClean="0"/>
            </a:br>
            <a:endParaRPr lang="ar-EG" dirty="0"/>
          </a:p>
        </p:txBody>
      </p:sp>
      <p:sp>
        <p:nvSpPr>
          <p:cNvPr id="3" name="Footer Placeholder 2"/>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graphicFrame>
        <p:nvGraphicFramePr>
          <p:cNvPr id="4" name="Table 3"/>
          <p:cNvGraphicFramePr>
            <a:graphicFrameLocks noGrp="1"/>
          </p:cNvGraphicFramePr>
          <p:nvPr/>
        </p:nvGraphicFramePr>
        <p:xfrm>
          <a:off x="685800" y="914400"/>
          <a:ext cx="8001000" cy="5438016"/>
        </p:xfrm>
        <a:graphic>
          <a:graphicData uri="http://schemas.openxmlformats.org/drawingml/2006/table">
            <a:tbl>
              <a:tblPr/>
              <a:tblGrid>
                <a:gridCol w="4000500"/>
                <a:gridCol w="4000500"/>
              </a:tblGrid>
              <a:tr h="545204">
                <a:tc>
                  <a:txBody>
                    <a:bodyPr/>
                    <a:lstStyle/>
                    <a:p>
                      <a:pPr algn="l" rtl="0">
                        <a:lnSpc>
                          <a:spcPct val="115000"/>
                        </a:lnSpc>
                        <a:spcAft>
                          <a:spcPts val="1000"/>
                        </a:spcAft>
                      </a:pPr>
                      <a:r>
                        <a:rPr lang="en-US" sz="1600" dirty="0">
                          <a:latin typeface="Tahoma"/>
                          <a:ea typeface="Times New Roman"/>
                          <a:cs typeface="Arial"/>
                        </a:rPr>
                        <a:t>Alkaline pH</a:t>
                      </a:r>
                      <a:endParaRPr lang="en-US" sz="1600" dirty="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600">
                          <a:latin typeface="Tahoma"/>
                          <a:ea typeface="Times New Roman"/>
                          <a:cs typeface="Arial"/>
                        </a:rPr>
                        <a:t>Inhibits cystine and uric acid stone formation</a:t>
                      </a:r>
                      <a:endParaRPr lang="en-US" sz="160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363936">
                <a:tc>
                  <a:txBody>
                    <a:bodyPr/>
                    <a:lstStyle/>
                    <a:p>
                      <a:pPr algn="l" rtl="0">
                        <a:lnSpc>
                          <a:spcPct val="115000"/>
                        </a:lnSpc>
                        <a:spcAft>
                          <a:spcPts val="1000"/>
                        </a:spcAft>
                      </a:pPr>
                      <a:r>
                        <a:rPr lang="en-US" sz="1600" dirty="0">
                          <a:latin typeface="Tahoma"/>
                          <a:ea typeface="Times New Roman"/>
                          <a:cs typeface="Arial"/>
                        </a:rPr>
                        <a:t>Citrate</a:t>
                      </a:r>
                      <a:endParaRPr lang="en-US" sz="1600" dirty="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600">
                          <a:latin typeface="Tahoma"/>
                          <a:ea typeface="Times New Roman"/>
                          <a:cs typeface="Arial"/>
                        </a:rPr>
                        <a:t>Forms complexes with calcium and therefore lower calcium oxalate supersaturation, inhibits aggregation of preformed crystals and attachment of crystals to urinary epithelium.</a:t>
                      </a:r>
                      <a:endParaRPr lang="en-US" sz="160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545204">
                <a:tc>
                  <a:txBody>
                    <a:bodyPr/>
                    <a:lstStyle/>
                    <a:p>
                      <a:pPr algn="l" rtl="0">
                        <a:lnSpc>
                          <a:spcPct val="115000"/>
                        </a:lnSpc>
                        <a:spcAft>
                          <a:spcPts val="1000"/>
                        </a:spcAft>
                      </a:pPr>
                      <a:r>
                        <a:rPr lang="en-US" sz="1600" dirty="0">
                          <a:latin typeface="Tahoma"/>
                          <a:ea typeface="Times New Roman"/>
                          <a:cs typeface="Arial"/>
                        </a:rPr>
                        <a:t>Pyrophosphate</a:t>
                      </a:r>
                      <a:endParaRPr lang="en-US" sz="1600" dirty="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600">
                          <a:latin typeface="Tahoma"/>
                          <a:ea typeface="Times New Roman"/>
                          <a:cs typeface="Arial"/>
                        </a:rPr>
                        <a:t>Formation of both calcium oxalate and calcium phosphate crystals is inhibited.</a:t>
                      </a:r>
                      <a:endParaRPr lang="en-US" sz="160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545204">
                <a:tc>
                  <a:txBody>
                    <a:bodyPr/>
                    <a:lstStyle/>
                    <a:p>
                      <a:pPr algn="l" rtl="0">
                        <a:lnSpc>
                          <a:spcPct val="115000"/>
                        </a:lnSpc>
                        <a:spcAft>
                          <a:spcPts val="1000"/>
                        </a:spcAft>
                      </a:pPr>
                      <a:r>
                        <a:rPr lang="en-US" sz="1600" dirty="0" err="1">
                          <a:latin typeface="Tahoma"/>
                          <a:ea typeface="Times New Roman"/>
                          <a:cs typeface="Arial"/>
                        </a:rPr>
                        <a:t>Phytate</a:t>
                      </a:r>
                      <a:endParaRPr lang="en-US" sz="1600" dirty="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600">
                          <a:latin typeface="Tahoma"/>
                          <a:ea typeface="Times New Roman"/>
                          <a:cs typeface="Arial"/>
                        </a:rPr>
                        <a:t>Inhibits calcium crystallization both in the intra-papillary tissue and urine.</a:t>
                      </a:r>
                      <a:endParaRPr lang="en-US" sz="160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1363936">
                <a:tc>
                  <a:txBody>
                    <a:bodyPr/>
                    <a:lstStyle/>
                    <a:p>
                      <a:pPr algn="l" rtl="0">
                        <a:lnSpc>
                          <a:spcPct val="115000"/>
                        </a:lnSpc>
                        <a:spcAft>
                          <a:spcPts val="1000"/>
                        </a:spcAft>
                      </a:pPr>
                      <a:r>
                        <a:rPr lang="en-US" sz="1600" dirty="0">
                          <a:latin typeface="Tahoma"/>
                          <a:ea typeface="Times New Roman"/>
                          <a:cs typeface="Arial"/>
                        </a:rPr>
                        <a:t>Magnesium</a:t>
                      </a:r>
                      <a:endParaRPr lang="en-US" sz="1600" dirty="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c>
                  <a:txBody>
                    <a:bodyPr/>
                    <a:lstStyle/>
                    <a:p>
                      <a:pPr algn="l" rtl="0">
                        <a:lnSpc>
                          <a:spcPct val="115000"/>
                        </a:lnSpc>
                        <a:spcAft>
                          <a:spcPts val="1000"/>
                        </a:spcAft>
                      </a:pPr>
                      <a:r>
                        <a:rPr lang="en-US" sz="1600" dirty="0">
                          <a:latin typeface="Tahoma"/>
                          <a:ea typeface="Times New Roman"/>
                          <a:cs typeface="Arial"/>
                        </a:rPr>
                        <a:t>Inhibits of growth (and presumably nucleation) of crystals as well as aggregation. While for the attachment of calcium oxalate crystals its supra-physiologic concentrations are required.</a:t>
                      </a:r>
                      <a:endParaRPr lang="en-US" sz="1600" dirty="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w="12700" cap="flat" cmpd="sng" algn="ctr">
                      <a:solidFill>
                        <a:srgbClr val="DEE2E6"/>
                      </a:solidFill>
                      <a:prstDash val="solid"/>
                      <a:round/>
                      <a:headEnd type="none" w="med" len="med"/>
                      <a:tailEnd type="none" w="med" len="med"/>
                    </a:lnB>
                  </a:tcPr>
                </a:tc>
              </a:tr>
              <a:tr h="818115">
                <a:tc>
                  <a:txBody>
                    <a:bodyPr/>
                    <a:lstStyle/>
                    <a:p>
                      <a:pPr algn="l" rtl="0">
                        <a:lnSpc>
                          <a:spcPct val="115000"/>
                        </a:lnSpc>
                        <a:spcAft>
                          <a:spcPts val="1000"/>
                        </a:spcAft>
                      </a:pPr>
                      <a:r>
                        <a:rPr lang="en-US" sz="1600">
                          <a:latin typeface="Tahoma"/>
                          <a:ea typeface="Times New Roman"/>
                          <a:cs typeface="Arial"/>
                        </a:rPr>
                        <a:t>Glycoproteins</a:t>
                      </a:r>
                      <a:endParaRPr lang="en-US" sz="160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a:noFill/>
                    </a:lnB>
                  </a:tcPr>
                </a:tc>
                <a:tc>
                  <a:txBody>
                    <a:bodyPr/>
                    <a:lstStyle/>
                    <a:p>
                      <a:pPr algn="l" rtl="0">
                        <a:lnSpc>
                          <a:spcPct val="115000"/>
                        </a:lnSpc>
                        <a:spcAft>
                          <a:spcPts val="1000"/>
                        </a:spcAft>
                      </a:pPr>
                      <a:r>
                        <a:rPr lang="en-US" sz="1600" dirty="0">
                          <a:latin typeface="Tahoma"/>
                          <a:ea typeface="Times New Roman"/>
                          <a:cs typeface="Arial"/>
                        </a:rPr>
                        <a:t>Inhibits spontaneous nucleation from </a:t>
                      </a:r>
                      <a:r>
                        <a:rPr lang="en-US" sz="1600" dirty="0" err="1">
                          <a:latin typeface="Tahoma"/>
                          <a:ea typeface="Times New Roman"/>
                          <a:cs typeface="Arial"/>
                        </a:rPr>
                        <a:t>metastable</a:t>
                      </a:r>
                      <a:r>
                        <a:rPr lang="en-US" sz="1600" dirty="0">
                          <a:latin typeface="Tahoma"/>
                          <a:ea typeface="Times New Roman"/>
                          <a:cs typeface="Arial"/>
                        </a:rPr>
                        <a:t> solutions as well as the growth of preformed crystals.</a:t>
                      </a:r>
                      <a:endParaRPr lang="en-US" sz="1600" dirty="0">
                        <a:latin typeface="Calibri"/>
                        <a:ea typeface="Times New Roman"/>
                        <a:cs typeface="Arial"/>
                      </a:endParaRPr>
                    </a:p>
                  </a:txBody>
                  <a:tcPr marL="9176" marR="9176" marT="9176" marB="9176">
                    <a:lnL>
                      <a:noFill/>
                    </a:lnL>
                    <a:lnR>
                      <a:noFill/>
                    </a:lnR>
                    <a:lnT w="12700" cap="flat" cmpd="sng" algn="ctr">
                      <a:solidFill>
                        <a:srgbClr val="DEE2E6"/>
                      </a:solidFill>
                      <a:prstDash val="solid"/>
                      <a:round/>
                      <a:headEnd type="none" w="med" len="med"/>
                      <a:tailEnd type="none" w="med" len="med"/>
                    </a:lnT>
                    <a:lnB>
                      <a:noFill/>
                    </a:lnB>
                  </a:tcPr>
                </a:tc>
              </a:tr>
            </a:tbl>
          </a:graphicData>
        </a:graphic>
      </p:graphicFrame>
      <p:pic>
        <p:nvPicPr>
          <p:cNvPr id="5" name="~PP1058.WAV">
            <a:hlinkClick r:id="" action="ppaction://media"/>
          </p:cNvPr>
          <p:cNvPicPr>
            <a:picLocks noRot="1" noChangeAspect="1"/>
          </p:cNvPicPr>
          <p:nvPr>
            <a:wavAudioFile r:embed="rId1" name="~PP1058.WAV"/>
          </p:nvPr>
        </p:nvPicPr>
        <p:blipFill>
          <a:blip r:embed="rId3"/>
          <a:stretch>
            <a:fillRect/>
          </a:stretch>
        </p:blipFill>
        <p:spPr>
          <a:xfrm>
            <a:off x="8696325" y="6410325"/>
            <a:ext cx="304800" cy="304800"/>
          </a:xfrm>
          <a:prstGeom prst="rect">
            <a:avLst/>
          </a:prstGeom>
        </p:spPr>
      </p:pic>
    </p:spTree>
  </p:cSld>
  <p:clrMapOvr>
    <a:masterClrMapping/>
  </p:clrMapOvr>
  <p:transition advTm="543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Kidney Stones</a:t>
            </a:r>
            <a:r>
              <a:rPr lang="en-US" dirty="0" smtClean="0"/>
              <a:t/>
            </a:r>
            <a:br>
              <a:rPr lang="en-US" dirty="0" smtClean="0"/>
            </a:br>
            <a:endParaRPr lang="ar-EG" dirty="0"/>
          </a:p>
        </p:txBody>
      </p:sp>
      <p:sp>
        <p:nvSpPr>
          <p:cNvPr id="3" name="Footer Placeholder 2"/>
          <p:cNvSpPr>
            <a:spLocks noGrp="1"/>
          </p:cNvSpPr>
          <p:nvPr>
            <p:ph type="ftr" sz="quarter" idx="11"/>
          </p:nvPr>
        </p:nvSpPr>
        <p:spPr/>
        <p:txBody>
          <a:bodyPr/>
          <a:lstStyle/>
          <a:p>
            <a:r>
              <a:rPr lang="en-US" smtClean="0"/>
              <a:t>Assis. Prof. Mohammed Hosny Hassan, Associate Professor of Medical Biochemistry, Faculty of Medicine, SVU</a:t>
            </a:r>
            <a:endParaRPr lang="en-US"/>
          </a:p>
        </p:txBody>
      </p:sp>
      <p:graphicFrame>
        <p:nvGraphicFramePr>
          <p:cNvPr id="9" name="Table 8"/>
          <p:cNvGraphicFramePr>
            <a:graphicFrameLocks noGrp="1"/>
          </p:cNvGraphicFramePr>
          <p:nvPr/>
        </p:nvGraphicFramePr>
        <p:xfrm>
          <a:off x="914400" y="1397000"/>
          <a:ext cx="8001000" cy="4255913"/>
        </p:xfrm>
        <a:graphic>
          <a:graphicData uri="http://schemas.openxmlformats.org/drawingml/2006/table">
            <a:tbl>
              <a:tblPr/>
              <a:tblGrid>
                <a:gridCol w="1600200"/>
                <a:gridCol w="1600200"/>
                <a:gridCol w="1600200"/>
                <a:gridCol w="1600200"/>
                <a:gridCol w="1600200"/>
              </a:tblGrid>
              <a:tr h="154690">
                <a:tc gridSpan="5">
                  <a:txBody>
                    <a:bodyPr/>
                    <a:lstStyle/>
                    <a:p>
                      <a:pPr algn="ctr" rtl="0">
                        <a:lnSpc>
                          <a:spcPct val="115000"/>
                        </a:lnSpc>
                        <a:spcAft>
                          <a:spcPts val="0"/>
                        </a:spcAft>
                      </a:pPr>
                      <a:r>
                        <a:rPr lang="en-US" sz="1200" b="1" dirty="0">
                          <a:latin typeface="Tahoma"/>
                          <a:ea typeface="Times New Roman"/>
                          <a:cs typeface="Arial"/>
                        </a:rPr>
                        <a:t>Major Classifications of Kidney Stones</a:t>
                      </a:r>
                      <a:endParaRPr lang="en-US" sz="1200" dirty="0">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367631">
                <a:tc>
                  <a:txBody>
                    <a:bodyPr/>
                    <a:lstStyle/>
                    <a:p>
                      <a:pPr algn="ctr" rtl="0">
                        <a:lnSpc>
                          <a:spcPct val="115000"/>
                        </a:lnSpc>
                        <a:spcAft>
                          <a:spcPts val="0"/>
                        </a:spcAft>
                      </a:pPr>
                      <a:r>
                        <a:rPr lang="en-US" sz="1200" b="1" dirty="0">
                          <a:latin typeface="Tahoma"/>
                          <a:ea typeface="Times New Roman"/>
                          <a:cs typeface="Arial"/>
                        </a:rPr>
                        <a:t>Type</a:t>
                      </a:r>
                      <a:endParaRPr lang="en-US" sz="1200" dirty="0">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b="1" dirty="0">
                          <a:latin typeface="Tahoma"/>
                          <a:ea typeface="Times New Roman"/>
                          <a:cs typeface="Arial"/>
                        </a:rPr>
                        <a:t>Frequency</a:t>
                      </a:r>
                      <a:endParaRPr lang="en-US" sz="1200" dirty="0">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b="1" dirty="0">
                          <a:latin typeface="Tahoma"/>
                          <a:ea typeface="Times New Roman"/>
                          <a:cs typeface="Arial"/>
                        </a:rPr>
                        <a:t>Crystal shape</a:t>
                      </a:r>
                      <a:endParaRPr lang="en-US" sz="1200" dirty="0">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b="1">
                          <a:latin typeface="Tahoma"/>
                          <a:ea typeface="Times New Roman"/>
                          <a:cs typeface="Arial"/>
                        </a:rPr>
                        <a:t>X-ray Characteristic</a:t>
                      </a:r>
                      <a:endParaRPr lang="en-US" sz="1200">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b="1">
                          <a:latin typeface="Tahoma"/>
                          <a:ea typeface="Times New Roman"/>
                          <a:cs typeface="Arial"/>
                        </a:rPr>
                        <a:t>Risk factors</a:t>
                      </a:r>
                      <a:endParaRPr lang="en-US" sz="1200">
                        <a:latin typeface="Calibri"/>
                        <a:ea typeface="Times New Roman"/>
                        <a:cs typeface="Arial"/>
                      </a:endParaRPr>
                    </a:p>
                  </a:txBody>
                  <a:tcPr marL="24110" marR="24110" marT="24110" marB="24110" anchor="ctr">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1024837">
                <a:tc>
                  <a:txBody>
                    <a:bodyPr/>
                    <a:lstStyle/>
                    <a:p>
                      <a:pPr algn="l" rtl="0">
                        <a:lnSpc>
                          <a:spcPct val="115000"/>
                        </a:lnSpc>
                        <a:spcAft>
                          <a:spcPts val="0"/>
                        </a:spcAft>
                      </a:pPr>
                      <a:r>
                        <a:rPr lang="en-US" sz="1200" dirty="0">
                          <a:latin typeface="Tahoma"/>
                          <a:ea typeface="Times New Roman"/>
                          <a:cs typeface="Arial"/>
                        </a:rPr>
                        <a:t>Calcium </a:t>
                      </a:r>
                      <a:r>
                        <a:rPr lang="en-US" sz="1200" dirty="0" smtClean="0">
                          <a:latin typeface="Tahoma"/>
                          <a:ea typeface="Times New Roman"/>
                          <a:cs typeface="Arial"/>
                        </a:rPr>
                        <a:t>oxalate</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a:latin typeface="Tahoma"/>
                          <a:ea typeface="Times New Roman"/>
                          <a:cs typeface="Arial"/>
                        </a:rPr>
                        <a:t>75%</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a:latin typeface="Tahoma"/>
                          <a:ea typeface="Times New Roman"/>
                          <a:cs typeface="Arial"/>
                        </a:rPr>
                        <a:t>Envelope</a:t>
                      </a:r>
                      <a:br>
                        <a:rPr lang="en-US" sz="1200" dirty="0">
                          <a:latin typeface="Tahoma"/>
                          <a:ea typeface="Times New Roman"/>
                          <a:cs typeface="Arial"/>
                        </a:rPr>
                      </a:b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err="1">
                          <a:latin typeface="Tahoma"/>
                          <a:ea typeface="Times New Roman"/>
                          <a:cs typeface="Arial"/>
                        </a:rPr>
                        <a:t>Radiopaque</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a:latin typeface="Tahoma"/>
                          <a:ea typeface="Times New Roman"/>
                          <a:cs typeface="Arial"/>
                        </a:rPr>
                        <a:t>Low urine volume</a:t>
                      </a:r>
                      <a:br>
                        <a:rPr lang="en-US" sz="1200">
                          <a:latin typeface="Tahoma"/>
                          <a:ea typeface="Times New Roman"/>
                          <a:cs typeface="Arial"/>
                        </a:rPr>
                      </a:br>
                      <a:r>
                        <a:rPr lang="en-US" sz="1200">
                          <a:latin typeface="Tahoma"/>
                          <a:ea typeface="Times New Roman"/>
                          <a:cs typeface="Arial"/>
                        </a:rPr>
                        <a:t>Hypercalciuria</a:t>
                      </a:r>
                      <a:br>
                        <a:rPr lang="en-US" sz="1200">
                          <a:latin typeface="Tahoma"/>
                          <a:ea typeface="Times New Roman"/>
                          <a:cs typeface="Arial"/>
                        </a:rPr>
                      </a:br>
                      <a:r>
                        <a:rPr lang="en-US" sz="1200">
                          <a:latin typeface="Tahoma"/>
                          <a:ea typeface="Times New Roman"/>
                          <a:cs typeface="Arial"/>
                        </a:rPr>
                        <a:t>Hyperuricosuria</a:t>
                      </a:r>
                      <a:br>
                        <a:rPr lang="en-US" sz="1200">
                          <a:latin typeface="Tahoma"/>
                          <a:ea typeface="Times New Roman"/>
                          <a:cs typeface="Arial"/>
                        </a:rPr>
                      </a:br>
                      <a:r>
                        <a:rPr lang="en-US" sz="1200">
                          <a:latin typeface="Tahoma"/>
                          <a:ea typeface="Times New Roman"/>
                          <a:cs typeface="Arial"/>
                        </a:rPr>
                        <a:t>Hyperoxaluria</a:t>
                      </a:r>
                      <a:br>
                        <a:rPr lang="en-US" sz="1200">
                          <a:latin typeface="Tahoma"/>
                          <a:ea typeface="Times New Roman"/>
                          <a:cs typeface="Arial"/>
                        </a:rPr>
                      </a:br>
                      <a:r>
                        <a:rPr lang="en-US" sz="1200">
                          <a:latin typeface="Tahoma"/>
                          <a:ea typeface="Times New Roman"/>
                          <a:cs typeface="Arial"/>
                        </a:rPr>
                        <a:t>Hypocitraturia</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687042">
                <a:tc>
                  <a:txBody>
                    <a:bodyPr/>
                    <a:lstStyle/>
                    <a:p>
                      <a:pPr algn="l" rtl="0">
                        <a:lnSpc>
                          <a:spcPct val="115000"/>
                        </a:lnSpc>
                        <a:spcAft>
                          <a:spcPts val="0"/>
                        </a:spcAft>
                      </a:pPr>
                      <a:r>
                        <a:rPr lang="en-US" sz="1200" dirty="0">
                          <a:latin typeface="Tahoma"/>
                          <a:ea typeface="Times New Roman"/>
                          <a:cs typeface="Arial"/>
                        </a:rPr>
                        <a:t>Calcium phosphate (</a:t>
                      </a:r>
                      <a:r>
                        <a:rPr lang="en-US" sz="1200" dirty="0" err="1">
                          <a:latin typeface="Tahoma"/>
                          <a:ea typeface="Times New Roman"/>
                          <a:cs typeface="Arial"/>
                        </a:rPr>
                        <a:t>Brushite</a:t>
                      </a:r>
                      <a:r>
                        <a:rPr lang="en-US" sz="1200" dirty="0">
                          <a:latin typeface="Tahoma"/>
                          <a:ea typeface="Times New Roman"/>
                          <a:cs typeface="Arial"/>
                        </a:rPr>
                        <a:t>)</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a:latin typeface="Tahoma"/>
                          <a:ea typeface="Times New Roman"/>
                          <a:cs typeface="Arial"/>
                        </a:rPr>
                        <a:t>5%</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a:latin typeface="Tahoma"/>
                          <a:ea typeface="Times New Roman"/>
                          <a:cs typeface="Arial"/>
                        </a:rPr>
                        <a:t>Amorphous</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err="1">
                          <a:latin typeface="Tahoma"/>
                          <a:ea typeface="Times New Roman"/>
                          <a:cs typeface="Arial"/>
                        </a:rPr>
                        <a:t>Radiopaque</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a:latin typeface="Tahoma"/>
                          <a:ea typeface="Times New Roman"/>
                          <a:cs typeface="Arial"/>
                        </a:rPr>
                        <a:t>Hypercalciuria</a:t>
                      </a:r>
                      <a:br>
                        <a:rPr lang="en-US" sz="1200">
                          <a:latin typeface="Tahoma"/>
                          <a:ea typeface="Times New Roman"/>
                          <a:cs typeface="Arial"/>
                        </a:rPr>
                      </a:br>
                      <a:r>
                        <a:rPr lang="en-US" sz="1200">
                          <a:latin typeface="Tahoma"/>
                          <a:ea typeface="Times New Roman"/>
                          <a:cs typeface="Arial"/>
                        </a:rPr>
                        <a:t>Hyperphosphaturia</a:t>
                      </a:r>
                      <a:br>
                        <a:rPr lang="en-US" sz="1200">
                          <a:latin typeface="Tahoma"/>
                          <a:ea typeface="Times New Roman"/>
                          <a:cs typeface="Arial"/>
                        </a:rPr>
                      </a:br>
                      <a:r>
                        <a:rPr lang="en-US" sz="1200">
                          <a:latin typeface="Tahoma"/>
                          <a:ea typeface="Times New Roman"/>
                          <a:cs typeface="Arial"/>
                        </a:rPr>
                        <a:t>Raised urine pH</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687042">
                <a:tc>
                  <a:txBody>
                    <a:bodyPr/>
                    <a:lstStyle/>
                    <a:p>
                      <a:pPr algn="l" rtl="0">
                        <a:lnSpc>
                          <a:spcPct val="115000"/>
                        </a:lnSpc>
                        <a:spcAft>
                          <a:spcPts val="0"/>
                        </a:spcAft>
                      </a:pPr>
                      <a:r>
                        <a:rPr lang="en-US" sz="1200" dirty="0">
                          <a:latin typeface="Tahoma"/>
                          <a:ea typeface="Times New Roman"/>
                          <a:cs typeface="Arial"/>
                        </a:rPr>
                        <a:t>Uric acid</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a:latin typeface="Tahoma"/>
                          <a:ea typeface="Times New Roman"/>
                          <a:cs typeface="Arial"/>
                        </a:rPr>
                        <a:t>10%</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a:latin typeface="Tahoma"/>
                          <a:ea typeface="Times New Roman"/>
                          <a:cs typeface="Arial"/>
                        </a:rPr>
                        <a:t>Diamond or barrel</a:t>
                      </a:r>
                      <a:br>
                        <a:rPr lang="en-US" sz="1200">
                          <a:latin typeface="Tahoma"/>
                          <a:ea typeface="Times New Roman"/>
                          <a:cs typeface="Arial"/>
                        </a:rPr>
                      </a:b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a:latin typeface="Tahoma"/>
                          <a:ea typeface="Times New Roman"/>
                          <a:cs typeface="Arial"/>
                        </a:rPr>
                        <a:t>Radiolucent</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a:latin typeface="Tahoma"/>
                          <a:ea typeface="Times New Roman"/>
                          <a:cs typeface="Arial"/>
                        </a:rPr>
                        <a:t>Hyperuricosuria</a:t>
                      </a:r>
                      <a:br>
                        <a:rPr lang="en-US" sz="1200">
                          <a:latin typeface="Tahoma"/>
                          <a:ea typeface="Times New Roman"/>
                          <a:cs typeface="Arial"/>
                        </a:rPr>
                      </a:br>
                      <a:r>
                        <a:rPr lang="en-US" sz="1200">
                          <a:latin typeface="Tahoma"/>
                          <a:ea typeface="Times New Roman"/>
                          <a:cs typeface="Arial"/>
                        </a:rPr>
                        <a:t>Low urine pH</a:t>
                      </a:r>
                      <a:br>
                        <a:rPr lang="en-US" sz="1200">
                          <a:latin typeface="Tahoma"/>
                          <a:ea typeface="Times New Roman"/>
                          <a:cs typeface="Arial"/>
                        </a:rPr>
                      </a:br>
                      <a:r>
                        <a:rPr lang="en-US" sz="1200">
                          <a:latin typeface="Tahoma"/>
                          <a:ea typeface="Times New Roman"/>
                          <a:cs typeface="Arial"/>
                        </a:rPr>
                        <a:t>Low urine volume</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687042">
                <a:tc>
                  <a:txBody>
                    <a:bodyPr/>
                    <a:lstStyle/>
                    <a:p>
                      <a:pPr algn="l" rtl="0">
                        <a:lnSpc>
                          <a:spcPct val="115000"/>
                        </a:lnSpc>
                        <a:spcAft>
                          <a:spcPts val="0"/>
                        </a:spcAft>
                      </a:pPr>
                      <a:r>
                        <a:rPr lang="en-US" sz="1200" dirty="0" err="1" smtClean="0">
                          <a:latin typeface="Tahoma"/>
                          <a:ea typeface="Times New Roman"/>
                          <a:cs typeface="Arial"/>
                        </a:rPr>
                        <a:t>Struvite</a:t>
                      </a:r>
                      <a:r>
                        <a:rPr lang="en-US" sz="1200" dirty="0" smtClean="0">
                          <a:latin typeface="Tahoma"/>
                          <a:ea typeface="Times New Roman"/>
                          <a:cs typeface="Arial"/>
                        </a:rPr>
                        <a:t> (Triple phosphate)</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a:latin typeface="Tahoma"/>
                          <a:ea typeface="Times New Roman"/>
                          <a:cs typeface="Arial"/>
                        </a:rPr>
                        <a:t>10%</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smtClean="0">
                          <a:latin typeface="Tahoma"/>
                          <a:ea typeface="Times New Roman"/>
                          <a:cs typeface="Arial"/>
                        </a:rPr>
                        <a:t>Coffin-lid</a:t>
                      </a:r>
                      <a:r>
                        <a:rPr lang="en-US" sz="1200" dirty="0">
                          <a:latin typeface="Tahoma"/>
                          <a:ea typeface="Times New Roman"/>
                          <a:cs typeface="Arial"/>
                        </a:rPr>
                        <a:t/>
                      </a:r>
                      <a:br>
                        <a:rPr lang="en-US" sz="1200" dirty="0">
                          <a:latin typeface="Tahoma"/>
                          <a:ea typeface="Times New Roman"/>
                          <a:cs typeface="Arial"/>
                        </a:rPr>
                      </a:b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err="1">
                          <a:latin typeface="Tahoma"/>
                          <a:ea typeface="Times New Roman"/>
                          <a:cs typeface="Arial"/>
                        </a:rPr>
                        <a:t>Radiopaque</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a:latin typeface="Tahoma"/>
                          <a:ea typeface="Times New Roman"/>
                          <a:cs typeface="Arial"/>
                        </a:rPr>
                        <a:t>Urinary tract infection</a:t>
                      </a:r>
                      <a:br>
                        <a:rPr lang="en-US" sz="1200" dirty="0">
                          <a:latin typeface="Tahoma"/>
                          <a:ea typeface="Times New Roman"/>
                          <a:cs typeface="Arial"/>
                        </a:rPr>
                      </a:br>
                      <a:r>
                        <a:rPr lang="en-US" sz="1200" dirty="0">
                          <a:latin typeface="Tahoma"/>
                          <a:ea typeface="Times New Roman"/>
                          <a:cs typeface="Arial"/>
                        </a:rPr>
                        <a:t>(</a:t>
                      </a:r>
                      <a:r>
                        <a:rPr lang="en-US" sz="1200" dirty="0" err="1">
                          <a:latin typeface="Tahoma"/>
                          <a:ea typeface="Times New Roman"/>
                          <a:cs typeface="Arial"/>
                        </a:rPr>
                        <a:t>Urease</a:t>
                      </a:r>
                      <a:r>
                        <a:rPr lang="en-US" sz="1200" dirty="0">
                          <a:latin typeface="Tahoma"/>
                          <a:ea typeface="Times New Roman"/>
                          <a:cs typeface="Arial"/>
                        </a:rPr>
                        <a:t> splitting organism)</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r h="367631">
                <a:tc>
                  <a:txBody>
                    <a:bodyPr/>
                    <a:lstStyle/>
                    <a:p>
                      <a:pPr algn="l" rtl="0">
                        <a:lnSpc>
                          <a:spcPct val="115000"/>
                        </a:lnSpc>
                        <a:spcAft>
                          <a:spcPts val="0"/>
                        </a:spcAft>
                      </a:pPr>
                      <a:r>
                        <a:rPr lang="en-US" sz="1200" dirty="0" err="1">
                          <a:latin typeface="Tahoma"/>
                          <a:ea typeface="Times New Roman"/>
                          <a:cs typeface="Arial"/>
                        </a:rPr>
                        <a:t>Cystine</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ctr" rtl="0">
                        <a:lnSpc>
                          <a:spcPct val="115000"/>
                        </a:lnSpc>
                        <a:spcAft>
                          <a:spcPts val="0"/>
                        </a:spcAft>
                      </a:pPr>
                      <a:r>
                        <a:rPr lang="en-US" sz="1200">
                          <a:latin typeface="Tahoma"/>
                          <a:ea typeface="Times New Roman"/>
                          <a:cs typeface="Arial"/>
                        </a:rPr>
                        <a:t>1%</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a:latin typeface="Tahoma"/>
                          <a:ea typeface="Times New Roman"/>
                          <a:cs typeface="Arial"/>
                        </a:rPr>
                        <a:t>Hexagon</a:t>
                      </a:r>
                      <a:br>
                        <a:rPr lang="en-US" sz="1200">
                          <a:latin typeface="Tahoma"/>
                          <a:ea typeface="Times New Roman"/>
                          <a:cs typeface="Arial"/>
                        </a:rPr>
                      </a:b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a:latin typeface="Tahoma"/>
                          <a:ea typeface="Times New Roman"/>
                          <a:cs typeface="Arial"/>
                        </a:rPr>
                        <a:t>Faintly radiopaque</a:t>
                      </a:r>
                      <a:endParaRPr lang="en-US" sz="120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c>
                  <a:txBody>
                    <a:bodyPr/>
                    <a:lstStyle/>
                    <a:p>
                      <a:pPr algn="l" rtl="0">
                        <a:lnSpc>
                          <a:spcPct val="115000"/>
                        </a:lnSpc>
                        <a:spcAft>
                          <a:spcPts val="0"/>
                        </a:spcAft>
                      </a:pPr>
                      <a:r>
                        <a:rPr lang="en-US" sz="1200" dirty="0" err="1">
                          <a:latin typeface="Tahoma"/>
                          <a:ea typeface="Times New Roman"/>
                          <a:cs typeface="Arial"/>
                        </a:rPr>
                        <a:t>Autosomal</a:t>
                      </a:r>
                      <a:r>
                        <a:rPr lang="en-US" sz="1200" dirty="0">
                          <a:latin typeface="Tahoma"/>
                          <a:ea typeface="Times New Roman"/>
                          <a:cs typeface="Arial"/>
                        </a:rPr>
                        <a:t> recessive</a:t>
                      </a:r>
                      <a:br>
                        <a:rPr lang="en-US" sz="1200" dirty="0">
                          <a:latin typeface="Tahoma"/>
                          <a:ea typeface="Times New Roman"/>
                          <a:cs typeface="Arial"/>
                        </a:rPr>
                      </a:br>
                      <a:r>
                        <a:rPr lang="en-US" sz="1200" dirty="0">
                          <a:latin typeface="Tahoma"/>
                          <a:ea typeface="Times New Roman"/>
                          <a:cs typeface="Arial"/>
                        </a:rPr>
                        <a:t>disorder</a:t>
                      </a:r>
                      <a:endParaRPr lang="en-US" sz="1200" dirty="0">
                        <a:latin typeface="Calibri"/>
                        <a:ea typeface="Times New Roman"/>
                        <a:cs typeface="Arial"/>
                      </a:endParaRPr>
                    </a:p>
                  </a:txBody>
                  <a:tcPr marL="24110" marR="24110" marT="24110" marB="24110">
                    <a:lnL w="12700" cap="flat" cmpd="sng" algn="ctr">
                      <a:solidFill>
                        <a:srgbClr val="808285"/>
                      </a:solidFill>
                      <a:prstDash val="solid"/>
                      <a:round/>
                      <a:headEnd type="none" w="med" len="med"/>
                      <a:tailEnd type="none" w="med" len="med"/>
                    </a:lnL>
                    <a:lnR w="12700" cap="flat" cmpd="sng" algn="ctr">
                      <a:solidFill>
                        <a:srgbClr val="808285"/>
                      </a:solidFill>
                      <a:prstDash val="solid"/>
                      <a:round/>
                      <a:headEnd type="none" w="med" len="med"/>
                      <a:tailEnd type="none" w="med" len="med"/>
                    </a:lnR>
                    <a:lnT w="12700" cap="flat" cmpd="sng" algn="ctr">
                      <a:solidFill>
                        <a:srgbClr val="808285"/>
                      </a:solidFill>
                      <a:prstDash val="solid"/>
                      <a:round/>
                      <a:headEnd type="none" w="med" len="med"/>
                      <a:tailEnd type="none" w="med" len="med"/>
                    </a:lnT>
                    <a:lnB w="12700" cap="flat" cmpd="sng" algn="ctr">
                      <a:solidFill>
                        <a:srgbClr val="808285"/>
                      </a:solidFill>
                      <a:prstDash val="solid"/>
                      <a:round/>
                      <a:headEnd type="none" w="med" len="med"/>
                      <a:tailEnd type="none" w="med" len="med"/>
                    </a:lnB>
                  </a:tcPr>
                </a:tc>
              </a:tr>
            </a:tbl>
          </a:graphicData>
        </a:graphic>
      </p:graphicFrame>
      <p:pic>
        <p:nvPicPr>
          <p:cNvPr id="22536" name="Picture 3" descr="Envelope crystal"/>
          <p:cNvPicPr>
            <a:picLocks noChangeAspect="1" noChangeArrowheads="1"/>
          </p:cNvPicPr>
          <p:nvPr/>
        </p:nvPicPr>
        <p:blipFill>
          <a:blip r:embed="rId4"/>
          <a:srcRect/>
          <a:stretch>
            <a:fillRect/>
          </a:stretch>
        </p:blipFill>
        <p:spPr bwMode="auto">
          <a:xfrm>
            <a:off x="4419600" y="2286000"/>
            <a:ext cx="762000" cy="457200"/>
          </a:xfrm>
          <a:prstGeom prst="rect">
            <a:avLst/>
          </a:prstGeom>
          <a:noFill/>
        </p:spPr>
      </p:pic>
      <p:pic>
        <p:nvPicPr>
          <p:cNvPr id="22535" name="Picture 4" descr="Diamond crystal"/>
          <p:cNvPicPr>
            <a:picLocks noChangeAspect="1" noChangeArrowheads="1"/>
          </p:cNvPicPr>
          <p:nvPr/>
        </p:nvPicPr>
        <p:blipFill>
          <a:blip r:embed="rId5"/>
          <a:srcRect/>
          <a:stretch>
            <a:fillRect/>
          </a:stretch>
        </p:blipFill>
        <p:spPr bwMode="auto">
          <a:xfrm>
            <a:off x="4876800" y="4038600"/>
            <a:ext cx="762000" cy="476250"/>
          </a:xfrm>
          <a:prstGeom prst="rect">
            <a:avLst/>
          </a:prstGeom>
          <a:noFill/>
        </p:spPr>
      </p:pic>
      <p:pic>
        <p:nvPicPr>
          <p:cNvPr id="22534" name="Picture 5" descr="Coffin lid crystal"/>
          <p:cNvPicPr>
            <a:picLocks noChangeAspect="1" noChangeArrowheads="1"/>
          </p:cNvPicPr>
          <p:nvPr/>
        </p:nvPicPr>
        <p:blipFill>
          <a:blip r:embed="rId6"/>
          <a:srcRect/>
          <a:stretch>
            <a:fillRect/>
          </a:stretch>
        </p:blipFill>
        <p:spPr bwMode="auto">
          <a:xfrm>
            <a:off x="4953000" y="4648200"/>
            <a:ext cx="762000" cy="495300"/>
          </a:xfrm>
          <a:prstGeom prst="rect">
            <a:avLst/>
          </a:prstGeom>
          <a:noFill/>
        </p:spPr>
      </p:pic>
      <p:pic>
        <p:nvPicPr>
          <p:cNvPr id="22533" name="Picture 6" descr="Hexagonal crystals"/>
          <p:cNvPicPr>
            <a:picLocks noChangeAspect="1" noChangeArrowheads="1"/>
          </p:cNvPicPr>
          <p:nvPr/>
        </p:nvPicPr>
        <p:blipFill>
          <a:blip r:embed="rId7"/>
          <a:srcRect/>
          <a:stretch>
            <a:fillRect/>
          </a:stretch>
        </p:blipFill>
        <p:spPr bwMode="auto">
          <a:xfrm>
            <a:off x="4800600" y="5105400"/>
            <a:ext cx="762000" cy="638175"/>
          </a:xfrm>
          <a:prstGeom prst="rect">
            <a:avLst/>
          </a:prstGeom>
          <a:noFill/>
        </p:spPr>
      </p:pic>
      <p:pic>
        <p:nvPicPr>
          <p:cNvPr id="10" name="~PP3143.WAV">
            <a:hlinkClick r:id="" action="ppaction://media"/>
          </p:cNvPr>
          <p:cNvPicPr>
            <a:picLocks noRot="1" noChangeAspect="1"/>
          </p:cNvPicPr>
          <p:nvPr>
            <a:wavAudioFile r:embed="rId1" name="~PP3143.WAV"/>
          </p:nvPr>
        </p:nvPicPr>
        <p:blipFill>
          <a:blip r:embed="rId8"/>
          <a:stretch>
            <a:fillRect/>
          </a:stretch>
        </p:blipFill>
        <p:spPr>
          <a:xfrm>
            <a:off x="8696325" y="6410325"/>
            <a:ext cx="304800" cy="304800"/>
          </a:xfrm>
          <a:prstGeom prst="rect">
            <a:avLst/>
          </a:prstGeom>
        </p:spPr>
      </p:pic>
    </p:spTree>
  </p:cSld>
  <p:clrMapOvr>
    <a:masterClrMapping/>
  </p:clrMapOvr>
  <p:transition advTm="2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urinary crystals images"/>
          <p:cNvPicPr>
            <a:picLocks noChangeAspect="1" noChangeArrowheads="1"/>
          </p:cNvPicPr>
          <p:nvPr/>
        </p:nvPicPr>
        <p:blipFill>
          <a:blip r:embed="rId3"/>
          <a:srcRect/>
          <a:stretch>
            <a:fillRect/>
          </a:stretch>
        </p:blipFill>
        <p:spPr bwMode="auto">
          <a:xfrm>
            <a:off x="0" y="0"/>
            <a:ext cx="5486400" cy="6248400"/>
          </a:xfrm>
          <a:prstGeom prst="rect">
            <a:avLst/>
          </a:prstGeom>
          <a:noFill/>
        </p:spPr>
      </p:pic>
      <p:pic>
        <p:nvPicPr>
          <p:cNvPr id="46084" name="Picture 4" descr="Image result for urinary crystals images"/>
          <p:cNvPicPr>
            <a:picLocks noChangeAspect="1" noChangeArrowheads="1"/>
          </p:cNvPicPr>
          <p:nvPr/>
        </p:nvPicPr>
        <p:blipFill>
          <a:blip r:embed="rId4"/>
          <a:srcRect/>
          <a:stretch>
            <a:fillRect/>
          </a:stretch>
        </p:blipFill>
        <p:spPr bwMode="auto">
          <a:xfrm>
            <a:off x="5486400" y="0"/>
            <a:ext cx="3657600" cy="6477001"/>
          </a:xfrm>
          <a:prstGeom prst="rect">
            <a:avLst/>
          </a:prstGeom>
          <a:noFill/>
        </p:spPr>
      </p:pic>
      <p:sp>
        <p:nvSpPr>
          <p:cNvPr id="4" name="Footer Placeholder 3"/>
          <p:cNvSpPr>
            <a:spLocks noGrp="1"/>
          </p:cNvSpPr>
          <p:nvPr>
            <p:ph type="ftr" sz="quarter" idx="11"/>
          </p:nvPr>
        </p:nvSpPr>
        <p:spPr/>
        <p:txBody>
          <a:bodyPr/>
          <a:lstStyle/>
          <a:p>
            <a:r>
              <a:rPr lang="en-US" smtClean="0"/>
              <a:t>By Dr. Mohammed Hosny Hassan, Associate Professor of Medical Biochemistry, Faculty of Medicine, South Valley University</a:t>
            </a:r>
            <a:endParaRPr lang="en-US"/>
          </a:p>
        </p:txBody>
      </p:sp>
      <p:pic>
        <p:nvPicPr>
          <p:cNvPr id="5" name="~PP3408.WAV">
            <a:hlinkClick r:id="" action="ppaction://media"/>
          </p:cNvPr>
          <p:cNvPicPr>
            <a:picLocks noRot="1" noChangeAspect="1"/>
          </p:cNvPicPr>
          <p:nvPr>
            <a:wavAudioFile r:embed="rId1" name="~PP3408.WAV"/>
          </p:nvPr>
        </p:nvPicPr>
        <p:blipFill>
          <a:blip r:embed="rId5"/>
          <a:stretch>
            <a:fillRect/>
          </a:stretch>
        </p:blipFill>
        <p:spPr>
          <a:xfrm>
            <a:off x="8696325" y="6410325"/>
            <a:ext cx="304800" cy="304800"/>
          </a:xfrm>
          <a:prstGeom prst="rect">
            <a:avLst/>
          </a:prstGeom>
        </p:spPr>
      </p:pic>
    </p:spTree>
  </p:cSld>
  <p:clrMapOvr>
    <a:masterClrMapping/>
  </p:clrMapOvr>
  <p:transition advTm="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1822</Words>
  <Application>Microsoft Office PowerPoint</Application>
  <PresentationFormat>On-screen Show (4:3)</PresentationFormat>
  <Paragraphs>117</Paragraphs>
  <Slides>21</Slides>
  <Notes>1</Notes>
  <HiddenSlides>0</HiddenSlides>
  <MMClips>21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Urinary stones</vt:lpstr>
      <vt:lpstr>ILOs</vt:lpstr>
      <vt:lpstr>Slide 3</vt:lpstr>
      <vt:lpstr>Pathogenesis of Kidney Stones </vt:lpstr>
      <vt:lpstr>Slide 5</vt:lpstr>
      <vt:lpstr>Promotors of stone formation </vt:lpstr>
      <vt:lpstr>Inhibitors of stone formation </vt:lpstr>
      <vt:lpstr>Types of Kidney Stones </vt:lpstr>
      <vt:lpstr>Slide 9</vt:lpstr>
      <vt:lpstr>1. Calcium Stones </vt:lpstr>
      <vt:lpstr>Slide 11</vt:lpstr>
      <vt:lpstr>Slide 12</vt:lpstr>
      <vt:lpstr>Slide 13</vt:lpstr>
      <vt:lpstr>2. Calcium Phosphate Stones </vt:lpstr>
      <vt:lpstr>3. Uric Acid Stones </vt:lpstr>
      <vt:lpstr>4. Struvite Stones </vt:lpstr>
      <vt:lpstr>5. Cystine Stones </vt:lpstr>
      <vt:lpstr>Biochemical Investigations of Risk Factors </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stones</dc:title>
  <dc:creator>TCE2</dc:creator>
  <cp:lastModifiedBy>TCE2</cp:lastModifiedBy>
  <cp:revision>33</cp:revision>
  <dcterms:created xsi:type="dcterms:W3CDTF">2006-08-16T00:00:00Z</dcterms:created>
  <dcterms:modified xsi:type="dcterms:W3CDTF">2020-03-16T09:46:57Z</dcterms:modified>
</cp:coreProperties>
</file>