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71" r:id="rId4"/>
    <p:sldId id="265" r:id="rId5"/>
    <p:sldId id="270" r:id="rId6"/>
    <p:sldId id="266" r:id="rId7"/>
    <p:sldId id="272" r:id="rId8"/>
    <p:sldId id="267" r:id="rId9"/>
    <p:sldId id="268" r:id="rId10"/>
    <p:sldId id="27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4675A3-D215-44BC-8B4A-0B8502618AC0}" type="datetimeFigureOut">
              <a:rPr lang="ar-EG" smtClean="0"/>
              <a:pPr/>
              <a:t>21/07/1441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EAC5A6-7925-4693-B9AA-7181BAE0014A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EFC-6367-4DCE-AFE3-D9CB87519B30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F0CF-6A10-4C57-B70A-6290CA2F751B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3B18-EE3C-4E57-8F35-AE10106AD412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4047-CBEC-484B-B15E-0B67B69951A9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565F-E94B-432F-B7A9-52BD8E1AB0C2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787C-0820-4892-8967-2DD47781100D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626E2-490F-4CC8-AC03-B732CA12A2F5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2CD1-36E1-4678-A27B-09CAE2260669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608B9-EBB6-4FFC-93A5-FA5117944707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09FE-9D83-4E30-9B3D-424B0EC6E5CA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D7ED-7F1B-4E76-BE1B-6D6566D737AC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52CA-F33D-47E2-8A65-7F824A0B0FF5}" type="datetime1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Biochemistry and clinical </a:t>
            </a:r>
            <a:r>
              <a:rPr lang="en-US" b="1" dirty="0" err="1" smtClean="0">
                <a:solidFill>
                  <a:srgbClr val="FF0000"/>
                </a:solidFill>
              </a:rPr>
              <a:t>enzymology</a:t>
            </a:r>
            <a:r>
              <a:rPr lang="en-US" b="1" dirty="0" smtClean="0">
                <a:solidFill>
                  <a:srgbClr val="FF0000"/>
                </a:solidFill>
              </a:rPr>
              <a:t>-II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849.WAV">
            <a:hlinkClick r:id="" action="ppaction://media"/>
          </p:cNvPr>
          <p:cNvPicPr>
            <a:picLocks noRot="1" noChangeAspect="1"/>
          </p:cNvPicPr>
          <p:nvPr>
            <a:wavAudioFile r:embed="rId1" name="~PP384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dirty="0" smtClean="0"/>
              <a:t>Zymogens are activated by:</a:t>
            </a:r>
            <a:endParaRPr lang="en-US" sz="2400" dirty="0" smtClean="0"/>
          </a:p>
          <a:p>
            <a:pPr lvl="0"/>
            <a:r>
              <a:rPr lang="en-US" sz="2400" dirty="0" smtClean="0"/>
              <a:t>Removal of the  inhibitory extra-polypeptide chain.</a:t>
            </a:r>
          </a:p>
          <a:p>
            <a:r>
              <a:rPr lang="en-US" sz="2400" dirty="0" smtClean="0"/>
              <a:t>Removal  of the  inhibitory subunit.</a:t>
            </a:r>
          </a:p>
          <a:p>
            <a:pPr lvl="0"/>
            <a:r>
              <a:rPr lang="en-US" sz="2400" dirty="0" smtClean="0"/>
              <a:t>Changing the  conformational changes.</a:t>
            </a:r>
          </a:p>
          <a:p>
            <a:pPr lvl="0"/>
            <a:r>
              <a:rPr lang="en-US" sz="2400" dirty="0" smtClean="0"/>
              <a:t>Covalent modification.</a:t>
            </a:r>
          </a:p>
          <a:p>
            <a:pPr lvl="0"/>
            <a:r>
              <a:rPr lang="en-US" sz="2400" dirty="0" smtClean="0"/>
              <a:t>Association with  cofactor or </a:t>
            </a:r>
            <a:r>
              <a:rPr lang="en-US" sz="2400" dirty="0" err="1" smtClean="0"/>
              <a:t>allosteric</a:t>
            </a:r>
            <a:r>
              <a:rPr lang="en-US" sz="2400" dirty="0" smtClean="0"/>
              <a:t> activator or activating protein or coenzyme.</a:t>
            </a:r>
          </a:p>
          <a:p>
            <a:pPr>
              <a:buNone/>
            </a:pPr>
            <a:r>
              <a:rPr lang="en-US" sz="2400" b="1" i="1" dirty="0" smtClean="0"/>
              <a:t>Significance</a:t>
            </a:r>
            <a:r>
              <a:rPr lang="en-US" sz="2400" dirty="0" smtClean="0"/>
              <a:t>:</a:t>
            </a:r>
          </a:p>
          <a:p>
            <a:pPr lvl="0"/>
            <a:r>
              <a:rPr lang="en-US" sz="2400" dirty="0" smtClean="0"/>
              <a:t>To protect the </a:t>
            </a:r>
            <a:r>
              <a:rPr lang="en-US" sz="2400" dirty="0" err="1" smtClean="0"/>
              <a:t>secretory</a:t>
            </a:r>
            <a:r>
              <a:rPr lang="en-US" sz="2400" dirty="0" smtClean="0"/>
              <a:t> cells and transporting duct system from the enzyme. </a:t>
            </a:r>
          </a:p>
          <a:p>
            <a:pPr lvl="0"/>
            <a:r>
              <a:rPr lang="en-US" sz="2400" dirty="0" smtClean="0"/>
              <a:t>To keep the enzyme in a storable form till time of use, e.g., blood clotting.</a:t>
            </a:r>
          </a:p>
          <a:p>
            <a:pPr lvl="0"/>
            <a:r>
              <a:rPr lang="en-US" sz="2400" dirty="0" smtClean="0"/>
              <a:t>To provide mechanisms for regulating the enzymes activity. </a:t>
            </a:r>
          </a:p>
          <a:p>
            <a:endParaRPr lang="ar-EG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11.WAV">
            <a:hlinkClick r:id="" action="ppaction://media"/>
          </p:cNvPr>
          <p:cNvPicPr>
            <a:picLocks noRot="1" noChangeAspect="1"/>
          </p:cNvPicPr>
          <p:nvPr>
            <a:wavAudioFile r:embed="rId1" name="~PP1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Questions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Q1</a:t>
            </a:r>
            <a:r>
              <a:rPr lang="en-US" dirty="0" smtClean="0"/>
              <a:t>: Discuss factors affecting enzyme activity.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Q2:</a:t>
            </a:r>
            <a:r>
              <a:rPr lang="en-US" dirty="0" smtClean="0"/>
              <a:t> Define </a:t>
            </a:r>
            <a:r>
              <a:rPr lang="en-US" dirty="0" err="1" smtClean="0"/>
              <a:t>zymogen</a:t>
            </a:r>
            <a:r>
              <a:rPr lang="en-US" dirty="0" smtClean="0"/>
              <a:t> and its significance?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871.WAV">
            <a:hlinkClick r:id="" action="ppaction://media"/>
          </p:cNvPr>
          <p:cNvPicPr>
            <a:picLocks noRot="1" noChangeAspect="1"/>
          </p:cNvPicPr>
          <p:nvPr>
            <a:wavAudioFile r:embed="rId1" name="~PP387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Factors affecting the rate of enzyme catalyzed reaction( Regulation of enzyme activity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b="1" i="1" dirty="0" smtClean="0"/>
              <a:t>1- Temperature:</a:t>
            </a:r>
            <a:endParaRPr lang="en-US" dirty="0" smtClean="0"/>
          </a:p>
          <a:p>
            <a:pPr algn="just"/>
            <a:r>
              <a:rPr lang="en-US" dirty="0" smtClean="0"/>
              <a:t>  There is optimal temperature at which the enzyme attains its maximal activity (37</a:t>
            </a:r>
            <a:r>
              <a:rPr lang="en-US" baseline="30000" dirty="0" smtClean="0"/>
              <a:t>0</a:t>
            </a:r>
            <a:r>
              <a:rPr lang="en-US" dirty="0" smtClean="0"/>
              <a:t>C-40</a:t>
            </a:r>
            <a:r>
              <a:rPr lang="en-US" baseline="30000" dirty="0" smtClean="0"/>
              <a:t>0</a:t>
            </a:r>
            <a:r>
              <a:rPr lang="en-US" dirty="0" smtClean="0"/>
              <a:t>C) . Low temperature inactivate the enzyme and high temperature cause  </a:t>
            </a:r>
            <a:r>
              <a:rPr lang="en-US" dirty="0" err="1" smtClean="0"/>
              <a:t>denaturation</a:t>
            </a:r>
            <a:r>
              <a:rPr lang="en-US" dirty="0" smtClean="0"/>
              <a:t> of  the enzyme. </a:t>
            </a:r>
          </a:p>
          <a:p>
            <a:pPr algn="just">
              <a:buNone/>
            </a:pPr>
            <a:r>
              <a:rPr lang="en-US" b="1" i="1" dirty="0" smtClean="0"/>
              <a:t>2- PH:</a:t>
            </a:r>
            <a:r>
              <a:rPr lang="en-US" dirty="0" smtClean="0"/>
              <a:t>  </a:t>
            </a:r>
          </a:p>
          <a:p>
            <a:pPr algn="just"/>
            <a:r>
              <a:rPr lang="en-US" dirty="0" smtClean="0"/>
              <a:t>  There is optimal PH at which the enzyme acts maximally .For example, blood enzymes act at 7.4. Extreme pH caused by strong acids or strong alkalis lead to </a:t>
            </a:r>
            <a:r>
              <a:rPr lang="en-US" dirty="0" err="1" smtClean="0"/>
              <a:t>denaturation</a:t>
            </a:r>
            <a:r>
              <a:rPr lang="en-US" dirty="0" smtClean="0"/>
              <a:t> and destroy the enzyme.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690.WAV">
            <a:hlinkClick r:id="" action="ppaction://media"/>
          </p:cNvPr>
          <p:cNvPicPr>
            <a:picLocks noRot="1" noChangeAspect="1"/>
          </p:cNvPicPr>
          <p:nvPr>
            <a:wavAudioFile r:embed="rId1" name="~PP69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022600" y="606425"/>
            <a:ext cx="0" cy="10826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3146425" y="463550"/>
            <a:ext cx="1806575" cy="1149350"/>
          </a:xfrm>
          <a:custGeom>
            <a:avLst/>
            <a:gdLst/>
            <a:ahLst/>
            <a:cxnLst>
              <a:cxn ang="0">
                <a:pos x="0" y="2191"/>
              </a:cxn>
              <a:cxn ang="0">
                <a:pos x="576" y="1844"/>
              </a:cxn>
              <a:cxn ang="0">
                <a:pos x="1017" y="376"/>
              </a:cxn>
              <a:cxn ang="0">
                <a:pos x="1440" y="10"/>
              </a:cxn>
              <a:cxn ang="0">
                <a:pos x="1992" y="436"/>
              </a:cxn>
              <a:cxn ang="0">
                <a:pos x="2304" y="1985"/>
              </a:cxn>
              <a:cxn ang="0">
                <a:pos x="3060" y="2206"/>
              </a:cxn>
            </a:cxnLst>
            <a:rect l="0" t="0" r="r" b="b"/>
            <a:pathLst>
              <a:path w="3060" h="2280">
                <a:moveTo>
                  <a:pt x="0" y="2191"/>
                </a:moveTo>
                <a:cubicBezTo>
                  <a:pt x="94" y="2136"/>
                  <a:pt x="407" y="2146"/>
                  <a:pt x="576" y="1844"/>
                </a:cubicBezTo>
                <a:cubicBezTo>
                  <a:pt x="745" y="1542"/>
                  <a:pt x="873" y="682"/>
                  <a:pt x="1017" y="376"/>
                </a:cubicBezTo>
                <a:cubicBezTo>
                  <a:pt x="1161" y="70"/>
                  <a:pt x="1278" y="0"/>
                  <a:pt x="1440" y="10"/>
                </a:cubicBezTo>
                <a:cubicBezTo>
                  <a:pt x="1602" y="20"/>
                  <a:pt x="1848" y="107"/>
                  <a:pt x="1992" y="436"/>
                </a:cubicBezTo>
                <a:cubicBezTo>
                  <a:pt x="2136" y="765"/>
                  <a:pt x="2126" y="1690"/>
                  <a:pt x="2304" y="1985"/>
                </a:cubicBezTo>
                <a:cubicBezTo>
                  <a:pt x="2482" y="2280"/>
                  <a:pt x="2902" y="2160"/>
                  <a:pt x="3060" y="2206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4000500" y="496888"/>
            <a:ext cx="0" cy="1082675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0" y="1752600"/>
            <a:ext cx="228600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37           40</a:t>
            </a:r>
            <a:endParaRPr kumimoji="0" lang="ar-EG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Temperature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Line 1"/>
          <p:cNvSpPr>
            <a:spLocks noChangeShapeType="1"/>
          </p:cNvSpPr>
          <p:nvPr/>
        </p:nvSpPr>
        <p:spPr bwMode="auto">
          <a:xfrm>
            <a:off x="2971800" y="1600200"/>
            <a:ext cx="228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95425" y="496888"/>
            <a:ext cx="1463675" cy="8064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ar-EG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V</a:t>
            </a:r>
            <a:endParaRPr kumimoji="0" lang="ar-EG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Enzyme activity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5240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3075" algn="l"/>
              </a:tabLst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3075" algn="l"/>
              </a:tabLst>
            </a:pPr>
            <a:r>
              <a:rPr kumimoji="0" lang="ar-SA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30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12" name="~PP2583.WAV">
            <a:hlinkClick r:id="" action="ppaction://media"/>
          </p:cNvPr>
          <p:cNvPicPr>
            <a:picLocks noRot="1" noChangeAspect="1"/>
          </p:cNvPicPr>
          <p:nvPr>
            <a:wavAudioFile r:embed="rId1" name="~PP258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324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i="1" dirty="0" smtClean="0"/>
              <a:t>3- Concentration of the enzyme:</a:t>
            </a:r>
            <a:endParaRPr lang="en-US" dirty="0" smtClean="0"/>
          </a:p>
          <a:p>
            <a:pPr algn="just"/>
            <a:r>
              <a:rPr lang="en-US" dirty="0" smtClean="0"/>
              <a:t>  Increase the enzyme concentration leads to increase the rate of enzyme catalyzed reaction till certain point , after which increase in the enzyme concentration is not associated with further increase in the rate of the enzyme catalyzed reaction due to </a:t>
            </a:r>
            <a:r>
              <a:rPr lang="en-US" dirty="0" smtClean="0">
                <a:solidFill>
                  <a:srgbClr val="FF0000"/>
                </a:solidFill>
              </a:rPr>
              <a:t>inhibition of the enzyme by the accumulated products.</a:t>
            </a:r>
          </a:p>
          <a:p>
            <a:pPr algn="just">
              <a:buNone/>
            </a:pPr>
            <a:r>
              <a:rPr lang="en-US" b="1" i="1" dirty="0" smtClean="0"/>
              <a:t>4- Concentration of the substrate</a:t>
            </a:r>
            <a:endParaRPr lang="en-US" dirty="0" smtClean="0"/>
          </a:p>
          <a:p>
            <a:pPr algn="just"/>
            <a:r>
              <a:rPr lang="en-US" dirty="0" smtClean="0"/>
              <a:t>   Increase the substrate concentration leads to increase the rate of enzyme catalyzed reaction till certain point , after which increase in the substrate concentration is not associated with further increase in the rate of the enzyme catalyzed reaction due to </a:t>
            </a:r>
            <a:r>
              <a:rPr lang="en-US" dirty="0" smtClean="0">
                <a:solidFill>
                  <a:srgbClr val="FF0000"/>
                </a:solidFill>
              </a:rPr>
              <a:t>saturation of all the active sites of the enzyme and so the excess substrate will find no free enzyme to interact with. 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3957.WAV">
            <a:hlinkClick r:id="" action="ppaction://media"/>
          </p:cNvPr>
          <p:cNvPicPr>
            <a:picLocks noRot="1" noChangeAspect="1"/>
          </p:cNvPicPr>
          <p:nvPr>
            <a:wavAudioFile r:embed="rId1" name="~PP395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295400" y="685800"/>
          <a:ext cx="3200400" cy="2819400"/>
        </p:xfrm>
        <a:graphic>
          <a:graphicData uri="http://schemas.openxmlformats.org/presentationml/2006/ole">
            <p:oleObj spid="_x0000_s1025" name="Picture" r:id="rId4" imgW="2688336" imgH="2115312" progId="Word.Picture.8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EG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048000" y="3657600"/>
          <a:ext cx="3276600" cy="2819400"/>
        </p:xfrm>
        <a:graphic>
          <a:graphicData uri="http://schemas.openxmlformats.org/presentationml/2006/ole">
            <p:oleObj spid="_x0000_s1031" name="Picture" r:id="rId5" imgW="2688336" imgH="2115312" progId="Word.Picture.8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7" name="~PP1452.WAV">
            <a:hlinkClick r:id="" action="ppaction://media"/>
          </p:cNvPr>
          <p:cNvPicPr>
            <a:picLocks noRot="1" noChangeAspect="1"/>
          </p:cNvPicPr>
          <p:nvPr>
            <a:wavAudioFile r:embed="rId2" name="~PP1452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7162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600" b="1" i="1" dirty="0" smtClean="0"/>
              <a:t>5- Protecting the enzymes from light and radiation which lead to their </a:t>
            </a:r>
            <a:r>
              <a:rPr lang="en-US" sz="3600" b="1" i="1" dirty="0" err="1" smtClean="0"/>
              <a:t>denaturation</a:t>
            </a:r>
            <a:r>
              <a:rPr lang="en-US" sz="3600" b="1" i="1" dirty="0" smtClean="0"/>
              <a:t>.</a:t>
            </a:r>
            <a:endParaRPr lang="en-US" sz="3600" dirty="0" smtClean="0"/>
          </a:p>
          <a:p>
            <a:pPr algn="just"/>
            <a:r>
              <a:rPr lang="en-US" sz="3600" b="1" i="1" dirty="0" smtClean="0"/>
              <a:t>6-</a:t>
            </a:r>
            <a:r>
              <a:rPr lang="en-US" sz="3600" dirty="0" smtClean="0"/>
              <a:t> </a:t>
            </a:r>
            <a:r>
              <a:rPr lang="en-US" sz="3600" b="1" i="1" dirty="0" smtClean="0"/>
              <a:t>Protecting the enzymes from oxidation or inhibitors.</a:t>
            </a:r>
            <a:r>
              <a:rPr lang="en-US" sz="3600" dirty="0" smtClean="0"/>
              <a:t> </a:t>
            </a:r>
          </a:p>
          <a:p>
            <a:pPr algn="just">
              <a:buNone/>
            </a:pPr>
            <a:r>
              <a:rPr lang="en-US" sz="3600" b="1" i="1" dirty="0" smtClean="0"/>
              <a:t>7-Concentration of cofactors or coenzymes:</a:t>
            </a:r>
            <a:endParaRPr lang="en-US" sz="3600" dirty="0" smtClean="0"/>
          </a:p>
          <a:p>
            <a:pPr algn="just"/>
            <a:r>
              <a:rPr lang="en-US" sz="3600" dirty="0" smtClean="0"/>
              <a:t> In the conjugated protein enzymes that need coenzymes or cofactors , the increase in the coenzymes or cofactors concentration causes an increase in the rate of the enzyme action.</a:t>
            </a:r>
          </a:p>
          <a:p>
            <a:pPr algn="just">
              <a:buNone/>
            </a:pPr>
            <a:r>
              <a:rPr lang="en-US" sz="3600" b="1" i="1" dirty="0" smtClean="0"/>
              <a:t>8- Effect of time:</a:t>
            </a:r>
            <a:endParaRPr lang="en-US" sz="3600" dirty="0" smtClean="0"/>
          </a:p>
          <a:p>
            <a:pPr algn="just"/>
            <a:r>
              <a:rPr lang="en-US" sz="3600" dirty="0" smtClean="0"/>
              <a:t>At the beginning the rate of the reaction increases , but by time the rate of the reaction decreases due to:-</a:t>
            </a:r>
          </a:p>
          <a:p>
            <a:pPr lvl="0" algn="just"/>
            <a:r>
              <a:rPr lang="en-US" sz="3600" dirty="0" smtClean="0"/>
              <a:t>Depletion of substrates.</a:t>
            </a:r>
          </a:p>
          <a:p>
            <a:pPr lvl="0" algn="just"/>
            <a:r>
              <a:rPr lang="en-US" sz="3600" dirty="0" smtClean="0"/>
              <a:t>Accumulation of end products.</a:t>
            </a:r>
          </a:p>
          <a:p>
            <a:pPr lvl="0" algn="just"/>
            <a:r>
              <a:rPr lang="en-US" sz="3600" dirty="0" smtClean="0"/>
              <a:t>Change in PH of the reaction , which becomes different from the optimum PH of the enzyme.</a:t>
            </a:r>
          </a:p>
          <a:p>
            <a:pPr algn="just">
              <a:buNone/>
            </a:pPr>
            <a:endParaRPr lang="en-US" sz="3600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1977.WAV">
            <a:hlinkClick r:id="" action="ppaction://media"/>
          </p:cNvPr>
          <p:cNvPicPr>
            <a:picLocks noRot="1" noChangeAspect="1"/>
          </p:cNvPicPr>
          <p:nvPr>
            <a:wavAudioFile r:embed="rId1" name="~PP197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i="1" dirty="0" smtClean="0"/>
              <a:t>9- </a:t>
            </a:r>
            <a:r>
              <a:rPr lang="en-US" sz="2800" b="1" i="1" dirty="0" err="1" smtClean="0"/>
              <a:t>Allosteric</a:t>
            </a:r>
            <a:r>
              <a:rPr lang="en-US" sz="2800" b="1" i="1" dirty="0" smtClean="0"/>
              <a:t> regulation for </a:t>
            </a:r>
            <a:r>
              <a:rPr lang="en-US" sz="2800" b="1" i="1" dirty="0" err="1" smtClean="0"/>
              <a:t>allosteric</a:t>
            </a:r>
            <a:r>
              <a:rPr lang="en-US" sz="2800" b="1" i="1" dirty="0" smtClean="0"/>
              <a:t> enzymes</a:t>
            </a:r>
            <a:r>
              <a:rPr lang="en-US" sz="2800" dirty="0" smtClean="0"/>
              <a:t>: see functional sites of the enzyme.</a:t>
            </a:r>
          </a:p>
          <a:p>
            <a:pPr algn="just">
              <a:buNone/>
            </a:pPr>
            <a:r>
              <a:rPr lang="en-US" sz="2800" b="1" i="1" dirty="0" smtClean="0"/>
              <a:t>10- </a:t>
            </a:r>
            <a:r>
              <a:rPr lang="en-US" sz="2800" b="1" i="1" dirty="0" err="1" smtClean="0"/>
              <a:t>Compartmentation</a:t>
            </a:r>
            <a:r>
              <a:rPr lang="en-US" sz="2800" b="1" i="1" dirty="0" smtClean="0"/>
              <a:t> of the enzymes:</a:t>
            </a:r>
            <a:endParaRPr lang="en-US" sz="2800" dirty="0" smtClean="0"/>
          </a:p>
          <a:p>
            <a:pPr algn="just"/>
            <a:r>
              <a:rPr lang="en-US" sz="2800" dirty="0" smtClean="0"/>
              <a:t>Each enzyme is active only in specific compartment of the cell e.g. </a:t>
            </a:r>
            <a:r>
              <a:rPr lang="en-US" sz="2800" dirty="0" err="1" smtClean="0"/>
              <a:t>cytosol</a:t>
            </a:r>
            <a:r>
              <a:rPr lang="en-US" sz="2800" dirty="0" smtClean="0"/>
              <a:t> , mitochondria …….etc.</a:t>
            </a:r>
          </a:p>
          <a:p>
            <a:pPr algn="just">
              <a:buNone/>
            </a:pPr>
            <a:r>
              <a:rPr lang="en-US" sz="2800" b="1" i="1" dirty="0" smtClean="0"/>
              <a:t>11- Covalent modification:</a:t>
            </a:r>
            <a:endParaRPr lang="en-US" sz="2800" dirty="0" smtClean="0"/>
          </a:p>
          <a:p>
            <a:pPr algn="just"/>
            <a:r>
              <a:rPr lang="en-US" sz="2800" dirty="0" smtClean="0"/>
              <a:t>  This mean that covalent removal or addition of foreign group will affect enzyme activity e.g. </a:t>
            </a:r>
            <a:r>
              <a:rPr lang="en-US" sz="2800" dirty="0" err="1" smtClean="0"/>
              <a:t>phosphorylation-dephosphorylation</a:t>
            </a:r>
            <a:r>
              <a:rPr lang="en-US" sz="2800" dirty="0" smtClean="0"/>
              <a:t> mechanism , glycogen </a:t>
            </a:r>
            <a:r>
              <a:rPr lang="en-US" sz="2800" dirty="0" err="1" smtClean="0"/>
              <a:t>phosphorylase</a:t>
            </a:r>
            <a:r>
              <a:rPr lang="en-US" sz="2800" dirty="0" smtClean="0"/>
              <a:t> responsible for glycogen breakdown is activated when </a:t>
            </a:r>
            <a:r>
              <a:rPr lang="en-US" sz="2800" dirty="0" err="1" smtClean="0"/>
              <a:t>phosphorylated</a:t>
            </a:r>
            <a:r>
              <a:rPr lang="en-US" sz="2800" dirty="0" smtClean="0"/>
              <a:t> with protein </a:t>
            </a:r>
            <a:r>
              <a:rPr lang="en-US" sz="2800" dirty="0" err="1" smtClean="0"/>
              <a:t>kinase</a:t>
            </a:r>
            <a:r>
              <a:rPr lang="en-US" sz="2800" dirty="0" smtClean="0"/>
              <a:t> and inactivated when </a:t>
            </a:r>
            <a:r>
              <a:rPr lang="en-US" sz="2800" dirty="0" err="1" smtClean="0"/>
              <a:t>dephosphorylated</a:t>
            </a:r>
            <a:r>
              <a:rPr lang="en-US" sz="2800" dirty="0" smtClean="0"/>
              <a:t> with protein phosphates.</a:t>
            </a:r>
            <a:endParaRPr lang="ar-EG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248.WAV">
            <a:hlinkClick r:id="" action="ppaction://media"/>
          </p:cNvPr>
          <p:cNvPicPr>
            <a:picLocks noRot="1" noChangeAspect="1"/>
          </p:cNvPicPr>
          <p:nvPr>
            <a:wavAudioFile r:embed="rId1" name="~PP224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i="1" dirty="0" smtClean="0"/>
              <a:t>12- Hormonal control:</a:t>
            </a:r>
            <a:endParaRPr lang="en-US" dirty="0" smtClean="0"/>
          </a:p>
          <a:p>
            <a:pPr algn="just"/>
            <a:r>
              <a:rPr lang="en-US" dirty="0" smtClean="0"/>
              <a:t>Enzyme activity is regulated by hormones through:</a:t>
            </a:r>
          </a:p>
          <a:p>
            <a:pPr algn="just"/>
            <a:r>
              <a:rPr lang="en-US" dirty="0" smtClean="0"/>
              <a:t>A)- They affect the rate of synthesis and degradation of the enzymes.</a:t>
            </a:r>
          </a:p>
          <a:p>
            <a:pPr algn="just"/>
            <a:r>
              <a:rPr lang="en-US" dirty="0" smtClean="0"/>
              <a:t>B)- They affect the concentration of </a:t>
            </a:r>
            <a:r>
              <a:rPr lang="en-US" dirty="0" err="1" smtClean="0"/>
              <a:t>allosteric</a:t>
            </a:r>
            <a:r>
              <a:rPr lang="en-US" dirty="0" smtClean="0"/>
              <a:t> effectors through covalent modification .</a:t>
            </a:r>
          </a:p>
          <a:p>
            <a:pPr algn="just">
              <a:buNone/>
            </a:pPr>
            <a:r>
              <a:rPr lang="en-US" b="1" i="1" dirty="0" smtClean="0"/>
              <a:t>13- Enzyme induction and repression :</a:t>
            </a:r>
            <a:endParaRPr lang="en-US" dirty="0" smtClean="0"/>
          </a:p>
          <a:p>
            <a:pPr algn="just"/>
            <a:r>
              <a:rPr lang="en-US" dirty="0" smtClean="0"/>
              <a:t>Enzyme induction occurs by presence of an inducer , which is a compound that increase the low level of the rate of synthesis of an enzyme. While enzyme repression occurs by presence of a repressor , which is a compound that decrease the high level of the rate of synthesis of an enzyme.</a:t>
            </a:r>
          </a:p>
          <a:p>
            <a:pPr algn="just">
              <a:buNone/>
            </a:pPr>
            <a:r>
              <a:rPr lang="en-US" b="1" i="1" dirty="0" smtClean="0"/>
              <a:t>14- Constitutional Enzymes:</a:t>
            </a:r>
            <a:endParaRPr lang="en-US" dirty="0" smtClean="0"/>
          </a:p>
          <a:p>
            <a:pPr algn="just"/>
            <a:r>
              <a:rPr lang="en-US" dirty="0" smtClean="0"/>
              <a:t>  Housekeeping enzymes are constitutive enzymes because their rate of synthesis in a cell is constant and does not depend on an inducer. The level of the enzyme is only controlled by its rate of degradation.</a:t>
            </a:r>
          </a:p>
          <a:p>
            <a:pPr algn="just">
              <a:buNone/>
            </a:pPr>
            <a:r>
              <a:rPr lang="en-US" b="1" i="1" dirty="0" smtClean="0"/>
              <a:t>15-  </a:t>
            </a:r>
            <a:r>
              <a:rPr lang="en-US" b="1" i="1" dirty="0" err="1" smtClean="0"/>
              <a:t>Lysosomal</a:t>
            </a:r>
            <a:r>
              <a:rPr lang="en-US" b="1" i="1" dirty="0" smtClean="0"/>
              <a:t> enzymes.</a:t>
            </a:r>
            <a:endParaRPr lang="ar-E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2722.WAV">
            <a:hlinkClick r:id="" action="ppaction://media"/>
          </p:cNvPr>
          <p:cNvPicPr>
            <a:picLocks noRot="1" noChangeAspect="1"/>
          </p:cNvPicPr>
          <p:nvPr>
            <a:wavAudioFile r:embed="rId1" name="~PP272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dirty="0" smtClean="0"/>
              <a:t>16- Zymogens ( </a:t>
            </a:r>
            <a:r>
              <a:rPr lang="en-US" sz="2400" b="1" i="1" dirty="0" err="1" smtClean="0"/>
              <a:t>proenzymes</a:t>
            </a:r>
            <a:r>
              <a:rPr lang="en-US" sz="2400" b="1" i="1" dirty="0" smtClean="0"/>
              <a:t>): </a:t>
            </a:r>
            <a:endParaRPr lang="en-US" sz="2400" dirty="0" smtClean="0"/>
          </a:p>
          <a:p>
            <a:pPr>
              <a:buNone/>
            </a:pPr>
            <a:r>
              <a:rPr lang="en-US" sz="2400" b="1" i="1" dirty="0" smtClean="0"/>
              <a:t>Definition:</a:t>
            </a:r>
            <a:endParaRPr lang="en-US" sz="2400" dirty="0" smtClean="0"/>
          </a:p>
          <a:p>
            <a:r>
              <a:rPr lang="en-US" sz="2400" dirty="0" smtClean="0"/>
              <a:t> It is the inactive form of the enzyme e.g. </a:t>
            </a:r>
            <a:r>
              <a:rPr lang="en-US" sz="2400" dirty="0" err="1" smtClean="0"/>
              <a:t>pepsinogen</a:t>
            </a:r>
            <a:r>
              <a:rPr lang="en-US" sz="2400" dirty="0" smtClean="0"/>
              <a:t> , </a:t>
            </a:r>
            <a:r>
              <a:rPr lang="en-US" sz="2400" dirty="0" err="1" smtClean="0"/>
              <a:t>trypsinogen</a:t>
            </a:r>
            <a:r>
              <a:rPr lang="en-US" sz="2400" dirty="0" smtClean="0"/>
              <a:t> , blood clotting factors.</a:t>
            </a:r>
          </a:p>
          <a:p>
            <a:r>
              <a:rPr lang="en-US" sz="2400" b="1" i="1" dirty="0" smtClean="0"/>
              <a:t>Zymogens are inactive due to: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Presence of an inhibitory extra-polypeptide chain.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Presence of inhibitory subunit.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Presence of conformational changes.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Presence of regulatory covalent modification.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The enzyme require for it's activity cofactor or </a:t>
            </a:r>
            <a:r>
              <a:rPr lang="en-US" sz="2400" dirty="0" err="1" smtClean="0"/>
              <a:t>allosteric</a:t>
            </a:r>
            <a:r>
              <a:rPr lang="en-US" sz="2400" dirty="0" smtClean="0"/>
              <a:t> activator or activating protein or coenzyme.</a:t>
            </a:r>
          </a:p>
          <a:p>
            <a:endParaRPr lang="ar-EG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 Dr. Mohammed Hosny Hassan, Associate Professor of Medical Biochemistry, Faculty of Medicine, South Valley University</a:t>
            </a:r>
            <a:endParaRPr lang="en-US"/>
          </a:p>
        </p:txBody>
      </p:sp>
      <p:pic>
        <p:nvPicPr>
          <p:cNvPr id="5" name="~PP715.WAV">
            <a:hlinkClick r:id="" action="ppaction://media"/>
          </p:cNvPr>
          <p:cNvPicPr>
            <a:picLocks noRot="1" noChangeAspect="1"/>
          </p:cNvPicPr>
          <p:nvPr>
            <a:wavAudioFile r:embed="rId1" name="~PP715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6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803</Words>
  <Application>Microsoft Office PowerPoint</Application>
  <PresentationFormat>On-screen Show (4:3)</PresentationFormat>
  <Paragraphs>75</Paragraphs>
  <Slides>11</Slides>
  <Notes>0</Notes>
  <HiddenSlides>0</HiddenSlides>
  <MMClips>11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Picture</vt:lpstr>
      <vt:lpstr>Biochemistry and clinical enzymology-II </vt:lpstr>
      <vt:lpstr>Factors affecting the rate of enzyme catalyzed reaction( Regulation of enzyme activity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and clinical enzymology-II </dc:title>
  <dc:creator>tce2</dc:creator>
  <cp:lastModifiedBy>TCE2</cp:lastModifiedBy>
  <cp:revision>63</cp:revision>
  <dcterms:created xsi:type="dcterms:W3CDTF">2006-08-16T00:00:00Z</dcterms:created>
  <dcterms:modified xsi:type="dcterms:W3CDTF">2020-03-15T15:09:14Z</dcterms:modified>
</cp:coreProperties>
</file>