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9987F54-389F-4DE8-93A6-19278B22A786}" type="datetimeFigureOut">
              <a:rPr lang="ar-EG" smtClean="0"/>
              <a:pPr/>
              <a:t>22/07/1441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7985915-DB9D-4C05-BD54-9B950809DD9C}" type="slidenum">
              <a:rPr lang="ar-EG" smtClean="0"/>
              <a:pPr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B915-9645-41A8-A667-238C349F89D6}" type="datetime1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Hassan,Associate Professor of Medical Biochemistry, Faculty of Medicine, South Valley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DAE8-E6C5-4496-83E5-19C71FE911CA}" type="datetime1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Hassan,Associate Professor of Medical Biochemistry, Faculty of Medicine, South Valley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C1B9-027C-4089-B3A7-A67D8E09AC8F}" type="datetime1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Hassan,Associate Professor of Medical Biochemistry, Faculty of Medicine, South Valley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428D3-359E-46C0-B5C9-C775E4A4170D}" type="datetime1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Hassan,Associate Professor of Medical Biochemistry, Faculty of Medicine, South Valley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4DED7-55CF-4F34-A855-0DAA7849C186}" type="datetime1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Hassan,Associate Professor of Medical Biochemistry, Faculty of Medicine, South Valley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BE33D-60D7-49AB-8706-C44F651DE7E5}" type="datetime1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Hassan,Associate Professor of Medical Biochemistry, Faculty of Medicine, South Valley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4F05-77C1-4668-85D4-D5351FF2010C}" type="datetime1">
              <a:rPr lang="en-US" smtClean="0"/>
              <a:pPr/>
              <a:t>3/16/2020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Hassan,Associate Professor of Medical Biochemistry, Faculty of Medicine, South Valley University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9933D-8F28-402A-A969-1991EA8E6993}" type="datetime1">
              <a:rPr lang="en-US" smtClean="0"/>
              <a:pPr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Hassan,Associate Professor of Medical Biochemistry, Faculty of Medicine, South Valley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B713-35CE-4FE0-87C0-D90A210B90D1}" type="datetime1">
              <a:rPr lang="en-US" smtClean="0"/>
              <a:pPr/>
              <a:t>3/16/2020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Hassan,Associate Professor of Medical Biochemistry, Faculty of Medicine, South Valley University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E988-D198-4536-9557-0C4D69AE1B79}" type="datetime1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Hassan,Associate Professor of Medical Biochemistry, Faculty of Medicine, South Valley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C593-5FE6-42CE-89A9-95AC9A069BA5}" type="datetime1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Hassan,Associate Professor of Medical Biochemistry, Faculty of Medicine, South Valley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DB5DA-DD79-4AB1-850C-BA406AFF589D}" type="datetime1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By Dr. Mohammed Hosny Hassan,Associate Professor of Medical Biochemistry, Faculty of Medicine, South Valley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0.wav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9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RNA structure </a:t>
            </a:r>
            <a:r>
              <a:rPr lang="en-US" b="1" smtClean="0">
                <a:solidFill>
                  <a:srgbClr val="FF0000"/>
                </a:solidFill>
              </a:rPr>
              <a:t>and function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Hassan,Associate Professor of Medical Biochemistry, Faculty of Medicine, South Valley University</a:t>
            </a:r>
            <a:endParaRPr lang="en-US"/>
          </a:p>
        </p:txBody>
      </p:sp>
      <p:pic>
        <p:nvPicPr>
          <p:cNvPr id="5" name="~PP2307.WAV">
            <a:hlinkClick r:id="" action="ppaction://media"/>
          </p:cNvPr>
          <p:cNvPicPr>
            <a:picLocks noRot="1" noChangeAspect="1"/>
          </p:cNvPicPr>
          <p:nvPr>
            <a:wavAudioFile r:embed="rId1" name="~PP2307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48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b="1" dirty="0" smtClean="0"/>
              <a:t>2. Prokaryotic ribosome</a:t>
            </a:r>
            <a:r>
              <a:rPr lang="en-US" dirty="0" smtClean="0"/>
              <a:t> is 70S in size and formed of 50S and 30S subunits. The 50S is formed of ~34 protein molecules and 23S and 5S </a:t>
            </a:r>
            <a:r>
              <a:rPr lang="en-US" dirty="0" err="1" smtClean="0"/>
              <a:t>rRNA</a:t>
            </a:r>
            <a:r>
              <a:rPr lang="en-US" dirty="0" smtClean="0"/>
              <a:t>. The 30S subunit is formed of ~21 proteins and 16S </a:t>
            </a:r>
            <a:r>
              <a:rPr lang="en-US" dirty="0" err="1" smtClean="0"/>
              <a:t>rRNA</a:t>
            </a:r>
            <a:r>
              <a:rPr lang="en-US" dirty="0" smtClean="0"/>
              <a:t> .</a:t>
            </a:r>
          </a:p>
          <a:p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Hassan,Associate Professor of Medical Biochemistry, Faculty of Medicine, South Valley University</a:t>
            </a:r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524000"/>
            <a:ext cx="3810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~PP4032.WAV">
            <a:hlinkClick r:id="" action="ppaction://media"/>
          </p:cNvPr>
          <p:cNvPicPr>
            <a:picLocks noRot="1" noChangeAspect="1"/>
          </p:cNvPicPr>
          <p:nvPr>
            <a:wavAudioFile r:embed="rId1" name="~PP4032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26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Hassan,Associate Professor of Medical Biochemistry, Faculty of Medicine, South Valley University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8763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~PP1862.WAV">
            <a:hlinkClick r:id="" action="ppaction://media"/>
          </p:cNvPr>
          <p:cNvPicPr>
            <a:picLocks noRot="1" noChangeAspect="1"/>
          </p:cNvPicPr>
          <p:nvPr>
            <a:wavAudioFile r:embed="rId1" name="~PP1862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9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Chemistry or Structure of Ribonucleic Acids (RNAs):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dirty="0" smtClean="0"/>
              <a:t>There are four types of RNAs which are:</a:t>
            </a:r>
          </a:p>
          <a:p>
            <a:pPr algn="just">
              <a:buNone/>
            </a:pPr>
            <a:r>
              <a:rPr lang="en-US" dirty="0" smtClean="0"/>
              <a:t>(1) Messenger RNA (mRNA).</a:t>
            </a:r>
          </a:p>
          <a:p>
            <a:pPr algn="just">
              <a:buNone/>
            </a:pPr>
            <a:r>
              <a:rPr lang="en-US" dirty="0" smtClean="0"/>
              <a:t>(2) Ribosomal RNA (</a:t>
            </a:r>
            <a:r>
              <a:rPr lang="en-US" dirty="0" err="1" smtClean="0"/>
              <a:t>rRNAs</a:t>
            </a:r>
            <a:r>
              <a:rPr lang="en-US" dirty="0" smtClean="0"/>
              <a:t>).</a:t>
            </a:r>
          </a:p>
          <a:p>
            <a:pPr algn="just">
              <a:buNone/>
            </a:pPr>
            <a:r>
              <a:rPr lang="en-US" dirty="0" smtClean="0"/>
              <a:t>(3) Transfer RNA (</a:t>
            </a:r>
            <a:r>
              <a:rPr lang="en-US" dirty="0" err="1" smtClean="0"/>
              <a:t>tRNA</a:t>
            </a:r>
            <a:r>
              <a:rPr lang="en-US" dirty="0" smtClean="0"/>
              <a:t>).</a:t>
            </a:r>
          </a:p>
          <a:p>
            <a:pPr algn="just">
              <a:buNone/>
            </a:pPr>
            <a:r>
              <a:rPr lang="en-US" dirty="0" smtClean="0"/>
              <a:t>(4) Small RNAs (</a:t>
            </a:r>
            <a:r>
              <a:rPr lang="en-US" dirty="0" err="1" smtClean="0"/>
              <a:t>sRNAs</a:t>
            </a:r>
            <a:r>
              <a:rPr lang="en-US" dirty="0" smtClean="0"/>
              <a:t>).</a:t>
            </a:r>
          </a:p>
          <a:p>
            <a:r>
              <a:rPr lang="en-US" dirty="0" smtClean="0"/>
              <a:t>These types will be discussed in some details:</a:t>
            </a:r>
          </a:p>
          <a:p>
            <a:pPr>
              <a:buNone/>
            </a:pPr>
            <a:endParaRPr lang="ar-E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Hassan,Associate Professor of Medical Biochemistry, Faculty of Medicine, South Valley University</a:t>
            </a:r>
            <a:endParaRPr lang="en-US"/>
          </a:p>
        </p:txBody>
      </p:sp>
      <p:pic>
        <p:nvPicPr>
          <p:cNvPr id="5" name="~PP3158.WAV">
            <a:hlinkClick r:id="" action="ppaction://media"/>
          </p:cNvPr>
          <p:cNvPicPr>
            <a:picLocks noRot="1" noChangeAspect="1"/>
          </p:cNvPicPr>
          <p:nvPr>
            <a:wavAudioFile r:embed="rId1" name="~PP3158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07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I- The messenger RNA (mRNA):</a:t>
            </a:r>
            <a:r>
              <a:rPr lang="en-US" dirty="0" smtClean="0"/>
              <a:t/>
            </a:r>
            <a:br>
              <a:rPr lang="en-US" dirty="0" smtClean="0"/>
            </a:b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5029200"/>
          </a:xfrm>
        </p:spPr>
        <p:txBody>
          <a:bodyPr>
            <a:normAutofit fontScale="85000" lnSpcReduction="10000"/>
          </a:bodyPr>
          <a:lstStyle/>
          <a:p>
            <a:pPr lvl="0" algn="just"/>
            <a:r>
              <a:rPr lang="en-US" dirty="0" smtClean="0"/>
              <a:t>The blue script ( primary transcript) of mRNA is </a:t>
            </a:r>
            <a:r>
              <a:rPr lang="en-US" b="1" u="sng" dirty="0" err="1" smtClean="0"/>
              <a:t>h</a:t>
            </a:r>
            <a:r>
              <a:rPr lang="en-US" dirty="0" err="1" smtClean="0"/>
              <a:t>eterogenous</a:t>
            </a:r>
            <a:r>
              <a:rPr lang="en-US" dirty="0" smtClean="0"/>
              <a:t> </a:t>
            </a:r>
            <a:r>
              <a:rPr lang="en-US" b="1" u="sng" dirty="0" smtClean="0"/>
              <a:t>n</a:t>
            </a:r>
            <a:r>
              <a:rPr lang="en-US" dirty="0" smtClean="0"/>
              <a:t>uclear RNA "</a:t>
            </a:r>
            <a:r>
              <a:rPr lang="en-US" dirty="0" err="1" smtClean="0"/>
              <a:t>hnRNA</a:t>
            </a:r>
            <a:r>
              <a:rPr lang="en-US" dirty="0" smtClean="0"/>
              <a:t>" , also  called immature mRNA which differ from other types of RNA in that it never leave the nucleus and functions as a precursor from which mRNA is processed.</a:t>
            </a:r>
          </a:p>
          <a:p>
            <a:pPr lvl="0" algn="just"/>
            <a:r>
              <a:rPr lang="en-US" b="1" dirty="0" smtClean="0"/>
              <a:t>Length:</a:t>
            </a:r>
            <a:r>
              <a:rPr lang="en-US" dirty="0" smtClean="0"/>
              <a:t> It is single RNA strand with 400-4000 nucleotides in length.</a:t>
            </a:r>
          </a:p>
          <a:p>
            <a:pPr lvl="0" algn="just"/>
            <a:r>
              <a:rPr lang="en-US" b="1" dirty="0" smtClean="0"/>
              <a:t>Function:</a:t>
            </a:r>
            <a:r>
              <a:rPr lang="en-US" dirty="0" smtClean="0"/>
              <a:t> It carries </a:t>
            </a:r>
            <a:r>
              <a:rPr lang="en-US" dirty="0" err="1" smtClean="0"/>
              <a:t>codons</a:t>
            </a:r>
            <a:r>
              <a:rPr lang="en-US" dirty="0" smtClean="0"/>
              <a:t> for protein synthesis which are recognized by </a:t>
            </a:r>
            <a:r>
              <a:rPr lang="en-US" dirty="0" err="1" smtClean="0"/>
              <a:t>anticodons</a:t>
            </a:r>
            <a:r>
              <a:rPr lang="en-US" dirty="0" smtClean="0"/>
              <a:t> of </a:t>
            </a:r>
            <a:r>
              <a:rPr lang="en-US" dirty="0" err="1" smtClean="0"/>
              <a:t>tRNAs</a:t>
            </a:r>
            <a:r>
              <a:rPr lang="en-US" dirty="0" smtClean="0"/>
              <a:t>. </a:t>
            </a:r>
          </a:p>
          <a:p>
            <a:pPr lvl="0" algn="just"/>
            <a:r>
              <a:rPr lang="en-US" b="1" dirty="0" smtClean="0"/>
              <a:t>Structure:</a:t>
            </a:r>
            <a:r>
              <a:rPr lang="en-US" dirty="0" smtClean="0"/>
              <a:t> It is single strand formed of linear sequence of its building </a:t>
            </a:r>
            <a:r>
              <a:rPr lang="en-US" dirty="0" err="1" smtClean="0"/>
              <a:t>ribonucleotides</a:t>
            </a:r>
            <a:r>
              <a:rPr lang="en-US" dirty="0" smtClean="0"/>
              <a:t> units ( AMP , UMP , GMP , CMP) with:</a:t>
            </a:r>
          </a:p>
          <a:p>
            <a:endParaRPr lang="ar-E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Hassan,Associate Professor of Medical Biochemistry, Faculty of Medicine, South Valley University</a:t>
            </a:r>
            <a:endParaRPr lang="en-US"/>
          </a:p>
        </p:txBody>
      </p:sp>
      <p:pic>
        <p:nvPicPr>
          <p:cNvPr id="5" name="~PP3125.WAV">
            <a:hlinkClick r:id="" action="ppaction://media"/>
          </p:cNvPr>
          <p:cNvPicPr>
            <a:picLocks noRot="1" noChangeAspect="1"/>
          </p:cNvPicPr>
          <p:nvPr>
            <a:wavAudioFile r:embed="rId1" name="~PP3125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91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229600" cy="55626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3800" b="1" dirty="0" smtClean="0"/>
              <a:t>1.</a:t>
            </a:r>
            <a:r>
              <a:rPr lang="en-US" sz="3800" dirty="0" smtClean="0"/>
              <a:t> </a:t>
            </a:r>
            <a:r>
              <a:rPr lang="en-US" sz="3800" b="1" dirty="0" smtClean="0"/>
              <a:t>7-methyl </a:t>
            </a:r>
            <a:r>
              <a:rPr lang="en-US" sz="3800" b="1" dirty="0" err="1" smtClean="0"/>
              <a:t>guanosine</a:t>
            </a:r>
            <a:r>
              <a:rPr lang="en-US" sz="3800" b="1" dirty="0" smtClean="0"/>
              <a:t> </a:t>
            </a:r>
            <a:r>
              <a:rPr lang="en-US" sz="3800" b="1" dirty="0" err="1" smtClean="0"/>
              <a:t>triphosphate</a:t>
            </a:r>
            <a:r>
              <a:rPr lang="en-US" sz="3800" b="1" dirty="0" smtClean="0"/>
              <a:t> cap</a:t>
            </a:r>
            <a:r>
              <a:rPr lang="en-US" sz="3800" dirty="0" smtClean="0"/>
              <a:t> at 5' end:</a:t>
            </a:r>
          </a:p>
          <a:p>
            <a:pPr>
              <a:buNone/>
            </a:pPr>
            <a:r>
              <a:rPr lang="en-US" sz="3800" b="1" dirty="0" smtClean="0"/>
              <a:t>Functions:</a:t>
            </a:r>
            <a:endParaRPr lang="en-US" sz="3800" dirty="0" smtClean="0"/>
          </a:p>
          <a:p>
            <a:r>
              <a:rPr lang="en-US" sz="3800" dirty="0" smtClean="0"/>
              <a:t>Facilitates initiation of translation of mRNA.</a:t>
            </a:r>
          </a:p>
          <a:p>
            <a:r>
              <a:rPr lang="en-US" sz="3800" dirty="0" smtClean="0"/>
              <a:t>Protects the 5'end from attack by 5' to 3' </a:t>
            </a:r>
            <a:r>
              <a:rPr lang="en-US" sz="3800" dirty="0" err="1" smtClean="0"/>
              <a:t>exonucleases</a:t>
            </a:r>
            <a:r>
              <a:rPr lang="en-US" sz="3800" dirty="0" smtClean="0"/>
              <a:t> &amp; </a:t>
            </a:r>
            <a:r>
              <a:rPr lang="en-US" sz="3800" dirty="0" err="1" smtClean="0"/>
              <a:t>phosphatases</a:t>
            </a:r>
            <a:r>
              <a:rPr lang="en-US" sz="3800" dirty="0" smtClean="0"/>
              <a:t>.</a:t>
            </a:r>
          </a:p>
          <a:p>
            <a:pPr>
              <a:buNone/>
            </a:pPr>
            <a:r>
              <a:rPr lang="en-US" sz="3800" dirty="0" smtClean="0"/>
              <a:t> </a:t>
            </a:r>
            <a:r>
              <a:rPr lang="en-US" sz="3800" b="1" dirty="0" smtClean="0"/>
              <a:t>2. Poly </a:t>
            </a:r>
            <a:r>
              <a:rPr lang="en-US" sz="3800" b="1" dirty="0" err="1" smtClean="0"/>
              <a:t>adenylate</a:t>
            </a:r>
            <a:r>
              <a:rPr lang="en-US" sz="3800" b="1" dirty="0" smtClean="0"/>
              <a:t> tail</a:t>
            </a:r>
            <a:r>
              <a:rPr lang="en-US" sz="3800" dirty="0" smtClean="0"/>
              <a:t> (poly A tail) at 3' end:</a:t>
            </a:r>
          </a:p>
          <a:p>
            <a:pPr>
              <a:buNone/>
            </a:pPr>
            <a:r>
              <a:rPr lang="en-US" sz="3800" dirty="0" smtClean="0"/>
              <a:t>It is formed of 25-250 adenine nucleotide base .</a:t>
            </a:r>
          </a:p>
          <a:p>
            <a:pPr>
              <a:buNone/>
            </a:pPr>
            <a:r>
              <a:rPr lang="en-US" sz="3800" b="1" dirty="0" smtClean="0"/>
              <a:t>Functions:</a:t>
            </a:r>
            <a:endParaRPr lang="en-US" sz="3800" dirty="0" smtClean="0"/>
          </a:p>
          <a:p>
            <a:r>
              <a:rPr lang="en-US" sz="3800" dirty="0" smtClean="0"/>
              <a:t>Facilitates the mRNA transport.</a:t>
            </a:r>
          </a:p>
          <a:p>
            <a:r>
              <a:rPr lang="en-US" sz="3800" dirty="0" smtClean="0"/>
              <a:t>Protect the 3'end from attack by 3' to 5' </a:t>
            </a:r>
            <a:r>
              <a:rPr lang="en-US" sz="3800" dirty="0" err="1" smtClean="0"/>
              <a:t>exonucleases</a:t>
            </a:r>
            <a:r>
              <a:rPr lang="en-US" sz="3800" dirty="0" smtClean="0"/>
              <a:t>. </a:t>
            </a:r>
          </a:p>
          <a:p>
            <a:pPr>
              <a:buNone/>
            </a:pPr>
            <a:r>
              <a:rPr lang="en-US" sz="3800" dirty="0" smtClean="0"/>
              <a:t> </a:t>
            </a:r>
            <a:r>
              <a:rPr lang="en-US" sz="3800" b="1" dirty="0" smtClean="0"/>
              <a:t>3.</a:t>
            </a:r>
            <a:r>
              <a:rPr lang="en-US" sz="3800" dirty="0" smtClean="0"/>
              <a:t> </a:t>
            </a:r>
            <a:r>
              <a:rPr lang="en-US" sz="3800" b="1" dirty="0" smtClean="0"/>
              <a:t>3' &amp; 5' terminal un translated regions:</a:t>
            </a:r>
            <a:endParaRPr lang="en-US" sz="3800" dirty="0" smtClean="0"/>
          </a:p>
          <a:p>
            <a:pPr>
              <a:buNone/>
            </a:pPr>
            <a:r>
              <a:rPr lang="en-US" sz="3800" b="1" dirty="0" smtClean="0"/>
              <a:t>Functions:</a:t>
            </a:r>
            <a:endParaRPr lang="en-US" sz="3800" dirty="0" smtClean="0"/>
          </a:p>
          <a:p>
            <a:r>
              <a:rPr lang="en-US" sz="3800" dirty="0" smtClean="0"/>
              <a:t>Contain regulatory sequence to which regulatory proteins bind to regulate translation of mRNA.</a:t>
            </a:r>
          </a:p>
          <a:p>
            <a:r>
              <a:rPr lang="en-US" sz="3800" dirty="0" smtClean="0"/>
              <a:t>Control the mRNA half life.</a:t>
            </a:r>
          </a:p>
          <a:p>
            <a:endParaRPr lang="ar-E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Hassan,Associate Professor of Medical Biochemistry, Faculty of Medicine, South Valley University</a:t>
            </a:r>
            <a:endParaRPr lang="en-US"/>
          </a:p>
        </p:txBody>
      </p:sp>
      <p:pic>
        <p:nvPicPr>
          <p:cNvPr id="5" name="~PP400.WAV">
            <a:hlinkClick r:id="" action="ppaction://media"/>
          </p:cNvPr>
          <p:cNvPicPr>
            <a:picLocks noRot="1" noChangeAspect="1"/>
          </p:cNvPicPr>
          <p:nvPr>
            <a:wavAudioFile r:embed="rId1" name="~PP400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691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i="1" dirty="0" smtClean="0"/>
              <a:t>Table showing the differences between the prokaryotic &amp; eukaryotic mRNA</a:t>
            </a:r>
            <a:r>
              <a:rPr lang="en-US" dirty="0" smtClean="0"/>
              <a:t/>
            </a:r>
            <a:br>
              <a:rPr lang="en-US" dirty="0" smtClean="0"/>
            </a:br>
            <a:endParaRPr lang="ar-E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Hassan,Associate Professor of Medical Biochemistry, Faculty of Medicine, South Valley University</a:t>
            </a:r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990600"/>
          <a:ext cx="5904865" cy="5181600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967865"/>
                <a:gridCol w="1968500"/>
                <a:gridCol w="1968500"/>
              </a:tblGrid>
              <a:tr h="286385">
                <a:tc>
                  <a:txBody>
                    <a:bodyPr/>
                    <a:lstStyle/>
                    <a:p>
                      <a:pPr algn="justLow">
                        <a:spcAft>
                          <a:spcPts val="0"/>
                        </a:spcAft>
                      </a:pPr>
                      <a:endParaRPr lang="en-US" sz="2000" b="1" dirty="0">
                        <a:latin typeface="Lucida Sans Unicode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/>
                        <a:t>Prokaryotic mRNA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/>
                        <a:t>eukaryotic mRNA</a:t>
                      </a:r>
                      <a:endParaRPr lang="en-US" sz="20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6385">
                <a:tc>
                  <a:txBody>
                    <a:bodyPr/>
                    <a:lstStyle/>
                    <a:p>
                      <a:pPr algn="justLow">
                        <a:spcAft>
                          <a:spcPts val="0"/>
                        </a:spcAft>
                      </a:pPr>
                      <a:r>
                        <a:rPr lang="en-US" sz="2000" b="1" dirty="0"/>
                        <a:t>Half life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/>
                        <a:t>Short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/>
                        <a:t>Long</a:t>
                      </a:r>
                      <a:endParaRPr lang="en-US" sz="20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84200">
                <a:tc>
                  <a:txBody>
                    <a:bodyPr/>
                    <a:lstStyle/>
                    <a:p>
                      <a:pPr algn="justLow">
                        <a:spcAft>
                          <a:spcPts val="0"/>
                        </a:spcAft>
                      </a:pPr>
                      <a:r>
                        <a:rPr lang="en-US" sz="2000" b="1" dirty="0"/>
                        <a:t>Numbers of </a:t>
                      </a:r>
                      <a:r>
                        <a:rPr lang="en-US" sz="2000" b="1" dirty="0" err="1"/>
                        <a:t>cistrons</a:t>
                      </a:r>
                      <a:endParaRPr lang="en-US" sz="2000" b="1" dirty="0"/>
                    </a:p>
                    <a:p>
                      <a:pPr algn="justLow">
                        <a:spcAft>
                          <a:spcPts val="0"/>
                        </a:spcAft>
                      </a:pPr>
                      <a:r>
                        <a:rPr lang="en-US" sz="2000" b="1" dirty="0"/>
                        <a:t> " translation units"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err="1"/>
                        <a:t>Polycistronic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err="1"/>
                        <a:t>Monocistronic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6385">
                <a:tc>
                  <a:txBody>
                    <a:bodyPr/>
                    <a:lstStyle/>
                    <a:p>
                      <a:pPr algn="justLow">
                        <a:spcAft>
                          <a:spcPts val="0"/>
                        </a:spcAft>
                      </a:pPr>
                      <a:r>
                        <a:rPr lang="en-US" sz="2000" b="1" dirty="0" err="1"/>
                        <a:t>Introns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/>
                        <a:t>No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/>
                        <a:t>Yes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169670">
                <a:tc>
                  <a:txBody>
                    <a:bodyPr/>
                    <a:lstStyle/>
                    <a:p>
                      <a:pPr algn="justLow">
                        <a:spcAft>
                          <a:spcPts val="0"/>
                        </a:spcAft>
                      </a:pPr>
                      <a:r>
                        <a:rPr lang="en-US" sz="2000" b="1" dirty="0"/>
                        <a:t>Post-transcriptional processing ( splicing , capping , tailing &amp; editing)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/>
                        <a:t>No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/>
                        <a:t>Yes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94715">
                <a:tc>
                  <a:txBody>
                    <a:bodyPr/>
                    <a:lstStyle/>
                    <a:p>
                      <a:pPr algn="justLow">
                        <a:spcAft>
                          <a:spcPts val="0"/>
                        </a:spcAft>
                      </a:pPr>
                      <a:r>
                        <a:rPr lang="en-US" sz="2000" b="1"/>
                        <a:t>Separation of transcription from translation</a:t>
                      </a:r>
                      <a:endParaRPr lang="en-US" sz="20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/>
                        <a:t>No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/>
                        <a:t>Yes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~PP2487.WAV">
            <a:hlinkClick r:id="" action="ppaction://media"/>
          </p:cNvPr>
          <p:cNvPicPr>
            <a:picLocks noRot="1" noChangeAspect="1"/>
          </p:cNvPicPr>
          <p:nvPr>
            <a:wavAudioFile r:embed="rId1" name="~PP2487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493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II)-The transfer RNA (</a:t>
            </a:r>
            <a:r>
              <a:rPr lang="en-US" b="1" i="1" dirty="0" err="1" smtClean="0"/>
              <a:t>tRNA</a:t>
            </a:r>
            <a:r>
              <a:rPr lang="en-US" b="1" i="1" dirty="0" smtClean="0"/>
              <a:t>) "Soluble RNA":</a:t>
            </a:r>
            <a:r>
              <a:rPr lang="en-US" dirty="0" smtClean="0"/>
              <a:t/>
            </a:r>
            <a:br>
              <a:rPr lang="en-US" dirty="0" smtClean="0"/>
            </a:b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Length:</a:t>
            </a:r>
            <a:r>
              <a:rPr lang="en-US" dirty="0" smtClean="0"/>
              <a:t> It is the smallest RNA, having less than 100 nucleotides length. </a:t>
            </a:r>
          </a:p>
          <a:p>
            <a:r>
              <a:rPr lang="en-US" b="1" dirty="0" smtClean="0"/>
              <a:t>Structure:</a:t>
            </a:r>
            <a:endParaRPr lang="en-US" dirty="0" smtClean="0"/>
          </a:p>
          <a:p>
            <a:r>
              <a:rPr lang="en-US" dirty="0" smtClean="0"/>
              <a:t> It resembles clover leaf in shape with the appearance of intra-chain hydrogen bonding with four loops:</a:t>
            </a:r>
          </a:p>
          <a:p>
            <a:pPr algn="just">
              <a:buNone/>
            </a:pPr>
            <a:r>
              <a:rPr lang="en-US" b="1" dirty="0" smtClean="0"/>
              <a:t>1.</a:t>
            </a:r>
            <a:r>
              <a:rPr lang="en-US" dirty="0" smtClean="0"/>
              <a:t> T ΨC loop.</a:t>
            </a:r>
          </a:p>
          <a:p>
            <a:pPr algn="just">
              <a:buNone/>
            </a:pPr>
            <a:r>
              <a:rPr lang="en-US" b="1" dirty="0" smtClean="0"/>
              <a:t>2.</a:t>
            </a:r>
            <a:r>
              <a:rPr lang="en-US" dirty="0" smtClean="0"/>
              <a:t> D- loop.</a:t>
            </a:r>
          </a:p>
          <a:p>
            <a:pPr algn="just">
              <a:buNone/>
            </a:pPr>
            <a:r>
              <a:rPr lang="en-US" b="1" dirty="0" smtClean="0"/>
              <a:t>3.</a:t>
            </a:r>
            <a:r>
              <a:rPr lang="en-US" dirty="0" smtClean="0"/>
              <a:t> Variable loop.</a:t>
            </a:r>
          </a:p>
          <a:p>
            <a:pPr algn="just">
              <a:buNone/>
            </a:pPr>
            <a:r>
              <a:rPr lang="en-US" b="1" dirty="0" smtClean="0"/>
              <a:t>4.</a:t>
            </a:r>
            <a:r>
              <a:rPr lang="en-US" dirty="0" smtClean="0"/>
              <a:t> </a:t>
            </a:r>
            <a:r>
              <a:rPr lang="en-US" dirty="0" err="1" smtClean="0"/>
              <a:t>Anticodon</a:t>
            </a:r>
            <a:r>
              <a:rPr lang="en-US" dirty="0" smtClean="0"/>
              <a:t> loop: This is a nucleotide base sequence complementary to its specific </a:t>
            </a:r>
            <a:r>
              <a:rPr lang="en-US" dirty="0" err="1" smtClean="0"/>
              <a:t>codon</a:t>
            </a:r>
            <a:r>
              <a:rPr lang="en-US" dirty="0" smtClean="0"/>
              <a:t> carried on the mRNA.</a:t>
            </a:r>
          </a:p>
          <a:p>
            <a:pPr algn="just">
              <a:buNone/>
            </a:pPr>
            <a:r>
              <a:rPr lang="en-US" b="1" dirty="0" smtClean="0"/>
              <a:t>5.</a:t>
            </a:r>
            <a:r>
              <a:rPr lang="en-US" dirty="0" smtClean="0"/>
              <a:t> 3' ACC terminus: This is the site of amino acid attachment.</a:t>
            </a:r>
          </a:p>
          <a:p>
            <a:endParaRPr lang="ar-E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Hassan,Associate Professor of Medical Biochemistry, Faculty of Medicine, South Valley University</a:t>
            </a:r>
            <a:endParaRPr lang="en-US"/>
          </a:p>
        </p:txBody>
      </p:sp>
      <p:pic>
        <p:nvPicPr>
          <p:cNvPr id="5" name="~PP3637.WAV">
            <a:hlinkClick r:id="" action="ppaction://media"/>
          </p:cNvPr>
          <p:cNvPicPr>
            <a:picLocks noRot="1" noChangeAspect="1"/>
          </p:cNvPicPr>
          <p:nvPr>
            <a:wavAudioFile r:embed="rId1" name="~PP3637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3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Hassan,Associate Professor of Medical Biochemistry, Faculty of Medicine, South Valley University</a:t>
            </a:r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457200"/>
            <a:ext cx="579120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04800" y="4114800"/>
            <a:ext cx="835837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Function: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It carries the amino acids connected to the 3'-end and transfers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them to the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ribosomes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for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protein synthesis through binding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by it's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anticodon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loop to it's complementary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codon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on mRNA.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There is at least one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tRNA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for each amino acid, so there are 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at least 20 types of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tRNA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.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~PP1345.WAV">
            <a:hlinkClick r:id="" action="ppaction://media"/>
          </p:cNvPr>
          <p:cNvPicPr>
            <a:picLocks noRot="1" noChangeAspect="1"/>
          </p:cNvPicPr>
          <p:nvPr>
            <a:wavAudioFile r:embed="rId1" name="~PP1345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62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III)-The ribosomal RNA (</a:t>
            </a:r>
            <a:r>
              <a:rPr lang="en-US" b="1" i="1" dirty="0" err="1" smtClean="0"/>
              <a:t>rRNA</a:t>
            </a:r>
            <a:r>
              <a:rPr lang="en-US" b="1" i="1" dirty="0" smtClean="0"/>
              <a:t>):</a:t>
            </a:r>
            <a:r>
              <a:rPr lang="en-US" dirty="0" smtClean="0"/>
              <a:t/>
            </a:r>
            <a:br>
              <a:rPr lang="en-US" dirty="0" smtClean="0"/>
            </a:b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en-US" dirty="0" smtClean="0"/>
              <a:t>The </a:t>
            </a:r>
            <a:r>
              <a:rPr lang="en-US" dirty="0" err="1" smtClean="0"/>
              <a:t>rRNAs</a:t>
            </a:r>
            <a:r>
              <a:rPr lang="en-US" dirty="0" smtClean="0"/>
              <a:t> assemble with certain proteins to form the </a:t>
            </a:r>
            <a:r>
              <a:rPr lang="en-US" dirty="0" err="1" smtClean="0"/>
              <a:t>ribosomes</a:t>
            </a:r>
            <a:r>
              <a:rPr lang="en-US" dirty="0" smtClean="0"/>
              <a:t>, </a:t>
            </a:r>
            <a:endParaRPr lang="en-US" sz="4000" dirty="0" smtClean="0"/>
          </a:p>
          <a:p>
            <a:pPr lvl="0" algn="just"/>
            <a:r>
              <a:rPr lang="en-US" b="1" dirty="0" smtClean="0"/>
              <a:t>Function</a:t>
            </a:r>
            <a:r>
              <a:rPr lang="en-US" dirty="0" smtClean="0"/>
              <a:t>:  They are the site of protein synthesis.</a:t>
            </a:r>
            <a:endParaRPr lang="en-US" sz="4000" dirty="0" smtClean="0"/>
          </a:p>
          <a:p>
            <a:pPr lvl="0" algn="just"/>
            <a:r>
              <a:rPr lang="en-US" b="1" dirty="0" smtClean="0"/>
              <a:t>Svedberg unit "S unit":  </a:t>
            </a:r>
            <a:r>
              <a:rPr lang="en-US" dirty="0" smtClean="0"/>
              <a:t>It is the</a:t>
            </a:r>
            <a:r>
              <a:rPr lang="en-US" b="1" dirty="0" smtClean="0"/>
              <a:t> </a:t>
            </a:r>
            <a:r>
              <a:rPr lang="en-US" dirty="0" smtClean="0"/>
              <a:t>rate of floatation of </a:t>
            </a:r>
            <a:r>
              <a:rPr lang="en-US" dirty="0" err="1" smtClean="0"/>
              <a:t>rRNA</a:t>
            </a:r>
            <a:r>
              <a:rPr lang="en-US" dirty="0" smtClean="0"/>
              <a:t> in </a:t>
            </a:r>
            <a:r>
              <a:rPr lang="en-US" dirty="0" err="1" smtClean="0"/>
              <a:t>NaCl</a:t>
            </a:r>
            <a:r>
              <a:rPr lang="en-US" dirty="0" smtClean="0"/>
              <a:t> solution during centrifugation.</a:t>
            </a:r>
            <a:endParaRPr lang="en-US" sz="4000" dirty="0" smtClean="0"/>
          </a:p>
          <a:p>
            <a:pPr lvl="0" algn="just"/>
            <a:r>
              <a:rPr lang="en-US" b="1" dirty="0" smtClean="0"/>
              <a:t>Structure</a:t>
            </a:r>
            <a:r>
              <a:rPr lang="en-US" sz="3600" b="1" dirty="0" smtClean="0"/>
              <a:t>:</a:t>
            </a:r>
            <a:endParaRPr lang="en-US" sz="4000" dirty="0" smtClean="0"/>
          </a:p>
          <a:p>
            <a:pPr lvl="1" algn="just"/>
            <a:r>
              <a:rPr lang="en-US" dirty="0" smtClean="0"/>
              <a:t>The complete ribosome has two binding sites for the amino </a:t>
            </a:r>
            <a:r>
              <a:rPr lang="en-US" dirty="0" err="1" smtClean="0"/>
              <a:t>acyl</a:t>
            </a:r>
            <a:r>
              <a:rPr lang="en-US" dirty="0" smtClean="0"/>
              <a:t>- </a:t>
            </a:r>
            <a:r>
              <a:rPr lang="en-US" dirty="0" err="1" smtClean="0"/>
              <a:t>tRNA</a:t>
            </a:r>
            <a:r>
              <a:rPr lang="en-US" dirty="0" smtClean="0"/>
              <a:t>, "</a:t>
            </a:r>
            <a:r>
              <a:rPr lang="en-US" b="1" dirty="0" smtClean="0"/>
              <a:t>A</a:t>
            </a:r>
            <a:r>
              <a:rPr lang="en-US" dirty="0" smtClean="0"/>
              <a:t>" site &amp; "</a:t>
            </a:r>
            <a:r>
              <a:rPr lang="en-US" b="1" dirty="0" smtClean="0"/>
              <a:t>P</a:t>
            </a:r>
            <a:r>
              <a:rPr lang="en-US" dirty="0" smtClean="0"/>
              <a:t>" site. Each of them extend over both ribosomal subunits &amp; both cover the two neighboring </a:t>
            </a:r>
            <a:r>
              <a:rPr lang="en-US" dirty="0" err="1" smtClean="0"/>
              <a:t>codons</a:t>
            </a:r>
            <a:r>
              <a:rPr lang="en-US" dirty="0" smtClean="0"/>
              <a:t> on mRNA. </a:t>
            </a:r>
            <a:endParaRPr lang="en-US" sz="3600" dirty="0" smtClean="0"/>
          </a:p>
          <a:p>
            <a:pPr lvl="1" algn="just"/>
            <a:r>
              <a:rPr lang="en-US" dirty="0" smtClean="0"/>
              <a:t>The eukaryotic ribosome differ in it's structure from the prokaryotic ribosome.</a:t>
            </a:r>
            <a:endParaRPr lang="en-US" sz="3600" dirty="0" smtClean="0"/>
          </a:p>
          <a:p>
            <a:endParaRPr lang="ar-E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Hassan,Associate Professor of Medical Biochemistry, Faculty of Medicine, South Valley University</a:t>
            </a:r>
            <a:endParaRPr lang="en-US"/>
          </a:p>
        </p:txBody>
      </p:sp>
      <p:pic>
        <p:nvPicPr>
          <p:cNvPr id="5" name="~PP3744.WAV">
            <a:hlinkClick r:id="" action="ppaction://media"/>
          </p:cNvPr>
          <p:cNvPicPr>
            <a:picLocks noRot="1" noChangeAspect="1"/>
          </p:cNvPicPr>
          <p:nvPr>
            <a:wavAudioFile r:embed="rId1" name="~PP3744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41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b="1" dirty="0" smtClean="0"/>
              <a:t>1. Eukaryotic ribosome</a:t>
            </a:r>
            <a:r>
              <a:rPr lang="en-US" dirty="0" smtClean="0"/>
              <a:t> is 80S in size that is formed of two subunits; 60S and 40S.  60S subunit is composed of ~50 protein molecules and 5S, 5.8S and 28S </a:t>
            </a:r>
            <a:r>
              <a:rPr lang="en-US" dirty="0" err="1" smtClean="0"/>
              <a:t>rRNAs</a:t>
            </a:r>
            <a:r>
              <a:rPr lang="en-US" dirty="0" smtClean="0"/>
              <a:t>. The 40S subunit is composed of ~33-35 protein molecules and 18S </a:t>
            </a:r>
            <a:r>
              <a:rPr lang="en-US" dirty="0" err="1" smtClean="0"/>
              <a:t>rRNA</a:t>
            </a:r>
            <a:r>
              <a:rPr lang="en-US" dirty="0" smtClean="0"/>
              <a:t>. </a:t>
            </a:r>
          </a:p>
          <a:p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Hassan,Associate Professor of Medical Biochemistry, Faculty of Medicine, South Valley University</a:t>
            </a:r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524000"/>
            <a:ext cx="3886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~PP22.WAV">
            <a:hlinkClick r:id="" action="ppaction://media"/>
          </p:cNvPr>
          <p:cNvPicPr>
            <a:picLocks noRot="1" noChangeAspect="1"/>
          </p:cNvPicPr>
          <p:nvPr>
            <a:wavAudioFile r:embed="rId1" name="~PP22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58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811</Words>
  <Application>Microsoft Office PowerPoint</Application>
  <PresentationFormat>On-screen Show (4:3)</PresentationFormat>
  <Paragraphs>80</Paragraphs>
  <Slides>11</Slides>
  <Notes>0</Notes>
  <HiddenSlides>0</HiddenSlides>
  <MMClips>11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RNA structure and function</vt:lpstr>
      <vt:lpstr>Chemistry or Structure of Ribonucleic Acids (RNAs):</vt:lpstr>
      <vt:lpstr>I- The messenger RNA (mRNA): </vt:lpstr>
      <vt:lpstr>Slide 4</vt:lpstr>
      <vt:lpstr>Table showing the differences between the prokaryotic &amp; eukaryotic mRNA </vt:lpstr>
      <vt:lpstr>II)-The transfer RNA (tRNA) "Soluble RNA": </vt:lpstr>
      <vt:lpstr>Slide 7</vt:lpstr>
      <vt:lpstr>III)-The ribosomal RNA (rRNA): 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RNA structure, function and Transcription</dc:title>
  <dc:creator>TCE2</dc:creator>
  <cp:lastModifiedBy>TCE2</cp:lastModifiedBy>
  <cp:revision>58</cp:revision>
  <dcterms:created xsi:type="dcterms:W3CDTF">2006-08-16T00:00:00Z</dcterms:created>
  <dcterms:modified xsi:type="dcterms:W3CDTF">2020-03-16T05:54:08Z</dcterms:modified>
</cp:coreProperties>
</file>